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Override7.xml" ContentType="application/vnd.openxmlformats-officedocument.themeOverride+xml"/>
  <Override PartName="/ppt/theme/themeOverride8.xml" ContentType="application/vnd.openxmlformats-officedocument.themeOverrid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Override9.xml" ContentType="application/vnd.openxmlformats-officedocument.themeOverride+xml"/>
  <Override PartName="/ppt/theme/themeOverride10.xml" ContentType="application/vnd.openxmlformats-officedocument.themeOverrid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Override11.xml" ContentType="application/vnd.openxmlformats-officedocument.themeOverride+xml"/>
  <Override PartName="/ppt/theme/themeOverride12.xml" ContentType="application/vnd.openxmlformats-officedocument.themeOverrid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Override13.xml" ContentType="application/vnd.openxmlformats-officedocument.themeOverride+xml"/>
  <Override PartName="/ppt/theme/themeOverride14.xml" ContentType="application/vnd.openxmlformats-officedocument.themeOverrid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Override15.xml" ContentType="application/vnd.openxmlformats-officedocument.themeOverride+xml"/>
  <Override PartName="/ppt/theme/themeOverride16.xml" ContentType="application/vnd.openxmlformats-officedocument.themeOverrid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Override17.xml" ContentType="application/vnd.openxmlformats-officedocument.themeOverride+xml"/>
  <Override PartName="/ppt/theme/themeOverride18.xml" ContentType="application/vnd.openxmlformats-officedocument.themeOverrid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Override19.xml" ContentType="application/vnd.openxmlformats-officedocument.themeOverride+xml"/>
  <Override PartName="/ppt/theme/themeOverride20.xml" ContentType="application/vnd.openxmlformats-officedocument.themeOverrid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theme/themeOverride21.xml" ContentType="application/vnd.openxmlformats-officedocument.themeOverride+xml"/>
  <Override PartName="/ppt/theme/themeOverride22.xml" ContentType="application/vnd.openxmlformats-officedocument.themeOverrid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3.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4.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5.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6.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221" r:id="rId2"/>
    <p:sldMasterId id="2147484028" r:id="rId3"/>
    <p:sldMasterId id="2147484016" r:id="rId4"/>
    <p:sldMasterId id="2147484142" r:id="rId5"/>
    <p:sldMasterId id="2147484050" r:id="rId6"/>
    <p:sldMasterId id="2147484232" r:id="rId7"/>
    <p:sldMasterId id="2147484226" r:id="rId8"/>
    <p:sldMasterId id="2147484186" r:id="rId9"/>
    <p:sldMasterId id="2147484038" r:id="rId10"/>
    <p:sldMasterId id="2147484051" r:id="rId11"/>
    <p:sldMasterId id="2147484053" r:id="rId12"/>
    <p:sldMasterId id="2147484105" r:id="rId13"/>
    <p:sldMasterId id="2147483686" r:id="rId14"/>
    <p:sldMasterId id="2147483660" r:id="rId15"/>
    <p:sldMasterId id="2147484214" r:id="rId16"/>
    <p:sldMasterId id="2147484215" r:id="rId17"/>
    <p:sldMasterId id="2147484216" r:id="rId18"/>
    <p:sldMasterId id="2147484227" r:id="rId19"/>
    <p:sldMasterId id="2147484235" r:id="rId20"/>
    <p:sldMasterId id="2147484247" r:id="rId21"/>
    <p:sldMasterId id="2147484259" r:id="rId22"/>
    <p:sldMasterId id="2147484271" r:id="rId23"/>
    <p:sldMasterId id="2147484434" r:id="rId24"/>
    <p:sldMasterId id="2147484435" r:id="rId25"/>
    <p:sldMasterId id="2147484326" r:id="rId26"/>
    <p:sldMasterId id="2147484436" r:id="rId27"/>
  </p:sldMasterIdLst>
  <p:notesMasterIdLst>
    <p:notesMasterId r:id="rId546"/>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 id="321" r:id="rId93"/>
    <p:sldId id="322" r:id="rId94"/>
    <p:sldId id="323" r:id="rId95"/>
    <p:sldId id="324" r:id="rId96"/>
    <p:sldId id="325" r:id="rId97"/>
    <p:sldId id="326" r:id="rId98"/>
    <p:sldId id="327" r:id="rId99"/>
    <p:sldId id="328" r:id="rId100"/>
    <p:sldId id="329" r:id="rId101"/>
    <p:sldId id="330" r:id="rId102"/>
    <p:sldId id="331" r:id="rId103"/>
    <p:sldId id="332" r:id="rId104"/>
    <p:sldId id="333" r:id="rId105"/>
    <p:sldId id="334" r:id="rId106"/>
    <p:sldId id="335" r:id="rId107"/>
    <p:sldId id="336" r:id="rId108"/>
    <p:sldId id="337" r:id="rId109"/>
    <p:sldId id="338" r:id="rId110"/>
    <p:sldId id="339" r:id="rId111"/>
    <p:sldId id="340" r:id="rId112"/>
    <p:sldId id="341" r:id="rId113"/>
    <p:sldId id="342" r:id="rId114"/>
    <p:sldId id="343" r:id="rId115"/>
    <p:sldId id="344" r:id="rId116"/>
    <p:sldId id="345" r:id="rId117"/>
    <p:sldId id="346" r:id="rId118"/>
    <p:sldId id="347" r:id="rId119"/>
    <p:sldId id="348" r:id="rId120"/>
    <p:sldId id="349" r:id="rId121"/>
    <p:sldId id="350" r:id="rId122"/>
    <p:sldId id="351" r:id="rId123"/>
    <p:sldId id="352" r:id="rId124"/>
    <p:sldId id="353" r:id="rId125"/>
    <p:sldId id="354" r:id="rId126"/>
    <p:sldId id="355" r:id="rId127"/>
    <p:sldId id="356" r:id="rId128"/>
    <p:sldId id="357" r:id="rId129"/>
    <p:sldId id="358" r:id="rId130"/>
    <p:sldId id="359" r:id="rId131"/>
    <p:sldId id="360" r:id="rId132"/>
    <p:sldId id="361" r:id="rId133"/>
    <p:sldId id="362" r:id="rId134"/>
    <p:sldId id="363" r:id="rId135"/>
    <p:sldId id="364" r:id="rId136"/>
    <p:sldId id="365" r:id="rId137"/>
    <p:sldId id="366" r:id="rId138"/>
    <p:sldId id="367" r:id="rId139"/>
    <p:sldId id="368" r:id="rId140"/>
    <p:sldId id="369" r:id="rId141"/>
    <p:sldId id="370" r:id="rId142"/>
    <p:sldId id="371" r:id="rId143"/>
    <p:sldId id="372" r:id="rId144"/>
    <p:sldId id="373" r:id="rId145"/>
    <p:sldId id="374" r:id="rId146"/>
    <p:sldId id="375" r:id="rId147"/>
    <p:sldId id="376" r:id="rId148"/>
    <p:sldId id="377" r:id="rId149"/>
    <p:sldId id="378" r:id="rId150"/>
    <p:sldId id="379" r:id="rId151"/>
    <p:sldId id="380" r:id="rId152"/>
    <p:sldId id="381" r:id="rId153"/>
    <p:sldId id="382" r:id="rId154"/>
    <p:sldId id="383" r:id="rId155"/>
    <p:sldId id="384" r:id="rId156"/>
    <p:sldId id="385" r:id="rId157"/>
    <p:sldId id="386" r:id="rId158"/>
    <p:sldId id="387" r:id="rId159"/>
    <p:sldId id="388" r:id="rId160"/>
    <p:sldId id="389" r:id="rId161"/>
    <p:sldId id="390" r:id="rId162"/>
    <p:sldId id="391" r:id="rId163"/>
    <p:sldId id="392" r:id="rId164"/>
    <p:sldId id="393" r:id="rId165"/>
    <p:sldId id="394" r:id="rId166"/>
    <p:sldId id="395" r:id="rId167"/>
    <p:sldId id="396" r:id="rId168"/>
    <p:sldId id="397" r:id="rId169"/>
    <p:sldId id="398" r:id="rId170"/>
    <p:sldId id="399" r:id="rId171"/>
    <p:sldId id="400" r:id="rId172"/>
    <p:sldId id="401" r:id="rId173"/>
    <p:sldId id="402" r:id="rId174"/>
    <p:sldId id="403" r:id="rId175"/>
    <p:sldId id="404" r:id="rId176"/>
    <p:sldId id="405" r:id="rId177"/>
    <p:sldId id="406" r:id="rId178"/>
    <p:sldId id="407" r:id="rId179"/>
    <p:sldId id="408" r:id="rId180"/>
    <p:sldId id="409" r:id="rId181"/>
    <p:sldId id="410" r:id="rId182"/>
    <p:sldId id="411" r:id="rId183"/>
    <p:sldId id="412" r:id="rId184"/>
    <p:sldId id="413" r:id="rId185"/>
    <p:sldId id="414" r:id="rId186"/>
    <p:sldId id="415" r:id="rId187"/>
    <p:sldId id="416" r:id="rId188"/>
    <p:sldId id="417" r:id="rId189"/>
    <p:sldId id="418" r:id="rId190"/>
    <p:sldId id="419" r:id="rId191"/>
    <p:sldId id="420" r:id="rId192"/>
    <p:sldId id="421" r:id="rId193"/>
    <p:sldId id="422" r:id="rId194"/>
    <p:sldId id="423" r:id="rId195"/>
    <p:sldId id="424" r:id="rId196"/>
    <p:sldId id="425" r:id="rId197"/>
    <p:sldId id="426" r:id="rId198"/>
    <p:sldId id="427" r:id="rId199"/>
    <p:sldId id="428" r:id="rId200"/>
    <p:sldId id="429" r:id="rId201"/>
    <p:sldId id="430" r:id="rId202"/>
    <p:sldId id="431" r:id="rId203"/>
    <p:sldId id="432" r:id="rId204"/>
    <p:sldId id="433" r:id="rId205"/>
    <p:sldId id="434" r:id="rId206"/>
    <p:sldId id="435" r:id="rId207"/>
    <p:sldId id="436" r:id="rId208"/>
    <p:sldId id="437" r:id="rId209"/>
    <p:sldId id="438" r:id="rId210"/>
    <p:sldId id="439" r:id="rId211"/>
    <p:sldId id="440" r:id="rId212"/>
    <p:sldId id="441" r:id="rId213"/>
    <p:sldId id="442" r:id="rId214"/>
    <p:sldId id="443" r:id="rId215"/>
    <p:sldId id="444" r:id="rId216"/>
    <p:sldId id="445" r:id="rId217"/>
    <p:sldId id="446" r:id="rId218"/>
    <p:sldId id="447" r:id="rId219"/>
    <p:sldId id="448" r:id="rId220"/>
    <p:sldId id="449" r:id="rId221"/>
    <p:sldId id="450" r:id="rId222"/>
    <p:sldId id="451" r:id="rId223"/>
    <p:sldId id="452" r:id="rId224"/>
    <p:sldId id="453" r:id="rId225"/>
    <p:sldId id="454" r:id="rId226"/>
    <p:sldId id="455" r:id="rId227"/>
    <p:sldId id="456" r:id="rId228"/>
    <p:sldId id="457" r:id="rId229"/>
    <p:sldId id="458" r:id="rId230"/>
    <p:sldId id="459" r:id="rId231"/>
    <p:sldId id="460" r:id="rId232"/>
    <p:sldId id="461" r:id="rId233"/>
    <p:sldId id="462" r:id="rId234"/>
    <p:sldId id="463" r:id="rId235"/>
    <p:sldId id="464" r:id="rId236"/>
    <p:sldId id="465" r:id="rId237"/>
    <p:sldId id="466" r:id="rId238"/>
    <p:sldId id="467" r:id="rId239"/>
    <p:sldId id="468" r:id="rId240"/>
    <p:sldId id="469" r:id="rId241"/>
    <p:sldId id="470" r:id="rId242"/>
    <p:sldId id="471" r:id="rId243"/>
    <p:sldId id="472" r:id="rId244"/>
    <p:sldId id="473" r:id="rId245"/>
    <p:sldId id="474" r:id="rId246"/>
    <p:sldId id="475" r:id="rId247"/>
    <p:sldId id="476" r:id="rId248"/>
    <p:sldId id="477" r:id="rId249"/>
    <p:sldId id="478" r:id="rId250"/>
    <p:sldId id="479" r:id="rId251"/>
    <p:sldId id="480" r:id="rId252"/>
    <p:sldId id="481" r:id="rId253"/>
    <p:sldId id="482" r:id="rId254"/>
    <p:sldId id="483" r:id="rId255"/>
    <p:sldId id="484" r:id="rId256"/>
    <p:sldId id="485" r:id="rId257"/>
    <p:sldId id="486" r:id="rId258"/>
    <p:sldId id="487" r:id="rId259"/>
    <p:sldId id="488" r:id="rId260"/>
    <p:sldId id="489" r:id="rId261"/>
    <p:sldId id="490" r:id="rId262"/>
    <p:sldId id="491" r:id="rId263"/>
    <p:sldId id="492" r:id="rId264"/>
    <p:sldId id="493" r:id="rId265"/>
    <p:sldId id="494" r:id="rId266"/>
    <p:sldId id="495" r:id="rId267"/>
    <p:sldId id="496" r:id="rId268"/>
    <p:sldId id="497" r:id="rId269"/>
    <p:sldId id="498" r:id="rId270"/>
    <p:sldId id="499" r:id="rId271"/>
    <p:sldId id="500" r:id="rId272"/>
    <p:sldId id="501" r:id="rId273"/>
    <p:sldId id="502" r:id="rId274"/>
    <p:sldId id="503" r:id="rId275"/>
    <p:sldId id="504" r:id="rId276"/>
    <p:sldId id="505" r:id="rId277"/>
    <p:sldId id="506" r:id="rId278"/>
    <p:sldId id="507" r:id="rId279"/>
    <p:sldId id="508" r:id="rId280"/>
    <p:sldId id="509" r:id="rId281"/>
    <p:sldId id="510" r:id="rId282"/>
    <p:sldId id="511" r:id="rId283"/>
    <p:sldId id="512" r:id="rId284"/>
    <p:sldId id="513" r:id="rId285"/>
    <p:sldId id="514" r:id="rId286"/>
    <p:sldId id="515" r:id="rId287"/>
    <p:sldId id="516" r:id="rId288"/>
    <p:sldId id="517" r:id="rId289"/>
    <p:sldId id="518" r:id="rId290"/>
    <p:sldId id="519" r:id="rId291"/>
    <p:sldId id="520" r:id="rId292"/>
    <p:sldId id="521" r:id="rId293"/>
    <p:sldId id="522" r:id="rId294"/>
    <p:sldId id="523" r:id="rId295"/>
    <p:sldId id="524" r:id="rId296"/>
    <p:sldId id="525" r:id="rId297"/>
    <p:sldId id="526" r:id="rId298"/>
    <p:sldId id="527" r:id="rId299"/>
    <p:sldId id="528" r:id="rId300"/>
    <p:sldId id="529" r:id="rId301"/>
    <p:sldId id="530" r:id="rId302"/>
    <p:sldId id="531" r:id="rId303"/>
    <p:sldId id="532" r:id="rId304"/>
    <p:sldId id="533" r:id="rId305"/>
    <p:sldId id="534" r:id="rId306"/>
    <p:sldId id="535" r:id="rId307"/>
    <p:sldId id="536" r:id="rId308"/>
    <p:sldId id="537" r:id="rId309"/>
    <p:sldId id="538" r:id="rId310"/>
    <p:sldId id="539" r:id="rId311"/>
    <p:sldId id="540" r:id="rId312"/>
    <p:sldId id="541" r:id="rId313"/>
    <p:sldId id="542" r:id="rId314"/>
    <p:sldId id="543" r:id="rId315"/>
    <p:sldId id="544" r:id="rId316"/>
    <p:sldId id="545" r:id="rId317"/>
    <p:sldId id="546" r:id="rId318"/>
    <p:sldId id="547" r:id="rId319"/>
    <p:sldId id="548" r:id="rId320"/>
    <p:sldId id="549" r:id="rId321"/>
    <p:sldId id="550" r:id="rId322"/>
    <p:sldId id="551" r:id="rId323"/>
    <p:sldId id="552" r:id="rId324"/>
    <p:sldId id="553" r:id="rId325"/>
    <p:sldId id="554" r:id="rId326"/>
    <p:sldId id="555" r:id="rId327"/>
    <p:sldId id="556" r:id="rId328"/>
    <p:sldId id="557" r:id="rId329"/>
    <p:sldId id="558" r:id="rId330"/>
    <p:sldId id="559" r:id="rId331"/>
    <p:sldId id="560" r:id="rId332"/>
    <p:sldId id="561" r:id="rId333"/>
    <p:sldId id="562" r:id="rId334"/>
    <p:sldId id="563" r:id="rId335"/>
    <p:sldId id="564" r:id="rId336"/>
    <p:sldId id="565" r:id="rId337"/>
    <p:sldId id="566" r:id="rId338"/>
    <p:sldId id="567" r:id="rId339"/>
    <p:sldId id="568" r:id="rId340"/>
    <p:sldId id="569" r:id="rId341"/>
    <p:sldId id="570" r:id="rId342"/>
    <p:sldId id="571" r:id="rId343"/>
    <p:sldId id="572" r:id="rId344"/>
    <p:sldId id="573" r:id="rId345"/>
    <p:sldId id="574" r:id="rId346"/>
    <p:sldId id="575" r:id="rId347"/>
    <p:sldId id="576" r:id="rId348"/>
    <p:sldId id="577" r:id="rId349"/>
    <p:sldId id="578" r:id="rId350"/>
    <p:sldId id="579" r:id="rId351"/>
    <p:sldId id="580" r:id="rId352"/>
    <p:sldId id="581" r:id="rId353"/>
    <p:sldId id="582" r:id="rId354"/>
    <p:sldId id="583" r:id="rId355"/>
    <p:sldId id="584" r:id="rId356"/>
    <p:sldId id="585" r:id="rId357"/>
    <p:sldId id="586" r:id="rId358"/>
    <p:sldId id="587" r:id="rId359"/>
    <p:sldId id="588" r:id="rId360"/>
    <p:sldId id="589" r:id="rId361"/>
    <p:sldId id="590" r:id="rId362"/>
    <p:sldId id="591" r:id="rId363"/>
    <p:sldId id="592" r:id="rId364"/>
    <p:sldId id="593" r:id="rId365"/>
    <p:sldId id="594" r:id="rId366"/>
    <p:sldId id="595" r:id="rId367"/>
    <p:sldId id="596" r:id="rId368"/>
    <p:sldId id="597" r:id="rId369"/>
    <p:sldId id="598" r:id="rId370"/>
    <p:sldId id="599" r:id="rId371"/>
    <p:sldId id="600" r:id="rId372"/>
    <p:sldId id="601" r:id="rId373"/>
    <p:sldId id="602" r:id="rId374"/>
    <p:sldId id="603" r:id="rId375"/>
    <p:sldId id="604" r:id="rId376"/>
    <p:sldId id="605" r:id="rId377"/>
    <p:sldId id="606" r:id="rId378"/>
    <p:sldId id="607" r:id="rId379"/>
    <p:sldId id="608" r:id="rId380"/>
    <p:sldId id="609" r:id="rId381"/>
    <p:sldId id="610" r:id="rId382"/>
    <p:sldId id="611" r:id="rId383"/>
    <p:sldId id="612" r:id="rId384"/>
    <p:sldId id="613" r:id="rId385"/>
    <p:sldId id="614" r:id="rId386"/>
    <p:sldId id="615" r:id="rId387"/>
    <p:sldId id="616" r:id="rId388"/>
    <p:sldId id="617" r:id="rId389"/>
    <p:sldId id="618" r:id="rId390"/>
    <p:sldId id="619" r:id="rId391"/>
    <p:sldId id="620" r:id="rId392"/>
    <p:sldId id="621" r:id="rId393"/>
    <p:sldId id="622" r:id="rId394"/>
    <p:sldId id="623" r:id="rId395"/>
    <p:sldId id="624" r:id="rId396"/>
    <p:sldId id="625" r:id="rId397"/>
    <p:sldId id="626" r:id="rId398"/>
    <p:sldId id="627" r:id="rId399"/>
    <p:sldId id="628" r:id="rId400"/>
    <p:sldId id="629" r:id="rId401"/>
    <p:sldId id="630" r:id="rId402"/>
    <p:sldId id="631" r:id="rId403"/>
    <p:sldId id="632" r:id="rId404"/>
    <p:sldId id="633" r:id="rId405"/>
    <p:sldId id="634" r:id="rId406"/>
    <p:sldId id="635" r:id="rId407"/>
    <p:sldId id="636" r:id="rId408"/>
    <p:sldId id="637" r:id="rId409"/>
    <p:sldId id="638" r:id="rId410"/>
    <p:sldId id="639" r:id="rId411"/>
    <p:sldId id="640" r:id="rId412"/>
    <p:sldId id="641" r:id="rId413"/>
    <p:sldId id="642" r:id="rId414"/>
    <p:sldId id="643" r:id="rId415"/>
    <p:sldId id="644" r:id="rId416"/>
    <p:sldId id="645" r:id="rId417"/>
    <p:sldId id="646" r:id="rId418"/>
    <p:sldId id="647" r:id="rId419"/>
    <p:sldId id="648" r:id="rId420"/>
    <p:sldId id="649" r:id="rId421"/>
    <p:sldId id="650" r:id="rId422"/>
    <p:sldId id="651" r:id="rId423"/>
    <p:sldId id="652" r:id="rId424"/>
    <p:sldId id="653" r:id="rId425"/>
    <p:sldId id="654" r:id="rId426"/>
    <p:sldId id="655" r:id="rId427"/>
    <p:sldId id="656" r:id="rId428"/>
    <p:sldId id="657" r:id="rId429"/>
    <p:sldId id="658" r:id="rId430"/>
    <p:sldId id="659" r:id="rId431"/>
    <p:sldId id="660" r:id="rId432"/>
    <p:sldId id="661" r:id="rId433"/>
    <p:sldId id="662" r:id="rId434"/>
    <p:sldId id="663" r:id="rId435"/>
    <p:sldId id="664" r:id="rId436"/>
    <p:sldId id="665" r:id="rId437"/>
    <p:sldId id="666" r:id="rId438"/>
    <p:sldId id="667" r:id="rId439"/>
    <p:sldId id="668" r:id="rId440"/>
    <p:sldId id="669" r:id="rId441"/>
    <p:sldId id="670" r:id="rId442"/>
    <p:sldId id="671" r:id="rId443"/>
    <p:sldId id="672" r:id="rId444"/>
    <p:sldId id="673" r:id="rId445"/>
    <p:sldId id="674" r:id="rId446"/>
    <p:sldId id="675" r:id="rId447"/>
    <p:sldId id="676" r:id="rId448"/>
    <p:sldId id="677" r:id="rId449"/>
    <p:sldId id="678" r:id="rId450"/>
    <p:sldId id="679" r:id="rId451"/>
    <p:sldId id="680" r:id="rId452"/>
    <p:sldId id="681" r:id="rId453"/>
    <p:sldId id="682" r:id="rId454"/>
    <p:sldId id="683" r:id="rId455"/>
    <p:sldId id="684" r:id="rId456"/>
    <p:sldId id="685" r:id="rId457"/>
    <p:sldId id="686" r:id="rId458"/>
    <p:sldId id="687" r:id="rId459"/>
    <p:sldId id="688" r:id="rId460"/>
    <p:sldId id="689" r:id="rId461"/>
    <p:sldId id="690" r:id="rId462"/>
    <p:sldId id="691" r:id="rId463"/>
    <p:sldId id="692" r:id="rId464"/>
    <p:sldId id="693" r:id="rId465"/>
    <p:sldId id="694" r:id="rId466"/>
    <p:sldId id="695" r:id="rId467"/>
    <p:sldId id="696" r:id="rId468"/>
    <p:sldId id="697" r:id="rId469"/>
    <p:sldId id="698" r:id="rId470"/>
    <p:sldId id="699" r:id="rId471"/>
    <p:sldId id="700" r:id="rId472"/>
    <p:sldId id="701" r:id="rId473"/>
    <p:sldId id="702" r:id="rId474"/>
    <p:sldId id="703" r:id="rId475"/>
    <p:sldId id="704" r:id="rId476"/>
    <p:sldId id="705" r:id="rId477"/>
    <p:sldId id="706" r:id="rId478"/>
    <p:sldId id="707" r:id="rId479"/>
    <p:sldId id="708" r:id="rId480"/>
    <p:sldId id="709" r:id="rId481"/>
    <p:sldId id="710" r:id="rId482"/>
    <p:sldId id="711" r:id="rId483"/>
    <p:sldId id="712" r:id="rId484"/>
    <p:sldId id="713" r:id="rId485"/>
    <p:sldId id="714" r:id="rId486"/>
    <p:sldId id="715" r:id="rId487"/>
    <p:sldId id="716" r:id="rId488"/>
    <p:sldId id="717" r:id="rId489"/>
    <p:sldId id="718" r:id="rId490"/>
    <p:sldId id="719" r:id="rId491"/>
    <p:sldId id="720" r:id="rId492"/>
    <p:sldId id="721" r:id="rId493"/>
    <p:sldId id="722" r:id="rId494"/>
    <p:sldId id="723" r:id="rId495"/>
    <p:sldId id="724" r:id="rId496"/>
    <p:sldId id="725" r:id="rId497"/>
    <p:sldId id="726" r:id="rId498"/>
    <p:sldId id="727" r:id="rId499"/>
    <p:sldId id="728" r:id="rId500"/>
    <p:sldId id="729" r:id="rId501"/>
    <p:sldId id="730" r:id="rId502"/>
    <p:sldId id="731" r:id="rId503"/>
    <p:sldId id="732" r:id="rId504"/>
    <p:sldId id="733" r:id="rId505"/>
    <p:sldId id="734" r:id="rId506"/>
    <p:sldId id="735" r:id="rId507"/>
    <p:sldId id="736" r:id="rId508"/>
    <p:sldId id="737" r:id="rId509"/>
    <p:sldId id="738" r:id="rId510"/>
    <p:sldId id="739" r:id="rId511"/>
    <p:sldId id="740" r:id="rId512"/>
    <p:sldId id="741" r:id="rId513"/>
    <p:sldId id="742" r:id="rId514"/>
    <p:sldId id="743" r:id="rId515"/>
    <p:sldId id="744" r:id="rId516"/>
    <p:sldId id="745" r:id="rId517"/>
    <p:sldId id="746" r:id="rId518"/>
    <p:sldId id="747" r:id="rId519"/>
    <p:sldId id="748" r:id="rId520"/>
    <p:sldId id="749" r:id="rId521"/>
    <p:sldId id="750" r:id="rId522"/>
    <p:sldId id="751" r:id="rId523"/>
    <p:sldId id="752" r:id="rId524"/>
    <p:sldId id="753" r:id="rId525"/>
    <p:sldId id="754" r:id="rId526"/>
    <p:sldId id="755" r:id="rId527"/>
    <p:sldId id="756" r:id="rId528"/>
    <p:sldId id="757" r:id="rId529"/>
    <p:sldId id="758" r:id="rId530"/>
    <p:sldId id="759" r:id="rId531"/>
    <p:sldId id="760" r:id="rId532"/>
    <p:sldId id="761" r:id="rId533"/>
    <p:sldId id="762" r:id="rId534"/>
    <p:sldId id="763" r:id="rId535"/>
    <p:sldId id="764" r:id="rId536"/>
    <p:sldId id="765" r:id="rId537"/>
    <p:sldId id="766" r:id="rId538"/>
    <p:sldId id="767" r:id="rId539"/>
    <p:sldId id="768" r:id="rId540"/>
    <p:sldId id="769" r:id="rId541"/>
    <p:sldId id="770" r:id="rId542"/>
    <p:sldId id="771" r:id="rId543"/>
    <p:sldId id="772" r:id="rId544"/>
    <p:sldId id="773" r:id="rId5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pter 1" id="{FEAB147A-DA6D-4267-875E-F08382A97C92}">
          <p14:sldIdLst>
            <p14:sldId id="256"/>
            <p14:sldId id="257"/>
            <p14:sldId id="258"/>
            <p14:sldId id="259"/>
            <p14:sldId id="260"/>
            <p14:sldId id="261"/>
            <p14:sldId id="262"/>
            <p14:sldId id="263"/>
            <p14:sldId id="264"/>
            <p14:sldId id="265"/>
            <p14:sldId id="266"/>
            <p14:sldId id="267"/>
            <p14:sldId id="268"/>
            <p14:sldId id="269"/>
          </p14:sldIdLst>
        </p14:section>
        <p14:section name="Chapter 2" id="{6E189EE0-D5A5-419E-8FAF-61E754298658}">
          <p14:sldIdLst>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Lst>
        </p14:section>
        <p14:section name="Chapter 3" id="{34FDDCEC-386A-42A9-AD28-E5C74A147DEE}">
          <p14:sldIdLst>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Lst>
        </p14:section>
        <p14:section name="Chapter 4" id="{6E3E9DEE-953E-4D6F-8033-FCB8D5721C29}">
          <p14:sldIdLst>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Lst>
        </p14:section>
        <p14:section name="Chapter 5" id="{95A3E393-ED38-4D7B-B4C0-BB23EECD75F9}">
          <p14:sldIdLst>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Lst>
        </p14:section>
        <p14:section name="Chapter 6" id="{BC8301AF-2CC9-4DC4-A935-AEFD5FE8AADD}">
          <p14:sldIdLst>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Lst>
        </p14:section>
        <p14:section name="Chapter 7" id="{E12EF535-288A-4E4D-A7AB-EF421B587C46}">
          <p14:sldIdLst>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Lst>
        </p14:section>
        <p14:section name="Chapter 8" id="{0FD29DBA-3E08-4D0F-AC31-6762D75517A9}">
          <p14:sldIdLst>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Lst>
        </p14:section>
        <p14:section name="Chapter 9" id="{C8161263-BCC9-4A98-9723-DD161E58C4D9}">
          <p14:sldIdLst>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Lst>
        </p14:section>
        <p14:section name="Chapter 10" id="{B98335E1-0C61-45F6-BE42-2288ED1C9AA9}">
          <p14:sldIdLst>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Lst>
        </p14:section>
        <p14:section name="Chapter 11" id="{0DE53B21-C5A1-4706-B20E-042A9DDE6F14}">
          <p14:sldIdLst>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Lst>
        </p14:section>
        <p14:section name="Chapter 12" id="{4EC5C117-B580-474F-867F-21330C585CB6}">
          <p14:sldIdLst>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Lst>
        </p14:section>
        <p14:section name="Chapter 13" id="{B4460DE0-2A61-4AF4-B54D-ABE7D504F84F}">
          <p14:sldIdLst>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Lst>
        </p14:section>
        <p14:section name="Chapter 14" id="{F63B9EF4-5EBB-4990-A0C8-4AF1815C72C8}">
          <p14:sldIdLst>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Lst>
        </p14:section>
        <p14:section name="Chapter 15" id="{26D77BDF-8F59-4BC4-8DFB-294D80E33B05}">
          <p14:sldIdLst>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Lst>
        </p14:section>
        <p14:section name="Chapter 16" id="{AD7D7D3A-CE38-4668-950E-6F9F091BF472}">
          <p14:sldIdLst>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Lst>
        </p14:section>
        <p14:section name="Chapter 17" id="{15BE3D32-A3D0-4ACD-A3DD-25C1CD57CF42}">
          <p14:sldIdLst>
            <p14:sldId id="738"/>
            <p14:sldId id="739"/>
            <p14:sldId id="740"/>
            <p14:sldId id="741"/>
            <p14:sldId id="742"/>
            <p14:sldId id="743"/>
            <p14:sldId id="744"/>
            <p14:sldId id="745"/>
            <p14:sldId id="746"/>
            <p14:sldId id="747"/>
            <p14:sldId id="748"/>
            <p14:sldId id="749"/>
            <p14:sldId id="750"/>
          </p14:sldIdLst>
        </p14:section>
        <p14:section name="Chapter 18" id="{5393F8E2-AB94-473A-BD49-152EC2104CAC}">
          <p14:sldIdLst>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slideMaster" Target="slideMasters/slideMaster21.xml"/><Relationship Id="rId324" Type="http://schemas.openxmlformats.org/officeDocument/2006/relationships/slide" Target="slides/slide297.xml"/><Relationship Id="rId531" Type="http://schemas.openxmlformats.org/officeDocument/2006/relationships/slide" Target="slides/slide504.xml"/><Relationship Id="rId170" Type="http://schemas.openxmlformats.org/officeDocument/2006/relationships/slide" Target="slides/slide143.xml"/><Relationship Id="rId268" Type="http://schemas.openxmlformats.org/officeDocument/2006/relationships/slide" Target="slides/slide241.xml"/><Relationship Id="rId475" Type="http://schemas.openxmlformats.org/officeDocument/2006/relationships/slide" Target="slides/slide448.xml"/><Relationship Id="rId32" Type="http://schemas.openxmlformats.org/officeDocument/2006/relationships/slide" Target="slides/slide5.xml"/><Relationship Id="rId128" Type="http://schemas.openxmlformats.org/officeDocument/2006/relationships/slide" Target="slides/slide101.xml"/><Relationship Id="rId335" Type="http://schemas.openxmlformats.org/officeDocument/2006/relationships/slide" Target="slides/slide308.xml"/><Relationship Id="rId542" Type="http://schemas.openxmlformats.org/officeDocument/2006/relationships/slide" Target="slides/slide515.xml"/><Relationship Id="rId181" Type="http://schemas.openxmlformats.org/officeDocument/2006/relationships/slide" Target="slides/slide154.xml"/><Relationship Id="rId402" Type="http://schemas.openxmlformats.org/officeDocument/2006/relationships/slide" Target="slides/slide375.xml"/><Relationship Id="rId279" Type="http://schemas.openxmlformats.org/officeDocument/2006/relationships/slide" Target="slides/slide252.xml"/><Relationship Id="rId486" Type="http://schemas.openxmlformats.org/officeDocument/2006/relationships/slide" Target="slides/slide459.xml"/><Relationship Id="rId43" Type="http://schemas.openxmlformats.org/officeDocument/2006/relationships/slide" Target="slides/slide16.xml"/><Relationship Id="rId139" Type="http://schemas.openxmlformats.org/officeDocument/2006/relationships/slide" Target="slides/slide112.xml"/><Relationship Id="rId346" Type="http://schemas.openxmlformats.org/officeDocument/2006/relationships/slide" Target="slides/slide319.xml"/><Relationship Id="rId192" Type="http://schemas.openxmlformats.org/officeDocument/2006/relationships/slide" Target="slides/slide165.xml"/><Relationship Id="rId206" Type="http://schemas.openxmlformats.org/officeDocument/2006/relationships/slide" Target="slides/slide179.xml"/><Relationship Id="rId413" Type="http://schemas.openxmlformats.org/officeDocument/2006/relationships/slide" Target="slides/slide386.xml"/><Relationship Id="rId497" Type="http://schemas.openxmlformats.org/officeDocument/2006/relationships/slide" Target="slides/slide470.xml"/><Relationship Id="rId12" Type="http://schemas.openxmlformats.org/officeDocument/2006/relationships/slideMaster" Target="slideMasters/slideMaster12.xml"/><Relationship Id="rId108" Type="http://schemas.openxmlformats.org/officeDocument/2006/relationships/slide" Target="slides/slide81.xml"/><Relationship Id="rId315" Type="http://schemas.openxmlformats.org/officeDocument/2006/relationships/slide" Target="slides/slide288.xml"/><Relationship Id="rId357" Type="http://schemas.openxmlformats.org/officeDocument/2006/relationships/slide" Target="slides/slide330.xml"/><Relationship Id="rId522" Type="http://schemas.openxmlformats.org/officeDocument/2006/relationships/slide" Target="slides/slide495.xml"/><Relationship Id="rId54" Type="http://schemas.openxmlformats.org/officeDocument/2006/relationships/slide" Target="slides/slide27.xml"/><Relationship Id="rId96" Type="http://schemas.openxmlformats.org/officeDocument/2006/relationships/slide" Target="slides/slide69.xml"/><Relationship Id="rId161" Type="http://schemas.openxmlformats.org/officeDocument/2006/relationships/slide" Target="slides/slide134.xml"/><Relationship Id="rId217" Type="http://schemas.openxmlformats.org/officeDocument/2006/relationships/slide" Target="slides/slide190.xml"/><Relationship Id="rId399" Type="http://schemas.openxmlformats.org/officeDocument/2006/relationships/slide" Target="slides/slide372.xml"/><Relationship Id="rId259" Type="http://schemas.openxmlformats.org/officeDocument/2006/relationships/slide" Target="slides/slide232.xml"/><Relationship Id="rId424" Type="http://schemas.openxmlformats.org/officeDocument/2006/relationships/slide" Target="slides/slide397.xml"/><Relationship Id="rId466" Type="http://schemas.openxmlformats.org/officeDocument/2006/relationships/slide" Target="slides/slide439.xml"/><Relationship Id="rId23" Type="http://schemas.openxmlformats.org/officeDocument/2006/relationships/slideMaster" Target="slideMasters/slideMaster23.xml"/><Relationship Id="rId119" Type="http://schemas.openxmlformats.org/officeDocument/2006/relationships/slide" Target="slides/slide92.xml"/><Relationship Id="rId270" Type="http://schemas.openxmlformats.org/officeDocument/2006/relationships/slide" Target="slides/slide243.xml"/><Relationship Id="rId326" Type="http://schemas.openxmlformats.org/officeDocument/2006/relationships/slide" Target="slides/slide299.xml"/><Relationship Id="rId533" Type="http://schemas.openxmlformats.org/officeDocument/2006/relationships/slide" Target="slides/slide506.xml"/><Relationship Id="rId65" Type="http://schemas.openxmlformats.org/officeDocument/2006/relationships/slide" Target="slides/slide38.xml"/><Relationship Id="rId130" Type="http://schemas.openxmlformats.org/officeDocument/2006/relationships/slide" Target="slides/slide103.xml"/><Relationship Id="rId368" Type="http://schemas.openxmlformats.org/officeDocument/2006/relationships/slide" Target="slides/slide341.xml"/><Relationship Id="rId172" Type="http://schemas.openxmlformats.org/officeDocument/2006/relationships/slide" Target="slides/slide145.xml"/><Relationship Id="rId228" Type="http://schemas.openxmlformats.org/officeDocument/2006/relationships/slide" Target="slides/slide201.xml"/><Relationship Id="rId435" Type="http://schemas.openxmlformats.org/officeDocument/2006/relationships/slide" Target="slides/slide408.xml"/><Relationship Id="rId477" Type="http://schemas.openxmlformats.org/officeDocument/2006/relationships/slide" Target="slides/slide450.xml"/><Relationship Id="rId281" Type="http://schemas.openxmlformats.org/officeDocument/2006/relationships/slide" Target="slides/slide254.xml"/><Relationship Id="rId337" Type="http://schemas.openxmlformats.org/officeDocument/2006/relationships/slide" Target="slides/slide310.xml"/><Relationship Id="rId502" Type="http://schemas.openxmlformats.org/officeDocument/2006/relationships/slide" Target="slides/slide475.xml"/><Relationship Id="rId34" Type="http://schemas.openxmlformats.org/officeDocument/2006/relationships/slide" Target="slides/slide7.xml"/><Relationship Id="rId76" Type="http://schemas.openxmlformats.org/officeDocument/2006/relationships/slide" Target="slides/slide49.xml"/><Relationship Id="rId141" Type="http://schemas.openxmlformats.org/officeDocument/2006/relationships/slide" Target="slides/slide114.xml"/><Relationship Id="rId379" Type="http://schemas.openxmlformats.org/officeDocument/2006/relationships/slide" Target="slides/slide352.xml"/><Relationship Id="rId544" Type="http://schemas.openxmlformats.org/officeDocument/2006/relationships/slide" Target="slides/slide517.xml"/><Relationship Id="rId7" Type="http://schemas.openxmlformats.org/officeDocument/2006/relationships/slideMaster" Target="slideMasters/slideMaster7.xml"/><Relationship Id="rId183" Type="http://schemas.openxmlformats.org/officeDocument/2006/relationships/slide" Target="slides/slide156.xml"/><Relationship Id="rId239" Type="http://schemas.openxmlformats.org/officeDocument/2006/relationships/slide" Target="slides/slide212.xml"/><Relationship Id="rId390" Type="http://schemas.openxmlformats.org/officeDocument/2006/relationships/slide" Target="slides/slide363.xml"/><Relationship Id="rId404" Type="http://schemas.openxmlformats.org/officeDocument/2006/relationships/slide" Target="slides/slide377.xml"/><Relationship Id="rId446" Type="http://schemas.openxmlformats.org/officeDocument/2006/relationships/slide" Target="slides/slide419.xml"/><Relationship Id="rId250" Type="http://schemas.openxmlformats.org/officeDocument/2006/relationships/slide" Target="slides/slide223.xml"/><Relationship Id="rId292" Type="http://schemas.openxmlformats.org/officeDocument/2006/relationships/slide" Target="slides/slide265.xml"/><Relationship Id="rId306" Type="http://schemas.openxmlformats.org/officeDocument/2006/relationships/slide" Target="slides/slide279.xml"/><Relationship Id="rId488" Type="http://schemas.openxmlformats.org/officeDocument/2006/relationships/slide" Target="slides/slide461.xml"/><Relationship Id="rId45" Type="http://schemas.openxmlformats.org/officeDocument/2006/relationships/slide" Target="slides/slide18.xml"/><Relationship Id="rId87" Type="http://schemas.openxmlformats.org/officeDocument/2006/relationships/slide" Target="slides/slide60.xml"/><Relationship Id="rId110" Type="http://schemas.openxmlformats.org/officeDocument/2006/relationships/slide" Target="slides/slide83.xml"/><Relationship Id="rId348" Type="http://schemas.openxmlformats.org/officeDocument/2006/relationships/slide" Target="slides/slide321.xml"/><Relationship Id="rId513" Type="http://schemas.openxmlformats.org/officeDocument/2006/relationships/slide" Target="slides/slide486.xml"/><Relationship Id="rId152" Type="http://schemas.openxmlformats.org/officeDocument/2006/relationships/slide" Target="slides/slide125.xml"/><Relationship Id="rId194" Type="http://schemas.openxmlformats.org/officeDocument/2006/relationships/slide" Target="slides/slide167.xml"/><Relationship Id="rId208" Type="http://schemas.openxmlformats.org/officeDocument/2006/relationships/slide" Target="slides/slide181.xml"/><Relationship Id="rId415" Type="http://schemas.openxmlformats.org/officeDocument/2006/relationships/slide" Target="slides/slide388.xml"/><Relationship Id="rId457" Type="http://schemas.openxmlformats.org/officeDocument/2006/relationships/slide" Target="slides/slide430.xml"/><Relationship Id="rId261" Type="http://schemas.openxmlformats.org/officeDocument/2006/relationships/slide" Target="slides/slide234.xml"/><Relationship Id="rId499" Type="http://schemas.openxmlformats.org/officeDocument/2006/relationships/slide" Target="slides/slide472.xml"/><Relationship Id="rId14" Type="http://schemas.openxmlformats.org/officeDocument/2006/relationships/slideMaster" Target="slideMasters/slideMaster14.xml"/><Relationship Id="rId56" Type="http://schemas.openxmlformats.org/officeDocument/2006/relationships/slide" Target="slides/slide29.xml"/><Relationship Id="rId317" Type="http://schemas.openxmlformats.org/officeDocument/2006/relationships/slide" Target="slides/slide290.xml"/><Relationship Id="rId359" Type="http://schemas.openxmlformats.org/officeDocument/2006/relationships/slide" Target="slides/slide332.xml"/><Relationship Id="rId524" Type="http://schemas.openxmlformats.org/officeDocument/2006/relationships/slide" Target="slides/slide497.xml"/><Relationship Id="rId98" Type="http://schemas.openxmlformats.org/officeDocument/2006/relationships/slide" Target="slides/slide71.xml"/><Relationship Id="rId121" Type="http://schemas.openxmlformats.org/officeDocument/2006/relationships/slide" Target="slides/slide94.xml"/><Relationship Id="rId163" Type="http://schemas.openxmlformats.org/officeDocument/2006/relationships/slide" Target="slides/slide136.xml"/><Relationship Id="rId219" Type="http://schemas.openxmlformats.org/officeDocument/2006/relationships/slide" Target="slides/slide192.xml"/><Relationship Id="rId370" Type="http://schemas.openxmlformats.org/officeDocument/2006/relationships/slide" Target="slides/slide343.xml"/><Relationship Id="rId426" Type="http://schemas.openxmlformats.org/officeDocument/2006/relationships/slide" Target="slides/slide399.xml"/><Relationship Id="rId230" Type="http://schemas.openxmlformats.org/officeDocument/2006/relationships/slide" Target="slides/slide203.xml"/><Relationship Id="rId468" Type="http://schemas.openxmlformats.org/officeDocument/2006/relationships/slide" Target="slides/slide441.xml"/><Relationship Id="rId25" Type="http://schemas.openxmlformats.org/officeDocument/2006/relationships/slideMaster" Target="slideMasters/slideMaster25.xml"/><Relationship Id="rId67" Type="http://schemas.openxmlformats.org/officeDocument/2006/relationships/slide" Target="slides/slide40.xml"/><Relationship Id="rId272" Type="http://schemas.openxmlformats.org/officeDocument/2006/relationships/slide" Target="slides/slide245.xml"/><Relationship Id="rId328" Type="http://schemas.openxmlformats.org/officeDocument/2006/relationships/slide" Target="slides/slide301.xml"/><Relationship Id="rId535" Type="http://schemas.openxmlformats.org/officeDocument/2006/relationships/slide" Target="slides/slide508.xml"/><Relationship Id="rId132" Type="http://schemas.openxmlformats.org/officeDocument/2006/relationships/slide" Target="slides/slide105.xml"/><Relationship Id="rId174" Type="http://schemas.openxmlformats.org/officeDocument/2006/relationships/slide" Target="slides/slide147.xml"/><Relationship Id="rId381" Type="http://schemas.openxmlformats.org/officeDocument/2006/relationships/slide" Target="slides/slide354.xml"/><Relationship Id="rId241" Type="http://schemas.openxmlformats.org/officeDocument/2006/relationships/slide" Target="slides/slide214.xml"/><Relationship Id="rId437" Type="http://schemas.openxmlformats.org/officeDocument/2006/relationships/slide" Target="slides/slide410.xml"/><Relationship Id="rId479" Type="http://schemas.openxmlformats.org/officeDocument/2006/relationships/slide" Target="slides/slide452.xml"/><Relationship Id="rId36" Type="http://schemas.openxmlformats.org/officeDocument/2006/relationships/slide" Target="slides/slide9.xml"/><Relationship Id="rId283" Type="http://schemas.openxmlformats.org/officeDocument/2006/relationships/slide" Target="slides/slide256.xml"/><Relationship Id="rId339" Type="http://schemas.openxmlformats.org/officeDocument/2006/relationships/slide" Target="slides/slide312.xml"/><Relationship Id="rId490" Type="http://schemas.openxmlformats.org/officeDocument/2006/relationships/slide" Target="slides/slide463.xml"/><Relationship Id="rId504" Type="http://schemas.openxmlformats.org/officeDocument/2006/relationships/slide" Target="slides/slide477.xml"/><Relationship Id="rId546" Type="http://schemas.openxmlformats.org/officeDocument/2006/relationships/notesMaster" Target="notesMasters/notesMaster1.xml"/><Relationship Id="rId78" Type="http://schemas.openxmlformats.org/officeDocument/2006/relationships/slide" Target="slides/slide51.xml"/><Relationship Id="rId101" Type="http://schemas.openxmlformats.org/officeDocument/2006/relationships/slide" Target="slides/slide74.xml"/><Relationship Id="rId143" Type="http://schemas.openxmlformats.org/officeDocument/2006/relationships/slide" Target="slides/slide116.xml"/><Relationship Id="rId185" Type="http://schemas.openxmlformats.org/officeDocument/2006/relationships/slide" Target="slides/slide158.xml"/><Relationship Id="rId350" Type="http://schemas.openxmlformats.org/officeDocument/2006/relationships/slide" Target="slides/slide323.xml"/><Relationship Id="rId406" Type="http://schemas.openxmlformats.org/officeDocument/2006/relationships/slide" Target="slides/slide379.xml"/><Relationship Id="rId9" Type="http://schemas.openxmlformats.org/officeDocument/2006/relationships/slideMaster" Target="slideMasters/slideMaster9.xml"/><Relationship Id="rId210" Type="http://schemas.openxmlformats.org/officeDocument/2006/relationships/slide" Target="slides/slide183.xml"/><Relationship Id="rId392" Type="http://schemas.openxmlformats.org/officeDocument/2006/relationships/slide" Target="slides/slide365.xml"/><Relationship Id="rId448" Type="http://schemas.openxmlformats.org/officeDocument/2006/relationships/slide" Target="slides/slide421.xml"/><Relationship Id="rId252" Type="http://schemas.openxmlformats.org/officeDocument/2006/relationships/slide" Target="slides/slide225.xml"/><Relationship Id="rId294" Type="http://schemas.openxmlformats.org/officeDocument/2006/relationships/slide" Target="slides/slide267.xml"/><Relationship Id="rId308" Type="http://schemas.openxmlformats.org/officeDocument/2006/relationships/slide" Target="slides/slide281.xml"/><Relationship Id="rId515" Type="http://schemas.openxmlformats.org/officeDocument/2006/relationships/slide" Target="slides/slide488.xml"/><Relationship Id="rId47" Type="http://schemas.openxmlformats.org/officeDocument/2006/relationships/slide" Target="slides/slide20.xml"/><Relationship Id="rId89" Type="http://schemas.openxmlformats.org/officeDocument/2006/relationships/slide" Target="slides/slide62.xml"/><Relationship Id="rId112" Type="http://schemas.openxmlformats.org/officeDocument/2006/relationships/slide" Target="slides/slide85.xml"/><Relationship Id="rId154" Type="http://schemas.openxmlformats.org/officeDocument/2006/relationships/slide" Target="slides/slide127.xml"/><Relationship Id="rId361" Type="http://schemas.openxmlformats.org/officeDocument/2006/relationships/slide" Target="slides/slide334.xml"/><Relationship Id="rId196" Type="http://schemas.openxmlformats.org/officeDocument/2006/relationships/slide" Target="slides/slide169.xml"/><Relationship Id="rId417" Type="http://schemas.openxmlformats.org/officeDocument/2006/relationships/slide" Target="slides/slide390.xml"/><Relationship Id="rId459" Type="http://schemas.openxmlformats.org/officeDocument/2006/relationships/slide" Target="slides/slide432.xml"/><Relationship Id="rId16" Type="http://schemas.openxmlformats.org/officeDocument/2006/relationships/slideMaster" Target="slideMasters/slideMaster16.xml"/><Relationship Id="rId221" Type="http://schemas.openxmlformats.org/officeDocument/2006/relationships/slide" Target="slides/slide194.xml"/><Relationship Id="rId263" Type="http://schemas.openxmlformats.org/officeDocument/2006/relationships/slide" Target="slides/slide236.xml"/><Relationship Id="rId319" Type="http://schemas.openxmlformats.org/officeDocument/2006/relationships/slide" Target="slides/slide292.xml"/><Relationship Id="rId470" Type="http://schemas.openxmlformats.org/officeDocument/2006/relationships/slide" Target="slides/slide443.xml"/><Relationship Id="rId526" Type="http://schemas.openxmlformats.org/officeDocument/2006/relationships/slide" Target="slides/slide499.xml"/><Relationship Id="rId58" Type="http://schemas.openxmlformats.org/officeDocument/2006/relationships/slide" Target="slides/slide31.xml"/><Relationship Id="rId123" Type="http://schemas.openxmlformats.org/officeDocument/2006/relationships/slide" Target="slides/slide96.xml"/><Relationship Id="rId330" Type="http://schemas.openxmlformats.org/officeDocument/2006/relationships/slide" Target="slides/slide303.xml"/><Relationship Id="rId165" Type="http://schemas.openxmlformats.org/officeDocument/2006/relationships/slide" Target="slides/slide138.xml"/><Relationship Id="rId372" Type="http://schemas.openxmlformats.org/officeDocument/2006/relationships/slide" Target="slides/slide345.xml"/><Relationship Id="rId428" Type="http://schemas.openxmlformats.org/officeDocument/2006/relationships/slide" Target="slides/slide401.xml"/><Relationship Id="rId232" Type="http://schemas.openxmlformats.org/officeDocument/2006/relationships/slide" Target="slides/slide205.xml"/><Relationship Id="rId274" Type="http://schemas.openxmlformats.org/officeDocument/2006/relationships/slide" Target="slides/slide247.xml"/><Relationship Id="rId481" Type="http://schemas.openxmlformats.org/officeDocument/2006/relationships/slide" Target="slides/slide454.xml"/><Relationship Id="rId27" Type="http://schemas.openxmlformats.org/officeDocument/2006/relationships/slideMaster" Target="slideMasters/slideMaster27.xml"/><Relationship Id="rId69" Type="http://schemas.openxmlformats.org/officeDocument/2006/relationships/slide" Target="slides/slide42.xml"/><Relationship Id="rId134" Type="http://schemas.openxmlformats.org/officeDocument/2006/relationships/slide" Target="slides/slide107.xml"/><Relationship Id="rId537" Type="http://schemas.openxmlformats.org/officeDocument/2006/relationships/slide" Target="slides/slide510.xml"/><Relationship Id="rId80" Type="http://schemas.openxmlformats.org/officeDocument/2006/relationships/slide" Target="slides/slide53.xml"/><Relationship Id="rId176" Type="http://schemas.openxmlformats.org/officeDocument/2006/relationships/slide" Target="slides/slide149.xml"/><Relationship Id="rId341" Type="http://schemas.openxmlformats.org/officeDocument/2006/relationships/slide" Target="slides/slide314.xml"/><Relationship Id="rId383" Type="http://schemas.openxmlformats.org/officeDocument/2006/relationships/slide" Target="slides/slide356.xml"/><Relationship Id="rId439" Type="http://schemas.openxmlformats.org/officeDocument/2006/relationships/slide" Target="slides/slide412.xml"/><Relationship Id="rId201" Type="http://schemas.openxmlformats.org/officeDocument/2006/relationships/slide" Target="slides/slide174.xml"/><Relationship Id="rId243" Type="http://schemas.openxmlformats.org/officeDocument/2006/relationships/slide" Target="slides/slide216.xml"/><Relationship Id="rId285" Type="http://schemas.openxmlformats.org/officeDocument/2006/relationships/slide" Target="slides/slide258.xml"/><Relationship Id="rId450" Type="http://schemas.openxmlformats.org/officeDocument/2006/relationships/slide" Target="slides/slide423.xml"/><Relationship Id="rId506" Type="http://schemas.openxmlformats.org/officeDocument/2006/relationships/slide" Target="slides/slide479.xml"/><Relationship Id="rId38" Type="http://schemas.openxmlformats.org/officeDocument/2006/relationships/slide" Target="slides/slide11.xml"/><Relationship Id="rId103" Type="http://schemas.openxmlformats.org/officeDocument/2006/relationships/slide" Target="slides/slide76.xml"/><Relationship Id="rId310" Type="http://schemas.openxmlformats.org/officeDocument/2006/relationships/slide" Target="slides/slide283.xml"/><Relationship Id="rId492" Type="http://schemas.openxmlformats.org/officeDocument/2006/relationships/slide" Target="slides/slide465.xml"/><Relationship Id="rId548" Type="http://schemas.openxmlformats.org/officeDocument/2006/relationships/viewProps" Target="viewProps.xml"/><Relationship Id="rId91" Type="http://schemas.openxmlformats.org/officeDocument/2006/relationships/slide" Target="slides/slide64.xml"/><Relationship Id="rId145" Type="http://schemas.openxmlformats.org/officeDocument/2006/relationships/slide" Target="slides/slide118.xml"/><Relationship Id="rId187" Type="http://schemas.openxmlformats.org/officeDocument/2006/relationships/slide" Target="slides/slide160.xml"/><Relationship Id="rId352" Type="http://schemas.openxmlformats.org/officeDocument/2006/relationships/slide" Target="slides/slide325.xml"/><Relationship Id="rId394" Type="http://schemas.openxmlformats.org/officeDocument/2006/relationships/slide" Target="slides/slide367.xml"/><Relationship Id="rId408" Type="http://schemas.openxmlformats.org/officeDocument/2006/relationships/slide" Target="slides/slide381.xml"/><Relationship Id="rId212" Type="http://schemas.openxmlformats.org/officeDocument/2006/relationships/slide" Target="slides/slide185.xml"/><Relationship Id="rId254" Type="http://schemas.openxmlformats.org/officeDocument/2006/relationships/slide" Target="slides/slide227.xml"/><Relationship Id="rId49" Type="http://schemas.openxmlformats.org/officeDocument/2006/relationships/slide" Target="slides/slide22.xml"/><Relationship Id="rId114" Type="http://schemas.openxmlformats.org/officeDocument/2006/relationships/slide" Target="slides/slide87.xml"/><Relationship Id="rId296" Type="http://schemas.openxmlformats.org/officeDocument/2006/relationships/slide" Target="slides/slide269.xml"/><Relationship Id="rId461" Type="http://schemas.openxmlformats.org/officeDocument/2006/relationships/slide" Target="slides/slide434.xml"/><Relationship Id="rId517" Type="http://schemas.openxmlformats.org/officeDocument/2006/relationships/slide" Target="slides/slide490.xml"/><Relationship Id="rId60" Type="http://schemas.openxmlformats.org/officeDocument/2006/relationships/slide" Target="slides/slide33.xml"/><Relationship Id="rId156" Type="http://schemas.openxmlformats.org/officeDocument/2006/relationships/slide" Target="slides/slide129.xml"/><Relationship Id="rId198" Type="http://schemas.openxmlformats.org/officeDocument/2006/relationships/slide" Target="slides/slide171.xml"/><Relationship Id="rId321" Type="http://schemas.openxmlformats.org/officeDocument/2006/relationships/slide" Target="slides/slide294.xml"/><Relationship Id="rId363" Type="http://schemas.openxmlformats.org/officeDocument/2006/relationships/slide" Target="slides/slide336.xml"/><Relationship Id="rId419" Type="http://schemas.openxmlformats.org/officeDocument/2006/relationships/slide" Target="slides/slide392.xml"/><Relationship Id="rId223" Type="http://schemas.openxmlformats.org/officeDocument/2006/relationships/slide" Target="slides/slide196.xml"/><Relationship Id="rId430" Type="http://schemas.openxmlformats.org/officeDocument/2006/relationships/slide" Target="slides/slide403.xml"/><Relationship Id="rId18" Type="http://schemas.openxmlformats.org/officeDocument/2006/relationships/slideMaster" Target="slideMasters/slideMaster18.xml"/><Relationship Id="rId265" Type="http://schemas.openxmlformats.org/officeDocument/2006/relationships/slide" Target="slides/slide238.xml"/><Relationship Id="rId472" Type="http://schemas.openxmlformats.org/officeDocument/2006/relationships/slide" Target="slides/slide445.xml"/><Relationship Id="rId528" Type="http://schemas.openxmlformats.org/officeDocument/2006/relationships/slide" Target="slides/slide501.xml"/><Relationship Id="rId125" Type="http://schemas.openxmlformats.org/officeDocument/2006/relationships/slide" Target="slides/slide98.xml"/><Relationship Id="rId167" Type="http://schemas.openxmlformats.org/officeDocument/2006/relationships/slide" Target="slides/slide140.xml"/><Relationship Id="rId332" Type="http://schemas.openxmlformats.org/officeDocument/2006/relationships/slide" Target="slides/slide305.xml"/><Relationship Id="rId374" Type="http://schemas.openxmlformats.org/officeDocument/2006/relationships/slide" Target="slides/slide347.xml"/><Relationship Id="rId71" Type="http://schemas.openxmlformats.org/officeDocument/2006/relationships/slide" Target="slides/slide44.xml"/><Relationship Id="rId234" Type="http://schemas.openxmlformats.org/officeDocument/2006/relationships/slide" Target="slides/slide207.xml"/><Relationship Id="rId2" Type="http://schemas.openxmlformats.org/officeDocument/2006/relationships/slideMaster" Target="slideMasters/slideMaster2.xml"/><Relationship Id="rId29" Type="http://schemas.openxmlformats.org/officeDocument/2006/relationships/slide" Target="slides/slide2.xml"/><Relationship Id="rId276" Type="http://schemas.openxmlformats.org/officeDocument/2006/relationships/slide" Target="slides/slide249.xml"/><Relationship Id="rId441" Type="http://schemas.openxmlformats.org/officeDocument/2006/relationships/slide" Target="slides/slide414.xml"/><Relationship Id="rId483" Type="http://schemas.openxmlformats.org/officeDocument/2006/relationships/slide" Target="slides/slide456.xml"/><Relationship Id="rId539" Type="http://schemas.openxmlformats.org/officeDocument/2006/relationships/slide" Target="slides/slide512.xml"/><Relationship Id="rId40" Type="http://schemas.openxmlformats.org/officeDocument/2006/relationships/slide" Target="slides/slide13.xml"/><Relationship Id="rId136" Type="http://schemas.openxmlformats.org/officeDocument/2006/relationships/slide" Target="slides/slide109.xml"/><Relationship Id="rId178" Type="http://schemas.openxmlformats.org/officeDocument/2006/relationships/slide" Target="slides/slide151.xml"/><Relationship Id="rId301" Type="http://schemas.openxmlformats.org/officeDocument/2006/relationships/slide" Target="slides/slide274.xml"/><Relationship Id="rId343" Type="http://schemas.openxmlformats.org/officeDocument/2006/relationships/slide" Target="slides/slide316.xml"/><Relationship Id="rId550" Type="http://schemas.openxmlformats.org/officeDocument/2006/relationships/tableStyles" Target="tableStyles.xml"/><Relationship Id="rId82" Type="http://schemas.openxmlformats.org/officeDocument/2006/relationships/slide" Target="slides/slide55.xml"/><Relationship Id="rId203" Type="http://schemas.openxmlformats.org/officeDocument/2006/relationships/slide" Target="slides/slide176.xml"/><Relationship Id="rId385" Type="http://schemas.openxmlformats.org/officeDocument/2006/relationships/slide" Target="slides/slide358.xml"/><Relationship Id="rId245" Type="http://schemas.openxmlformats.org/officeDocument/2006/relationships/slide" Target="slides/slide218.xml"/><Relationship Id="rId287" Type="http://schemas.openxmlformats.org/officeDocument/2006/relationships/slide" Target="slides/slide260.xml"/><Relationship Id="rId410" Type="http://schemas.openxmlformats.org/officeDocument/2006/relationships/slide" Target="slides/slide383.xml"/><Relationship Id="rId452" Type="http://schemas.openxmlformats.org/officeDocument/2006/relationships/slide" Target="slides/slide425.xml"/><Relationship Id="rId494" Type="http://schemas.openxmlformats.org/officeDocument/2006/relationships/slide" Target="slides/slide467.xml"/><Relationship Id="rId508" Type="http://schemas.openxmlformats.org/officeDocument/2006/relationships/slide" Target="slides/slide481.xml"/><Relationship Id="rId105" Type="http://schemas.openxmlformats.org/officeDocument/2006/relationships/slide" Target="slides/slide78.xml"/><Relationship Id="rId147" Type="http://schemas.openxmlformats.org/officeDocument/2006/relationships/slide" Target="slides/slide120.xml"/><Relationship Id="rId312" Type="http://schemas.openxmlformats.org/officeDocument/2006/relationships/slide" Target="slides/slide285.xml"/><Relationship Id="rId354" Type="http://schemas.openxmlformats.org/officeDocument/2006/relationships/slide" Target="slides/slide327.xml"/><Relationship Id="rId51" Type="http://schemas.openxmlformats.org/officeDocument/2006/relationships/slide" Target="slides/slide24.xml"/><Relationship Id="rId93" Type="http://schemas.openxmlformats.org/officeDocument/2006/relationships/slide" Target="slides/slide66.xml"/><Relationship Id="rId189" Type="http://schemas.openxmlformats.org/officeDocument/2006/relationships/slide" Target="slides/slide162.xml"/><Relationship Id="rId396" Type="http://schemas.openxmlformats.org/officeDocument/2006/relationships/slide" Target="slides/slide369.xml"/><Relationship Id="rId214" Type="http://schemas.openxmlformats.org/officeDocument/2006/relationships/slide" Target="slides/slide187.xml"/><Relationship Id="rId256" Type="http://schemas.openxmlformats.org/officeDocument/2006/relationships/slide" Target="slides/slide229.xml"/><Relationship Id="rId298" Type="http://schemas.openxmlformats.org/officeDocument/2006/relationships/slide" Target="slides/slide271.xml"/><Relationship Id="rId421" Type="http://schemas.openxmlformats.org/officeDocument/2006/relationships/slide" Target="slides/slide394.xml"/><Relationship Id="rId463" Type="http://schemas.openxmlformats.org/officeDocument/2006/relationships/slide" Target="slides/slide436.xml"/><Relationship Id="rId519" Type="http://schemas.openxmlformats.org/officeDocument/2006/relationships/slide" Target="slides/slide492.xml"/><Relationship Id="rId116" Type="http://schemas.openxmlformats.org/officeDocument/2006/relationships/slide" Target="slides/slide89.xml"/><Relationship Id="rId158" Type="http://schemas.openxmlformats.org/officeDocument/2006/relationships/slide" Target="slides/slide131.xml"/><Relationship Id="rId323" Type="http://schemas.openxmlformats.org/officeDocument/2006/relationships/slide" Target="slides/slide296.xml"/><Relationship Id="rId530" Type="http://schemas.openxmlformats.org/officeDocument/2006/relationships/slide" Target="slides/slide503.xml"/><Relationship Id="rId20" Type="http://schemas.openxmlformats.org/officeDocument/2006/relationships/slideMaster" Target="slideMasters/slideMaster20.xml"/><Relationship Id="rId62" Type="http://schemas.openxmlformats.org/officeDocument/2006/relationships/slide" Target="slides/slide35.xml"/><Relationship Id="rId365" Type="http://schemas.openxmlformats.org/officeDocument/2006/relationships/slide" Target="slides/slide338.xml"/><Relationship Id="rId225" Type="http://schemas.openxmlformats.org/officeDocument/2006/relationships/slide" Target="slides/slide198.xml"/><Relationship Id="rId267" Type="http://schemas.openxmlformats.org/officeDocument/2006/relationships/slide" Target="slides/slide240.xml"/><Relationship Id="rId432" Type="http://schemas.openxmlformats.org/officeDocument/2006/relationships/slide" Target="slides/slide405.xml"/><Relationship Id="rId474" Type="http://schemas.openxmlformats.org/officeDocument/2006/relationships/slide" Target="slides/slide447.xml"/><Relationship Id="rId127" Type="http://schemas.openxmlformats.org/officeDocument/2006/relationships/slide" Target="slides/slide100.xml"/><Relationship Id="rId31" Type="http://schemas.openxmlformats.org/officeDocument/2006/relationships/slide" Target="slides/slide4.xml"/><Relationship Id="rId73" Type="http://schemas.openxmlformats.org/officeDocument/2006/relationships/slide" Target="slides/slide46.xml"/><Relationship Id="rId169" Type="http://schemas.openxmlformats.org/officeDocument/2006/relationships/slide" Target="slides/slide142.xml"/><Relationship Id="rId334" Type="http://schemas.openxmlformats.org/officeDocument/2006/relationships/slide" Target="slides/slide307.xml"/><Relationship Id="rId376" Type="http://schemas.openxmlformats.org/officeDocument/2006/relationships/slide" Target="slides/slide349.xml"/><Relationship Id="rId541" Type="http://schemas.openxmlformats.org/officeDocument/2006/relationships/slide" Target="slides/slide514.xml"/><Relationship Id="rId4" Type="http://schemas.openxmlformats.org/officeDocument/2006/relationships/slideMaster" Target="slideMasters/slideMaster4.xml"/><Relationship Id="rId180" Type="http://schemas.openxmlformats.org/officeDocument/2006/relationships/slide" Target="slides/slide153.xml"/><Relationship Id="rId236" Type="http://schemas.openxmlformats.org/officeDocument/2006/relationships/slide" Target="slides/slide209.xml"/><Relationship Id="rId278" Type="http://schemas.openxmlformats.org/officeDocument/2006/relationships/slide" Target="slides/slide251.xml"/><Relationship Id="rId401" Type="http://schemas.openxmlformats.org/officeDocument/2006/relationships/slide" Target="slides/slide374.xml"/><Relationship Id="rId443" Type="http://schemas.openxmlformats.org/officeDocument/2006/relationships/slide" Target="slides/slide416.xml"/><Relationship Id="rId303" Type="http://schemas.openxmlformats.org/officeDocument/2006/relationships/slide" Target="slides/slide276.xml"/><Relationship Id="rId485" Type="http://schemas.openxmlformats.org/officeDocument/2006/relationships/slide" Target="slides/slide458.xml"/><Relationship Id="rId42" Type="http://schemas.openxmlformats.org/officeDocument/2006/relationships/slide" Target="slides/slide15.xml"/><Relationship Id="rId84" Type="http://schemas.openxmlformats.org/officeDocument/2006/relationships/slide" Target="slides/slide57.xml"/><Relationship Id="rId138" Type="http://schemas.openxmlformats.org/officeDocument/2006/relationships/slide" Target="slides/slide111.xml"/><Relationship Id="rId345" Type="http://schemas.openxmlformats.org/officeDocument/2006/relationships/slide" Target="slides/slide318.xml"/><Relationship Id="rId387" Type="http://schemas.openxmlformats.org/officeDocument/2006/relationships/slide" Target="slides/slide360.xml"/><Relationship Id="rId510" Type="http://schemas.openxmlformats.org/officeDocument/2006/relationships/slide" Target="slides/slide483.xml"/><Relationship Id="rId191" Type="http://schemas.openxmlformats.org/officeDocument/2006/relationships/slide" Target="slides/slide164.xml"/><Relationship Id="rId205" Type="http://schemas.openxmlformats.org/officeDocument/2006/relationships/slide" Target="slides/slide178.xml"/><Relationship Id="rId247" Type="http://schemas.openxmlformats.org/officeDocument/2006/relationships/slide" Target="slides/slide220.xml"/><Relationship Id="rId412" Type="http://schemas.openxmlformats.org/officeDocument/2006/relationships/slide" Target="slides/slide385.xml"/><Relationship Id="rId107" Type="http://schemas.openxmlformats.org/officeDocument/2006/relationships/slide" Target="slides/slide80.xml"/><Relationship Id="rId289" Type="http://schemas.openxmlformats.org/officeDocument/2006/relationships/slide" Target="slides/slide262.xml"/><Relationship Id="rId454" Type="http://schemas.openxmlformats.org/officeDocument/2006/relationships/slide" Target="slides/slide427.xml"/><Relationship Id="rId496" Type="http://schemas.openxmlformats.org/officeDocument/2006/relationships/slide" Target="slides/slide469.xml"/><Relationship Id="rId11" Type="http://schemas.openxmlformats.org/officeDocument/2006/relationships/slideMaster" Target="slideMasters/slideMaster11.xml"/><Relationship Id="rId53" Type="http://schemas.openxmlformats.org/officeDocument/2006/relationships/slide" Target="slides/slide26.xml"/><Relationship Id="rId149" Type="http://schemas.openxmlformats.org/officeDocument/2006/relationships/slide" Target="slides/slide122.xml"/><Relationship Id="rId314" Type="http://schemas.openxmlformats.org/officeDocument/2006/relationships/slide" Target="slides/slide287.xml"/><Relationship Id="rId356" Type="http://schemas.openxmlformats.org/officeDocument/2006/relationships/slide" Target="slides/slide329.xml"/><Relationship Id="rId398" Type="http://schemas.openxmlformats.org/officeDocument/2006/relationships/slide" Target="slides/slide371.xml"/><Relationship Id="rId521" Type="http://schemas.openxmlformats.org/officeDocument/2006/relationships/slide" Target="slides/slide494.xml"/><Relationship Id="rId95" Type="http://schemas.openxmlformats.org/officeDocument/2006/relationships/slide" Target="slides/slide68.xml"/><Relationship Id="rId160" Type="http://schemas.openxmlformats.org/officeDocument/2006/relationships/slide" Target="slides/slide133.xml"/><Relationship Id="rId216" Type="http://schemas.openxmlformats.org/officeDocument/2006/relationships/slide" Target="slides/slide189.xml"/><Relationship Id="rId423" Type="http://schemas.openxmlformats.org/officeDocument/2006/relationships/slide" Target="slides/slide396.xml"/><Relationship Id="rId258" Type="http://schemas.openxmlformats.org/officeDocument/2006/relationships/slide" Target="slides/slide231.xml"/><Relationship Id="rId465" Type="http://schemas.openxmlformats.org/officeDocument/2006/relationships/slide" Target="slides/slide438.xml"/><Relationship Id="rId22" Type="http://schemas.openxmlformats.org/officeDocument/2006/relationships/slideMaster" Target="slideMasters/slideMaster22.xml"/><Relationship Id="rId64" Type="http://schemas.openxmlformats.org/officeDocument/2006/relationships/slide" Target="slides/slide37.xml"/><Relationship Id="rId118" Type="http://schemas.openxmlformats.org/officeDocument/2006/relationships/slide" Target="slides/slide91.xml"/><Relationship Id="rId325" Type="http://schemas.openxmlformats.org/officeDocument/2006/relationships/slide" Target="slides/slide298.xml"/><Relationship Id="rId367" Type="http://schemas.openxmlformats.org/officeDocument/2006/relationships/slide" Target="slides/slide340.xml"/><Relationship Id="rId532" Type="http://schemas.openxmlformats.org/officeDocument/2006/relationships/slide" Target="slides/slide505.xml"/><Relationship Id="rId171" Type="http://schemas.openxmlformats.org/officeDocument/2006/relationships/slide" Target="slides/slide144.xml"/><Relationship Id="rId227" Type="http://schemas.openxmlformats.org/officeDocument/2006/relationships/slide" Target="slides/slide200.xml"/><Relationship Id="rId269" Type="http://schemas.openxmlformats.org/officeDocument/2006/relationships/slide" Target="slides/slide242.xml"/><Relationship Id="rId434" Type="http://schemas.openxmlformats.org/officeDocument/2006/relationships/slide" Target="slides/slide407.xml"/><Relationship Id="rId476" Type="http://schemas.openxmlformats.org/officeDocument/2006/relationships/slide" Target="slides/slide449.xml"/><Relationship Id="rId33" Type="http://schemas.openxmlformats.org/officeDocument/2006/relationships/slide" Target="slides/slide6.xml"/><Relationship Id="rId129" Type="http://schemas.openxmlformats.org/officeDocument/2006/relationships/slide" Target="slides/slide102.xml"/><Relationship Id="rId280" Type="http://schemas.openxmlformats.org/officeDocument/2006/relationships/slide" Target="slides/slide253.xml"/><Relationship Id="rId336" Type="http://schemas.openxmlformats.org/officeDocument/2006/relationships/slide" Target="slides/slide309.xml"/><Relationship Id="rId501" Type="http://schemas.openxmlformats.org/officeDocument/2006/relationships/slide" Target="slides/slide474.xml"/><Relationship Id="rId543" Type="http://schemas.openxmlformats.org/officeDocument/2006/relationships/slide" Target="slides/slide516.xml"/><Relationship Id="rId75" Type="http://schemas.openxmlformats.org/officeDocument/2006/relationships/slide" Target="slides/slide48.xml"/><Relationship Id="rId140" Type="http://schemas.openxmlformats.org/officeDocument/2006/relationships/slide" Target="slides/slide113.xml"/><Relationship Id="rId182" Type="http://schemas.openxmlformats.org/officeDocument/2006/relationships/slide" Target="slides/slide155.xml"/><Relationship Id="rId378" Type="http://schemas.openxmlformats.org/officeDocument/2006/relationships/slide" Target="slides/slide351.xml"/><Relationship Id="rId403" Type="http://schemas.openxmlformats.org/officeDocument/2006/relationships/slide" Target="slides/slide376.xml"/><Relationship Id="rId6" Type="http://schemas.openxmlformats.org/officeDocument/2006/relationships/slideMaster" Target="slideMasters/slideMaster6.xml"/><Relationship Id="rId238" Type="http://schemas.openxmlformats.org/officeDocument/2006/relationships/slide" Target="slides/slide211.xml"/><Relationship Id="rId445" Type="http://schemas.openxmlformats.org/officeDocument/2006/relationships/slide" Target="slides/slide418.xml"/><Relationship Id="rId487" Type="http://schemas.openxmlformats.org/officeDocument/2006/relationships/slide" Target="slides/slide460.xml"/><Relationship Id="rId291" Type="http://schemas.openxmlformats.org/officeDocument/2006/relationships/slide" Target="slides/slide264.xml"/><Relationship Id="rId305" Type="http://schemas.openxmlformats.org/officeDocument/2006/relationships/slide" Target="slides/slide278.xml"/><Relationship Id="rId347" Type="http://schemas.openxmlformats.org/officeDocument/2006/relationships/slide" Target="slides/slide320.xml"/><Relationship Id="rId512" Type="http://schemas.openxmlformats.org/officeDocument/2006/relationships/slide" Target="slides/slide485.xml"/><Relationship Id="rId44" Type="http://schemas.openxmlformats.org/officeDocument/2006/relationships/slide" Target="slides/slide17.xml"/><Relationship Id="rId86" Type="http://schemas.openxmlformats.org/officeDocument/2006/relationships/slide" Target="slides/slide59.xml"/><Relationship Id="rId151" Type="http://schemas.openxmlformats.org/officeDocument/2006/relationships/slide" Target="slides/slide124.xml"/><Relationship Id="rId389" Type="http://schemas.openxmlformats.org/officeDocument/2006/relationships/slide" Target="slides/slide362.xml"/><Relationship Id="rId193" Type="http://schemas.openxmlformats.org/officeDocument/2006/relationships/slide" Target="slides/slide166.xml"/><Relationship Id="rId207" Type="http://schemas.openxmlformats.org/officeDocument/2006/relationships/slide" Target="slides/slide180.xml"/><Relationship Id="rId249" Type="http://schemas.openxmlformats.org/officeDocument/2006/relationships/slide" Target="slides/slide222.xml"/><Relationship Id="rId414" Type="http://schemas.openxmlformats.org/officeDocument/2006/relationships/slide" Target="slides/slide387.xml"/><Relationship Id="rId456" Type="http://schemas.openxmlformats.org/officeDocument/2006/relationships/slide" Target="slides/slide429.xml"/><Relationship Id="rId498" Type="http://schemas.openxmlformats.org/officeDocument/2006/relationships/slide" Target="slides/slide471.xml"/><Relationship Id="rId13" Type="http://schemas.openxmlformats.org/officeDocument/2006/relationships/slideMaster" Target="slideMasters/slideMaster13.xml"/><Relationship Id="rId109" Type="http://schemas.openxmlformats.org/officeDocument/2006/relationships/slide" Target="slides/slide82.xml"/><Relationship Id="rId260" Type="http://schemas.openxmlformats.org/officeDocument/2006/relationships/slide" Target="slides/slide233.xml"/><Relationship Id="rId316" Type="http://schemas.openxmlformats.org/officeDocument/2006/relationships/slide" Target="slides/slide289.xml"/><Relationship Id="rId523" Type="http://schemas.openxmlformats.org/officeDocument/2006/relationships/slide" Target="slides/slide496.xml"/><Relationship Id="rId55" Type="http://schemas.openxmlformats.org/officeDocument/2006/relationships/slide" Target="slides/slide28.xml"/><Relationship Id="rId97" Type="http://schemas.openxmlformats.org/officeDocument/2006/relationships/slide" Target="slides/slide70.xml"/><Relationship Id="rId120" Type="http://schemas.openxmlformats.org/officeDocument/2006/relationships/slide" Target="slides/slide93.xml"/><Relationship Id="rId358" Type="http://schemas.openxmlformats.org/officeDocument/2006/relationships/slide" Target="slides/slide331.xml"/><Relationship Id="rId162" Type="http://schemas.openxmlformats.org/officeDocument/2006/relationships/slide" Target="slides/slide135.xml"/><Relationship Id="rId218" Type="http://schemas.openxmlformats.org/officeDocument/2006/relationships/slide" Target="slides/slide191.xml"/><Relationship Id="rId425" Type="http://schemas.openxmlformats.org/officeDocument/2006/relationships/slide" Target="slides/slide398.xml"/><Relationship Id="rId467" Type="http://schemas.openxmlformats.org/officeDocument/2006/relationships/slide" Target="slides/slide440.xml"/><Relationship Id="rId271" Type="http://schemas.openxmlformats.org/officeDocument/2006/relationships/slide" Target="slides/slide244.xml"/><Relationship Id="rId24" Type="http://schemas.openxmlformats.org/officeDocument/2006/relationships/slideMaster" Target="slideMasters/slideMaster24.xml"/><Relationship Id="rId66" Type="http://schemas.openxmlformats.org/officeDocument/2006/relationships/slide" Target="slides/slide39.xml"/><Relationship Id="rId131" Type="http://schemas.openxmlformats.org/officeDocument/2006/relationships/slide" Target="slides/slide104.xml"/><Relationship Id="rId327" Type="http://schemas.openxmlformats.org/officeDocument/2006/relationships/slide" Target="slides/slide300.xml"/><Relationship Id="rId369" Type="http://schemas.openxmlformats.org/officeDocument/2006/relationships/slide" Target="slides/slide342.xml"/><Relationship Id="rId534" Type="http://schemas.openxmlformats.org/officeDocument/2006/relationships/slide" Target="slides/slide507.xml"/><Relationship Id="rId173" Type="http://schemas.openxmlformats.org/officeDocument/2006/relationships/slide" Target="slides/slide146.xml"/><Relationship Id="rId229" Type="http://schemas.openxmlformats.org/officeDocument/2006/relationships/slide" Target="slides/slide202.xml"/><Relationship Id="rId380" Type="http://schemas.openxmlformats.org/officeDocument/2006/relationships/slide" Target="slides/slide353.xml"/><Relationship Id="rId436" Type="http://schemas.openxmlformats.org/officeDocument/2006/relationships/slide" Target="slides/slide409.xml"/><Relationship Id="rId240" Type="http://schemas.openxmlformats.org/officeDocument/2006/relationships/slide" Target="slides/slide213.xml"/><Relationship Id="rId478" Type="http://schemas.openxmlformats.org/officeDocument/2006/relationships/slide" Target="slides/slide451.xml"/><Relationship Id="rId35" Type="http://schemas.openxmlformats.org/officeDocument/2006/relationships/slide" Target="slides/slide8.xml"/><Relationship Id="rId77" Type="http://schemas.openxmlformats.org/officeDocument/2006/relationships/slide" Target="slides/slide50.xml"/><Relationship Id="rId100" Type="http://schemas.openxmlformats.org/officeDocument/2006/relationships/slide" Target="slides/slide73.xml"/><Relationship Id="rId282" Type="http://schemas.openxmlformats.org/officeDocument/2006/relationships/slide" Target="slides/slide255.xml"/><Relationship Id="rId338" Type="http://schemas.openxmlformats.org/officeDocument/2006/relationships/slide" Target="slides/slide311.xml"/><Relationship Id="rId503" Type="http://schemas.openxmlformats.org/officeDocument/2006/relationships/slide" Target="slides/slide476.xml"/><Relationship Id="rId545" Type="http://schemas.openxmlformats.org/officeDocument/2006/relationships/slide" Target="slides/slide518.xml"/><Relationship Id="rId8" Type="http://schemas.openxmlformats.org/officeDocument/2006/relationships/slideMaster" Target="slideMasters/slideMaster8.xml"/><Relationship Id="rId142" Type="http://schemas.openxmlformats.org/officeDocument/2006/relationships/slide" Target="slides/slide115.xml"/><Relationship Id="rId184" Type="http://schemas.openxmlformats.org/officeDocument/2006/relationships/slide" Target="slides/slide157.xml"/><Relationship Id="rId391" Type="http://schemas.openxmlformats.org/officeDocument/2006/relationships/slide" Target="slides/slide364.xml"/><Relationship Id="rId405" Type="http://schemas.openxmlformats.org/officeDocument/2006/relationships/slide" Target="slides/slide378.xml"/><Relationship Id="rId447" Type="http://schemas.openxmlformats.org/officeDocument/2006/relationships/slide" Target="slides/slide420.xml"/><Relationship Id="rId251" Type="http://schemas.openxmlformats.org/officeDocument/2006/relationships/slide" Target="slides/slide224.xml"/><Relationship Id="rId489" Type="http://schemas.openxmlformats.org/officeDocument/2006/relationships/slide" Target="slides/slide462.xml"/><Relationship Id="rId46" Type="http://schemas.openxmlformats.org/officeDocument/2006/relationships/slide" Target="slides/slide19.xml"/><Relationship Id="rId293" Type="http://schemas.openxmlformats.org/officeDocument/2006/relationships/slide" Target="slides/slide266.xml"/><Relationship Id="rId307" Type="http://schemas.openxmlformats.org/officeDocument/2006/relationships/slide" Target="slides/slide280.xml"/><Relationship Id="rId349" Type="http://schemas.openxmlformats.org/officeDocument/2006/relationships/slide" Target="slides/slide322.xml"/><Relationship Id="rId514" Type="http://schemas.openxmlformats.org/officeDocument/2006/relationships/slide" Target="slides/slide487.xml"/><Relationship Id="rId88" Type="http://schemas.openxmlformats.org/officeDocument/2006/relationships/slide" Target="slides/slide61.xml"/><Relationship Id="rId111" Type="http://schemas.openxmlformats.org/officeDocument/2006/relationships/slide" Target="slides/slide84.xml"/><Relationship Id="rId153" Type="http://schemas.openxmlformats.org/officeDocument/2006/relationships/slide" Target="slides/slide126.xml"/><Relationship Id="rId195" Type="http://schemas.openxmlformats.org/officeDocument/2006/relationships/slide" Target="slides/slide168.xml"/><Relationship Id="rId209" Type="http://schemas.openxmlformats.org/officeDocument/2006/relationships/slide" Target="slides/slide182.xml"/><Relationship Id="rId360" Type="http://schemas.openxmlformats.org/officeDocument/2006/relationships/slide" Target="slides/slide333.xml"/><Relationship Id="rId416" Type="http://schemas.openxmlformats.org/officeDocument/2006/relationships/slide" Target="slides/slide389.xml"/><Relationship Id="rId220" Type="http://schemas.openxmlformats.org/officeDocument/2006/relationships/slide" Target="slides/slide193.xml"/><Relationship Id="rId458" Type="http://schemas.openxmlformats.org/officeDocument/2006/relationships/slide" Target="slides/slide431.xml"/><Relationship Id="rId15" Type="http://schemas.openxmlformats.org/officeDocument/2006/relationships/slideMaster" Target="slideMasters/slideMaster15.xml"/><Relationship Id="rId57" Type="http://schemas.openxmlformats.org/officeDocument/2006/relationships/slide" Target="slides/slide30.xml"/><Relationship Id="rId262" Type="http://schemas.openxmlformats.org/officeDocument/2006/relationships/slide" Target="slides/slide235.xml"/><Relationship Id="rId318" Type="http://schemas.openxmlformats.org/officeDocument/2006/relationships/slide" Target="slides/slide291.xml"/><Relationship Id="rId525" Type="http://schemas.openxmlformats.org/officeDocument/2006/relationships/slide" Target="slides/slide498.xml"/><Relationship Id="rId99" Type="http://schemas.openxmlformats.org/officeDocument/2006/relationships/slide" Target="slides/slide72.xml"/><Relationship Id="rId122" Type="http://schemas.openxmlformats.org/officeDocument/2006/relationships/slide" Target="slides/slide95.xml"/><Relationship Id="rId164" Type="http://schemas.openxmlformats.org/officeDocument/2006/relationships/slide" Target="slides/slide137.xml"/><Relationship Id="rId371" Type="http://schemas.openxmlformats.org/officeDocument/2006/relationships/slide" Target="slides/slide344.xml"/><Relationship Id="rId427" Type="http://schemas.openxmlformats.org/officeDocument/2006/relationships/slide" Target="slides/slide400.xml"/><Relationship Id="rId469" Type="http://schemas.openxmlformats.org/officeDocument/2006/relationships/slide" Target="slides/slide442.xml"/><Relationship Id="rId26" Type="http://schemas.openxmlformats.org/officeDocument/2006/relationships/slideMaster" Target="slideMasters/slideMaster26.xml"/><Relationship Id="rId231" Type="http://schemas.openxmlformats.org/officeDocument/2006/relationships/slide" Target="slides/slide204.xml"/><Relationship Id="rId273" Type="http://schemas.openxmlformats.org/officeDocument/2006/relationships/slide" Target="slides/slide246.xml"/><Relationship Id="rId329" Type="http://schemas.openxmlformats.org/officeDocument/2006/relationships/slide" Target="slides/slide302.xml"/><Relationship Id="rId480" Type="http://schemas.openxmlformats.org/officeDocument/2006/relationships/slide" Target="slides/slide453.xml"/><Relationship Id="rId536" Type="http://schemas.openxmlformats.org/officeDocument/2006/relationships/slide" Target="slides/slide509.xml"/><Relationship Id="rId68" Type="http://schemas.openxmlformats.org/officeDocument/2006/relationships/slide" Target="slides/slide41.xml"/><Relationship Id="rId133" Type="http://schemas.openxmlformats.org/officeDocument/2006/relationships/slide" Target="slides/slide106.xml"/><Relationship Id="rId175" Type="http://schemas.openxmlformats.org/officeDocument/2006/relationships/slide" Target="slides/slide148.xml"/><Relationship Id="rId340" Type="http://schemas.openxmlformats.org/officeDocument/2006/relationships/slide" Target="slides/slide313.xml"/><Relationship Id="rId200" Type="http://schemas.openxmlformats.org/officeDocument/2006/relationships/slide" Target="slides/slide173.xml"/><Relationship Id="rId382" Type="http://schemas.openxmlformats.org/officeDocument/2006/relationships/slide" Target="slides/slide355.xml"/><Relationship Id="rId438" Type="http://schemas.openxmlformats.org/officeDocument/2006/relationships/slide" Target="slides/slide411.xml"/><Relationship Id="rId242" Type="http://schemas.openxmlformats.org/officeDocument/2006/relationships/slide" Target="slides/slide215.xml"/><Relationship Id="rId284" Type="http://schemas.openxmlformats.org/officeDocument/2006/relationships/slide" Target="slides/slide257.xml"/><Relationship Id="rId491" Type="http://schemas.openxmlformats.org/officeDocument/2006/relationships/slide" Target="slides/slide464.xml"/><Relationship Id="rId505" Type="http://schemas.openxmlformats.org/officeDocument/2006/relationships/slide" Target="slides/slide478.xml"/><Relationship Id="rId37" Type="http://schemas.openxmlformats.org/officeDocument/2006/relationships/slide" Target="slides/slide10.xml"/><Relationship Id="rId79" Type="http://schemas.openxmlformats.org/officeDocument/2006/relationships/slide" Target="slides/slide52.xml"/><Relationship Id="rId102" Type="http://schemas.openxmlformats.org/officeDocument/2006/relationships/slide" Target="slides/slide75.xml"/><Relationship Id="rId144" Type="http://schemas.openxmlformats.org/officeDocument/2006/relationships/slide" Target="slides/slide117.xml"/><Relationship Id="rId547" Type="http://schemas.openxmlformats.org/officeDocument/2006/relationships/presProps" Target="presProps.xml"/><Relationship Id="rId90" Type="http://schemas.openxmlformats.org/officeDocument/2006/relationships/slide" Target="slides/slide63.xml"/><Relationship Id="rId186" Type="http://schemas.openxmlformats.org/officeDocument/2006/relationships/slide" Target="slides/slide159.xml"/><Relationship Id="rId351" Type="http://schemas.openxmlformats.org/officeDocument/2006/relationships/slide" Target="slides/slide324.xml"/><Relationship Id="rId393" Type="http://schemas.openxmlformats.org/officeDocument/2006/relationships/slide" Target="slides/slide366.xml"/><Relationship Id="rId407" Type="http://schemas.openxmlformats.org/officeDocument/2006/relationships/slide" Target="slides/slide380.xml"/><Relationship Id="rId449" Type="http://schemas.openxmlformats.org/officeDocument/2006/relationships/slide" Target="slides/slide422.xml"/><Relationship Id="rId211" Type="http://schemas.openxmlformats.org/officeDocument/2006/relationships/slide" Target="slides/slide184.xml"/><Relationship Id="rId253" Type="http://schemas.openxmlformats.org/officeDocument/2006/relationships/slide" Target="slides/slide226.xml"/><Relationship Id="rId295" Type="http://schemas.openxmlformats.org/officeDocument/2006/relationships/slide" Target="slides/slide268.xml"/><Relationship Id="rId309" Type="http://schemas.openxmlformats.org/officeDocument/2006/relationships/slide" Target="slides/slide282.xml"/><Relationship Id="rId460" Type="http://schemas.openxmlformats.org/officeDocument/2006/relationships/slide" Target="slides/slide433.xml"/><Relationship Id="rId516" Type="http://schemas.openxmlformats.org/officeDocument/2006/relationships/slide" Target="slides/slide489.xml"/><Relationship Id="rId48" Type="http://schemas.openxmlformats.org/officeDocument/2006/relationships/slide" Target="slides/slide21.xml"/><Relationship Id="rId113" Type="http://schemas.openxmlformats.org/officeDocument/2006/relationships/slide" Target="slides/slide86.xml"/><Relationship Id="rId320" Type="http://schemas.openxmlformats.org/officeDocument/2006/relationships/slide" Target="slides/slide293.xml"/><Relationship Id="rId155" Type="http://schemas.openxmlformats.org/officeDocument/2006/relationships/slide" Target="slides/slide128.xml"/><Relationship Id="rId197" Type="http://schemas.openxmlformats.org/officeDocument/2006/relationships/slide" Target="slides/slide170.xml"/><Relationship Id="rId362" Type="http://schemas.openxmlformats.org/officeDocument/2006/relationships/slide" Target="slides/slide335.xml"/><Relationship Id="rId418" Type="http://schemas.openxmlformats.org/officeDocument/2006/relationships/slide" Target="slides/slide391.xml"/><Relationship Id="rId222" Type="http://schemas.openxmlformats.org/officeDocument/2006/relationships/slide" Target="slides/slide195.xml"/><Relationship Id="rId264" Type="http://schemas.openxmlformats.org/officeDocument/2006/relationships/slide" Target="slides/slide237.xml"/><Relationship Id="rId471" Type="http://schemas.openxmlformats.org/officeDocument/2006/relationships/slide" Target="slides/slide444.xml"/><Relationship Id="rId17" Type="http://schemas.openxmlformats.org/officeDocument/2006/relationships/slideMaster" Target="slideMasters/slideMaster17.xml"/><Relationship Id="rId59" Type="http://schemas.openxmlformats.org/officeDocument/2006/relationships/slide" Target="slides/slide32.xml"/><Relationship Id="rId124" Type="http://schemas.openxmlformats.org/officeDocument/2006/relationships/slide" Target="slides/slide97.xml"/><Relationship Id="rId527" Type="http://schemas.openxmlformats.org/officeDocument/2006/relationships/slide" Target="slides/slide500.xml"/><Relationship Id="rId70" Type="http://schemas.openxmlformats.org/officeDocument/2006/relationships/slide" Target="slides/slide43.xml"/><Relationship Id="rId166" Type="http://schemas.openxmlformats.org/officeDocument/2006/relationships/slide" Target="slides/slide139.xml"/><Relationship Id="rId331" Type="http://schemas.openxmlformats.org/officeDocument/2006/relationships/slide" Target="slides/slide304.xml"/><Relationship Id="rId373" Type="http://schemas.openxmlformats.org/officeDocument/2006/relationships/slide" Target="slides/slide346.xml"/><Relationship Id="rId429" Type="http://schemas.openxmlformats.org/officeDocument/2006/relationships/slide" Target="slides/slide402.xml"/><Relationship Id="rId1" Type="http://schemas.openxmlformats.org/officeDocument/2006/relationships/slideMaster" Target="slideMasters/slideMaster1.xml"/><Relationship Id="rId233" Type="http://schemas.openxmlformats.org/officeDocument/2006/relationships/slide" Target="slides/slide206.xml"/><Relationship Id="rId440" Type="http://schemas.openxmlformats.org/officeDocument/2006/relationships/slide" Target="slides/slide413.xml"/><Relationship Id="rId28" Type="http://schemas.openxmlformats.org/officeDocument/2006/relationships/slide" Target="slides/slide1.xml"/><Relationship Id="rId275" Type="http://schemas.openxmlformats.org/officeDocument/2006/relationships/slide" Target="slides/slide248.xml"/><Relationship Id="rId300" Type="http://schemas.openxmlformats.org/officeDocument/2006/relationships/slide" Target="slides/slide273.xml"/><Relationship Id="rId482" Type="http://schemas.openxmlformats.org/officeDocument/2006/relationships/slide" Target="slides/slide455.xml"/><Relationship Id="rId538" Type="http://schemas.openxmlformats.org/officeDocument/2006/relationships/slide" Target="slides/slide511.xml"/><Relationship Id="rId81" Type="http://schemas.openxmlformats.org/officeDocument/2006/relationships/slide" Target="slides/slide54.xml"/><Relationship Id="rId135" Type="http://schemas.openxmlformats.org/officeDocument/2006/relationships/slide" Target="slides/slide108.xml"/><Relationship Id="rId177" Type="http://schemas.openxmlformats.org/officeDocument/2006/relationships/slide" Target="slides/slide150.xml"/><Relationship Id="rId342" Type="http://schemas.openxmlformats.org/officeDocument/2006/relationships/slide" Target="slides/slide315.xml"/><Relationship Id="rId384" Type="http://schemas.openxmlformats.org/officeDocument/2006/relationships/slide" Target="slides/slide357.xml"/><Relationship Id="rId202" Type="http://schemas.openxmlformats.org/officeDocument/2006/relationships/slide" Target="slides/slide175.xml"/><Relationship Id="rId244" Type="http://schemas.openxmlformats.org/officeDocument/2006/relationships/slide" Target="slides/slide217.xml"/><Relationship Id="rId39" Type="http://schemas.openxmlformats.org/officeDocument/2006/relationships/slide" Target="slides/slide12.xml"/><Relationship Id="rId286" Type="http://schemas.openxmlformats.org/officeDocument/2006/relationships/slide" Target="slides/slide259.xml"/><Relationship Id="rId451" Type="http://schemas.openxmlformats.org/officeDocument/2006/relationships/slide" Target="slides/slide424.xml"/><Relationship Id="rId493" Type="http://schemas.openxmlformats.org/officeDocument/2006/relationships/slide" Target="slides/slide466.xml"/><Relationship Id="rId507" Type="http://schemas.openxmlformats.org/officeDocument/2006/relationships/slide" Target="slides/slide480.xml"/><Relationship Id="rId549" Type="http://schemas.openxmlformats.org/officeDocument/2006/relationships/theme" Target="theme/theme1.xml"/><Relationship Id="rId50" Type="http://schemas.openxmlformats.org/officeDocument/2006/relationships/slide" Target="slides/slide23.xml"/><Relationship Id="rId104" Type="http://schemas.openxmlformats.org/officeDocument/2006/relationships/slide" Target="slides/slide77.xml"/><Relationship Id="rId146" Type="http://schemas.openxmlformats.org/officeDocument/2006/relationships/slide" Target="slides/slide119.xml"/><Relationship Id="rId188" Type="http://schemas.openxmlformats.org/officeDocument/2006/relationships/slide" Target="slides/slide161.xml"/><Relationship Id="rId311" Type="http://schemas.openxmlformats.org/officeDocument/2006/relationships/slide" Target="slides/slide284.xml"/><Relationship Id="rId353" Type="http://schemas.openxmlformats.org/officeDocument/2006/relationships/slide" Target="slides/slide326.xml"/><Relationship Id="rId395" Type="http://schemas.openxmlformats.org/officeDocument/2006/relationships/slide" Target="slides/slide368.xml"/><Relationship Id="rId409" Type="http://schemas.openxmlformats.org/officeDocument/2006/relationships/slide" Target="slides/slide382.xml"/><Relationship Id="rId92" Type="http://schemas.openxmlformats.org/officeDocument/2006/relationships/slide" Target="slides/slide65.xml"/><Relationship Id="rId213" Type="http://schemas.openxmlformats.org/officeDocument/2006/relationships/slide" Target="slides/slide186.xml"/><Relationship Id="rId420" Type="http://schemas.openxmlformats.org/officeDocument/2006/relationships/slide" Target="slides/slide393.xml"/><Relationship Id="rId255" Type="http://schemas.openxmlformats.org/officeDocument/2006/relationships/slide" Target="slides/slide228.xml"/><Relationship Id="rId297" Type="http://schemas.openxmlformats.org/officeDocument/2006/relationships/slide" Target="slides/slide270.xml"/><Relationship Id="rId462" Type="http://schemas.openxmlformats.org/officeDocument/2006/relationships/slide" Target="slides/slide435.xml"/><Relationship Id="rId518" Type="http://schemas.openxmlformats.org/officeDocument/2006/relationships/slide" Target="slides/slide491.xml"/><Relationship Id="rId115" Type="http://schemas.openxmlformats.org/officeDocument/2006/relationships/slide" Target="slides/slide88.xml"/><Relationship Id="rId157" Type="http://schemas.openxmlformats.org/officeDocument/2006/relationships/slide" Target="slides/slide130.xml"/><Relationship Id="rId322" Type="http://schemas.openxmlformats.org/officeDocument/2006/relationships/slide" Target="slides/slide295.xml"/><Relationship Id="rId364" Type="http://schemas.openxmlformats.org/officeDocument/2006/relationships/slide" Target="slides/slide337.xml"/><Relationship Id="rId61" Type="http://schemas.openxmlformats.org/officeDocument/2006/relationships/slide" Target="slides/slide34.xml"/><Relationship Id="rId199" Type="http://schemas.openxmlformats.org/officeDocument/2006/relationships/slide" Target="slides/slide172.xml"/><Relationship Id="rId19" Type="http://schemas.openxmlformats.org/officeDocument/2006/relationships/slideMaster" Target="slideMasters/slideMaster19.xml"/><Relationship Id="rId224" Type="http://schemas.openxmlformats.org/officeDocument/2006/relationships/slide" Target="slides/slide197.xml"/><Relationship Id="rId266" Type="http://schemas.openxmlformats.org/officeDocument/2006/relationships/slide" Target="slides/slide239.xml"/><Relationship Id="rId431" Type="http://schemas.openxmlformats.org/officeDocument/2006/relationships/slide" Target="slides/slide404.xml"/><Relationship Id="rId473" Type="http://schemas.openxmlformats.org/officeDocument/2006/relationships/slide" Target="slides/slide446.xml"/><Relationship Id="rId529" Type="http://schemas.openxmlformats.org/officeDocument/2006/relationships/slide" Target="slides/slide502.xml"/><Relationship Id="rId30" Type="http://schemas.openxmlformats.org/officeDocument/2006/relationships/slide" Target="slides/slide3.xml"/><Relationship Id="rId126" Type="http://schemas.openxmlformats.org/officeDocument/2006/relationships/slide" Target="slides/slide99.xml"/><Relationship Id="rId168" Type="http://schemas.openxmlformats.org/officeDocument/2006/relationships/slide" Target="slides/slide141.xml"/><Relationship Id="rId333" Type="http://schemas.openxmlformats.org/officeDocument/2006/relationships/slide" Target="slides/slide306.xml"/><Relationship Id="rId540" Type="http://schemas.openxmlformats.org/officeDocument/2006/relationships/slide" Target="slides/slide513.xml"/><Relationship Id="rId72" Type="http://schemas.openxmlformats.org/officeDocument/2006/relationships/slide" Target="slides/slide45.xml"/><Relationship Id="rId375" Type="http://schemas.openxmlformats.org/officeDocument/2006/relationships/slide" Target="slides/slide348.xml"/><Relationship Id="rId3" Type="http://schemas.openxmlformats.org/officeDocument/2006/relationships/slideMaster" Target="slideMasters/slideMaster3.xml"/><Relationship Id="rId235" Type="http://schemas.openxmlformats.org/officeDocument/2006/relationships/slide" Target="slides/slide208.xml"/><Relationship Id="rId277" Type="http://schemas.openxmlformats.org/officeDocument/2006/relationships/slide" Target="slides/slide250.xml"/><Relationship Id="rId400" Type="http://schemas.openxmlformats.org/officeDocument/2006/relationships/slide" Target="slides/slide373.xml"/><Relationship Id="rId442" Type="http://schemas.openxmlformats.org/officeDocument/2006/relationships/slide" Target="slides/slide415.xml"/><Relationship Id="rId484" Type="http://schemas.openxmlformats.org/officeDocument/2006/relationships/slide" Target="slides/slide457.xml"/><Relationship Id="rId137" Type="http://schemas.openxmlformats.org/officeDocument/2006/relationships/slide" Target="slides/slide110.xml"/><Relationship Id="rId302" Type="http://schemas.openxmlformats.org/officeDocument/2006/relationships/slide" Target="slides/slide275.xml"/><Relationship Id="rId344" Type="http://schemas.openxmlformats.org/officeDocument/2006/relationships/slide" Target="slides/slide317.xml"/><Relationship Id="rId41" Type="http://schemas.openxmlformats.org/officeDocument/2006/relationships/slide" Target="slides/slide14.xml"/><Relationship Id="rId83" Type="http://schemas.openxmlformats.org/officeDocument/2006/relationships/slide" Target="slides/slide56.xml"/><Relationship Id="rId179" Type="http://schemas.openxmlformats.org/officeDocument/2006/relationships/slide" Target="slides/slide152.xml"/><Relationship Id="rId386" Type="http://schemas.openxmlformats.org/officeDocument/2006/relationships/slide" Target="slides/slide359.xml"/><Relationship Id="rId190" Type="http://schemas.openxmlformats.org/officeDocument/2006/relationships/slide" Target="slides/slide163.xml"/><Relationship Id="rId204" Type="http://schemas.openxmlformats.org/officeDocument/2006/relationships/slide" Target="slides/slide177.xml"/><Relationship Id="rId246" Type="http://schemas.openxmlformats.org/officeDocument/2006/relationships/slide" Target="slides/slide219.xml"/><Relationship Id="rId288" Type="http://schemas.openxmlformats.org/officeDocument/2006/relationships/slide" Target="slides/slide261.xml"/><Relationship Id="rId411" Type="http://schemas.openxmlformats.org/officeDocument/2006/relationships/slide" Target="slides/slide384.xml"/><Relationship Id="rId453" Type="http://schemas.openxmlformats.org/officeDocument/2006/relationships/slide" Target="slides/slide426.xml"/><Relationship Id="rId509" Type="http://schemas.openxmlformats.org/officeDocument/2006/relationships/slide" Target="slides/slide482.xml"/><Relationship Id="rId106" Type="http://schemas.openxmlformats.org/officeDocument/2006/relationships/slide" Target="slides/slide79.xml"/><Relationship Id="rId313" Type="http://schemas.openxmlformats.org/officeDocument/2006/relationships/slide" Target="slides/slide286.xml"/><Relationship Id="rId495" Type="http://schemas.openxmlformats.org/officeDocument/2006/relationships/slide" Target="slides/slide468.xml"/><Relationship Id="rId10" Type="http://schemas.openxmlformats.org/officeDocument/2006/relationships/slideMaster" Target="slideMasters/slideMaster10.xml"/><Relationship Id="rId52" Type="http://schemas.openxmlformats.org/officeDocument/2006/relationships/slide" Target="slides/slide25.xml"/><Relationship Id="rId94" Type="http://schemas.openxmlformats.org/officeDocument/2006/relationships/slide" Target="slides/slide67.xml"/><Relationship Id="rId148" Type="http://schemas.openxmlformats.org/officeDocument/2006/relationships/slide" Target="slides/slide121.xml"/><Relationship Id="rId355" Type="http://schemas.openxmlformats.org/officeDocument/2006/relationships/slide" Target="slides/slide328.xml"/><Relationship Id="rId397" Type="http://schemas.openxmlformats.org/officeDocument/2006/relationships/slide" Target="slides/slide370.xml"/><Relationship Id="rId520" Type="http://schemas.openxmlformats.org/officeDocument/2006/relationships/slide" Target="slides/slide493.xml"/><Relationship Id="rId215" Type="http://schemas.openxmlformats.org/officeDocument/2006/relationships/slide" Target="slides/slide188.xml"/><Relationship Id="rId257" Type="http://schemas.openxmlformats.org/officeDocument/2006/relationships/slide" Target="slides/slide230.xml"/><Relationship Id="rId422" Type="http://schemas.openxmlformats.org/officeDocument/2006/relationships/slide" Target="slides/slide395.xml"/><Relationship Id="rId464" Type="http://schemas.openxmlformats.org/officeDocument/2006/relationships/slide" Target="slides/slide437.xml"/><Relationship Id="rId299" Type="http://schemas.openxmlformats.org/officeDocument/2006/relationships/slide" Target="slides/slide272.xml"/><Relationship Id="rId63" Type="http://schemas.openxmlformats.org/officeDocument/2006/relationships/slide" Target="slides/slide36.xml"/><Relationship Id="rId159" Type="http://schemas.openxmlformats.org/officeDocument/2006/relationships/slide" Target="slides/slide132.xml"/><Relationship Id="rId366" Type="http://schemas.openxmlformats.org/officeDocument/2006/relationships/slide" Target="slides/slide339.xml"/><Relationship Id="rId226" Type="http://schemas.openxmlformats.org/officeDocument/2006/relationships/slide" Target="slides/slide199.xml"/><Relationship Id="rId433" Type="http://schemas.openxmlformats.org/officeDocument/2006/relationships/slide" Target="slides/slide406.xml"/><Relationship Id="rId74" Type="http://schemas.openxmlformats.org/officeDocument/2006/relationships/slide" Target="slides/slide47.xml"/><Relationship Id="rId377" Type="http://schemas.openxmlformats.org/officeDocument/2006/relationships/slide" Target="slides/slide350.xml"/><Relationship Id="rId500" Type="http://schemas.openxmlformats.org/officeDocument/2006/relationships/slide" Target="slides/slide473.xml"/><Relationship Id="rId5" Type="http://schemas.openxmlformats.org/officeDocument/2006/relationships/slideMaster" Target="slideMasters/slideMaster5.xml"/><Relationship Id="rId237" Type="http://schemas.openxmlformats.org/officeDocument/2006/relationships/slide" Target="slides/slide210.xml"/><Relationship Id="rId444" Type="http://schemas.openxmlformats.org/officeDocument/2006/relationships/slide" Target="slides/slide417.xml"/><Relationship Id="rId290" Type="http://schemas.openxmlformats.org/officeDocument/2006/relationships/slide" Target="slides/slide263.xml"/><Relationship Id="rId304" Type="http://schemas.openxmlformats.org/officeDocument/2006/relationships/slide" Target="slides/slide277.xml"/><Relationship Id="rId388" Type="http://schemas.openxmlformats.org/officeDocument/2006/relationships/slide" Target="slides/slide361.xml"/><Relationship Id="rId511" Type="http://schemas.openxmlformats.org/officeDocument/2006/relationships/slide" Target="slides/slide484.xml"/><Relationship Id="rId85" Type="http://schemas.openxmlformats.org/officeDocument/2006/relationships/slide" Target="slides/slide58.xml"/><Relationship Id="rId150" Type="http://schemas.openxmlformats.org/officeDocument/2006/relationships/slide" Target="slides/slide123.xml"/><Relationship Id="rId248" Type="http://schemas.openxmlformats.org/officeDocument/2006/relationships/slide" Target="slides/slide221.xml"/><Relationship Id="rId455" Type="http://schemas.openxmlformats.org/officeDocument/2006/relationships/slide" Target="slides/slide4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548B0-802C-4D03-8B84-96538D8F1943}" type="datetimeFigureOut">
              <a:rPr lang="en-US" smtClean="0"/>
              <a:t>6/29/2024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688C8-E416-46B9-86AB-3B52D2950B67}" type="slidenum">
              <a:rPr lang="en-US" smtClean="0"/>
              <a:t>‹#›</a:t>
            </a:fld>
            <a:endParaRPr lang="en-US"/>
          </a:p>
        </p:txBody>
      </p:sp>
    </p:spTree>
    <p:extLst>
      <p:ext uri="{BB962C8B-B14F-4D97-AF65-F5344CB8AC3E}">
        <p14:creationId xmlns:p14="http://schemas.microsoft.com/office/powerpoint/2010/main" val="1349294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DEC2D0FE-CE37-6E32-623E-B94DE8E1B114}"/>
              </a:ext>
            </a:extLst>
          </p:cNvPr>
          <p:cNvSpPr>
            <a:spLocks noGrp="1" noRot="1" noChangeAspect="1" noChangeArrowheads="1" noTextEdit="1"/>
          </p:cNvSpPr>
          <p:nvPr>
            <p:ph type="sldImg"/>
          </p:nvPr>
        </p:nvSpPr>
        <p:spPr>
          <a:xfrm>
            <a:off x="381000" y="685800"/>
            <a:ext cx="6096000" cy="3429000"/>
          </a:xfrm>
          <a:ln/>
        </p:spPr>
      </p:sp>
      <p:sp>
        <p:nvSpPr>
          <p:cNvPr id="5122" name="Rectangle 3">
            <a:extLst>
              <a:ext uri="{FF2B5EF4-FFF2-40B4-BE49-F238E27FC236}">
                <a16:creationId xmlns:a16="http://schemas.microsoft.com/office/drawing/2014/main" id="{36F79EED-39AA-1192-CA6E-78392318C7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5D3F3D4F-B89D-2D8E-27A6-CD1CA018D685}"/>
              </a:ext>
            </a:extLst>
          </p:cNvPr>
          <p:cNvSpPr>
            <a:spLocks noGrp="1" noRot="1" noChangeAspect="1" noChangeArrowheads="1" noTextEdit="1"/>
          </p:cNvSpPr>
          <p:nvPr>
            <p:ph type="sldImg"/>
          </p:nvPr>
        </p:nvSpPr>
        <p:spPr>
          <a:xfrm>
            <a:off x="381000" y="685800"/>
            <a:ext cx="6096000" cy="3429000"/>
          </a:xfrm>
          <a:ln/>
        </p:spPr>
      </p:sp>
      <p:sp>
        <p:nvSpPr>
          <p:cNvPr id="23554" name="Rectangle 3">
            <a:extLst>
              <a:ext uri="{FF2B5EF4-FFF2-40B4-BE49-F238E27FC236}">
                <a16:creationId xmlns:a16="http://schemas.microsoft.com/office/drawing/2014/main" id="{1DFD4BF2-A27A-095B-94B8-B390C8A450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98289D11-B918-8B89-4A76-399682141B7E}"/>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62EA01D-F707-4230-9A72-2404B2888B44}" type="slidenum">
              <a:rPr lang="en-US" altLang="en-US"/>
              <a:pPr algn="r" eaLnBrk="1" hangingPunct="1">
                <a:spcBef>
                  <a:spcPct val="0"/>
                </a:spcBef>
              </a:pPr>
              <a:t>121</a:t>
            </a:fld>
            <a:endParaRPr lang="en-US" altLang="en-US"/>
          </a:p>
        </p:txBody>
      </p:sp>
      <p:sp>
        <p:nvSpPr>
          <p:cNvPr id="41986" name="Rectangle 2">
            <a:extLst>
              <a:ext uri="{FF2B5EF4-FFF2-40B4-BE49-F238E27FC236}">
                <a16:creationId xmlns:a16="http://schemas.microsoft.com/office/drawing/2014/main" id="{5CFC416C-A84B-E3A6-E490-0457EED00AAF}"/>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0A901B65-A63C-368E-BD9F-FC9CB188749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8F78956D-266D-D8E3-FE5A-3D1216516D7C}"/>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B8A2837-502D-4B51-AEEB-96F58BB26F5D}" type="slidenum">
              <a:rPr lang="en-US" altLang="en-US"/>
              <a:pPr algn="r" eaLnBrk="1" hangingPunct="1">
                <a:spcBef>
                  <a:spcPct val="0"/>
                </a:spcBef>
              </a:pPr>
              <a:t>123</a:t>
            </a:fld>
            <a:endParaRPr lang="en-US" altLang="en-US"/>
          </a:p>
        </p:txBody>
      </p:sp>
      <p:sp>
        <p:nvSpPr>
          <p:cNvPr id="45058" name="Rectangle 2">
            <a:extLst>
              <a:ext uri="{FF2B5EF4-FFF2-40B4-BE49-F238E27FC236}">
                <a16:creationId xmlns:a16="http://schemas.microsoft.com/office/drawing/2014/main" id="{331D1087-4F0A-45BD-CD9E-B9B1F8EEF8F0}"/>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3FCBAA-E9EE-35BA-4526-90BCA88B149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06BEE829-55C8-A1D8-D5F6-B383B795F83D}"/>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303FEAB7-94DF-4FBD-B8F5-F3FC267D9B7C}" type="slidenum">
              <a:rPr lang="en-US" altLang="en-US"/>
              <a:pPr algn="r" eaLnBrk="1" hangingPunct="1">
                <a:spcBef>
                  <a:spcPct val="0"/>
                </a:spcBef>
              </a:pPr>
              <a:t>124</a:t>
            </a:fld>
            <a:endParaRPr lang="en-US" altLang="en-US"/>
          </a:p>
        </p:txBody>
      </p:sp>
      <p:sp>
        <p:nvSpPr>
          <p:cNvPr id="47106" name="Rectangle 2">
            <a:extLst>
              <a:ext uri="{FF2B5EF4-FFF2-40B4-BE49-F238E27FC236}">
                <a16:creationId xmlns:a16="http://schemas.microsoft.com/office/drawing/2014/main" id="{BC6EDC93-985B-81EE-A4A4-89E78A232537}"/>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D6018B92-EA9A-FE9E-BC15-9A0ABB7A958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C9D8001E-9B00-51B0-E6EE-F7FE74325D19}"/>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52639A9-C94C-41F4-BA5C-955DEBE704E1}" type="slidenum">
              <a:rPr lang="en-US" altLang="en-US"/>
              <a:pPr algn="r" eaLnBrk="1" hangingPunct="1">
                <a:spcBef>
                  <a:spcPct val="0"/>
                </a:spcBef>
              </a:pPr>
              <a:t>125</a:t>
            </a:fld>
            <a:endParaRPr lang="en-US" altLang="en-US"/>
          </a:p>
        </p:txBody>
      </p:sp>
      <p:sp>
        <p:nvSpPr>
          <p:cNvPr id="49154" name="Rectangle 2">
            <a:extLst>
              <a:ext uri="{FF2B5EF4-FFF2-40B4-BE49-F238E27FC236}">
                <a16:creationId xmlns:a16="http://schemas.microsoft.com/office/drawing/2014/main" id="{F137C910-FB3B-DFAE-8E82-FFA42E3579C8}"/>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BE827069-6687-5CA0-4417-0723299290A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0D5E0D12-60C0-7041-0962-EFA172CD98B6}"/>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B9BFD36-FBD0-4011-92B6-38DAD277CE98}" type="slidenum">
              <a:rPr lang="en-US" altLang="en-US"/>
              <a:pPr algn="r" eaLnBrk="1" hangingPunct="1">
                <a:spcBef>
                  <a:spcPct val="0"/>
                </a:spcBef>
              </a:pPr>
              <a:t>126</a:t>
            </a:fld>
            <a:endParaRPr lang="en-US" altLang="en-US"/>
          </a:p>
        </p:txBody>
      </p:sp>
      <p:sp>
        <p:nvSpPr>
          <p:cNvPr id="51202" name="Rectangle 2">
            <a:extLst>
              <a:ext uri="{FF2B5EF4-FFF2-40B4-BE49-F238E27FC236}">
                <a16:creationId xmlns:a16="http://schemas.microsoft.com/office/drawing/2014/main" id="{35B422B9-A603-C371-5E45-D8AF1AB1F988}"/>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F8ED9EB2-44A9-309C-E562-C65FDC153D48}"/>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B2F7E42F-83BE-4F46-B701-BEF27BCCF9CE}"/>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87107C3-E8AF-4499-8E94-44C3274C1B14}" type="slidenum">
              <a:rPr lang="en-US" altLang="en-US"/>
              <a:pPr algn="r" eaLnBrk="1" hangingPunct="1">
                <a:spcBef>
                  <a:spcPct val="0"/>
                </a:spcBef>
              </a:pPr>
              <a:t>127</a:t>
            </a:fld>
            <a:endParaRPr lang="en-US" altLang="en-US"/>
          </a:p>
        </p:txBody>
      </p:sp>
      <p:sp>
        <p:nvSpPr>
          <p:cNvPr id="53250" name="Rectangle 2">
            <a:extLst>
              <a:ext uri="{FF2B5EF4-FFF2-40B4-BE49-F238E27FC236}">
                <a16:creationId xmlns:a16="http://schemas.microsoft.com/office/drawing/2014/main" id="{12A77AD6-2F58-F989-6F05-DF0D340B3B61}"/>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DFD1C2CD-803F-1ED5-9635-FB258D3B86F7}"/>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88A70E14-4E17-87E3-BDA3-88C759276891}"/>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5C64F7F-32FC-45B3-B822-20192E56994D}" type="slidenum">
              <a:rPr lang="en-US" altLang="en-US"/>
              <a:pPr algn="r" eaLnBrk="1" hangingPunct="1">
                <a:spcBef>
                  <a:spcPct val="0"/>
                </a:spcBef>
              </a:pPr>
              <a:t>128</a:t>
            </a:fld>
            <a:endParaRPr lang="en-US" altLang="en-US"/>
          </a:p>
        </p:txBody>
      </p:sp>
      <p:sp>
        <p:nvSpPr>
          <p:cNvPr id="55298" name="Rectangle 2">
            <a:extLst>
              <a:ext uri="{FF2B5EF4-FFF2-40B4-BE49-F238E27FC236}">
                <a16:creationId xmlns:a16="http://schemas.microsoft.com/office/drawing/2014/main" id="{634C227C-14DF-65E0-3A01-233D9423007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2A54C22C-5C06-0E87-2C71-D9ACC761B8D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329FF785-869F-617B-10AC-E376FF151812}"/>
              </a:ext>
            </a:extLst>
          </p:cNvPr>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DC2D9AA0-ADE3-83FF-1AC0-B32F1BF9A2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3795" name="Slide Number Placeholder 3">
            <a:extLst>
              <a:ext uri="{FF2B5EF4-FFF2-40B4-BE49-F238E27FC236}">
                <a16:creationId xmlns:a16="http://schemas.microsoft.com/office/drawing/2014/main" id="{A19A3071-E6DA-AA13-D65C-A8F6813C99F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D8DFAA-7BF4-4B39-B611-3E1DDEE9F051}" type="slidenum">
              <a:rPr lang="en-US" altLang="en-US"/>
              <a:pPr/>
              <a:t>248</a:t>
            </a:fld>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AE817E-E4D4-496D-9A7F-F9924CE250D2}" type="slidenum">
              <a:rPr lang="en-US" altLang="en-US" smtClean="0"/>
              <a:pPr>
                <a:spcBef>
                  <a:spcPct val="0"/>
                </a:spcBef>
              </a:pPr>
              <a:t>306</a:t>
            </a:fld>
            <a:endParaRPr lang="en-US" altLang="en-US"/>
          </a:p>
        </p:txBody>
      </p:sp>
      <p:sp>
        <p:nvSpPr>
          <p:cNvPr id="29699" name="Rectangle 2"/>
          <p:cNvSpPr>
            <a:spLocks noGrp="1" noRot="1" noChangeAspect="1" noChangeArrowheads="1" noTextEdit="1"/>
          </p:cNvSpPr>
          <p:nvPr>
            <p:ph type="sldImg"/>
          </p:nvPr>
        </p:nvSpPr>
        <p:spPr>
          <a:xfrm>
            <a:off x="381000" y="685800"/>
            <a:ext cx="6096000" cy="3429000"/>
          </a:xfrm>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411422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C0712B2-09D5-4A17-8F5E-CFFE5D172B57}" type="slidenum">
              <a:rPr lang="en-US" altLang="en-US" smtClean="0"/>
              <a:pPr>
                <a:spcBef>
                  <a:spcPct val="0"/>
                </a:spcBef>
              </a:pPr>
              <a:t>307</a:t>
            </a:fld>
            <a:endParaRPr lang="en-US" altLang="en-US"/>
          </a:p>
        </p:txBody>
      </p:sp>
      <p:sp>
        <p:nvSpPr>
          <p:cNvPr id="31747" name="Rectangle 2"/>
          <p:cNvSpPr>
            <a:spLocks noGrp="1" noRot="1" noChangeAspect="1" noChangeArrowheads="1" noTextEdit="1"/>
          </p:cNvSpPr>
          <p:nvPr>
            <p:ph type="sldImg"/>
          </p:nvPr>
        </p:nvSpPr>
        <p:spPr>
          <a:xfrm>
            <a:off x="381000" y="685800"/>
            <a:ext cx="6096000" cy="3429000"/>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84164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DF8047D0-FF5A-5B2C-B14F-D7AC48B59D7A}"/>
              </a:ext>
            </a:extLst>
          </p:cNvPr>
          <p:cNvSpPr>
            <a:spLocks noGrp="1" noRot="1" noChangeAspect="1" noChangeArrowheads="1" noTextEdit="1"/>
          </p:cNvSpPr>
          <p:nvPr>
            <p:ph type="sldImg"/>
          </p:nvPr>
        </p:nvSpPr>
        <p:spPr>
          <a:xfrm>
            <a:off x="381000" y="685800"/>
            <a:ext cx="6096000" cy="3429000"/>
          </a:xfrm>
          <a:ln/>
        </p:spPr>
      </p:sp>
      <p:sp>
        <p:nvSpPr>
          <p:cNvPr id="25602" name="Rectangle 3">
            <a:extLst>
              <a:ext uri="{FF2B5EF4-FFF2-40B4-BE49-F238E27FC236}">
                <a16:creationId xmlns:a16="http://schemas.microsoft.com/office/drawing/2014/main" id="{9DA8191C-C30E-B9D7-4C0B-20FE7C24C7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37685CC-5B4E-4176-A164-2FC4BC1A4A71}" type="slidenum">
              <a:rPr lang="en-US" altLang="en-US" smtClean="0"/>
              <a:pPr>
                <a:spcBef>
                  <a:spcPct val="0"/>
                </a:spcBef>
              </a:pPr>
              <a:t>308</a:t>
            </a:fld>
            <a:endParaRPr lang="en-US" altLang="en-US"/>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922333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B9049D9-469B-40EA-BDC4-4E9D134408C9}" type="slidenum">
              <a:rPr lang="en-US" altLang="en-US" smtClean="0"/>
              <a:pPr>
                <a:spcBef>
                  <a:spcPct val="0"/>
                </a:spcBef>
              </a:pPr>
              <a:t>309</a:t>
            </a:fld>
            <a:endParaRPr lang="en-US" altLang="en-US"/>
          </a:p>
        </p:txBody>
      </p:sp>
      <p:sp>
        <p:nvSpPr>
          <p:cNvPr id="35843" name="Rectangle 2"/>
          <p:cNvSpPr>
            <a:spLocks noGrp="1" noRot="1" noChangeAspect="1" noChangeArrowheads="1" noTextEdit="1"/>
          </p:cNvSpPr>
          <p:nvPr>
            <p:ph type="sldImg"/>
          </p:nvPr>
        </p:nvSpPr>
        <p:spPr>
          <a:xfrm>
            <a:off x="381000" y="685800"/>
            <a:ext cx="6096000" cy="3429000"/>
          </a:xfrm>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864660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5BB6FB7-23D9-4762-8B6A-51F08F03B2EF}" type="slidenum">
              <a:rPr lang="en-US" altLang="en-US" smtClean="0"/>
              <a:pPr>
                <a:spcBef>
                  <a:spcPct val="0"/>
                </a:spcBef>
              </a:pPr>
              <a:t>310</a:t>
            </a:fld>
            <a:endParaRPr lang="en-US" altLang="en-US"/>
          </a:p>
        </p:txBody>
      </p:sp>
      <p:sp>
        <p:nvSpPr>
          <p:cNvPr id="37891" name="Rectangle 2"/>
          <p:cNvSpPr>
            <a:spLocks noGrp="1" noRot="1" noChangeAspect="1" noChangeArrowheads="1" noTextEdit="1"/>
          </p:cNvSpPr>
          <p:nvPr>
            <p:ph type="sldImg"/>
          </p:nvPr>
        </p:nvSpPr>
        <p:spPr>
          <a:xfrm>
            <a:off x="381000" y="685800"/>
            <a:ext cx="6096000" cy="3429000"/>
          </a:xfrm>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134840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BA4DCBD-3FAA-4ED2-B5BD-5E2821982C91}" type="slidenum">
              <a:rPr lang="en-US" altLang="en-US"/>
              <a:pPr algn="r" eaLnBrk="1" hangingPunct="1">
                <a:spcBef>
                  <a:spcPct val="0"/>
                </a:spcBef>
              </a:pPr>
              <a:t>311</a:t>
            </a:fld>
            <a:endParaRPr lang="en-US" altLang="en-US"/>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500680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C58235C-0036-40EF-9E2F-210B54AE5DD8}" type="slidenum">
              <a:rPr lang="en-US" altLang="en-US"/>
              <a:pPr algn="r" eaLnBrk="1" hangingPunct="1">
                <a:spcBef>
                  <a:spcPct val="0"/>
                </a:spcBef>
              </a:pPr>
              <a:t>312</a:t>
            </a:fld>
            <a:endParaRPr lang="en-US" altLang="en-US"/>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7307148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2DC1380-3A83-4D3F-8B60-79A287E9C657}" type="slidenum">
              <a:rPr lang="en-US" altLang="en-US"/>
              <a:pPr algn="r" eaLnBrk="1" hangingPunct="1">
                <a:spcBef>
                  <a:spcPct val="0"/>
                </a:spcBef>
              </a:pPr>
              <a:t>313</a:t>
            </a:fld>
            <a:endParaRPr lang="en-US" altLang="en-US"/>
          </a:p>
        </p:txBody>
      </p:sp>
      <p:sp>
        <p:nvSpPr>
          <p:cNvPr id="44035" name="Rectangle 2"/>
          <p:cNvSpPr>
            <a:spLocks noGrp="1" noRot="1" noChangeAspect="1" noChangeArrowheads="1" noTextEdit="1"/>
          </p:cNvSpPr>
          <p:nvPr>
            <p:ph type="sldImg"/>
          </p:nvPr>
        </p:nvSpPr>
        <p:spPr>
          <a:xfrm>
            <a:off x="381000" y="685800"/>
            <a:ext cx="6096000" cy="342900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36254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AB23DB0-3AB9-47A1-9CB6-4FDD4DA78E59}" type="slidenum">
              <a:rPr lang="en-US" altLang="en-US"/>
              <a:pPr algn="r" eaLnBrk="1" hangingPunct="1">
                <a:spcBef>
                  <a:spcPct val="0"/>
                </a:spcBef>
              </a:pPr>
              <a:t>314</a:t>
            </a:fld>
            <a:endParaRPr lang="en-US" altLang="en-US"/>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083344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543CF6F-76F8-4EDE-9F47-374D0198CA9D}" type="slidenum">
              <a:rPr lang="en-US" altLang="en-US"/>
              <a:pPr algn="r" eaLnBrk="1" hangingPunct="1">
                <a:spcBef>
                  <a:spcPct val="0"/>
                </a:spcBef>
              </a:pPr>
              <a:t>315</a:t>
            </a:fld>
            <a:endParaRPr lang="en-US" altLang="en-US"/>
          </a:p>
        </p:txBody>
      </p:sp>
      <p:sp>
        <p:nvSpPr>
          <p:cNvPr id="48131" name="Rectangle 2"/>
          <p:cNvSpPr>
            <a:spLocks noGrp="1" noRot="1" noChangeAspect="1" noChangeArrowheads="1" noTextEdit="1"/>
          </p:cNvSpPr>
          <p:nvPr>
            <p:ph type="sldImg"/>
          </p:nvPr>
        </p:nvSpPr>
        <p:spPr>
          <a:xfrm>
            <a:off x="381000" y="685800"/>
            <a:ext cx="6096000" cy="3429000"/>
          </a:xfrm>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41727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DF313A56-8AEF-4A28-8086-B1E96AE925DC}" type="slidenum">
              <a:rPr lang="en-US" altLang="en-US"/>
              <a:pPr algn="r" eaLnBrk="1" hangingPunct="1">
                <a:spcBef>
                  <a:spcPct val="0"/>
                </a:spcBef>
              </a:pPr>
              <a:t>316</a:t>
            </a:fld>
            <a:endParaRPr lang="en-US" altLang="en-US"/>
          </a:p>
        </p:txBody>
      </p:sp>
      <p:sp>
        <p:nvSpPr>
          <p:cNvPr id="50179" name="Rectangle 2"/>
          <p:cNvSpPr>
            <a:spLocks noGrp="1" noRot="1" noChangeAspect="1" noChangeArrowheads="1" noTextEdit="1"/>
          </p:cNvSpPr>
          <p:nvPr>
            <p:ph type="sldImg"/>
          </p:nvPr>
        </p:nvSpPr>
        <p:spPr>
          <a:xfrm>
            <a:off x="381000" y="685800"/>
            <a:ext cx="6096000" cy="3429000"/>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9338594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5A1CABA-314C-4360-A872-22A4561C3D24}" type="slidenum">
              <a:rPr lang="en-US" altLang="en-US" smtClean="0"/>
              <a:pPr>
                <a:spcBef>
                  <a:spcPct val="0"/>
                </a:spcBef>
              </a:pPr>
              <a:t>317</a:t>
            </a:fld>
            <a:endParaRPr lang="en-US" altLang="en-US"/>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69855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31C44CAC-E0C6-67D5-92CE-08BBD573AAF4}"/>
              </a:ext>
            </a:extLst>
          </p:cNvPr>
          <p:cNvSpPr>
            <a:spLocks noGrp="1" noRot="1" noChangeAspect="1" noChangeArrowheads="1" noTextEdit="1"/>
          </p:cNvSpPr>
          <p:nvPr>
            <p:ph type="sldImg"/>
          </p:nvPr>
        </p:nvSpPr>
        <p:spPr>
          <a:xfrm>
            <a:off x="381000" y="685800"/>
            <a:ext cx="6096000" cy="3429000"/>
          </a:xfrm>
          <a:ln/>
        </p:spPr>
      </p:sp>
      <p:sp>
        <p:nvSpPr>
          <p:cNvPr id="27650" name="Rectangle 3">
            <a:extLst>
              <a:ext uri="{FF2B5EF4-FFF2-40B4-BE49-F238E27FC236}">
                <a16:creationId xmlns:a16="http://schemas.microsoft.com/office/drawing/2014/main" id="{BFF94E7A-AC08-57F0-E69C-E51F8EBE36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180083A-A8EC-4266-A997-E0044A91CBA1}" type="slidenum">
              <a:rPr lang="en-US" altLang="en-US"/>
              <a:pPr algn="r" eaLnBrk="1" hangingPunct="1">
                <a:spcBef>
                  <a:spcPct val="0"/>
                </a:spcBef>
              </a:pPr>
              <a:t>318</a:t>
            </a:fld>
            <a:endParaRPr lang="en-US" altLang="en-US"/>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0633883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446F974-59BF-41E7-AD13-95DEE565B71A}" type="slidenum">
              <a:rPr lang="en-US" altLang="en-US"/>
              <a:pPr algn="r" eaLnBrk="1" hangingPunct="1">
                <a:spcBef>
                  <a:spcPct val="0"/>
                </a:spcBef>
              </a:pPr>
              <a:t>319</a:t>
            </a:fld>
            <a:endParaRPr lang="en-US" altLang="en-US"/>
          </a:p>
        </p:txBody>
      </p:sp>
      <p:sp>
        <p:nvSpPr>
          <p:cNvPr id="56323" name="Rectangle 2"/>
          <p:cNvSpPr>
            <a:spLocks noGrp="1" noRot="1" noChangeAspect="1" noChangeArrowheads="1" noTextEdit="1"/>
          </p:cNvSpPr>
          <p:nvPr>
            <p:ph type="sldImg"/>
          </p:nvPr>
        </p:nvSpPr>
        <p:spPr>
          <a:xfrm>
            <a:off x="381000" y="685800"/>
            <a:ext cx="6096000" cy="3429000"/>
          </a:xfrm>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723058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2F0DE93-9382-4723-A75B-37758219F6D6}" type="slidenum">
              <a:rPr lang="en-US" altLang="en-US"/>
              <a:pPr algn="r" eaLnBrk="1" hangingPunct="1">
                <a:spcBef>
                  <a:spcPct val="0"/>
                </a:spcBef>
              </a:pPr>
              <a:t>320</a:t>
            </a:fld>
            <a:endParaRPr lang="en-US" altLang="en-US"/>
          </a:p>
        </p:txBody>
      </p:sp>
      <p:sp>
        <p:nvSpPr>
          <p:cNvPr id="58371" name="Rectangle 2"/>
          <p:cNvSpPr>
            <a:spLocks noGrp="1" noRot="1" noChangeAspect="1" noChangeArrowheads="1" noTextEdit="1"/>
          </p:cNvSpPr>
          <p:nvPr>
            <p:ph type="sldImg"/>
          </p:nvPr>
        </p:nvSpPr>
        <p:spPr>
          <a:xfrm>
            <a:off x="381000" y="685800"/>
            <a:ext cx="6096000" cy="3429000"/>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373347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7D573CE-E745-472E-9A28-27C976AD7EF7}" type="slidenum">
              <a:rPr lang="en-US" altLang="en-US"/>
              <a:pPr algn="r" eaLnBrk="1" hangingPunct="1">
                <a:spcBef>
                  <a:spcPct val="0"/>
                </a:spcBef>
              </a:pPr>
              <a:t>321</a:t>
            </a:fld>
            <a:endParaRPr lang="en-US" altLang="en-US"/>
          </a:p>
        </p:txBody>
      </p:sp>
      <p:sp>
        <p:nvSpPr>
          <p:cNvPr id="60419" name="Rectangle 2"/>
          <p:cNvSpPr>
            <a:spLocks noGrp="1" noRot="1" noChangeAspect="1" noChangeArrowheads="1" noTextEdit="1"/>
          </p:cNvSpPr>
          <p:nvPr>
            <p:ph type="sldImg"/>
          </p:nvPr>
        </p:nvSpPr>
        <p:spPr>
          <a:xfrm>
            <a:off x="381000" y="685800"/>
            <a:ext cx="6096000" cy="342900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081715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FCF29F9-B179-4A9F-8F17-9D8C43D8297D}" type="slidenum">
              <a:rPr lang="en-US" altLang="en-US"/>
              <a:pPr algn="r" eaLnBrk="1" hangingPunct="1">
                <a:spcBef>
                  <a:spcPct val="0"/>
                </a:spcBef>
              </a:pPr>
              <a:t>322</a:t>
            </a:fld>
            <a:endParaRPr lang="en-US" altLang="en-US"/>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235441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8FB644D-4A25-4155-B991-3EEC6D5326CD}" type="slidenum">
              <a:rPr lang="en-US" altLang="en-US"/>
              <a:pPr algn="r" eaLnBrk="1" hangingPunct="1">
                <a:spcBef>
                  <a:spcPct val="0"/>
                </a:spcBef>
              </a:pPr>
              <a:t>323</a:t>
            </a:fld>
            <a:endParaRPr lang="en-US" altLang="en-US"/>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012223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E8E734C-A0B0-4DE7-A91A-0CF8F5292C9A}" type="slidenum">
              <a:rPr lang="en-US" altLang="en-US"/>
              <a:pPr algn="r" eaLnBrk="1" hangingPunct="1">
                <a:spcBef>
                  <a:spcPct val="0"/>
                </a:spcBef>
              </a:pPr>
              <a:t>324</a:t>
            </a:fld>
            <a:endParaRPr lang="en-US" altLang="en-US"/>
          </a:p>
        </p:txBody>
      </p:sp>
      <p:sp>
        <p:nvSpPr>
          <p:cNvPr id="66563" name="Rectangle 2"/>
          <p:cNvSpPr>
            <a:spLocks noGrp="1" noRot="1" noChangeAspect="1" noChangeArrowheads="1" noTextEdit="1"/>
          </p:cNvSpPr>
          <p:nvPr>
            <p:ph type="sldImg"/>
          </p:nvPr>
        </p:nvSpPr>
        <p:spPr>
          <a:xfrm>
            <a:off x="381000" y="685800"/>
            <a:ext cx="6096000" cy="342900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055226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ACD51A2F-CEA6-4DA5-AFD9-66C1F57B06FF}" type="slidenum">
              <a:rPr lang="en-US" altLang="en-US"/>
              <a:pPr algn="r" eaLnBrk="1" hangingPunct="1">
                <a:spcBef>
                  <a:spcPct val="0"/>
                </a:spcBef>
              </a:pPr>
              <a:t>325</a:t>
            </a:fld>
            <a:endParaRPr lang="en-US" altLang="en-US"/>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169124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0F13F46-5E07-4658-AE8D-9BD009C76B25}" type="slidenum">
              <a:rPr lang="en-US" altLang="en-US"/>
              <a:pPr algn="r" eaLnBrk="1" hangingPunct="1">
                <a:spcBef>
                  <a:spcPct val="0"/>
                </a:spcBef>
              </a:pPr>
              <a:t>326</a:t>
            </a:fld>
            <a:endParaRPr lang="en-US" altLang="en-US"/>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517694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6A349BF-7B03-40FA-92BC-0203E201B43C}" type="slidenum">
              <a:rPr lang="en-US" altLang="en-US"/>
              <a:pPr algn="r" eaLnBrk="1" hangingPunct="1">
                <a:spcBef>
                  <a:spcPct val="0"/>
                </a:spcBef>
              </a:pPr>
              <a:t>327</a:t>
            </a:fld>
            <a:endParaRPr lang="en-US" altLang="en-US"/>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80949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F4F32C67-5A11-B48C-C74B-F1C5816F3FC2}"/>
              </a:ext>
            </a:extLst>
          </p:cNvPr>
          <p:cNvSpPr>
            <a:spLocks noGrp="1" noRot="1" noChangeAspect="1" noChangeArrowheads="1" noTextEdit="1"/>
          </p:cNvSpPr>
          <p:nvPr>
            <p:ph type="sldImg"/>
          </p:nvPr>
        </p:nvSpPr>
        <p:spPr>
          <a:xfrm>
            <a:off x="381000" y="685800"/>
            <a:ext cx="6096000" cy="3429000"/>
          </a:xfrm>
          <a:ln/>
        </p:spPr>
      </p:sp>
      <p:sp>
        <p:nvSpPr>
          <p:cNvPr id="29698" name="Rectangle 3">
            <a:extLst>
              <a:ext uri="{FF2B5EF4-FFF2-40B4-BE49-F238E27FC236}">
                <a16:creationId xmlns:a16="http://schemas.microsoft.com/office/drawing/2014/main" id="{3C623502-EE6A-01D0-A402-F436F969B9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D3221DC-D4CB-4E52-B72C-7DF0CC8285C4}" type="slidenum">
              <a:rPr lang="en-US" altLang="en-US"/>
              <a:pPr algn="r" eaLnBrk="1" hangingPunct="1">
                <a:spcBef>
                  <a:spcPct val="0"/>
                </a:spcBef>
              </a:pPr>
              <a:t>328</a:t>
            </a:fld>
            <a:endParaRPr lang="en-US" altLang="en-US"/>
          </a:p>
        </p:txBody>
      </p:sp>
      <p:sp>
        <p:nvSpPr>
          <p:cNvPr id="74755" name="Rectangle 2"/>
          <p:cNvSpPr>
            <a:spLocks noGrp="1" noRot="1" noChangeAspect="1" noChangeArrowheads="1" noTextEdit="1"/>
          </p:cNvSpPr>
          <p:nvPr>
            <p:ph type="sldImg"/>
          </p:nvPr>
        </p:nvSpPr>
        <p:spPr>
          <a:xfrm>
            <a:off x="381000" y="685800"/>
            <a:ext cx="6096000" cy="342900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0415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0D4F1B8-0FD7-4D1A-A628-9521CEA0FB51}" type="slidenum">
              <a:rPr lang="en-US" altLang="en-US"/>
              <a:pPr algn="r" eaLnBrk="1" hangingPunct="1">
                <a:spcBef>
                  <a:spcPct val="0"/>
                </a:spcBef>
              </a:pPr>
              <a:t>329</a:t>
            </a:fld>
            <a:endParaRPr lang="en-US" altLang="en-US"/>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397944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830E0E9-72AD-4A75-9455-8825972CC77F}" type="slidenum">
              <a:rPr lang="en-US" altLang="en-US"/>
              <a:pPr algn="r" eaLnBrk="1" hangingPunct="1">
                <a:spcBef>
                  <a:spcPct val="0"/>
                </a:spcBef>
              </a:pPr>
              <a:t>330</a:t>
            </a:fld>
            <a:endParaRPr lang="en-US" altLang="en-US"/>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69160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0202A4D-4519-42E0-B660-7F90FDBAE3EC}" type="slidenum">
              <a:rPr lang="en-US" altLang="en-US"/>
              <a:pPr algn="r" eaLnBrk="1" hangingPunct="1">
                <a:spcBef>
                  <a:spcPct val="0"/>
                </a:spcBef>
              </a:pPr>
              <a:t>331</a:t>
            </a:fld>
            <a:endParaRPr lang="en-US" altLang="en-US"/>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3639281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99F61B2-C943-454A-B1CD-26A05A53293D}" type="slidenum">
              <a:rPr lang="en-US" altLang="en-US"/>
              <a:pPr algn="r" eaLnBrk="1" hangingPunct="1">
                <a:spcBef>
                  <a:spcPct val="0"/>
                </a:spcBef>
              </a:pPr>
              <a:t>332</a:t>
            </a:fld>
            <a:endParaRPr lang="en-US" altLang="en-US"/>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056255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4B83519-F170-4DE0-AE44-CE6C8226A0FE}" type="slidenum">
              <a:rPr lang="en-US" altLang="en-US"/>
              <a:pPr algn="r" eaLnBrk="1" hangingPunct="1">
                <a:spcBef>
                  <a:spcPct val="0"/>
                </a:spcBef>
              </a:pPr>
              <a:t>333</a:t>
            </a:fld>
            <a:endParaRPr lang="en-US" altLang="en-US"/>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95868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EFC9CA8-CD44-4B74-9C6F-8A4076B9A3C8}" type="slidenum">
              <a:rPr lang="en-US" altLang="en-US"/>
              <a:pPr algn="r" eaLnBrk="1" hangingPunct="1">
                <a:spcBef>
                  <a:spcPct val="0"/>
                </a:spcBef>
              </a:pPr>
              <a:t>334</a:t>
            </a:fld>
            <a:endParaRPr lang="en-US" altLang="en-US"/>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137765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DE8CCCB-DB4A-4E93-90B5-34DB859591F0}" type="slidenum">
              <a:rPr lang="en-US" altLang="en-US"/>
              <a:pPr algn="r" eaLnBrk="1" hangingPunct="1">
                <a:spcBef>
                  <a:spcPct val="0"/>
                </a:spcBef>
              </a:pPr>
              <a:t>335</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9565280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28D813A-ECED-47B3-B31B-846A369783A5}" type="slidenum">
              <a:rPr lang="en-US" altLang="en-US"/>
              <a:pPr algn="r" eaLnBrk="1" hangingPunct="1">
                <a:spcBef>
                  <a:spcPct val="0"/>
                </a:spcBef>
              </a:pPr>
              <a:t>336</a:t>
            </a:fld>
            <a:endParaRPr lang="en-US" altLang="en-US"/>
          </a:p>
        </p:txBody>
      </p:sp>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19044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DE8CCCB-DB4A-4E93-90B5-34DB859591F0}" type="slidenum">
              <a:rPr lang="en-US" altLang="en-US"/>
              <a:pPr algn="r" eaLnBrk="1" hangingPunct="1">
                <a:spcBef>
                  <a:spcPct val="0"/>
                </a:spcBef>
              </a:pPr>
              <a:t>337</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2761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0ACB049E-5605-5E86-6615-E72B5F50764D}"/>
              </a:ext>
            </a:extLst>
          </p:cNvPr>
          <p:cNvSpPr>
            <a:spLocks noGrp="1" noRot="1" noChangeAspect="1" noChangeArrowheads="1" noTextEdit="1"/>
          </p:cNvSpPr>
          <p:nvPr>
            <p:ph type="sldImg"/>
          </p:nvPr>
        </p:nvSpPr>
        <p:spPr>
          <a:xfrm>
            <a:off x="381000" y="685800"/>
            <a:ext cx="6096000" cy="3429000"/>
          </a:xfrm>
          <a:ln/>
        </p:spPr>
      </p:sp>
      <p:sp>
        <p:nvSpPr>
          <p:cNvPr id="31746" name="Notes Placeholder 2">
            <a:extLst>
              <a:ext uri="{FF2B5EF4-FFF2-40B4-BE49-F238E27FC236}">
                <a16:creationId xmlns:a16="http://schemas.microsoft.com/office/drawing/2014/main" id="{17887380-7DC6-A249-8E80-7BAA416CB9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1747" name="Slide Number Placeholder 3">
            <a:extLst>
              <a:ext uri="{FF2B5EF4-FFF2-40B4-BE49-F238E27FC236}">
                <a16:creationId xmlns:a16="http://schemas.microsoft.com/office/drawing/2014/main" id="{B3D7A1F0-EC10-BEEC-7E55-BD109475F5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4658FAC-3988-48C9-A9F6-0C3C0ED46A9B}" type="slidenum">
              <a:rPr lang="en-US" altLang="en-US">
                <a:latin typeface="Arial" panose="020B0604020202020204" pitchFamily="34" charset="0"/>
              </a:rPr>
              <a:pPr>
                <a:spcBef>
                  <a:spcPct val="0"/>
                </a:spcBef>
              </a:pPr>
              <a:t>30</a:t>
            </a:fld>
            <a:endParaRPr lang="en-US" altLang="en-US">
              <a:latin typeface="Arial" panose="020B0604020202020204"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DE8CCCB-DB4A-4E93-90B5-34DB859591F0}" type="slidenum">
              <a:rPr lang="en-US" altLang="en-US"/>
              <a:pPr algn="r" eaLnBrk="1" hangingPunct="1">
                <a:spcBef>
                  <a:spcPct val="0"/>
                </a:spcBef>
              </a:pPr>
              <a:t>338</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5602825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DE8CCCB-DB4A-4E93-90B5-34DB859591F0}" type="slidenum">
              <a:rPr lang="en-US" altLang="en-US"/>
              <a:pPr algn="r" eaLnBrk="1" hangingPunct="1">
                <a:spcBef>
                  <a:spcPct val="0"/>
                </a:spcBef>
              </a:pPr>
              <a:t>339</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297961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DE8CCCB-DB4A-4E93-90B5-34DB859591F0}" type="slidenum">
              <a:rPr lang="en-US" altLang="en-US"/>
              <a:pPr algn="r" eaLnBrk="1" hangingPunct="1">
                <a:spcBef>
                  <a:spcPct val="0"/>
                </a:spcBef>
              </a:pPr>
              <a:t>340</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710329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DE8CCCB-DB4A-4E93-90B5-34DB859591F0}" type="slidenum">
              <a:rPr lang="en-US" altLang="en-US"/>
              <a:pPr algn="r" eaLnBrk="1" hangingPunct="1">
                <a:spcBef>
                  <a:spcPct val="0"/>
                </a:spcBef>
              </a:pPr>
              <a:t>341</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2261238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DE8CCCB-DB4A-4E93-90B5-34DB859591F0}" type="slidenum">
              <a:rPr lang="en-US" altLang="en-US"/>
              <a:pPr algn="r" eaLnBrk="1" hangingPunct="1">
                <a:spcBef>
                  <a:spcPct val="0"/>
                </a:spcBef>
              </a:pPr>
              <a:t>342</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339410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DE8CCCB-DB4A-4E93-90B5-34DB859591F0}" type="slidenum">
              <a:rPr lang="en-US" altLang="en-US"/>
              <a:pPr algn="r" eaLnBrk="1" hangingPunct="1">
                <a:spcBef>
                  <a:spcPct val="0"/>
                </a:spcBef>
              </a:pPr>
              <a:t>343</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5692528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DE8CCCB-DB4A-4E93-90B5-34DB859591F0}" type="slidenum">
              <a:rPr lang="en-US" altLang="en-US"/>
              <a:pPr algn="r" eaLnBrk="1" hangingPunct="1">
                <a:spcBef>
                  <a:spcPct val="0"/>
                </a:spcBef>
              </a:pPr>
              <a:t>344</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392277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DE8CCCB-DB4A-4E93-90B5-34DB859591F0}" type="slidenum">
              <a:rPr lang="en-US" altLang="en-US"/>
              <a:pPr algn="r" eaLnBrk="1" hangingPunct="1">
                <a:spcBef>
                  <a:spcPct val="0"/>
                </a:spcBef>
              </a:pPr>
              <a:t>345</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553900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AE16E3C6-7F06-DA0C-9425-1730029DB8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51E19CF-08F9-4223-A626-F6F481166311}" type="slidenum">
              <a:rPr lang="en-US" altLang="en-US"/>
              <a:pPr>
                <a:spcBef>
                  <a:spcPct val="0"/>
                </a:spcBef>
              </a:pPr>
              <a:t>347</a:t>
            </a:fld>
            <a:endParaRPr lang="en-US" altLang="en-US"/>
          </a:p>
        </p:txBody>
      </p:sp>
      <p:sp>
        <p:nvSpPr>
          <p:cNvPr id="29698" name="Rectangle 2">
            <a:extLst>
              <a:ext uri="{FF2B5EF4-FFF2-40B4-BE49-F238E27FC236}">
                <a16:creationId xmlns:a16="http://schemas.microsoft.com/office/drawing/2014/main" id="{42A6C2CB-CF96-710A-71ED-8C2B0A74ABF4}"/>
              </a:ext>
            </a:extLst>
          </p:cNvPr>
          <p:cNvSpPr>
            <a:spLocks noGrp="1" noRot="1" noChangeAspect="1" noChangeArrowheads="1" noTextEdit="1"/>
          </p:cNvSpPr>
          <p:nvPr>
            <p:ph type="sldImg"/>
          </p:nvPr>
        </p:nvSpPr>
        <p:spPr>
          <a:xfrm>
            <a:off x="381000" y="685800"/>
            <a:ext cx="6096000" cy="3429000"/>
          </a:xfrm>
          <a:ln/>
        </p:spPr>
      </p:sp>
      <p:sp>
        <p:nvSpPr>
          <p:cNvPr id="29699" name="Rectangle 3">
            <a:extLst>
              <a:ext uri="{FF2B5EF4-FFF2-40B4-BE49-F238E27FC236}">
                <a16:creationId xmlns:a16="http://schemas.microsoft.com/office/drawing/2014/main" id="{F1C476BF-5295-E484-BFED-B18591663F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4D886CFC-5287-D9D2-4E7D-5679E3916C6D}"/>
              </a:ext>
            </a:extLst>
          </p:cNvPr>
          <p:cNvSpPr>
            <a:spLocks noGrp="1" noRot="1" noChangeAspect="1" noChangeArrowheads="1" noTextEdit="1"/>
          </p:cNvSpPr>
          <p:nvPr>
            <p:ph type="sldImg"/>
          </p:nvPr>
        </p:nvSpPr>
        <p:spPr>
          <a:xfrm>
            <a:off x="381000" y="685800"/>
            <a:ext cx="6096000" cy="3429000"/>
          </a:xfrm>
          <a:ln/>
        </p:spPr>
      </p:sp>
      <p:sp>
        <p:nvSpPr>
          <p:cNvPr id="33794" name="Notes Placeholder 2">
            <a:extLst>
              <a:ext uri="{FF2B5EF4-FFF2-40B4-BE49-F238E27FC236}">
                <a16:creationId xmlns:a16="http://schemas.microsoft.com/office/drawing/2014/main" id="{F9B82724-508C-4189-73BC-0378D866D3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3795" name="Slide Number Placeholder 3">
            <a:extLst>
              <a:ext uri="{FF2B5EF4-FFF2-40B4-BE49-F238E27FC236}">
                <a16:creationId xmlns:a16="http://schemas.microsoft.com/office/drawing/2014/main" id="{1F3E355F-97CA-420F-1C55-6700025A04B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CB348A-8FF8-4FC2-9EF7-BBE7F1C76F45}" type="slidenum">
              <a:rPr lang="en-US" altLang="en-US"/>
              <a:pPr/>
              <a:t>350</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939168C3-EA25-5624-1892-D41A4E97BB6A}"/>
              </a:ext>
            </a:extLst>
          </p:cNvPr>
          <p:cNvSpPr>
            <a:spLocks noGrp="1" noRot="1" noChangeAspect="1" noChangeArrowheads="1" noTextEdit="1"/>
          </p:cNvSpPr>
          <p:nvPr>
            <p:ph type="sldImg"/>
          </p:nvPr>
        </p:nvSpPr>
        <p:spPr>
          <a:xfrm>
            <a:off x="381000" y="685800"/>
            <a:ext cx="6096000" cy="3429000"/>
          </a:xfrm>
          <a:ln/>
        </p:spPr>
      </p:sp>
      <p:sp>
        <p:nvSpPr>
          <p:cNvPr id="33794" name="Rectangle 3">
            <a:extLst>
              <a:ext uri="{FF2B5EF4-FFF2-40B4-BE49-F238E27FC236}">
                <a16:creationId xmlns:a16="http://schemas.microsoft.com/office/drawing/2014/main" id="{DB9AF9BD-A0CC-AA94-CAC4-6278822002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xfrm>
            <a:off x="381000" y="685800"/>
            <a:ext cx="6096000" cy="3429000"/>
          </a:xfrm>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E9F1280-35AB-44DD-8C89-6D00647D4F5E}" type="slidenum">
              <a:rPr lang="en-US" altLang="en-US" smtClean="0"/>
              <a:pPr>
                <a:spcBef>
                  <a:spcPct val="0"/>
                </a:spcBef>
              </a:pPr>
              <a:t>374</a:t>
            </a:fld>
            <a:endParaRPr lang="en-US" altLang="en-US"/>
          </a:p>
        </p:txBody>
      </p:sp>
    </p:spTree>
    <p:extLst>
      <p:ext uri="{BB962C8B-B14F-4D97-AF65-F5344CB8AC3E}">
        <p14:creationId xmlns:p14="http://schemas.microsoft.com/office/powerpoint/2010/main" val="236414352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8900FFC-AB9E-48FC-BB58-32E3F4909617}" type="slidenum">
              <a:rPr lang="en-US" altLang="en-US" smtClean="0"/>
              <a:pPr>
                <a:spcBef>
                  <a:spcPct val="0"/>
                </a:spcBef>
              </a:pPr>
              <a:t>375</a:t>
            </a:fld>
            <a:endParaRPr lang="en-US" altLang="en-US"/>
          </a:p>
        </p:txBody>
      </p:sp>
      <p:sp>
        <p:nvSpPr>
          <p:cNvPr id="30723" name="Rectangle 2"/>
          <p:cNvSpPr>
            <a:spLocks noGrp="1" noRot="1" noChangeAspect="1" noChangeArrowheads="1" noTextEdit="1"/>
          </p:cNvSpPr>
          <p:nvPr>
            <p:ph type="sldImg"/>
          </p:nvPr>
        </p:nvSpPr>
        <p:spPr>
          <a:xfrm>
            <a:off x="381000" y="685800"/>
            <a:ext cx="6096000" cy="3429000"/>
          </a:xfrm>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781980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2256AA5-9E99-41B6-8286-BBD23A9F79BA}" type="slidenum">
              <a:rPr lang="en-US" altLang="en-US" smtClean="0"/>
              <a:pPr>
                <a:spcBef>
                  <a:spcPct val="0"/>
                </a:spcBef>
              </a:pPr>
              <a:t>376</a:t>
            </a:fld>
            <a:endParaRPr lang="en-US" altLang="en-US"/>
          </a:p>
        </p:txBody>
      </p:sp>
      <p:sp>
        <p:nvSpPr>
          <p:cNvPr id="32771" name="Rectangle 2"/>
          <p:cNvSpPr>
            <a:spLocks noGrp="1" noRot="1" noChangeAspect="1" noChangeArrowheads="1" noTextEdit="1"/>
          </p:cNvSpPr>
          <p:nvPr>
            <p:ph type="sldImg"/>
          </p:nvPr>
        </p:nvSpPr>
        <p:spPr>
          <a:xfrm>
            <a:off x="381000" y="685800"/>
            <a:ext cx="6096000" cy="3429000"/>
          </a:xfrm>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326131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37931725" indent="-37474525">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F626C58-7EE0-4F80-9BD3-AD7E82E50FE5}" type="slidenum">
              <a:rPr lang="en-US" altLang="en-US">
                <a:ea typeface="ヒラギノ角ゴ Pro W3" pitchFamily="-65" charset="-128"/>
              </a:rPr>
              <a:pPr algn="r" eaLnBrk="1" hangingPunct="1">
                <a:spcBef>
                  <a:spcPct val="0"/>
                </a:spcBef>
              </a:pPr>
              <a:t>377</a:t>
            </a:fld>
            <a:endParaRPr lang="en-US" altLang="en-US">
              <a:ea typeface="ヒラギノ角ゴ Pro W3" pitchFamily="-65" charset="-128"/>
            </a:endParaRPr>
          </a:p>
        </p:txBody>
      </p:sp>
      <p:sp>
        <p:nvSpPr>
          <p:cNvPr id="34819" name="Rectangle 2"/>
          <p:cNvSpPr>
            <a:spLocks noGrp="1" noRot="1" noChangeAspect="1" noChangeArrowheads="1" noTextEdit="1"/>
          </p:cNvSpPr>
          <p:nvPr>
            <p:ph type="sldImg"/>
          </p:nvPr>
        </p:nvSpPr>
        <p:spPr>
          <a:xfrm>
            <a:off x="381000" y="685800"/>
            <a:ext cx="6096000"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125385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894F52A-64BA-4FF9-89F6-2E714E5751E4}" type="slidenum">
              <a:rPr lang="en-US" altLang="en-US" smtClean="0"/>
              <a:pPr>
                <a:spcBef>
                  <a:spcPct val="0"/>
                </a:spcBef>
              </a:pPr>
              <a:t>378</a:t>
            </a:fld>
            <a:endParaRPr lang="en-US" altLang="en-US"/>
          </a:p>
        </p:txBody>
      </p:sp>
      <p:sp>
        <p:nvSpPr>
          <p:cNvPr id="36867" name="Rectangle 2"/>
          <p:cNvSpPr>
            <a:spLocks noGrp="1" noRot="1" noChangeAspect="1"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825939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98F71CF-B9D4-45C9-B2FE-5FB95635A8A7}" type="slidenum">
              <a:rPr lang="en-US" altLang="en-US" smtClean="0"/>
              <a:pPr>
                <a:spcBef>
                  <a:spcPct val="0"/>
                </a:spcBef>
              </a:pPr>
              <a:t>379</a:t>
            </a:fld>
            <a:endParaRPr lang="en-US" altLang="en-US"/>
          </a:p>
        </p:txBody>
      </p:sp>
      <p:sp>
        <p:nvSpPr>
          <p:cNvPr id="38915" name="Rectangle 2"/>
          <p:cNvSpPr>
            <a:spLocks noGrp="1" noRot="1" noChangeAspect="1" noChangeArrowheads="1" noTextEdit="1"/>
          </p:cNvSpPr>
          <p:nvPr>
            <p:ph type="sldImg"/>
          </p:nvPr>
        </p:nvSpPr>
        <p:spPr>
          <a:xfrm>
            <a:off x="381000" y="685800"/>
            <a:ext cx="6096000" cy="3429000"/>
          </a:xfrm>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5056552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9E558A2-3181-4AE9-BCE2-6A2DCFF42369}" type="slidenum">
              <a:rPr lang="en-US" altLang="en-US"/>
              <a:pPr algn="r" eaLnBrk="1" hangingPunct="1">
                <a:spcBef>
                  <a:spcPct val="0"/>
                </a:spcBef>
              </a:pPr>
              <a:t>382</a:t>
            </a:fld>
            <a:endParaRPr lang="en-US" altLang="en-US"/>
          </a:p>
        </p:txBody>
      </p:sp>
      <p:sp>
        <p:nvSpPr>
          <p:cNvPr id="43011" name="Rectangle 2"/>
          <p:cNvSpPr>
            <a:spLocks noGrp="1" noRot="1" noChangeAspect="1" noChangeArrowheads="1" noTextEdit="1"/>
          </p:cNvSpPr>
          <p:nvPr>
            <p:ph type="sldImg"/>
          </p:nvPr>
        </p:nvSpPr>
        <p:spPr>
          <a:xfrm>
            <a:off x="381000" y="685800"/>
            <a:ext cx="6096000" cy="3429000"/>
          </a:xfrm>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1266598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ACB47D4-9777-45DA-837E-CF562B51E981}" type="slidenum">
              <a:rPr lang="en-US" altLang="en-US"/>
              <a:pPr algn="r" eaLnBrk="1" hangingPunct="1">
                <a:spcBef>
                  <a:spcPct val="0"/>
                </a:spcBef>
              </a:pPr>
              <a:t>383</a:t>
            </a:fld>
            <a:endParaRPr lang="en-US" altLang="en-US"/>
          </a:p>
        </p:txBody>
      </p:sp>
      <p:sp>
        <p:nvSpPr>
          <p:cNvPr id="45059" name="Rectangle 2"/>
          <p:cNvSpPr>
            <a:spLocks noGrp="1" noRot="1" noChangeAspect="1" noChangeArrowheads="1" noTextEdit="1"/>
          </p:cNvSpPr>
          <p:nvPr>
            <p:ph type="sldImg"/>
          </p:nvPr>
        </p:nvSpPr>
        <p:spPr>
          <a:xfrm>
            <a:off x="381000" y="685800"/>
            <a:ext cx="6096000" cy="3429000"/>
          </a:xfrm>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4962925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CE913CA-C590-4CB5-868F-84EE180177B6}" type="slidenum">
              <a:rPr lang="en-US" altLang="en-US"/>
              <a:pPr algn="r" eaLnBrk="1" hangingPunct="1">
                <a:spcBef>
                  <a:spcPct val="0"/>
                </a:spcBef>
              </a:pPr>
              <a:t>384</a:t>
            </a:fld>
            <a:endParaRPr lang="en-US" altLang="en-US"/>
          </a:p>
        </p:txBody>
      </p:sp>
      <p:sp>
        <p:nvSpPr>
          <p:cNvPr id="47107" name="Rectangle 2"/>
          <p:cNvSpPr>
            <a:spLocks noGrp="1" noRot="1" noChangeAspect="1" noChangeArrowheads="1" noTextEdit="1"/>
          </p:cNvSpPr>
          <p:nvPr>
            <p:ph type="sldImg"/>
          </p:nvPr>
        </p:nvSpPr>
        <p:spPr>
          <a:xfrm>
            <a:off x="381000" y="685800"/>
            <a:ext cx="6096000" cy="34290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382767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305A5447-6B2F-4D0B-ADD6-239BE39581FC}" type="slidenum">
              <a:rPr lang="en-US" altLang="en-US"/>
              <a:pPr algn="r" eaLnBrk="1" hangingPunct="1">
                <a:spcBef>
                  <a:spcPct val="0"/>
                </a:spcBef>
              </a:pPr>
              <a:t>385</a:t>
            </a:fld>
            <a:endParaRPr lang="en-US" altLang="en-US"/>
          </a:p>
        </p:txBody>
      </p:sp>
      <p:sp>
        <p:nvSpPr>
          <p:cNvPr id="49155" name="Rectangle 2"/>
          <p:cNvSpPr>
            <a:spLocks noGrp="1" noRot="1" noChangeAspect="1" noChangeArrowheads="1" noTextEdit="1"/>
          </p:cNvSpPr>
          <p:nvPr>
            <p:ph type="sldImg"/>
          </p:nvPr>
        </p:nvSpPr>
        <p:spPr>
          <a:xfrm>
            <a:off x="381000" y="685800"/>
            <a:ext cx="6096000" cy="3429000"/>
          </a:xfrm>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43797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563CA9B9-9A68-E008-ED25-0F7D513A96E0}"/>
              </a:ext>
            </a:extLst>
          </p:cNvPr>
          <p:cNvSpPr>
            <a:spLocks noGrp="1" noRot="1" noChangeAspect="1" noChangeArrowheads="1" noTextEdit="1"/>
          </p:cNvSpPr>
          <p:nvPr>
            <p:ph type="sldImg"/>
          </p:nvPr>
        </p:nvSpPr>
        <p:spPr>
          <a:xfrm>
            <a:off x="381000" y="685800"/>
            <a:ext cx="6096000" cy="3429000"/>
          </a:xfrm>
          <a:ln/>
        </p:spPr>
      </p:sp>
      <p:sp>
        <p:nvSpPr>
          <p:cNvPr id="35842" name="Rectangle 3">
            <a:extLst>
              <a:ext uri="{FF2B5EF4-FFF2-40B4-BE49-F238E27FC236}">
                <a16:creationId xmlns:a16="http://schemas.microsoft.com/office/drawing/2014/main" id="{CB917428-E57E-F47E-BC51-485C8A20F7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BC333F2-DC13-4FDD-83D9-2A44D69701F7}" type="slidenum">
              <a:rPr lang="en-US" altLang="en-US"/>
              <a:pPr algn="r" eaLnBrk="1" hangingPunct="1">
                <a:spcBef>
                  <a:spcPct val="0"/>
                </a:spcBef>
              </a:pPr>
              <a:t>386</a:t>
            </a:fld>
            <a:endParaRPr lang="en-US" altLang="en-US"/>
          </a:p>
        </p:txBody>
      </p:sp>
      <p:sp>
        <p:nvSpPr>
          <p:cNvPr id="51203" name="Rectangle 2"/>
          <p:cNvSpPr>
            <a:spLocks noGrp="1" noRot="1" noChangeAspect="1" noChangeArrowheads="1" noTextEdit="1"/>
          </p:cNvSpPr>
          <p:nvPr>
            <p:ph type="sldImg"/>
          </p:nvPr>
        </p:nvSpPr>
        <p:spPr>
          <a:xfrm>
            <a:off x="381000" y="685800"/>
            <a:ext cx="6096000" cy="3429000"/>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814308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A80024E5-257A-4787-98AF-6CCA49557EBD}" type="slidenum">
              <a:rPr lang="en-US" altLang="en-US"/>
              <a:pPr algn="r" eaLnBrk="1" hangingPunct="1">
                <a:spcBef>
                  <a:spcPct val="0"/>
                </a:spcBef>
              </a:pPr>
              <a:t>387</a:t>
            </a:fld>
            <a:endParaRPr lang="en-US" altLang="en-US"/>
          </a:p>
        </p:txBody>
      </p:sp>
      <p:sp>
        <p:nvSpPr>
          <p:cNvPr id="53251" name="Rectangle 2"/>
          <p:cNvSpPr>
            <a:spLocks noGrp="1" noRot="1" noChangeAspect="1" noChangeArrowheads="1" noTextEdit="1"/>
          </p:cNvSpPr>
          <p:nvPr>
            <p:ph type="sldImg"/>
          </p:nvPr>
        </p:nvSpPr>
        <p:spPr>
          <a:xfrm>
            <a:off x="381000" y="685800"/>
            <a:ext cx="6096000" cy="342900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9855260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113DF26-8AB4-4703-94A5-6FD24F18D9CC}" type="slidenum">
              <a:rPr lang="en-US" altLang="en-US"/>
              <a:pPr algn="r" eaLnBrk="1" hangingPunct="1">
                <a:spcBef>
                  <a:spcPct val="0"/>
                </a:spcBef>
              </a:pPr>
              <a:t>388</a:t>
            </a:fld>
            <a:endParaRPr lang="en-US" altLang="en-US"/>
          </a:p>
        </p:txBody>
      </p:sp>
      <p:sp>
        <p:nvSpPr>
          <p:cNvPr id="55299" name="Rectangle 2"/>
          <p:cNvSpPr>
            <a:spLocks noGrp="1" noRot="1" noChangeAspect="1" noChangeArrowheads="1" noTextEdit="1"/>
          </p:cNvSpPr>
          <p:nvPr>
            <p:ph type="sldImg"/>
          </p:nvPr>
        </p:nvSpPr>
        <p:spPr>
          <a:xfrm>
            <a:off x="381000" y="685800"/>
            <a:ext cx="6096000" cy="3429000"/>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9651353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97394D8-2D74-4BF0-9A9E-31AD1356BBD9}" type="slidenum">
              <a:rPr lang="en-US" altLang="en-US"/>
              <a:pPr algn="r" eaLnBrk="1" hangingPunct="1">
                <a:spcBef>
                  <a:spcPct val="0"/>
                </a:spcBef>
              </a:pPr>
              <a:t>389</a:t>
            </a:fld>
            <a:endParaRPr lang="en-US" altLang="en-US"/>
          </a:p>
        </p:txBody>
      </p:sp>
      <p:sp>
        <p:nvSpPr>
          <p:cNvPr id="57347" name="Rectangle 2"/>
          <p:cNvSpPr>
            <a:spLocks noGrp="1" noRot="1" noChangeAspect="1" noChangeArrowheads="1" noTextEdit="1"/>
          </p:cNvSpPr>
          <p:nvPr>
            <p:ph type="sldImg"/>
          </p:nvPr>
        </p:nvSpPr>
        <p:spPr>
          <a:xfrm>
            <a:off x="381000" y="685800"/>
            <a:ext cx="6096000" cy="3429000"/>
          </a:xfrm>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7022125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D6407D3-3136-48A9-BE31-C3E5751E6D26}" type="slidenum">
              <a:rPr lang="en-US" altLang="en-US"/>
              <a:pPr algn="r" eaLnBrk="1" hangingPunct="1">
                <a:spcBef>
                  <a:spcPct val="0"/>
                </a:spcBef>
              </a:pPr>
              <a:t>390</a:t>
            </a:fld>
            <a:endParaRPr lang="en-US" altLang="en-US"/>
          </a:p>
        </p:txBody>
      </p:sp>
      <p:sp>
        <p:nvSpPr>
          <p:cNvPr id="59395" name="Rectangle 2"/>
          <p:cNvSpPr>
            <a:spLocks noGrp="1" noRot="1" noChangeAspect="1" noChangeArrowheads="1" noTextEdit="1"/>
          </p:cNvSpPr>
          <p:nvPr>
            <p:ph type="sldImg"/>
          </p:nvPr>
        </p:nvSpPr>
        <p:spPr>
          <a:xfrm>
            <a:off x="381000" y="685800"/>
            <a:ext cx="6096000" cy="3429000"/>
          </a:xfrm>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5687661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23FD072-F106-413D-BC45-C74C22C00605}" type="slidenum">
              <a:rPr lang="en-US" altLang="en-US"/>
              <a:pPr algn="r" eaLnBrk="1" hangingPunct="1">
                <a:spcBef>
                  <a:spcPct val="0"/>
                </a:spcBef>
              </a:pPr>
              <a:t>391</a:t>
            </a:fld>
            <a:endParaRPr lang="en-US" altLang="en-US"/>
          </a:p>
        </p:txBody>
      </p:sp>
      <p:sp>
        <p:nvSpPr>
          <p:cNvPr id="61443" name="Rectangle 2"/>
          <p:cNvSpPr>
            <a:spLocks noGrp="1" noRot="1" noChangeAspect="1" noChangeArrowheads="1" noTextEdit="1"/>
          </p:cNvSpPr>
          <p:nvPr>
            <p:ph type="sldImg"/>
          </p:nvPr>
        </p:nvSpPr>
        <p:spPr>
          <a:xfrm>
            <a:off x="381000" y="685800"/>
            <a:ext cx="6096000" cy="3429000"/>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9301690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0128418-D6FF-47A2-8BCD-A599469A3A1B}" type="slidenum">
              <a:rPr lang="en-US" altLang="en-US"/>
              <a:pPr algn="r" eaLnBrk="1" hangingPunct="1">
                <a:spcBef>
                  <a:spcPct val="0"/>
                </a:spcBef>
              </a:pPr>
              <a:t>392</a:t>
            </a:fld>
            <a:endParaRPr lang="en-US" altLang="en-US"/>
          </a:p>
        </p:txBody>
      </p:sp>
      <p:sp>
        <p:nvSpPr>
          <p:cNvPr id="63491" name="Rectangle 2"/>
          <p:cNvSpPr>
            <a:spLocks noGrp="1" noRot="1" noChangeAspect="1" noChangeArrowheads="1" noTextEdit="1"/>
          </p:cNvSpPr>
          <p:nvPr>
            <p:ph type="sldImg"/>
          </p:nvPr>
        </p:nvSpPr>
        <p:spPr>
          <a:xfrm>
            <a:off x="381000" y="685800"/>
            <a:ext cx="6096000" cy="34290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516011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7408E46-FCEC-4512-9FB4-3712876B77C1}" type="slidenum">
              <a:rPr lang="en-US" altLang="en-US"/>
              <a:pPr algn="r" eaLnBrk="1" hangingPunct="1">
                <a:spcBef>
                  <a:spcPct val="0"/>
                </a:spcBef>
              </a:pPr>
              <a:t>393</a:t>
            </a:fld>
            <a:endParaRPr lang="en-US" altLang="en-US"/>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4016600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5A7C7B6B-B4F1-41CB-9DF2-E8AE8586A73B}" type="slidenum">
              <a:rPr lang="en-US" altLang="en-US"/>
              <a:pPr algn="r" eaLnBrk="1" hangingPunct="1">
                <a:spcBef>
                  <a:spcPct val="0"/>
                </a:spcBef>
              </a:pPr>
              <a:t>394</a:t>
            </a:fld>
            <a:endParaRPr lang="en-US" altLang="en-US"/>
          </a:p>
        </p:txBody>
      </p:sp>
      <p:sp>
        <p:nvSpPr>
          <p:cNvPr id="67587" name="Rectangle 2"/>
          <p:cNvSpPr>
            <a:spLocks noGrp="1" noRot="1" noChangeAspect="1" noChangeArrowheads="1" noTextEdit="1"/>
          </p:cNvSpPr>
          <p:nvPr>
            <p:ph type="sldImg"/>
          </p:nvPr>
        </p:nvSpPr>
        <p:spPr>
          <a:xfrm>
            <a:off x="381000" y="685800"/>
            <a:ext cx="6096000" cy="342900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8621742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D945DB7-9F01-46DC-AE65-94B544F2EC41}" type="slidenum">
              <a:rPr lang="en-US" altLang="en-US"/>
              <a:pPr algn="r" eaLnBrk="1" hangingPunct="1">
                <a:spcBef>
                  <a:spcPct val="0"/>
                </a:spcBef>
              </a:pPr>
              <a:t>395</a:t>
            </a:fld>
            <a:endParaRPr lang="en-US" altLang="en-US"/>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76137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79F79648-E957-F620-40F9-65E11E032E67}"/>
              </a:ext>
            </a:extLst>
          </p:cNvPr>
          <p:cNvSpPr>
            <a:spLocks noGrp="1" noRot="1" noChangeAspect="1" noChangeArrowheads="1" noTextEdit="1"/>
          </p:cNvSpPr>
          <p:nvPr>
            <p:ph type="sldImg"/>
          </p:nvPr>
        </p:nvSpPr>
        <p:spPr>
          <a:xfrm>
            <a:off x="381000" y="685800"/>
            <a:ext cx="6096000" cy="3429000"/>
          </a:xfrm>
          <a:ln/>
        </p:spPr>
      </p:sp>
      <p:sp>
        <p:nvSpPr>
          <p:cNvPr id="37890" name="Rectangle 3">
            <a:extLst>
              <a:ext uri="{FF2B5EF4-FFF2-40B4-BE49-F238E27FC236}">
                <a16:creationId xmlns:a16="http://schemas.microsoft.com/office/drawing/2014/main" id="{B4952368-2EFE-F0B6-1319-46541B4903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028B266-AC69-4E45-AF6A-81802D0F9807}" type="slidenum">
              <a:rPr lang="en-US" altLang="en-US"/>
              <a:pPr algn="r" eaLnBrk="1" hangingPunct="1">
                <a:spcBef>
                  <a:spcPct val="0"/>
                </a:spcBef>
              </a:pPr>
              <a:t>396</a:t>
            </a:fld>
            <a:endParaRPr lang="en-US" altLang="en-US"/>
          </a:p>
        </p:txBody>
      </p:sp>
      <p:sp>
        <p:nvSpPr>
          <p:cNvPr id="71683" name="Rectangle 2"/>
          <p:cNvSpPr>
            <a:spLocks noGrp="1" noRot="1" noChangeAspect="1" noChangeArrowheads="1" noTextEdit="1"/>
          </p:cNvSpPr>
          <p:nvPr>
            <p:ph type="sldImg"/>
          </p:nvPr>
        </p:nvSpPr>
        <p:spPr>
          <a:xfrm>
            <a:off x="381000" y="685800"/>
            <a:ext cx="6096000" cy="342900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896266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12A959C-7D26-4328-A770-E3EA50EF1A86}" type="slidenum">
              <a:rPr lang="en-US" altLang="en-US"/>
              <a:pPr algn="r" eaLnBrk="1" hangingPunct="1">
                <a:spcBef>
                  <a:spcPct val="0"/>
                </a:spcBef>
              </a:pPr>
              <a:t>397</a:t>
            </a:fld>
            <a:endParaRPr lang="en-US" altLang="en-US"/>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8887416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767FC83-B4CB-46EF-A6C1-C48D615F42DA}" type="slidenum">
              <a:rPr lang="en-US" altLang="en-US"/>
              <a:pPr algn="r" eaLnBrk="1" hangingPunct="1">
                <a:spcBef>
                  <a:spcPct val="0"/>
                </a:spcBef>
              </a:pPr>
              <a:t>398</a:t>
            </a:fld>
            <a:endParaRPr lang="en-US" altLang="en-US"/>
          </a:p>
        </p:txBody>
      </p:sp>
      <p:sp>
        <p:nvSpPr>
          <p:cNvPr id="75779" name="Rectangle 2"/>
          <p:cNvSpPr>
            <a:spLocks noGrp="1" noRot="1" noChangeAspect="1" noChangeArrowheads="1" noTextEdit="1"/>
          </p:cNvSpPr>
          <p:nvPr>
            <p:ph type="sldImg"/>
          </p:nvPr>
        </p:nvSpPr>
        <p:spPr>
          <a:xfrm>
            <a:off x="381000" y="685800"/>
            <a:ext cx="6096000" cy="342900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4802553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8622AB1-A977-452E-A0E2-DD39FBF8659E}" type="slidenum">
              <a:rPr lang="en-US" altLang="en-US"/>
              <a:pPr algn="r" eaLnBrk="1" hangingPunct="1">
                <a:spcBef>
                  <a:spcPct val="0"/>
                </a:spcBef>
              </a:pPr>
              <a:t>399</a:t>
            </a:fld>
            <a:endParaRPr lang="en-US" altLang="en-US"/>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2934925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8622AB1-A977-452E-A0E2-DD39FBF8659E}" type="slidenum">
              <a:rPr lang="en-US" altLang="en-US"/>
              <a:pPr algn="r" eaLnBrk="1" hangingPunct="1">
                <a:spcBef>
                  <a:spcPct val="0"/>
                </a:spcBef>
              </a:pPr>
              <a:t>400</a:t>
            </a:fld>
            <a:endParaRPr lang="en-US" altLang="en-US"/>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3000807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12A959C-7D26-4328-A770-E3EA50EF1A86}" type="slidenum">
              <a:rPr lang="en-US" altLang="en-US"/>
              <a:pPr algn="r" eaLnBrk="1" hangingPunct="1">
                <a:spcBef>
                  <a:spcPct val="0"/>
                </a:spcBef>
              </a:pPr>
              <a:t>401</a:t>
            </a:fld>
            <a:endParaRPr lang="en-US" altLang="en-US"/>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7051542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67E2A65-9875-4588-920E-26C5D11EC234}" type="slidenum">
              <a:rPr lang="en-US" altLang="en-US" smtClean="0"/>
              <a:pPr>
                <a:spcBef>
                  <a:spcPct val="0"/>
                </a:spcBef>
              </a:pPr>
              <a:t>403</a:t>
            </a:fld>
            <a:endParaRPr lang="en-US" altLang="en-US"/>
          </a:p>
        </p:txBody>
      </p:sp>
      <p:sp>
        <p:nvSpPr>
          <p:cNvPr id="29699" name="Rectangle 2"/>
          <p:cNvSpPr>
            <a:spLocks noGrp="1" noRot="1" noChangeAspect="1" noChangeArrowheads="1" noTextEdit="1"/>
          </p:cNvSpPr>
          <p:nvPr>
            <p:ph type="sldImg"/>
          </p:nvPr>
        </p:nvSpPr>
        <p:spPr>
          <a:xfrm>
            <a:off x="381000" y="685800"/>
            <a:ext cx="6096000" cy="3429000"/>
          </a:xfrm>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0540184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22BDE56-9E44-4180-B5EE-60E790D70A54}" type="slidenum">
              <a:rPr lang="en-US" altLang="en-US"/>
              <a:pPr algn="r" eaLnBrk="1" hangingPunct="1">
                <a:spcBef>
                  <a:spcPct val="0"/>
                </a:spcBef>
              </a:pPr>
              <a:t>410</a:t>
            </a:fld>
            <a:endParaRPr lang="en-US" altLang="en-US"/>
          </a:p>
        </p:txBody>
      </p:sp>
      <p:sp>
        <p:nvSpPr>
          <p:cNvPr id="37891" name="Rectangle 2"/>
          <p:cNvSpPr>
            <a:spLocks noGrp="1" noRot="1" noChangeAspect="1" noChangeArrowheads="1" noTextEdit="1"/>
          </p:cNvSpPr>
          <p:nvPr>
            <p:ph type="sldImg"/>
          </p:nvPr>
        </p:nvSpPr>
        <p:spPr>
          <a:xfrm>
            <a:off x="381000" y="685800"/>
            <a:ext cx="6096000" cy="3429000"/>
          </a:xfrm>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9144699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8E26780-EDA4-44F3-A8A2-DA1830EA032A}" type="slidenum">
              <a:rPr lang="en-US" altLang="en-US"/>
              <a:pPr algn="r" eaLnBrk="1" hangingPunct="1">
                <a:spcBef>
                  <a:spcPct val="0"/>
                </a:spcBef>
              </a:pPr>
              <a:t>411</a:t>
            </a:fld>
            <a:endParaRPr lang="en-US" altLang="en-US"/>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4246114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0B7F6EF-12CA-4F20-9479-EDF3F80F00F4}" type="slidenum">
              <a:rPr lang="en-US" altLang="en-US"/>
              <a:pPr algn="r" eaLnBrk="1" hangingPunct="1">
                <a:spcBef>
                  <a:spcPct val="0"/>
                </a:spcBef>
              </a:pPr>
              <a:t>412</a:t>
            </a:fld>
            <a:endParaRPr lang="en-US" altLang="en-US"/>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45732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EC94C576-1963-077B-236D-8126DD71B86E}"/>
              </a:ext>
            </a:extLst>
          </p:cNvPr>
          <p:cNvSpPr>
            <a:spLocks noGrp="1" noRot="1" noChangeAspect="1" noChangeArrowheads="1" noTextEdit="1"/>
          </p:cNvSpPr>
          <p:nvPr>
            <p:ph type="sldImg"/>
          </p:nvPr>
        </p:nvSpPr>
        <p:spPr>
          <a:xfrm>
            <a:off x="381000" y="685800"/>
            <a:ext cx="6096000" cy="3429000"/>
          </a:xfrm>
          <a:ln/>
        </p:spPr>
      </p:sp>
      <p:sp>
        <p:nvSpPr>
          <p:cNvPr id="39938" name="Rectangle 3">
            <a:extLst>
              <a:ext uri="{FF2B5EF4-FFF2-40B4-BE49-F238E27FC236}">
                <a16:creationId xmlns:a16="http://schemas.microsoft.com/office/drawing/2014/main" id="{AEF67D48-C260-B419-DD35-876AD395CC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A44C36E5-455D-49F0-B711-669013FF760F}" type="slidenum">
              <a:rPr lang="en-US" altLang="en-US"/>
              <a:pPr algn="r" eaLnBrk="1" hangingPunct="1">
                <a:spcBef>
                  <a:spcPct val="0"/>
                </a:spcBef>
              </a:pPr>
              <a:t>413</a:t>
            </a:fld>
            <a:endParaRPr lang="en-US" altLang="en-US"/>
          </a:p>
        </p:txBody>
      </p:sp>
      <p:sp>
        <p:nvSpPr>
          <p:cNvPr id="44035" name="Rectangle 2"/>
          <p:cNvSpPr>
            <a:spLocks noGrp="1" noRot="1" noChangeAspect="1" noChangeArrowheads="1" noTextEdit="1"/>
          </p:cNvSpPr>
          <p:nvPr>
            <p:ph type="sldImg"/>
          </p:nvPr>
        </p:nvSpPr>
        <p:spPr>
          <a:xfrm>
            <a:off x="381000" y="685800"/>
            <a:ext cx="6096000" cy="342900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4047321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46D5E68-781F-4055-A0FE-D72C76465AB3}" type="slidenum">
              <a:rPr lang="en-US" altLang="en-US"/>
              <a:pPr algn="r" eaLnBrk="1" hangingPunct="1">
                <a:spcBef>
                  <a:spcPct val="0"/>
                </a:spcBef>
              </a:pPr>
              <a:t>414</a:t>
            </a:fld>
            <a:endParaRPr lang="en-US" altLang="en-US"/>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9168873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B4C685D-9CF3-4364-815A-64A333CFEB2D}" type="slidenum">
              <a:rPr lang="en-US" altLang="en-US"/>
              <a:pPr algn="r" eaLnBrk="1" hangingPunct="1">
                <a:spcBef>
                  <a:spcPct val="0"/>
                </a:spcBef>
              </a:pPr>
              <a:t>415</a:t>
            </a:fld>
            <a:endParaRPr lang="en-US" altLang="en-US"/>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811688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52356F76-DD8D-4F6F-A492-30196A3C41D1}" type="slidenum">
              <a:rPr lang="en-US" altLang="en-US"/>
              <a:pPr algn="r" eaLnBrk="1" hangingPunct="1">
                <a:spcBef>
                  <a:spcPct val="0"/>
                </a:spcBef>
              </a:pPr>
              <a:t>416</a:t>
            </a:fld>
            <a:endParaRPr lang="en-US" altLang="en-US"/>
          </a:p>
        </p:txBody>
      </p:sp>
      <p:sp>
        <p:nvSpPr>
          <p:cNvPr id="66563" name="Rectangle 2"/>
          <p:cNvSpPr>
            <a:spLocks noGrp="1" noRot="1" noChangeAspect="1" noChangeArrowheads="1" noTextEdit="1"/>
          </p:cNvSpPr>
          <p:nvPr>
            <p:ph type="sldImg"/>
          </p:nvPr>
        </p:nvSpPr>
        <p:spPr>
          <a:xfrm>
            <a:off x="381000" y="685800"/>
            <a:ext cx="6096000" cy="342900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07887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31653219-1632-4AC6-B639-996F7CB18822}" type="slidenum">
              <a:rPr lang="en-US" altLang="en-US"/>
              <a:pPr algn="r" eaLnBrk="1" hangingPunct="1">
                <a:spcBef>
                  <a:spcPct val="0"/>
                </a:spcBef>
              </a:pPr>
              <a:t>417</a:t>
            </a:fld>
            <a:endParaRPr lang="en-US" altLang="en-US"/>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006171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945016F-29A1-4BDC-A742-4FBB4CAE0AD9}" type="slidenum">
              <a:rPr lang="en-US" altLang="en-US"/>
              <a:pPr algn="r" eaLnBrk="1" hangingPunct="1">
                <a:spcBef>
                  <a:spcPct val="0"/>
                </a:spcBef>
              </a:pPr>
              <a:t>418</a:t>
            </a:fld>
            <a:endParaRPr lang="en-US" altLang="en-US"/>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7960230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5AF6E67-A6A0-49AE-BE58-C926670507CD}" type="slidenum">
              <a:rPr lang="en-US" altLang="en-US"/>
              <a:pPr algn="r" eaLnBrk="1" hangingPunct="1">
                <a:spcBef>
                  <a:spcPct val="0"/>
                </a:spcBef>
              </a:pPr>
              <a:t>419</a:t>
            </a:fld>
            <a:endParaRPr lang="en-US" altLang="en-US"/>
          </a:p>
        </p:txBody>
      </p:sp>
      <p:sp>
        <p:nvSpPr>
          <p:cNvPr id="74755" name="Rectangle 2"/>
          <p:cNvSpPr>
            <a:spLocks noGrp="1" noRot="1" noChangeAspect="1" noChangeArrowheads="1" noTextEdit="1"/>
          </p:cNvSpPr>
          <p:nvPr>
            <p:ph type="sldImg"/>
          </p:nvPr>
        </p:nvSpPr>
        <p:spPr>
          <a:xfrm>
            <a:off x="381000" y="685800"/>
            <a:ext cx="6096000" cy="342900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9311925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E07BCE8-6C13-4972-931C-F155D14D29F9}" type="slidenum">
              <a:rPr lang="en-US" altLang="en-US"/>
              <a:pPr algn="r" eaLnBrk="1" hangingPunct="1">
                <a:spcBef>
                  <a:spcPct val="0"/>
                </a:spcBef>
              </a:pPr>
              <a:t>420</a:t>
            </a:fld>
            <a:endParaRPr lang="en-US" altLang="en-US"/>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503125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5B5A594E-C896-48C2-B9A9-C08A608ADE74}" type="slidenum">
              <a:rPr lang="en-US" altLang="en-US"/>
              <a:pPr algn="r" eaLnBrk="1" hangingPunct="1">
                <a:spcBef>
                  <a:spcPct val="0"/>
                </a:spcBef>
              </a:pPr>
              <a:t>421</a:t>
            </a:fld>
            <a:endParaRPr lang="en-US" altLang="en-US"/>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03863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5CBF13A4-A4EF-4AE5-80A7-EBF10EE56AF7}" type="slidenum">
              <a:rPr lang="en-US" altLang="en-US"/>
              <a:pPr algn="r" eaLnBrk="1" hangingPunct="1">
                <a:spcBef>
                  <a:spcPct val="0"/>
                </a:spcBef>
              </a:pPr>
              <a:t>422</a:t>
            </a:fld>
            <a:endParaRPr lang="en-US" altLang="en-US"/>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54720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5E262FFF-74BA-6BC8-8441-D0F92B47661B}"/>
              </a:ext>
            </a:extLst>
          </p:cNvPr>
          <p:cNvSpPr>
            <a:spLocks noGrp="1" noRot="1" noChangeAspect="1" noChangeArrowheads="1" noTextEdit="1"/>
          </p:cNvSpPr>
          <p:nvPr>
            <p:ph type="sldImg"/>
          </p:nvPr>
        </p:nvSpPr>
        <p:spPr>
          <a:xfrm>
            <a:off x="381000" y="685800"/>
            <a:ext cx="6096000" cy="3429000"/>
          </a:xfrm>
          <a:ln/>
        </p:spPr>
      </p:sp>
      <p:sp>
        <p:nvSpPr>
          <p:cNvPr id="41986" name="Rectangle 3">
            <a:extLst>
              <a:ext uri="{FF2B5EF4-FFF2-40B4-BE49-F238E27FC236}">
                <a16:creationId xmlns:a16="http://schemas.microsoft.com/office/drawing/2014/main" id="{71125B27-0A47-4640-D7AA-706F9ACAB5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3E74CEAB-4306-4C4F-80E3-D09C52FE6A89}" type="slidenum">
              <a:rPr lang="en-US" altLang="en-US"/>
              <a:pPr algn="r" eaLnBrk="1" hangingPunct="1">
                <a:spcBef>
                  <a:spcPct val="0"/>
                </a:spcBef>
              </a:pPr>
              <a:t>423</a:t>
            </a:fld>
            <a:endParaRPr lang="en-US" altLang="en-US"/>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091453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9A9DBA6-03D6-4059-BCD9-AF39C6DA81EC}" type="slidenum">
              <a:rPr lang="en-US" altLang="en-US"/>
              <a:pPr algn="r" eaLnBrk="1" hangingPunct="1">
                <a:spcBef>
                  <a:spcPct val="0"/>
                </a:spcBef>
              </a:pPr>
              <a:t>424</a:t>
            </a:fld>
            <a:endParaRPr lang="en-US" altLang="en-US"/>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7344707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C838DC6-BE43-49AA-B4BA-2D7B80E01473}" type="slidenum">
              <a:rPr lang="en-US" altLang="en-US"/>
              <a:pPr algn="r" eaLnBrk="1" hangingPunct="1">
                <a:spcBef>
                  <a:spcPct val="0"/>
                </a:spcBef>
              </a:pPr>
              <a:t>425</a:t>
            </a:fld>
            <a:endParaRPr lang="en-US" altLang="en-US"/>
          </a:p>
        </p:txBody>
      </p:sp>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27558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C838DC6-BE43-49AA-B4BA-2D7B80E01473}" type="slidenum">
              <a:rPr lang="en-US" altLang="en-US"/>
              <a:pPr algn="r" eaLnBrk="1" hangingPunct="1">
                <a:spcBef>
                  <a:spcPct val="0"/>
                </a:spcBef>
              </a:pPr>
              <a:t>426</a:t>
            </a:fld>
            <a:endParaRPr lang="en-US" altLang="en-US"/>
          </a:p>
        </p:txBody>
      </p:sp>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8201414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CD3908E-03FD-49FF-99EB-70123D819B95}" type="slidenum">
              <a:rPr lang="en-US" altLang="en-US"/>
              <a:pPr algn="r" eaLnBrk="1" hangingPunct="1">
                <a:spcBef>
                  <a:spcPct val="0"/>
                </a:spcBef>
              </a:pPr>
              <a:t>427</a:t>
            </a:fld>
            <a:endParaRPr lang="en-US" altLang="en-US"/>
          </a:p>
        </p:txBody>
      </p:sp>
      <p:sp>
        <p:nvSpPr>
          <p:cNvPr id="152579" name="Rectangle 2"/>
          <p:cNvSpPr>
            <a:spLocks noGrp="1" noRot="1" noChangeAspect="1" noChangeArrowheads="1" noTextEdit="1"/>
          </p:cNvSpPr>
          <p:nvPr>
            <p:ph type="sldImg"/>
          </p:nvPr>
        </p:nvSpPr>
        <p:spPr>
          <a:xfrm>
            <a:off x="381000" y="685800"/>
            <a:ext cx="6096000" cy="3429000"/>
          </a:xfrm>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325442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56F3997D-A1A6-4954-ADBC-C19801E2C556}" type="slidenum">
              <a:rPr lang="en-US" altLang="en-US"/>
              <a:pPr algn="r" eaLnBrk="1" hangingPunct="1">
                <a:spcBef>
                  <a:spcPct val="0"/>
                </a:spcBef>
              </a:pPr>
              <a:t>428</a:t>
            </a:fld>
            <a:endParaRPr lang="en-US" altLang="en-US"/>
          </a:p>
        </p:txBody>
      </p:sp>
      <p:sp>
        <p:nvSpPr>
          <p:cNvPr id="154627" name="Rectangle 2"/>
          <p:cNvSpPr>
            <a:spLocks noGrp="1" noRot="1" noChangeAspect="1" noChangeArrowheads="1" noTextEdit="1"/>
          </p:cNvSpPr>
          <p:nvPr>
            <p:ph type="sldImg"/>
          </p:nvPr>
        </p:nvSpPr>
        <p:spPr>
          <a:xfrm>
            <a:off x="381000" y="685800"/>
            <a:ext cx="6096000" cy="3429000"/>
          </a:xfrm>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8982754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8622AB1-A977-452E-A0E2-DD39FBF8659E}" type="slidenum">
              <a:rPr lang="en-US" altLang="en-US"/>
              <a:pPr algn="r" eaLnBrk="1" hangingPunct="1">
                <a:spcBef>
                  <a:spcPct val="0"/>
                </a:spcBef>
              </a:pPr>
              <a:t>429</a:t>
            </a:fld>
            <a:endParaRPr lang="en-US" altLang="en-US"/>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982211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2C00C99-9BD6-4877-87A1-2296A3625E69}" type="slidenum">
              <a:rPr lang="en-US" altLang="en-US"/>
              <a:pPr algn="r" eaLnBrk="1" hangingPunct="1">
                <a:spcBef>
                  <a:spcPct val="0"/>
                </a:spcBef>
              </a:pPr>
              <a:t>430</a:t>
            </a:fld>
            <a:endParaRPr lang="en-US" altLang="en-US"/>
          </a:p>
        </p:txBody>
      </p:sp>
      <p:sp>
        <p:nvSpPr>
          <p:cNvPr id="156675" name="Rectangle 2"/>
          <p:cNvSpPr>
            <a:spLocks noGrp="1" noRot="1" noChangeAspect="1" noChangeArrowheads="1" noTextEdit="1"/>
          </p:cNvSpPr>
          <p:nvPr>
            <p:ph type="sldImg"/>
          </p:nvPr>
        </p:nvSpPr>
        <p:spPr>
          <a:xfrm>
            <a:off x="381000" y="685800"/>
            <a:ext cx="6096000" cy="3429000"/>
          </a:xfrm>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663815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807DC9A-151C-4943-95A0-79CA5E3B8C95}" type="slidenum">
              <a:rPr lang="en-US" altLang="en-US"/>
              <a:pPr algn="r" eaLnBrk="1" hangingPunct="1">
                <a:spcBef>
                  <a:spcPct val="0"/>
                </a:spcBef>
              </a:pPr>
              <a:t>431</a:t>
            </a:fld>
            <a:endParaRPr lang="en-US" altLang="en-US"/>
          </a:p>
        </p:txBody>
      </p:sp>
      <p:sp>
        <p:nvSpPr>
          <p:cNvPr id="158723" name="Rectangle 2"/>
          <p:cNvSpPr>
            <a:spLocks noGrp="1" noRot="1" noChangeAspect="1" noChangeArrowheads="1" noTextEdit="1"/>
          </p:cNvSpPr>
          <p:nvPr>
            <p:ph type="sldImg"/>
          </p:nvPr>
        </p:nvSpPr>
        <p:spPr>
          <a:xfrm>
            <a:off x="381000" y="685800"/>
            <a:ext cx="6096000" cy="3429000"/>
          </a:xfrm>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4413092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546354C-EFB0-4B3D-A12D-22A34479E728}" type="slidenum">
              <a:rPr lang="en-US" altLang="en-US" smtClean="0"/>
              <a:pPr>
                <a:spcBef>
                  <a:spcPct val="0"/>
                </a:spcBef>
              </a:pPr>
              <a:t>433</a:t>
            </a:fld>
            <a:endParaRPr lang="en-US" altLang="en-US"/>
          </a:p>
        </p:txBody>
      </p:sp>
      <p:sp>
        <p:nvSpPr>
          <p:cNvPr id="29699" name="Rectangle 2"/>
          <p:cNvSpPr>
            <a:spLocks noGrp="1" noRot="1" noChangeAspect="1" noChangeArrowheads="1" noTextEdit="1"/>
          </p:cNvSpPr>
          <p:nvPr>
            <p:ph type="sldImg"/>
          </p:nvPr>
        </p:nvSpPr>
        <p:spPr>
          <a:xfrm>
            <a:off x="381000" y="685800"/>
            <a:ext cx="6096000" cy="3429000"/>
          </a:xfrm>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1095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325DB84E-4317-8753-CA60-04ED858D11AE}"/>
              </a:ext>
            </a:extLst>
          </p:cNvPr>
          <p:cNvSpPr>
            <a:spLocks noGrp="1" noRot="1" noChangeAspect="1" noChangeArrowheads="1" noTextEdit="1"/>
          </p:cNvSpPr>
          <p:nvPr>
            <p:ph type="sldImg"/>
          </p:nvPr>
        </p:nvSpPr>
        <p:spPr>
          <a:xfrm>
            <a:off x="381000" y="685800"/>
            <a:ext cx="6096000" cy="3429000"/>
          </a:xfrm>
          <a:ln/>
        </p:spPr>
      </p:sp>
      <p:sp>
        <p:nvSpPr>
          <p:cNvPr id="7170" name="Rectangle 3">
            <a:extLst>
              <a:ext uri="{FF2B5EF4-FFF2-40B4-BE49-F238E27FC236}">
                <a16:creationId xmlns:a16="http://schemas.microsoft.com/office/drawing/2014/main" id="{AE687754-F230-F87C-3B09-D27BBCF7EE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75586345-1DA1-06F3-120C-17E507A8E83D}"/>
              </a:ext>
            </a:extLst>
          </p:cNvPr>
          <p:cNvSpPr>
            <a:spLocks noGrp="1" noRot="1" noChangeAspect="1" noChangeArrowheads="1" noTextEdit="1"/>
          </p:cNvSpPr>
          <p:nvPr>
            <p:ph type="sldImg"/>
          </p:nvPr>
        </p:nvSpPr>
        <p:spPr>
          <a:xfrm>
            <a:off x="381000" y="685800"/>
            <a:ext cx="6096000" cy="3429000"/>
          </a:xfrm>
          <a:ln/>
        </p:spPr>
      </p:sp>
      <p:sp>
        <p:nvSpPr>
          <p:cNvPr id="44034" name="Rectangle 3">
            <a:extLst>
              <a:ext uri="{FF2B5EF4-FFF2-40B4-BE49-F238E27FC236}">
                <a16:creationId xmlns:a16="http://schemas.microsoft.com/office/drawing/2014/main" id="{BB52ED26-E8FF-1726-33A0-47E4920DB3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A05D26E-7CE0-445B-9D78-3D240F6BB7D0}" type="slidenum">
              <a:rPr lang="en-US" altLang="en-US"/>
              <a:pPr algn="r" eaLnBrk="1" hangingPunct="1">
                <a:spcBef>
                  <a:spcPct val="0"/>
                </a:spcBef>
              </a:pPr>
              <a:t>434</a:t>
            </a:fld>
            <a:endParaRPr lang="en-US" altLang="en-US"/>
          </a:p>
        </p:txBody>
      </p:sp>
      <p:sp>
        <p:nvSpPr>
          <p:cNvPr id="31747" name="Rectangle 2"/>
          <p:cNvSpPr>
            <a:spLocks noGrp="1" noRot="1" noChangeAspect="1" noChangeArrowheads="1" noTextEdit="1"/>
          </p:cNvSpPr>
          <p:nvPr>
            <p:ph type="sldImg"/>
          </p:nvPr>
        </p:nvSpPr>
        <p:spPr>
          <a:xfrm>
            <a:off x="381000" y="685800"/>
            <a:ext cx="6096000" cy="3429000"/>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2716564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D2F9A933-C352-40DD-9126-31C0B130CB83}" type="slidenum">
              <a:rPr lang="en-US" altLang="en-US"/>
              <a:pPr algn="r" eaLnBrk="1" hangingPunct="1">
                <a:spcBef>
                  <a:spcPct val="0"/>
                </a:spcBef>
              </a:pPr>
              <a:t>435</a:t>
            </a:fld>
            <a:endParaRPr lang="en-US" altLang="en-US"/>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0126948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DFEAE8F0-4E68-4142-A25A-3E19BC9D6108}" type="slidenum">
              <a:rPr lang="en-US" altLang="en-US"/>
              <a:pPr algn="r" eaLnBrk="1" hangingPunct="1">
                <a:spcBef>
                  <a:spcPct val="0"/>
                </a:spcBef>
              </a:pPr>
              <a:t>436</a:t>
            </a:fld>
            <a:endParaRPr lang="en-US" altLang="en-US"/>
          </a:p>
        </p:txBody>
      </p:sp>
      <p:sp>
        <p:nvSpPr>
          <p:cNvPr id="37891" name="Rectangle 2"/>
          <p:cNvSpPr>
            <a:spLocks noGrp="1" noRot="1" noChangeAspect="1" noChangeArrowheads="1" noTextEdit="1"/>
          </p:cNvSpPr>
          <p:nvPr>
            <p:ph type="sldImg"/>
          </p:nvPr>
        </p:nvSpPr>
        <p:spPr>
          <a:xfrm>
            <a:off x="381000" y="685800"/>
            <a:ext cx="6096000" cy="3429000"/>
          </a:xfrm>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6645012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955C977-F135-45DF-B9E0-8A38442F8C3E}" type="slidenum">
              <a:rPr lang="en-US" altLang="en-US"/>
              <a:pPr algn="r" eaLnBrk="1" hangingPunct="1">
                <a:spcBef>
                  <a:spcPct val="0"/>
                </a:spcBef>
              </a:pPr>
              <a:t>437</a:t>
            </a:fld>
            <a:endParaRPr lang="en-US" altLang="en-US"/>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1251654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4784CBC-95DC-471D-BA82-7893DC3918AD}" type="slidenum">
              <a:rPr lang="en-US" altLang="en-US"/>
              <a:pPr algn="r" eaLnBrk="1" hangingPunct="1">
                <a:spcBef>
                  <a:spcPct val="0"/>
                </a:spcBef>
              </a:pPr>
              <a:t>438</a:t>
            </a:fld>
            <a:endParaRPr lang="en-US" altLang="en-US"/>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6493712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59D569DC-48E6-479B-BEAA-DCBAA34A1B19}" type="slidenum">
              <a:rPr lang="en-US" altLang="en-US"/>
              <a:pPr algn="r" eaLnBrk="1" hangingPunct="1">
                <a:spcBef>
                  <a:spcPct val="0"/>
                </a:spcBef>
              </a:pPr>
              <a:t>439</a:t>
            </a:fld>
            <a:endParaRPr lang="en-US" altLang="en-US"/>
          </a:p>
        </p:txBody>
      </p:sp>
      <p:sp>
        <p:nvSpPr>
          <p:cNvPr id="44035" name="Rectangle 2"/>
          <p:cNvSpPr>
            <a:spLocks noGrp="1" noRot="1" noChangeAspect="1" noChangeArrowheads="1" noTextEdit="1"/>
          </p:cNvSpPr>
          <p:nvPr>
            <p:ph type="sldImg"/>
          </p:nvPr>
        </p:nvSpPr>
        <p:spPr>
          <a:xfrm>
            <a:off x="381000" y="685800"/>
            <a:ext cx="6096000" cy="342900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5848089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3633579C-28A4-409D-974C-18F84E019FCB}" type="slidenum">
              <a:rPr lang="en-US" altLang="en-US"/>
              <a:pPr algn="r" eaLnBrk="1" hangingPunct="1">
                <a:spcBef>
                  <a:spcPct val="0"/>
                </a:spcBef>
              </a:pPr>
              <a:t>440</a:t>
            </a:fld>
            <a:endParaRPr lang="en-US" altLang="en-US"/>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0640203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D2F82F31-6FFA-47E3-A529-7076290A50FF}" type="slidenum">
              <a:rPr lang="en-US" altLang="en-US"/>
              <a:pPr algn="r" eaLnBrk="1" hangingPunct="1">
                <a:spcBef>
                  <a:spcPct val="0"/>
                </a:spcBef>
              </a:pPr>
              <a:t>441</a:t>
            </a:fld>
            <a:endParaRPr lang="en-US" altLang="en-US"/>
          </a:p>
        </p:txBody>
      </p:sp>
      <p:sp>
        <p:nvSpPr>
          <p:cNvPr id="48131" name="Rectangle 2"/>
          <p:cNvSpPr>
            <a:spLocks noGrp="1" noRot="1" noChangeAspect="1" noChangeArrowheads="1" noTextEdit="1"/>
          </p:cNvSpPr>
          <p:nvPr>
            <p:ph type="sldImg"/>
          </p:nvPr>
        </p:nvSpPr>
        <p:spPr>
          <a:xfrm>
            <a:off x="381000" y="685800"/>
            <a:ext cx="6096000" cy="3429000"/>
          </a:xfrm>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07785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A77A97F-8DB8-43D8-BDF8-B86FDAF1D63D}" type="slidenum">
              <a:rPr lang="en-US" altLang="en-US"/>
              <a:pPr algn="r" eaLnBrk="1" hangingPunct="1">
                <a:spcBef>
                  <a:spcPct val="0"/>
                </a:spcBef>
              </a:pPr>
              <a:t>442</a:t>
            </a:fld>
            <a:endParaRPr lang="en-US" altLang="en-US"/>
          </a:p>
        </p:txBody>
      </p:sp>
      <p:sp>
        <p:nvSpPr>
          <p:cNvPr id="50179" name="Rectangle 2"/>
          <p:cNvSpPr>
            <a:spLocks noGrp="1" noRot="1" noChangeAspect="1" noChangeArrowheads="1" noTextEdit="1"/>
          </p:cNvSpPr>
          <p:nvPr>
            <p:ph type="sldImg"/>
          </p:nvPr>
        </p:nvSpPr>
        <p:spPr>
          <a:xfrm>
            <a:off x="381000" y="685800"/>
            <a:ext cx="6096000" cy="3429000"/>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2032646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547E96A-A049-4EB1-B804-5B600F961D2A}" type="slidenum">
              <a:rPr lang="en-US" altLang="en-US"/>
              <a:pPr algn="r" eaLnBrk="1" hangingPunct="1">
                <a:spcBef>
                  <a:spcPct val="0"/>
                </a:spcBef>
              </a:pPr>
              <a:t>443</a:t>
            </a:fld>
            <a:endParaRPr lang="en-US" altLang="en-US"/>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8222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FF68BBA4-FD61-2A67-A747-C68747139149}"/>
              </a:ext>
            </a:extLst>
          </p:cNvPr>
          <p:cNvSpPr>
            <a:spLocks noGrp="1" noRot="1" noChangeAspect="1" noChangeArrowheads="1" noTextEdit="1"/>
          </p:cNvSpPr>
          <p:nvPr>
            <p:ph type="sldImg"/>
          </p:nvPr>
        </p:nvSpPr>
        <p:spPr>
          <a:xfrm>
            <a:off x="381000" y="685800"/>
            <a:ext cx="6096000" cy="3429000"/>
          </a:xfrm>
          <a:ln/>
        </p:spPr>
      </p:sp>
      <p:sp>
        <p:nvSpPr>
          <p:cNvPr id="46082" name="Rectangle 3">
            <a:extLst>
              <a:ext uri="{FF2B5EF4-FFF2-40B4-BE49-F238E27FC236}">
                <a16:creationId xmlns:a16="http://schemas.microsoft.com/office/drawing/2014/main" id="{01728552-77A8-3195-A080-92A0B00374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A470EC7-B16C-49CF-A405-282D88CAC01D}" type="slidenum">
              <a:rPr lang="en-US" altLang="en-US"/>
              <a:pPr algn="r" eaLnBrk="1" hangingPunct="1">
                <a:spcBef>
                  <a:spcPct val="0"/>
                </a:spcBef>
              </a:pPr>
              <a:t>444</a:t>
            </a:fld>
            <a:endParaRPr lang="en-US" altLang="en-US"/>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5547845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97E2102-7C79-4D8D-BA7E-2DDA635D38BB}" type="slidenum">
              <a:rPr lang="en-US" altLang="en-US"/>
              <a:pPr algn="r" eaLnBrk="1" hangingPunct="1">
                <a:spcBef>
                  <a:spcPct val="0"/>
                </a:spcBef>
              </a:pPr>
              <a:t>445</a:t>
            </a:fld>
            <a:endParaRPr lang="en-US" altLang="en-US"/>
          </a:p>
        </p:txBody>
      </p:sp>
      <p:sp>
        <p:nvSpPr>
          <p:cNvPr id="56323" name="Rectangle 2"/>
          <p:cNvSpPr>
            <a:spLocks noGrp="1" noRot="1" noChangeAspect="1" noChangeArrowheads="1" noTextEdit="1"/>
          </p:cNvSpPr>
          <p:nvPr>
            <p:ph type="sldImg"/>
          </p:nvPr>
        </p:nvSpPr>
        <p:spPr>
          <a:xfrm>
            <a:off x="381000" y="685800"/>
            <a:ext cx="6096000" cy="3429000"/>
          </a:xfrm>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092273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A0C3142-9E88-4CDA-8655-139CF3D8A486}" type="slidenum">
              <a:rPr lang="en-US" altLang="en-US"/>
              <a:pPr algn="r" eaLnBrk="1" hangingPunct="1">
                <a:spcBef>
                  <a:spcPct val="0"/>
                </a:spcBef>
              </a:pPr>
              <a:t>446</a:t>
            </a:fld>
            <a:endParaRPr lang="en-US" altLang="en-US"/>
          </a:p>
        </p:txBody>
      </p:sp>
      <p:sp>
        <p:nvSpPr>
          <p:cNvPr id="58371" name="Rectangle 2"/>
          <p:cNvSpPr>
            <a:spLocks noGrp="1" noRot="1" noChangeAspect="1" noChangeArrowheads="1" noTextEdit="1"/>
          </p:cNvSpPr>
          <p:nvPr>
            <p:ph type="sldImg"/>
          </p:nvPr>
        </p:nvSpPr>
        <p:spPr>
          <a:xfrm>
            <a:off x="381000" y="685800"/>
            <a:ext cx="6096000" cy="3429000"/>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003049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C074F72-4DDF-424B-8A9F-45B49C25296A}" type="slidenum">
              <a:rPr lang="en-US" altLang="en-US"/>
              <a:pPr algn="r" eaLnBrk="1" hangingPunct="1">
                <a:spcBef>
                  <a:spcPct val="0"/>
                </a:spcBef>
              </a:pPr>
              <a:t>447</a:t>
            </a:fld>
            <a:endParaRPr lang="en-US" altLang="en-US"/>
          </a:p>
        </p:txBody>
      </p:sp>
      <p:sp>
        <p:nvSpPr>
          <p:cNvPr id="60419" name="Rectangle 2"/>
          <p:cNvSpPr>
            <a:spLocks noGrp="1" noRot="1" noChangeAspect="1" noChangeArrowheads="1" noTextEdit="1"/>
          </p:cNvSpPr>
          <p:nvPr>
            <p:ph type="sldImg"/>
          </p:nvPr>
        </p:nvSpPr>
        <p:spPr>
          <a:xfrm>
            <a:off x="381000" y="685800"/>
            <a:ext cx="6096000" cy="342900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564026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F926B01-AF34-44E9-A5CC-B53D6EC6E09E}" type="slidenum">
              <a:rPr lang="en-US" altLang="en-US"/>
              <a:pPr algn="r" eaLnBrk="1" hangingPunct="1">
                <a:spcBef>
                  <a:spcPct val="0"/>
                </a:spcBef>
              </a:pPr>
              <a:t>448</a:t>
            </a:fld>
            <a:endParaRPr lang="en-US" altLang="en-US"/>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434452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A5D347E-6D75-4D90-B685-B8EA90AF2D8D}" type="slidenum">
              <a:rPr lang="en-US" altLang="en-US"/>
              <a:pPr algn="r" eaLnBrk="1" hangingPunct="1">
                <a:spcBef>
                  <a:spcPct val="0"/>
                </a:spcBef>
              </a:pPr>
              <a:t>449</a:t>
            </a:fld>
            <a:endParaRPr lang="en-US" altLang="en-US"/>
          </a:p>
        </p:txBody>
      </p:sp>
      <p:sp>
        <p:nvSpPr>
          <p:cNvPr id="66563" name="Rectangle 2"/>
          <p:cNvSpPr>
            <a:spLocks noGrp="1" noRot="1" noChangeAspect="1" noChangeArrowheads="1" noTextEdit="1"/>
          </p:cNvSpPr>
          <p:nvPr>
            <p:ph type="sldImg"/>
          </p:nvPr>
        </p:nvSpPr>
        <p:spPr>
          <a:xfrm>
            <a:off x="381000" y="685800"/>
            <a:ext cx="6096000" cy="342900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9100946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30F0A9C-BC99-46D0-A393-032F2FE7424E}" type="slidenum">
              <a:rPr lang="en-US" altLang="en-US"/>
              <a:pPr algn="r" eaLnBrk="1" hangingPunct="1">
                <a:spcBef>
                  <a:spcPct val="0"/>
                </a:spcBef>
              </a:pPr>
              <a:t>450</a:t>
            </a:fld>
            <a:endParaRPr lang="en-US" altLang="en-US"/>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7001537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BE8FD10-AAC7-47D8-A986-12430A997880}" type="slidenum">
              <a:rPr lang="en-US" altLang="en-US"/>
              <a:pPr algn="r" eaLnBrk="1" hangingPunct="1">
                <a:spcBef>
                  <a:spcPct val="0"/>
                </a:spcBef>
              </a:pPr>
              <a:t>451</a:t>
            </a:fld>
            <a:endParaRPr lang="en-US" altLang="en-US"/>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378281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30F0A9C-BC99-46D0-A393-032F2FE7424E}" type="slidenum">
              <a:rPr lang="en-US" altLang="en-US"/>
              <a:pPr algn="r" eaLnBrk="1" hangingPunct="1">
                <a:spcBef>
                  <a:spcPct val="0"/>
                </a:spcBef>
              </a:pPr>
              <a:t>452</a:t>
            </a:fld>
            <a:endParaRPr lang="en-US" altLang="en-US"/>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0722303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30F0A9C-BC99-46D0-A393-032F2FE7424E}" type="slidenum">
              <a:rPr lang="en-US" altLang="en-US"/>
              <a:pPr algn="r" eaLnBrk="1" hangingPunct="1">
                <a:spcBef>
                  <a:spcPct val="0"/>
                </a:spcBef>
              </a:pPr>
              <a:t>453</a:t>
            </a:fld>
            <a:endParaRPr lang="en-US" altLang="en-US"/>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9550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D67CB583-0A3C-BE91-5186-16934D5BC9D0}"/>
              </a:ext>
            </a:extLst>
          </p:cNvPr>
          <p:cNvSpPr>
            <a:spLocks noGrp="1" noRot="1" noChangeAspect="1" noChangeArrowheads="1" noTextEdit="1"/>
          </p:cNvSpPr>
          <p:nvPr>
            <p:ph type="sldImg"/>
          </p:nvPr>
        </p:nvSpPr>
        <p:spPr>
          <a:xfrm>
            <a:off x="381000" y="685800"/>
            <a:ext cx="6096000" cy="3429000"/>
          </a:xfrm>
          <a:ln/>
        </p:spPr>
      </p:sp>
      <p:sp>
        <p:nvSpPr>
          <p:cNvPr id="48130" name="Rectangle 3">
            <a:extLst>
              <a:ext uri="{FF2B5EF4-FFF2-40B4-BE49-F238E27FC236}">
                <a16:creationId xmlns:a16="http://schemas.microsoft.com/office/drawing/2014/main" id="{78C476FD-7862-BF49-36DA-C11331EF65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8622AB1-A977-452E-A0E2-DD39FBF8659E}" type="slidenum">
              <a:rPr lang="en-US" altLang="en-US"/>
              <a:pPr algn="r" eaLnBrk="1" hangingPunct="1">
                <a:spcBef>
                  <a:spcPct val="0"/>
                </a:spcBef>
              </a:pPr>
              <a:t>454</a:t>
            </a:fld>
            <a:endParaRPr lang="en-US" altLang="en-US"/>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9600034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30F0A9C-BC99-46D0-A393-032F2FE7424E}" type="slidenum">
              <a:rPr lang="en-US" altLang="en-US"/>
              <a:pPr algn="r" eaLnBrk="1" hangingPunct="1">
                <a:spcBef>
                  <a:spcPct val="0"/>
                </a:spcBef>
              </a:pPr>
              <a:t>455</a:t>
            </a:fld>
            <a:endParaRPr lang="en-US" altLang="en-US"/>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6848504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53913B1-54F8-4280-8E6B-C088DDAB6190}" type="slidenum">
              <a:rPr lang="en-US" altLang="en-US" smtClean="0"/>
              <a:pPr>
                <a:spcBef>
                  <a:spcPct val="0"/>
                </a:spcBef>
              </a:pPr>
              <a:t>457</a:t>
            </a:fld>
            <a:endParaRPr lang="en-US" altLang="en-US"/>
          </a:p>
        </p:txBody>
      </p:sp>
      <p:sp>
        <p:nvSpPr>
          <p:cNvPr id="29699" name="Rectangle 2"/>
          <p:cNvSpPr>
            <a:spLocks noGrp="1" noRot="1" noChangeAspect="1" noChangeArrowheads="1" noTextEdit="1"/>
          </p:cNvSpPr>
          <p:nvPr>
            <p:ph type="sldImg"/>
          </p:nvPr>
        </p:nvSpPr>
        <p:spPr>
          <a:xfrm>
            <a:off x="381000" y="685800"/>
            <a:ext cx="6096000" cy="3429000"/>
          </a:xfrm>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4920545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5BA1EAB6-0338-438E-B756-0B7ABF6F255E}" type="slidenum">
              <a:rPr lang="en-US" altLang="en-US"/>
              <a:pPr algn="r" eaLnBrk="1" hangingPunct="1">
                <a:spcBef>
                  <a:spcPct val="0"/>
                </a:spcBef>
              </a:pPr>
              <a:t>458</a:t>
            </a:fld>
            <a:endParaRPr lang="en-US" altLang="en-US"/>
          </a:p>
        </p:txBody>
      </p:sp>
      <p:sp>
        <p:nvSpPr>
          <p:cNvPr id="31747" name="Rectangle 2"/>
          <p:cNvSpPr>
            <a:spLocks noGrp="1" noRot="1" noChangeAspect="1" noChangeArrowheads="1" noTextEdit="1"/>
          </p:cNvSpPr>
          <p:nvPr>
            <p:ph type="sldImg"/>
          </p:nvPr>
        </p:nvSpPr>
        <p:spPr>
          <a:xfrm>
            <a:off x="381000" y="685800"/>
            <a:ext cx="6096000" cy="3429000"/>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2268336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3E112347-1DBB-4D73-A16F-3A444679B769}" type="slidenum">
              <a:rPr lang="en-US" altLang="en-US"/>
              <a:pPr algn="r" eaLnBrk="1" hangingPunct="1">
                <a:spcBef>
                  <a:spcPct val="0"/>
                </a:spcBef>
              </a:pPr>
              <a:t>459</a:t>
            </a:fld>
            <a:endParaRPr lang="en-US" altLang="en-US"/>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9212961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DF6F5EE7-D9BA-4E23-96B3-AD0FB6687202}" type="slidenum">
              <a:rPr lang="en-US" altLang="en-US"/>
              <a:pPr algn="r" eaLnBrk="1" hangingPunct="1">
                <a:spcBef>
                  <a:spcPct val="0"/>
                </a:spcBef>
              </a:pPr>
              <a:t>460</a:t>
            </a:fld>
            <a:endParaRPr lang="en-US" altLang="en-US"/>
          </a:p>
        </p:txBody>
      </p:sp>
      <p:sp>
        <p:nvSpPr>
          <p:cNvPr id="35843" name="Rectangle 2"/>
          <p:cNvSpPr>
            <a:spLocks noGrp="1" noRot="1" noChangeAspect="1" noChangeArrowheads="1" noTextEdit="1"/>
          </p:cNvSpPr>
          <p:nvPr>
            <p:ph type="sldImg"/>
          </p:nvPr>
        </p:nvSpPr>
        <p:spPr>
          <a:xfrm>
            <a:off x="381000" y="685800"/>
            <a:ext cx="6096000" cy="3429000"/>
          </a:xfrm>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0722569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B6D5EE5-A3B9-4DB2-ADD0-A20658D22EA8}" type="slidenum">
              <a:rPr lang="en-US" altLang="en-US"/>
              <a:pPr algn="r" eaLnBrk="1" hangingPunct="1">
                <a:spcBef>
                  <a:spcPct val="0"/>
                </a:spcBef>
              </a:pPr>
              <a:t>461</a:t>
            </a:fld>
            <a:endParaRPr lang="en-US" altLang="en-US"/>
          </a:p>
        </p:txBody>
      </p:sp>
      <p:sp>
        <p:nvSpPr>
          <p:cNvPr id="37891" name="Rectangle 2"/>
          <p:cNvSpPr>
            <a:spLocks noGrp="1" noRot="1" noChangeAspect="1" noChangeArrowheads="1" noTextEdit="1"/>
          </p:cNvSpPr>
          <p:nvPr>
            <p:ph type="sldImg"/>
          </p:nvPr>
        </p:nvSpPr>
        <p:spPr>
          <a:xfrm>
            <a:off x="381000" y="685800"/>
            <a:ext cx="6096000" cy="3429000"/>
          </a:xfrm>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4098676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4C8169E-332E-4F88-8085-1580D021684E}" type="slidenum">
              <a:rPr lang="en-US" altLang="en-US"/>
              <a:pPr algn="r" eaLnBrk="1" hangingPunct="1">
                <a:spcBef>
                  <a:spcPct val="0"/>
                </a:spcBef>
              </a:pPr>
              <a:t>462</a:t>
            </a:fld>
            <a:endParaRPr lang="en-US" altLang="en-US"/>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078253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6CF8101-87DB-4720-B2A6-597F631C8F62}" type="slidenum">
              <a:rPr lang="en-US" altLang="en-US"/>
              <a:pPr algn="r" eaLnBrk="1" hangingPunct="1">
                <a:spcBef>
                  <a:spcPct val="0"/>
                </a:spcBef>
              </a:pPr>
              <a:t>463</a:t>
            </a:fld>
            <a:endParaRPr lang="en-US" altLang="en-US"/>
          </a:p>
        </p:txBody>
      </p:sp>
      <p:sp>
        <p:nvSpPr>
          <p:cNvPr id="41987" name="Rectangle 2"/>
          <p:cNvSpPr>
            <a:spLocks noGrp="1" noRot="1" noChangeAspect="1"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171302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32A7518C-F6CB-43A6-BDBF-8DC6F44AAC5B}" type="slidenum">
              <a:rPr lang="en-US" altLang="en-US"/>
              <a:pPr algn="r" eaLnBrk="1" hangingPunct="1">
                <a:spcBef>
                  <a:spcPct val="0"/>
                </a:spcBef>
              </a:pPr>
              <a:t>464</a:t>
            </a:fld>
            <a:endParaRPr lang="en-US" altLang="en-US"/>
          </a:p>
        </p:txBody>
      </p:sp>
      <p:sp>
        <p:nvSpPr>
          <p:cNvPr id="44035" name="Rectangle 2"/>
          <p:cNvSpPr>
            <a:spLocks noGrp="1" noRot="1" noChangeAspect="1" noChangeArrowheads="1" noTextEdit="1"/>
          </p:cNvSpPr>
          <p:nvPr>
            <p:ph type="sldImg"/>
          </p:nvPr>
        </p:nvSpPr>
        <p:spPr>
          <a:xfrm>
            <a:off x="381000" y="685800"/>
            <a:ext cx="6096000" cy="342900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83541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79A524C1-9110-F610-4430-C4660BF28D35}"/>
              </a:ext>
            </a:extLst>
          </p:cNvPr>
          <p:cNvSpPr>
            <a:spLocks noGrp="1" noRot="1" noChangeAspect="1" noChangeArrowheads="1" noTextEdit="1"/>
          </p:cNvSpPr>
          <p:nvPr>
            <p:ph type="sldImg"/>
          </p:nvPr>
        </p:nvSpPr>
        <p:spPr>
          <a:xfrm>
            <a:off x="381000" y="685800"/>
            <a:ext cx="6096000" cy="3429000"/>
          </a:xfrm>
          <a:ln/>
        </p:spPr>
      </p:sp>
      <p:sp>
        <p:nvSpPr>
          <p:cNvPr id="50178" name="Rectangle 3">
            <a:extLst>
              <a:ext uri="{FF2B5EF4-FFF2-40B4-BE49-F238E27FC236}">
                <a16:creationId xmlns:a16="http://schemas.microsoft.com/office/drawing/2014/main" id="{8F6C505B-A19B-DAD4-E990-253DCA5CDB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5546B21-C0E7-448B-BFBC-20D10FE5FC5E}" type="slidenum">
              <a:rPr lang="en-US" altLang="en-US"/>
              <a:pPr algn="r" eaLnBrk="1" hangingPunct="1">
                <a:spcBef>
                  <a:spcPct val="0"/>
                </a:spcBef>
              </a:pPr>
              <a:t>465</a:t>
            </a:fld>
            <a:endParaRPr lang="en-US" altLang="en-US"/>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399782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57D76D32-DD85-44F1-80D0-D253A2C53FD0}" type="slidenum">
              <a:rPr lang="en-US" altLang="en-US"/>
              <a:pPr algn="r" eaLnBrk="1" hangingPunct="1">
                <a:spcBef>
                  <a:spcPct val="0"/>
                </a:spcBef>
              </a:pPr>
              <a:t>466</a:t>
            </a:fld>
            <a:endParaRPr lang="en-US" altLang="en-US"/>
          </a:p>
        </p:txBody>
      </p:sp>
      <p:sp>
        <p:nvSpPr>
          <p:cNvPr id="48131" name="Rectangle 2"/>
          <p:cNvSpPr>
            <a:spLocks noGrp="1" noRot="1" noChangeAspect="1" noChangeArrowheads="1" noTextEdit="1"/>
          </p:cNvSpPr>
          <p:nvPr>
            <p:ph type="sldImg"/>
          </p:nvPr>
        </p:nvSpPr>
        <p:spPr>
          <a:xfrm>
            <a:off x="381000" y="685800"/>
            <a:ext cx="6096000" cy="3429000"/>
          </a:xfrm>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9783514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A1909031-04D0-42B3-BC46-5436DE6E4FDD}" type="slidenum">
              <a:rPr lang="en-US" altLang="en-US"/>
              <a:pPr algn="r" eaLnBrk="1" hangingPunct="1">
                <a:spcBef>
                  <a:spcPct val="0"/>
                </a:spcBef>
              </a:pPr>
              <a:t>467</a:t>
            </a:fld>
            <a:endParaRPr lang="en-US" altLang="en-US"/>
          </a:p>
        </p:txBody>
      </p:sp>
      <p:sp>
        <p:nvSpPr>
          <p:cNvPr id="50179" name="Rectangle 2"/>
          <p:cNvSpPr>
            <a:spLocks noGrp="1" noRot="1" noChangeAspect="1" noChangeArrowheads="1" noTextEdit="1"/>
          </p:cNvSpPr>
          <p:nvPr>
            <p:ph type="sldImg"/>
          </p:nvPr>
        </p:nvSpPr>
        <p:spPr>
          <a:xfrm>
            <a:off x="381000" y="685800"/>
            <a:ext cx="6096000" cy="3429000"/>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5061152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0A94EF3-094D-4326-9551-5A3F39E02A3E}" type="slidenum">
              <a:rPr lang="en-US" altLang="en-US"/>
              <a:pPr algn="r" eaLnBrk="1" hangingPunct="1">
                <a:spcBef>
                  <a:spcPct val="0"/>
                </a:spcBef>
              </a:pPr>
              <a:t>468</a:t>
            </a:fld>
            <a:endParaRPr lang="en-US" altLang="en-US"/>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8319324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A4058B5-920A-4B38-9F88-B01271DA4EBF}" type="slidenum">
              <a:rPr lang="en-US" altLang="en-US"/>
              <a:pPr algn="r" eaLnBrk="1" hangingPunct="1">
                <a:spcBef>
                  <a:spcPct val="0"/>
                </a:spcBef>
              </a:pPr>
              <a:t>469</a:t>
            </a:fld>
            <a:endParaRPr lang="en-US" altLang="en-US"/>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2055894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5018138-0000-4E14-BEFE-D65A02B29731}" type="slidenum">
              <a:rPr lang="en-US" altLang="en-US"/>
              <a:pPr algn="r" eaLnBrk="1" hangingPunct="1">
                <a:spcBef>
                  <a:spcPct val="0"/>
                </a:spcBef>
              </a:pPr>
              <a:t>470</a:t>
            </a:fld>
            <a:endParaRPr lang="en-US" altLang="en-US"/>
          </a:p>
        </p:txBody>
      </p:sp>
      <p:sp>
        <p:nvSpPr>
          <p:cNvPr id="56323" name="Rectangle 2"/>
          <p:cNvSpPr>
            <a:spLocks noGrp="1" noRot="1" noChangeAspect="1" noChangeArrowheads="1" noTextEdit="1"/>
          </p:cNvSpPr>
          <p:nvPr>
            <p:ph type="sldImg"/>
          </p:nvPr>
        </p:nvSpPr>
        <p:spPr>
          <a:xfrm>
            <a:off x="381000" y="685800"/>
            <a:ext cx="6096000" cy="3429000"/>
          </a:xfrm>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7845879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0F09F13-41F4-4345-94F4-39980F2D2B52}" type="slidenum">
              <a:rPr lang="en-US" altLang="en-US"/>
              <a:pPr algn="r" eaLnBrk="1" hangingPunct="1">
                <a:spcBef>
                  <a:spcPct val="0"/>
                </a:spcBef>
              </a:pPr>
              <a:t>471</a:t>
            </a:fld>
            <a:endParaRPr lang="en-US" altLang="en-US"/>
          </a:p>
        </p:txBody>
      </p:sp>
      <p:sp>
        <p:nvSpPr>
          <p:cNvPr id="58371" name="Rectangle 2"/>
          <p:cNvSpPr>
            <a:spLocks noGrp="1" noRot="1" noChangeAspect="1" noChangeArrowheads="1" noTextEdit="1"/>
          </p:cNvSpPr>
          <p:nvPr>
            <p:ph type="sldImg"/>
          </p:nvPr>
        </p:nvSpPr>
        <p:spPr>
          <a:xfrm>
            <a:off x="381000" y="685800"/>
            <a:ext cx="6096000" cy="3429000"/>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6661664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898AE44-31D3-4DCC-BEC6-BF189815160D}" type="slidenum">
              <a:rPr lang="en-US" altLang="en-US"/>
              <a:pPr algn="r" eaLnBrk="1" hangingPunct="1">
                <a:spcBef>
                  <a:spcPct val="0"/>
                </a:spcBef>
              </a:pPr>
              <a:t>472</a:t>
            </a:fld>
            <a:endParaRPr lang="en-US" altLang="en-US"/>
          </a:p>
        </p:txBody>
      </p:sp>
      <p:sp>
        <p:nvSpPr>
          <p:cNvPr id="60419" name="Rectangle 2"/>
          <p:cNvSpPr>
            <a:spLocks noGrp="1" noRot="1" noChangeAspect="1" noChangeArrowheads="1" noTextEdit="1"/>
          </p:cNvSpPr>
          <p:nvPr>
            <p:ph type="sldImg"/>
          </p:nvPr>
        </p:nvSpPr>
        <p:spPr>
          <a:xfrm>
            <a:off x="381000" y="685800"/>
            <a:ext cx="6096000" cy="342900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1973758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9B9579DE-BA9D-464E-9449-A2517DA9CD21}" type="slidenum">
              <a:rPr lang="en-US" altLang="en-US"/>
              <a:pPr algn="r" eaLnBrk="1" hangingPunct="1">
                <a:spcBef>
                  <a:spcPct val="0"/>
                </a:spcBef>
              </a:pPr>
              <a:t>473</a:t>
            </a:fld>
            <a:endParaRPr lang="en-US" altLang="en-US"/>
          </a:p>
        </p:txBody>
      </p:sp>
      <p:sp>
        <p:nvSpPr>
          <p:cNvPr id="63491" name="Rectangle 2"/>
          <p:cNvSpPr>
            <a:spLocks noGrp="1" noRot="1" noChangeAspect="1" noChangeArrowheads="1" noTextEdit="1"/>
          </p:cNvSpPr>
          <p:nvPr>
            <p:ph type="sldImg"/>
          </p:nvPr>
        </p:nvSpPr>
        <p:spPr>
          <a:xfrm>
            <a:off x="381000" y="685800"/>
            <a:ext cx="6096000" cy="34290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4329639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E0D0ECB-D930-4346-B6B5-94F10AF33153}" type="slidenum">
              <a:rPr lang="en-US" altLang="en-US"/>
              <a:pPr algn="r" eaLnBrk="1" hangingPunct="1">
                <a:spcBef>
                  <a:spcPct val="0"/>
                </a:spcBef>
              </a:pPr>
              <a:t>474</a:t>
            </a:fld>
            <a:endParaRPr lang="en-US" altLang="en-US"/>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21474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2BF89E4A-E5CB-02D2-D3AB-4F2667666011}"/>
              </a:ext>
            </a:extLst>
          </p:cNvPr>
          <p:cNvSpPr>
            <a:spLocks noGrp="1" noRot="1" noChangeAspect="1" noChangeArrowheads="1" noTextEdit="1"/>
          </p:cNvSpPr>
          <p:nvPr>
            <p:ph type="sldImg"/>
          </p:nvPr>
        </p:nvSpPr>
        <p:spPr>
          <a:xfrm>
            <a:off x="381000" y="685800"/>
            <a:ext cx="6096000" cy="3429000"/>
          </a:xfrm>
          <a:ln/>
        </p:spPr>
      </p:sp>
      <p:sp>
        <p:nvSpPr>
          <p:cNvPr id="52226" name="Rectangle 3">
            <a:extLst>
              <a:ext uri="{FF2B5EF4-FFF2-40B4-BE49-F238E27FC236}">
                <a16:creationId xmlns:a16="http://schemas.microsoft.com/office/drawing/2014/main" id="{5D69799A-50EC-31E9-6AED-CF2003102A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E0D0ECB-D930-4346-B6B5-94F10AF33153}" type="slidenum">
              <a:rPr lang="en-US" altLang="en-US"/>
              <a:pPr algn="r" eaLnBrk="1" hangingPunct="1">
                <a:spcBef>
                  <a:spcPct val="0"/>
                </a:spcBef>
              </a:pPr>
              <a:t>475</a:t>
            </a:fld>
            <a:endParaRPr lang="en-US" altLang="en-US"/>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7389797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E0D0ECB-D930-4346-B6B5-94F10AF33153}" type="slidenum">
              <a:rPr lang="en-US" altLang="en-US"/>
              <a:pPr algn="r" eaLnBrk="1" hangingPunct="1">
                <a:spcBef>
                  <a:spcPct val="0"/>
                </a:spcBef>
              </a:pPr>
              <a:t>476</a:t>
            </a:fld>
            <a:endParaRPr lang="en-US" altLang="en-US"/>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2929793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E0D0ECB-D930-4346-B6B5-94F10AF33153}" type="slidenum">
              <a:rPr lang="en-US" altLang="en-US"/>
              <a:pPr algn="r" eaLnBrk="1" hangingPunct="1">
                <a:spcBef>
                  <a:spcPct val="0"/>
                </a:spcBef>
              </a:pPr>
              <a:t>477</a:t>
            </a:fld>
            <a:endParaRPr lang="en-US" altLang="en-US"/>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7992650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E0D0ECB-D930-4346-B6B5-94F10AF33153}" type="slidenum">
              <a:rPr lang="en-US" altLang="en-US"/>
              <a:pPr algn="r" eaLnBrk="1" hangingPunct="1">
                <a:spcBef>
                  <a:spcPct val="0"/>
                </a:spcBef>
              </a:pPr>
              <a:t>478</a:t>
            </a:fld>
            <a:endParaRPr lang="en-US" altLang="en-US"/>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0906123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E0D0ECB-D930-4346-B6B5-94F10AF33153}" type="slidenum">
              <a:rPr lang="en-US" altLang="en-US"/>
              <a:pPr algn="r" eaLnBrk="1" hangingPunct="1">
                <a:spcBef>
                  <a:spcPct val="0"/>
                </a:spcBef>
              </a:pPr>
              <a:t>479</a:t>
            </a:fld>
            <a:endParaRPr lang="en-US" altLang="en-US"/>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7855682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E0D0ECB-D930-4346-B6B5-94F10AF33153}" type="slidenum">
              <a:rPr lang="en-US" altLang="en-US"/>
              <a:pPr algn="r" eaLnBrk="1" hangingPunct="1">
                <a:spcBef>
                  <a:spcPct val="0"/>
                </a:spcBef>
              </a:pPr>
              <a:t>480</a:t>
            </a:fld>
            <a:endParaRPr lang="en-US" altLang="en-US"/>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3345508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E0D0ECB-D930-4346-B6B5-94F10AF33153}" type="slidenum">
              <a:rPr lang="en-US" altLang="en-US"/>
              <a:pPr algn="r" eaLnBrk="1" hangingPunct="1">
                <a:spcBef>
                  <a:spcPct val="0"/>
                </a:spcBef>
              </a:pPr>
              <a:t>481</a:t>
            </a:fld>
            <a:endParaRPr lang="en-US" altLang="en-US"/>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5758268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E0D0ECB-D930-4346-B6B5-94F10AF33153}" type="slidenum">
              <a:rPr lang="en-US" altLang="en-US"/>
              <a:pPr algn="r" eaLnBrk="1" hangingPunct="1">
                <a:spcBef>
                  <a:spcPct val="0"/>
                </a:spcBef>
              </a:pPr>
              <a:t>482</a:t>
            </a:fld>
            <a:endParaRPr lang="en-US" altLang="en-US"/>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4806399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noChangeArrowheads="1"/>
          </p:cNvSpPr>
          <p:nvPr/>
        </p:nvSpPr>
        <p:spPr bwMode="auto">
          <a:xfrm>
            <a:off x="3884613" y="877568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3C6EDF1-E684-44DD-8D00-636C3E6849E8}" type="slidenum">
              <a:rPr lang="en-US" altLang="en-US"/>
              <a:pPr algn="r" eaLnBrk="1" hangingPunct="1">
                <a:spcBef>
                  <a:spcPct val="0"/>
                </a:spcBef>
              </a:pPr>
              <a:t>484</a:t>
            </a:fld>
            <a:endParaRPr lang="en-US" altLang="en-US"/>
          </a:p>
        </p:txBody>
      </p:sp>
      <p:sp>
        <p:nvSpPr>
          <p:cNvPr id="67587" name="Rectangle 2"/>
          <p:cNvSpPr>
            <a:spLocks noGrp="1" noRot="1" noChangeAspect="1" noChangeArrowheads="1" noTextEdit="1"/>
          </p:cNvSpPr>
          <p:nvPr>
            <p:ph type="sldImg"/>
          </p:nvPr>
        </p:nvSpPr>
        <p:spPr>
          <a:xfrm>
            <a:off x="350838" y="693738"/>
            <a:ext cx="6156325" cy="3463925"/>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974079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884613" y="877568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723FF2A5-BFB6-435E-826D-CD019EF30FD6}" type="slidenum">
              <a:rPr lang="en-US" altLang="en-US"/>
              <a:pPr algn="r" eaLnBrk="1" hangingPunct="1">
                <a:spcBef>
                  <a:spcPct val="0"/>
                </a:spcBef>
              </a:pPr>
              <a:t>485</a:t>
            </a:fld>
            <a:endParaRPr lang="en-US" altLang="en-US"/>
          </a:p>
        </p:txBody>
      </p:sp>
      <p:sp>
        <p:nvSpPr>
          <p:cNvPr id="69635" name="Rectangle 2"/>
          <p:cNvSpPr>
            <a:spLocks noGrp="1" noRot="1" noChangeAspect="1" noChangeArrowheads="1" noTextEdit="1"/>
          </p:cNvSpPr>
          <p:nvPr>
            <p:ph type="sldImg"/>
          </p:nvPr>
        </p:nvSpPr>
        <p:spPr>
          <a:xfrm>
            <a:off x="350838" y="693738"/>
            <a:ext cx="6156325" cy="3463925"/>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16772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4FA6D767-8DD1-E42B-747F-D3D851E5024A}"/>
              </a:ext>
            </a:extLst>
          </p:cNvPr>
          <p:cNvSpPr>
            <a:spLocks noGrp="1" noRot="1" noChangeAspect="1" noChangeArrowheads="1" noTextEdit="1"/>
          </p:cNvSpPr>
          <p:nvPr>
            <p:ph type="sldImg"/>
          </p:nvPr>
        </p:nvSpPr>
        <p:spPr>
          <a:xfrm>
            <a:off x="381000" y="685800"/>
            <a:ext cx="6096000" cy="3429000"/>
          </a:xfrm>
          <a:ln/>
        </p:spPr>
      </p:sp>
      <p:sp>
        <p:nvSpPr>
          <p:cNvPr id="54274" name="Rectangle 3">
            <a:extLst>
              <a:ext uri="{FF2B5EF4-FFF2-40B4-BE49-F238E27FC236}">
                <a16:creationId xmlns:a16="http://schemas.microsoft.com/office/drawing/2014/main" id="{696773C1-CB64-A864-2226-3A8F736AA8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884613" y="877568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DE4F705-ECB2-4C37-8DC4-1396B40D56DB}" type="slidenum">
              <a:rPr lang="en-US" altLang="en-US"/>
              <a:pPr algn="r" eaLnBrk="1" hangingPunct="1">
                <a:spcBef>
                  <a:spcPct val="0"/>
                </a:spcBef>
              </a:pPr>
              <a:t>486</a:t>
            </a:fld>
            <a:endParaRPr lang="en-US" altLang="en-US"/>
          </a:p>
        </p:txBody>
      </p:sp>
      <p:sp>
        <p:nvSpPr>
          <p:cNvPr id="71683" name="Rectangle 2"/>
          <p:cNvSpPr>
            <a:spLocks noGrp="1" noRot="1" noChangeAspect="1" noChangeArrowheads="1" noTextEdit="1"/>
          </p:cNvSpPr>
          <p:nvPr>
            <p:ph type="sldImg"/>
          </p:nvPr>
        </p:nvSpPr>
        <p:spPr>
          <a:xfrm>
            <a:off x="350838" y="693738"/>
            <a:ext cx="6156325" cy="3463925"/>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3972644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884613" y="877568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395F700-36E9-4CE7-BDCC-A95A5FAF0FE5}" type="slidenum">
              <a:rPr lang="en-US" altLang="en-US"/>
              <a:pPr algn="r" eaLnBrk="1" hangingPunct="1">
                <a:spcBef>
                  <a:spcPct val="0"/>
                </a:spcBef>
              </a:pPr>
              <a:t>487</a:t>
            </a:fld>
            <a:endParaRPr lang="en-US" altLang="en-US"/>
          </a:p>
        </p:txBody>
      </p:sp>
      <p:sp>
        <p:nvSpPr>
          <p:cNvPr id="73731" name="Rectangle 2"/>
          <p:cNvSpPr>
            <a:spLocks noGrp="1" noRot="1" noChangeAspect="1" noChangeArrowheads="1" noTextEdit="1"/>
          </p:cNvSpPr>
          <p:nvPr>
            <p:ph type="sldImg"/>
          </p:nvPr>
        </p:nvSpPr>
        <p:spPr>
          <a:xfrm>
            <a:off x="350838" y="693738"/>
            <a:ext cx="6156325" cy="3463925"/>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3487997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84613" y="877568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E404F4B-0689-4387-8BDD-883E3D65AAFA}" type="slidenum">
              <a:rPr lang="en-US" altLang="en-US"/>
              <a:pPr algn="r" eaLnBrk="1" hangingPunct="1">
                <a:spcBef>
                  <a:spcPct val="0"/>
                </a:spcBef>
              </a:pPr>
              <a:t>488</a:t>
            </a:fld>
            <a:endParaRPr lang="en-US" altLang="en-US"/>
          </a:p>
        </p:txBody>
      </p:sp>
      <p:sp>
        <p:nvSpPr>
          <p:cNvPr id="79875" name="Rectangle 2"/>
          <p:cNvSpPr>
            <a:spLocks noGrp="1" noRot="1" noChangeAspect="1" noChangeArrowheads="1" noTextEdit="1"/>
          </p:cNvSpPr>
          <p:nvPr>
            <p:ph type="sldImg"/>
          </p:nvPr>
        </p:nvSpPr>
        <p:spPr>
          <a:xfrm>
            <a:off x="350838" y="693738"/>
            <a:ext cx="6156325" cy="3463925"/>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6730227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4613" y="877568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7C35B00-8BA7-42CB-8228-93A89403B7E9}" type="slidenum">
              <a:rPr lang="en-US" altLang="en-US"/>
              <a:pPr algn="r" eaLnBrk="1" hangingPunct="1">
                <a:spcBef>
                  <a:spcPct val="0"/>
                </a:spcBef>
              </a:pPr>
              <a:t>490</a:t>
            </a:fld>
            <a:endParaRPr lang="en-US" altLang="en-US"/>
          </a:p>
        </p:txBody>
      </p:sp>
      <p:sp>
        <p:nvSpPr>
          <p:cNvPr id="81923" name="Rectangle 2"/>
          <p:cNvSpPr>
            <a:spLocks noGrp="1" noRot="1" noChangeAspect="1" noChangeArrowheads="1" noTextEdit="1"/>
          </p:cNvSpPr>
          <p:nvPr>
            <p:ph type="sldImg"/>
          </p:nvPr>
        </p:nvSpPr>
        <p:spPr>
          <a:xfrm>
            <a:off x="350838" y="693738"/>
            <a:ext cx="6156325" cy="3463925"/>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6088953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884613" y="877568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349342C-FE70-4520-9D83-11A1AEC1C27F}" type="slidenum">
              <a:rPr lang="en-US" altLang="en-US"/>
              <a:pPr algn="r" eaLnBrk="1" hangingPunct="1">
                <a:spcBef>
                  <a:spcPct val="0"/>
                </a:spcBef>
              </a:pPr>
              <a:t>491</a:t>
            </a:fld>
            <a:endParaRPr lang="en-US" altLang="en-US"/>
          </a:p>
        </p:txBody>
      </p:sp>
      <p:sp>
        <p:nvSpPr>
          <p:cNvPr id="83971" name="Rectangle 2"/>
          <p:cNvSpPr>
            <a:spLocks noGrp="1" noRot="1" noChangeAspect="1" noChangeArrowheads="1" noTextEdit="1"/>
          </p:cNvSpPr>
          <p:nvPr>
            <p:ph type="sldImg"/>
          </p:nvPr>
        </p:nvSpPr>
        <p:spPr>
          <a:xfrm>
            <a:off x="350838" y="693738"/>
            <a:ext cx="6156325" cy="3463925"/>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7774790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txBox="1">
            <a:spLocks noGrp="1" noChangeArrowheads="1"/>
          </p:cNvSpPr>
          <p:nvPr/>
        </p:nvSpPr>
        <p:spPr bwMode="auto">
          <a:xfrm>
            <a:off x="3884613" y="877568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DAFEE413-433B-4D5E-BFC6-59B68B3D5528}" type="slidenum">
              <a:rPr lang="en-US" altLang="en-US"/>
              <a:pPr algn="r" eaLnBrk="1" hangingPunct="1">
                <a:spcBef>
                  <a:spcPct val="0"/>
                </a:spcBef>
              </a:pPr>
              <a:t>492</a:t>
            </a:fld>
            <a:endParaRPr lang="en-US" altLang="en-US"/>
          </a:p>
        </p:txBody>
      </p:sp>
      <p:sp>
        <p:nvSpPr>
          <p:cNvPr id="86019" name="Rectangle 2"/>
          <p:cNvSpPr>
            <a:spLocks noGrp="1" noRot="1" noChangeAspect="1" noChangeArrowheads="1" noTextEdit="1"/>
          </p:cNvSpPr>
          <p:nvPr>
            <p:ph type="sldImg"/>
          </p:nvPr>
        </p:nvSpPr>
        <p:spPr>
          <a:xfrm>
            <a:off x="350838" y="693738"/>
            <a:ext cx="6156325" cy="3463925"/>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7634703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3884613" y="877568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A75878CA-0BAF-486D-BA78-6EE1EB8316A0}" type="slidenum">
              <a:rPr lang="en-US" altLang="en-US"/>
              <a:pPr algn="r" eaLnBrk="1" hangingPunct="1">
                <a:spcBef>
                  <a:spcPct val="0"/>
                </a:spcBef>
              </a:pPr>
              <a:t>493</a:t>
            </a:fld>
            <a:endParaRPr lang="en-US" altLang="en-US"/>
          </a:p>
        </p:txBody>
      </p:sp>
      <p:sp>
        <p:nvSpPr>
          <p:cNvPr id="88067" name="Rectangle 2"/>
          <p:cNvSpPr>
            <a:spLocks noGrp="1" noRot="1" noChangeAspect="1" noChangeArrowheads="1" noTextEdit="1"/>
          </p:cNvSpPr>
          <p:nvPr>
            <p:ph type="sldImg"/>
          </p:nvPr>
        </p:nvSpPr>
        <p:spPr>
          <a:xfrm>
            <a:off x="350838" y="693738"/>
            <a:ext cx="6156325" cy="3463925"/>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017234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3884613" y="877568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A75878CA-0BAF-486D-BA78-6EE1EB8316A0}" type="slidenum">
              <a:rPr lang="en-US" altLang="en-US"/>
              <a:pPr algn="r" eaLnBrk="1" hangingPunct="1">
                <a:spcBef>
                  <a:spcPct val="0"/>
                </a:spcBef>
              </a:pPr>
              <a:t>494</a:t>
            </a:fld>
            <a:endParaRPr lang="en-US" altLang="en-US"/>
          </a:p>
        </p:txBody>
      </p:sp>
      <p:sp>
        <p:nvSpPr>
          <p:cNvPr id="88067" name="Rectangle 2"/>
          <p:cNvSpPr>
            <a:spLocks noGrp="1" noRot="1" noChangeAspect="1" noChangeArrowheads="1" noTextEdit="1"/>
          </p:cNvSpPr>
          <p:nvPr>
            <p:ph type="sldImg"/>
          </p:nvPr>
        </p:nvSpPr>
        <p:spPr>
          <a:xfrm>
            <a:off x="350838" y="693738"/>
            <a:ext cx="6156325" cy="3463925"/>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124005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txBox="1">
            <a:spLocks noGrp="1" noChangeArrowheads="1"/>
          </p:cNvSpPr>
          <p:nvPr/>
        </p:nvSpPr>
        <p:spPr bwMode="auto">
          <a:xfrm>
            <a:off x="3884613" y="8775685"/>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AEEDC8B-F128-4FBF-8D4F-C050C73A0841}" type="slidenum">
              <a:rPr lang="en-US" altLang="en-US"/>
              <a:pPr algn="r" eaLnBrk="1" hangingPunct="1">
                <a:spcBef>
                  <a:spcPct val="0"/>
                </a:spcBef>
              </a:pPr>
              <a:t>495</a:t>
            </a:fld>
            <a:endParaRPr lang="en-US" altLang="en-US"/>
          </a:p>
        </p:txBody>
      </p:sp>
      <p:sp>
        <p:nvSpPr>
          <p:cNvPr id="90115" name="Rectangle 2"/>
          <p:cNvSpPr>
            <a:spLocks noGrp="1" noRot="1" noChangeAspect="1" noChangeArrowheads="1" noTextEdit="1"/>
          </p:cNvSpPr>
          <p:nvPr>
            <p:ph type="sldImg"/>
          </p:nvPr>
        </p:nvSpPr>
        <p:spPr>
          <a:xfrm>
            <a:off x="350838" y="693738"/>
            <a:ext cx="6156325" cy="3463925"/>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3868582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39EC4A3B-7355-4B00-8AA7-A11C5E89D99F}"/>
              </a:ext>
            </a:extLst>
          </p:cNvPr>
          <p:cNvSpPr>
            <a:spLocks noGrp="1" noRot="1" noChangeAspect="1" noTextEdit="1"/>
          </p:cNvSpPr>
          <p:nvPr>
            <p:ph type="sldImg"/>
          </p:nvPr>
        </p:nvSpPr>
        <p:spPr>
          <a:xfrm>
            <a:off x="381000" y="685800"/>
            <a:ext cx="6096000" cy="3429000"/>
          </a:xfrm>
          <a:ln/>
        </p:spPr>
      </p:sp>
      <p:sp>
        <p:nvSpPr>
          <p:cNvPr id="28675" name="Notes Placeholder 2">
            <a:extLst>
              <a:ext uri="{FF2B5EF4-FFF2-40B4-BE49-F238E27FC236}">
                <a16:creationId xmlns:a16="http://schemas.microsoft.com/office/drawing/2014/main" id="{1DFEBDB9-219A-4845-8855-B4DF11DF05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8676" name="Slide Number Placeholder 3">
            <a:extLst>
              <a:ext uri="{FF2B5EF4-FFF2-40B4-BE49-F238E27FC236}">
                <a16:creationId xmlns:a16="http://schemas.microsoft.com/office/drawing/2014/main" id="{D0C1E999-1693-405A-8535-A2C68CD225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83F970-7390-44F9-8607-F00798DAC80C}" type="slidenum">
              <a:rPr lang="en-US" altLang="en-US" smtClean="0"/>
              <a:pPr>
                <a:spcBef>
                  <a:spcPct val="0"/>
                </a:spcBef>
              </a:pPr>
              <a:t>496</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5A87DC59-9B65-C73B-744F-67FC4A6CDF1E}"/>
              </a:ext>
            </a:extLst>
          </p:cNvPr>
          <p:cNvSpPr>
            <a:spLocks noGrp="1" noRot="1" noChangeAspect="1" noChangeArrowheads="1" noTextEdit="1"/>
          </p:cNvSpPr>
          <p:nvPr>
            <p:ph type="sldImg"/>
          </p:nvPr>
        </p:nvSpPr>
        <p:spPr>
          <a:xfrm>
            <a:off x="381000" y="685800"/>
            <a:ext cx="6096000" cy="3429000"/>
          </a:xfrm>
          <a:ln/>
        </p:spPr>
      </p:sp>
      <p:sp>
        <p:nvSpPr>
          <p:cNvPr id="56322" name="Rectangle 3">
            <a:extLst>
              <a:ext uri="{FF2B5EF4-FFF2-40B4-BE49-F238E27FC236}">
                <a16:creationId xmlns:a16="http://schemas.microsoft.com/office/drawing/2014/main" id="{F4843BFB-4EE1-FF16-1271-6EC42ACCF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05CCC4A1-B9DF-4D26-ABA4-540EA8071C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EDDE0F-4880-4834-86CD-10C9ED412BA3}" type="slidenum">
              <a:rPr lang="en-US" altLang="en-US" smtClean="0"/>
              <a:pPr>
                <a:spcBef>
                  <a:spcPct val="0"/>
                </a:spcBef>
              </a:pPr>
              <a:t>497</a:t>
            </a:fld>
            <a:endParaRPr lang="en-US" altLang="en-US"/>
          </a:p>
        </p:txBody>
      </p:sp>
      <p:sp>
        <p:nvSpPr>
          <p:cNvPr id="30723" name="Rectangle 2">
            <a:extLst>
              <a:ext uri="{FF2B5EF4-FFF2-40B4-BE49-F238E27FC236}">
                <a16:creationId xmlns:a16="http://schemas.microsoft.com/office/drawing/2014/main" id="{772AAB4D-B84A-4CB2-9F4B-E83B3700F0FB}"/>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58F048D4-520C-42D5-A6FB-309754B667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B1D82C2-8D42-45DB-850D-6A8E737EA9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7468BB-ABB5-4C8C-88DC-511747A92A61}" type="slidenum">
              <a:rPr lang="en-US" altLang="en-US" smtClean="0"/>
              <a:pPr>
                <a:spcBef>
                  <a:spcPct val="0"/>
                </a:spcBef>
              </a:pPr>
              <a:t>498</a:t>
            </a:fld>
            <a:endParaRPr lang="en-US" altLang="en-US"/>
          </a:p>
        </p:txBody>
      </p:sp>
      <p:sp>
        <p:nvSpPr>
          <p:cNvPr id="32771" name="Rectangle 2">
            <a:extLst>
              <a:ext uri="{FF2B5EF4-FFF2-40B4-BE49-F238E27FC236}">
                <a16:creationId xmlns:a16="http://schemas.microsoft.com/office/drawing/2014/main" id="{E838FEBA-7538-438F-A7E5-24D4876E9B84}"/>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B7D96BC3-CE64-45BD-9DAB-8CECBAFC3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2987B7B5-53AE-4669-A46B-24420AF45A1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57DC17A-EC8F-4B96-BF21-08E401A90404}" type="slidenum">
              <a:rPr lang="en-US" altLang="en-US"/>
              <a:pPr algn="r" eaLnBrk="1" hangingPunct="1">
                <a:spcBef>
                  <a:spcPct val="0"/>
                </a:spcBef>
              </a:pPr>
              <a:t>503</a:t>
            </a:fld>
            <a:endParaRPr lang="en-US" altLang="en-US"/>
          </a:p>
        </p:txBody>
      </p:sp>
      <p:sp>
        <p:nvSpPr>
          <p:cNvPr id="38915" name="Rectangle 2">
            <a:extLst>
              <a:ext uri="{FF2B5EF4-FFF2-40B4-BE49-F238E27FC236}">
                <a16:creationId xmlns:a16="http://schemas.microsoft.com/office/drawing/2014/main" id="{C6A6FC55-2609-4C35-AE72-D9FF798C08EE}"/>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36A8D6FE-9709-4CF5-B9A4-AD0D70B4F3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D00CB064-67A2-4E5D-94E1-3E1C3499F90E}"/>
              </a:ext>
            </a:extLst>
          </p:cNvPr>
          <p:cNvSpPr>
            <a:spLocks noGrp="1" noRot="1" noChangeAspect="1" noTextEdit="1"/>
          </p:cNvSpPr>
          <p:nvPr>
            <p:ph type="sldImg"/>
          </p:nvPr>
        </p:nvSpPr>
        <p:spPr>
          <a:xfrm>
            <a:off x="381000" y="685800"/>
            <a:ext cx="6096000" cy="3429000"/>
          </a:xfrm>
          <a:ln/>
        </p:spPr>
      </p:sp>
      <p:sp>
        <p:nvSpPr>
          <p:cNvPr id="52227" name="Notes Placeholder 2">
            <a:extLst>
              <a:ext uri="{FF2B5EF4-FFF2-40B4-BE49-F238E27FC236}">
                <a16:creationId xmlns:a16="http://schemas.microsoft.com/office/drawing/2014/main" id="{64E34821-E686-4912-A171-ADDF741079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2228" name="Slide Number Placeholder 3">
            <a:extLst>
              <a:ext uri="{FF2B5EF4-FFF2-40B4-BE49-F238E27FC236}">
                <a16:creationId xmlns:a16="http://schemas.microsoft.com/office/drawing/2014/main" id="{F2EB8B34-9BF4-4BBB-97AC-FAE4F34CE3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068CB7B-9E00-4D3D-9071-14555850E87D}" type="slidenum">
              <a:rPr lang="en-US" altLang="en-US" smtClean="0"/>
              <a:pPr/>
              <a:t>512</a:t>
            </a:fld>
            <a:endParaRPr lang="en-US" altLang="en-US"/>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BA326DC2-C432-40F8-B49A-E506E0DD5B46}"/>
              </a:ext>
            </a:extLst>
          </p:cNvPr>
          <p:cNvSpPr>
            <a:spLocks noGrp="1" noRot="1" noChangeAspect="1" noTextEdit="1"/>
          </p:cNvSpPr>
          <p:nvPr>
            <p:ph type="sldImg"/>
          </p:nvPr>
        </p:nvSpPr>
        <p:spPr>
          <a:xfrm>
            <a:off x="381000" y="685800"/>
            <a:ext cx="6096000" cy="3429000"/>
          </a:xfrm>
          <a:ln/>
        </p:spPr>
      </p:sp>
      <p:sp>
        <p:nvSpPr>
          <p:cNvPr id="60419" name="Notes Placeholder 2">
            <a:extLst>
              <a:ext uri="{FF2B5EF4-FFF2-40B4-BE49-F238E27FC236}">
                <a16:creationId xmlns:a16="http://schemas.microsoft.com/office/drawing/2014/main" id="{D5E9E2E4-F455-4E8B-A372-52CEDE8314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0420" name="Slide Number Placeholder 3">
            <a:extLst>
              <a:ext uri="{FF2B5EF4-FFF2-40B4-BE49-F238E27FC236}">
                <a16:creationId xmlns:a16="http://schemas.microsoft.com/office/drawing/2014/main" id="{3331EFC3-3FDC-4D0F-B054-90D807BC2A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213DA6-3F73-4916-BD0A-BA9E6696F51D}" type="slidenum">
              <a:rPr lang="en-US" altLang="en-US" smtClean="0"/>
              <a:pPr/>
              <a:t>518</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a:extLst>
              <a:ext uri="{FF2B5EF4-FFF2-40B4-BE49-F238E27FC236}">
                <a16:creationId xmlns:a16="http://schemas.microsoft.com/office/drawing/2014/main" id="{587C393C-B2E2-6FC9-A618-F5F385EBE2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9D6743-A634-4A66-AD8E-A8FE5D0623E6}" type="slidenum">
              <a:rPr lang="en-US" altLang="en-US"/>
              <a:pPr>
                <a:spcBef>
                  <a:spcPct val="0"/>
                </a:spcBef>
              </a:pPr>
              <a:t>44</a:t>
            </a:fld>
            <a:endParaRPr lang="en-US" altLang="en-US"/>
          </a:p>
        </p:txBody>
      </p:sp>
      <p:sp>
        <p:nvSpPr>
          <p:cNvPr id="5122" name="Rectangle 2">
            <a:extLst>
              <a:ext uri="{FF2B5EF4-FFF2-40B4-BE49-F238E27FC236}">
                <a16:creationId xmlns:a16="http://schemas.microsoft.com/office/drawing/2014/main" id="{473826B7-0531-14A0-C072-604D64305A9A}"/>
              </a:ext>
            </a:extLst>
          </p:cNvPr>
          <p:cNvSpPr>
            <a:spLocks noGrp="1" noRot="1" noChangeAspect="1" noChangeArrowheads="1" noTextEdit="1"/>
          </p:cNvSpPr>
          <p:nvPr>
            <p:ph type="sldImg"/>
          </p:nvPr>
        </p:nvSpPr>
        <p:spPr>
          <a:ln/>
        </p:spPr>
      </p:sp>
      <p:sp>
        <p:nvSpPr>
          <p:cNvPr id="5123" name="Rectangle 3">
            <a:extLst>
              <a:ext uri="{FF2B5EF4-FFF2-40B4-BE49-F238E27FC236}">
                <a16:creationId xmlns:a16="http://schemas.microsoft.com/office/drawing/2014/main" id="{F35B027E-98C2-78C8-ADA4-46C9B6B548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0565D282-528B-BAAD-0EEF-DB081CC683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C094ED4-9AA9-46C2-8023-412AD4F22D88}" type="slidenum">
              <a:rPr lang="en-US" altLang="en-US"/>
              <a:pPr>
                <a:spcBef>
                  <a:spcPct val="0"/>
                </a:spcBef>
              </a:pPr>
              <a:t>45</a:t>
            </a:fld>
            <a:endParaRPr lang="en-US" altLang="en-US"/>
          </a:p>
        </p:txBody>
      </p:sp>
      <p:sp>
        <p:nvSpPr>
          <p:cNvPr id="7170" name="Rectangle 2">
            <a:extLst>
              <a:ext uri="{FF2B5EF4-FFF2-40B4-BE49-F238E27FC236}">
                <a16:creationId xmlns:a16="http://schemas.microsoft.com/office/drawing/2014/main" id="{F4D4660A-0957-AA05-B85C-BFE7D34EB766}"/>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35B238DD-595F-A50C-7B32-2739D50903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825640E2-07DC-B4CD-D729-B027C9CF47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BDF12B7-7E2A-4EB2-ADA3-3B0D21156AAC}" type="slidenum">
              <a:rPr lang="en-US" altLang="en-US"/>
              <a:pPr>
                <a:spcBef>
                  <a:spcPct val="0"/>
                </a:spcBef>
              </a:pPr>
              <a:t>46</a:t>
            </a:fld>
            <a:endParaRPr lang="en-US" altLang="en-US"/>
          </a:p>
        </p:txBody>
      </p:sp>
      <p:sp>
        <p:nvSpPr>
          <p:cNvPr id="9218" name="Rectangle 2">
            <a:extLst>
              <a:ext uri="{FF2B5EF4-FFF2-40B4-BE49-F238E27FC236}">
                <a16:creationId xmlns:a16="http://schemas.microsoft.com/office/drawing/2014/main" id="{73276009-3CD2-58BC-3421-DDFC5F570B55}"/>
              </a:ext>
            </a:extLst>
          </p:cNvPr>
          <p:cNvSpPr>
            <a:spLocks noGrp="1" noRot="1" noChangeAspect="1" noChangeArrowheads="1" noTextEdit="1"/>
          </p:cNvSpPr>
          <p:nvPr>
            <p:ph type="sldImg"/>
          </p:nvPr>
        </p:nvSpPr>
        <p:spPr>
          <a:ln/>
        </p:spPr>
      </p:sp>
      <p:sp>
        <p:nvSpPr>
          <p:cNvPr id="9219" name="Rectangle 3">
            <a:extLst>
              <a:ext uri="{FF2B5EF4-FFF2-40B4-BE49-F238E27FC236}">
                <a16:creationId xmlns:a16="http://schemas.microsoft.com/office/drawing/2014/main" id="{C49C5D66-9A33-6AA6-D6BF-004825A0C3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F367E2DB-2BA3-7E5D-4994-4D61CA49FA7F}"/>
              </a:ext>
            </a:extLst>
          </p:cNvPr>
          <p:cNvSpPr>
            <a:spLocks noGrp="1" noRot="1" noChangeAspect="1" noChangeArrowheads="1" noTextEdit="1"/>
          </p:cNvSpPr>
          <p:nvPr>
            <p:ph type="sldImg"/>
          </p:nvPr>
        </p:nvSpPr>
        <p:spPr>
          <a:xfrm>
            <a:off x="381000" y="685800"/>
            <a:ext cx="6096000" cy="3429000"/>
          </a:xfrm>
          <a:ln/>
        </p:spPr>
      </p:sp>
      <p:sp>
        <p:nvSpPr>
          <p:cNvPr id="9218" name="Rectangle 3">
            <a:extLst>
              <a:ext uri="{FF2B5EF4-FFF2-40B4-BE49-F238E27FC236}">
                <a16:creationId xmlns:a16="http://schemas.microsoft.com/office/drawing/2014/main" id="{930FA9F1-6E68-13A5-C7B7-CAF1AF5BF9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a:extLst>
              <a:ext uri="{FF2B5EF4-FFF2-40B4-BE49-F238E27FC236}">
                <a16:creationId xmlns:a16="http://schemas.microsoft.com/office/drawing/2014/main" id="{F242BF7B-351B-582B-39F4-2F32D3C096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2C04413-A033-487E-968F-9F272FC5698D}" type="slidenum">
              <a:rPr lang="en-US" altLang="en-US"/>
              <a:pPr>
                <a:spcBef>
                  <a:spcPct val="0"/>
                </a:spcBef>
              </a:pPr>
              <a:t>47</a:t>
            </a:fld>
            <a:endParaRPr lang="en-US" altLang="en-US"/>
          </a:p>
        </p:txBody>
      </p:sp>
      <p:sp>
        <p:nvSpPr>
          <p:cNvPr id="11266" name="Rectangle 2">
            <a:extLst>
              <a:ext uri="{FF2B5EF4-FFF2-40B4-BE49-F238E27FC236}">
                <a16:creationId xmlns:a16="http://schemas.microsoft.com/office/drawing/2014/main" id="{97082E12-B79F-C80A-F230-ABB8576B2C6F}"/>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F5EB4BCE-35A2-8F07-1F58-3CE9CBAB30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7C8B81C2-62C2-38C2-3C7B-5EB345E597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7676AC2-A05E-43AD-9ACF-F7BC504048B6}" type="slidenum">
              <a:rPr lang="en-US" altLang="en-US"/>
              <a:pPr>
                <a:spcBef>
                  <a:spcPct val="0"/>
                </a:spcBef>
              </a:pPr>
              <a:t>48</a:t>
            </a:fld>
            <a:endParaRPr lang="en-US" altLang="en-US"/>
          </a:p>
        </p:txBody>
      </p:sp>
      <p:sp>
        <p:nvSpPr>
          <p:cNvPr id="13314" name="Rectangle 2">
            <a:extLst>
              <a:ext uri="{FF2B5EF4-FFF2-40B4-BE49-F238E27FC236}">
                <a16:creationId xmlns:a16="http://schemas.microsoft.com/office/drawing/2014/main" id="{555A8349-CFD6-CA45-37A9-7CA7FEF8BE0F}"/>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D0F50350-B520-7E55-4E0A-1C5C29C8ED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5185D5EE-6EE7-46C1-7E3D-8BF39767F5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6F7F687-B80F-4D3C-82F7-9CF15D23E05C}" type="slidenum">
              <a:rPr lang="en-US" altLang="en-US"/>
              <a:pPr>
                <a:spcBef>
                  <a:spcPct val="0"/>
                </a:spcBef>
              </a:pPr>
              <a:t>49</a:t>
            </a:fld>
            <a:endParaRPr lang="en-US" altLang="en-US"/>
          </a:p>
        </p:txBody>
      </p:sp>
      <p:sp>
        <p:nvSpPr>
          <p:cNvPr id="15362" name="Rectangle 2">
            <a:extLst>
              <a:ext uri="{FF2B5EF4-FFF2-40B4-BE49-F238E27FC236}">
                <a16:creationId xmlns:a16="http://schemas.microsoft.com/office/drawing/2014/main" id="{92E49DE3-0281-A7DF-D769-DBC0D4DB81F4}"/>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3A8184B8-80B4-43A3-40F5-472B0C0350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3994A66E-668D-A569-1CC7-8F437050E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19E1C28-22B8-490B-8E1A-89E80100D30B}" type="slidenum">
              <a:rPr lang="en-US" altLang="en-US"/>
              <a:pPr>
                <a:spcBef>
                  <a:spcPct val="0"/>
                </a:spcBef>
              </a:pPr>
              <a:t>50</a:t>
            </a:fld>
            <a:endParaRPr lang="en-US" altLang="en-US"/>
          </a:p>
        </p:txBody>
      </p:sp>
      <p:sp>
        <p:nvSpPr>
          <p:cNvPr id="17410" name="Rectangle 2">
            <a:extLst>
              <a:ext uri="{FF2B5EF4-FFF2-40B4-BE49-F238E27FC236}">
                <a16:creationId xmlns:a16="http://schemas.microsoft.com/office/drawing/2014/main" id="{683B8EF2-D3BD-417F-C093-652FAE08BF31}"/>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93B1EFF-8067-EB4A-4456-A0BEA5321A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2B70962F-E759-B9FB-2E18-846812EDE7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54169F4-9041-47C6-BAF2-85637A707375}" type="slidenum">
              <a:rPr lang="en-US" altLang="en-US"/>
              <a:pPr>
                <a:spcBef>
                  <a:spcPct val="0"/>
                </a:spcBef>
              </a:pPr>
              <a:t>51</a:t>
            </a:fld>
            <a:endParaRPr lang="en-US" altLang="en-US"/>
          </a:p>
        </p:txBody>
      </p:sp>
      <p:sp>
        <p:nvSpPr>
          <p:cNvPr id="19458" name="Rectangle 2">
            <a:extLst>
              <a:ext uri="{FF2B5EF4-FFF2-40B4-BE49-F238E27FC236}">
                <a16:creationId xmlns:a16="http://schemas.microsoft.com/office/drawing/2014/main" id="{EDF27C8F-833D-ACA0-534C-3122BC6C8EEB}"/>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E7106A9E-C109-5388-F5C1-28BFB814B9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FC5FF34F-9E95-8F4F-4CCB-47CF9B30EA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0A8108-F372-49A5-BAF8-40DC009D220F}" type="slidenum">
              <a:rPr lang="en-US" altLang="en-US"/>
              <a:pPr>
                <a:spcBef>
                  <a:spcPct val="0"/>
                </a:spcBef>
              </a:pPr>
              <a:t>52</a:t>
            </a:fld>
            <a:endParaRPr lang="en-US" altLang="en-US"/>
          </a:p>
        </p:txBody>
      </p:sp>
      <p:sp>
        <p:nvSpPr>
          <p:cNvPr id="21506" name="Rectangle 2">
            <a:extLst>
              <a:ext uri="{FF2B5EF4-FFF2-40B4-BE49-F238E27FC236}">
                <a16:creationId xmlns:a16="http://schemas.microsoft.com/office/drawing/2014/main" id="{9E3E822B-7D39-9151-E614-11C04FC52CAB}"/>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762229BB-3D8D-3986-49B8-1D5ABDBB1E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C62D3E47-AC5C-1430-1BA5-F332869A5D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6C2450D-BCCB-461F-832E-EB92F58F33E8}" type="slidenum">
              <a:rPr lang="en-US" altLang="en-US"/>
              <a:pPr>
                <a:spcBef>
                  <a:spcPct val="0"/>
                </a:spcBef>
              </a:pPr>
              <a:t>53</a:t>
            </a:fld>
            <a:endParaRPr lang="en-US" altLang="en-US"/>
          </a:p>
        </p:txBody>
      </p:sp>
      <p:sp>
        <p:nvSpPr>
          <p:cNvPr id="23554" name="Rectangle 2">
            <a:extLst>
              <a:ext uri="{FF2B5EF4-FFF2-40B4-BE49-F238E27FC236}">
                <a16:creationId xmlns:a16="http://schemas.microsoft.com/office/drawing/2014/main" id="{B5BE7E15-AB3E-A27B-5C9C-8D461EB47680}"/>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31127E79-479C-0EB3-AA39-65533A2FC4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B2E42D48-8173-E7EB-4F7C-9DFDE2526B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6D39E8D-BE0B-49E8-A77C-E79CB96F1755}" type="slidenum">
              <a:rPr lang="en-US" altLang="en-US"/>
              <a:pPr>
                <a:spcBef>
                  <a:spcPct val="0"/>
                </a:spcBef>
              </a:pPr>
              <a:t>54</a:t>
            </a:fld>
            <a:endParaRPr lang="en-US" altLang="en-US"/>
          </a:p>
        </p:txBody>
      </p:sp>
      <p:sp>
        <p:nvSpPr>
          <p:cNvPr id="25602" name="Rectangle 2">
            <a:extLst>
              <a:ext uri="{FF2B5EF4-FFF2-40B4-BE49-F238E27FC236}">
                <a16:creationId xmlns:a16="http://schemas.microsoft.com/office/drawing/2014/main" id="{EDE9D461-4298-33B0-2912-0069F39381EB}"/>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326757AC-0E7C-0A16-270E-FF41C0CCA4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B11A1C76-F650-DE4A-1D59-E223F9765F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71ED4F4-F434-4909-8B30-BC12F18D2B2A}" type="slidenum">
              <a:rPr lang="en-US" altLang="en-US"/>
              <a:pPr>
                <a:spcBef>
                  <a:spcPct val="0"/>
                </a:spcBef>
              </a:pPr>
              <a:t>55</a:t>
            </a:fld>
            <a:endParaRPr lang="en-US" altLang="en-US"/>
          </a:p>
        </p:txBody>
      </p:sp>
      <p:sp>
        <p:nvSpPr>
          <p:cNvPr id="27650" name="Rectangle 2">
            <a:extLst>
              <a:ext uri="{FF2B5EF4-FFF2-40B4-BE49-F238E27FC236}">
                <a16:creationId xmlns:a16="http://schemas.microsoft.com/office/drawing/2014/main" id="{C804FEB3-7EC0-EE47-C713-9A1BEE829839}"/>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ADBB2DC0-85D8-DB26-0397-AFE3523A75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809E3951-2E5B-28D6-302D-297AEE561F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74952CA-7C65-4C8B-AEA5-40B8428C51B6}" type="slidenum">
              <a:rPr lang="en-US" altLang="en-US"/>
              <a:pPr>
                <a:spcBef>
                  <a:spcPct val="0"/>
                </a:spcBef>
              </a:pPr>
              <a:t>56</a:t>
            </a:fld>
            <a:endParaRPr lang="en-US" altLang="en-US"/>
          </a:p>
        </p:txBody>
      </p:sp>
      <p:sp>
        <p:nvSpPr>
          <p:cNvPr id="29698" name="Rectangle 2">
            <a:extLst>
              <a:ext uri="{FF2B5EF4-FFF2-40B4-BE49-F238E27FC236}">
                <a16:creationId xmlns:a16="http://schemas.microsoft.com/office/drawing/2014/main" id="{ECEA7053-FCD2-8754-21C3-8FC4D1664EB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862E92EA-2BB8-C705-B0AF-E315D7C99D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1503C74-CCFD-2D71-11C6-03D294060EAB}"/>
              </a:ext>
            </a:extLst>
          </p:cNvPr>
          <p:cNvSpPr>
            <a:spLocks noGrp="1" noRot="1" noChangeAspect="1" noChangeArrowheads="1" noTextEdit="1"/>
          </p:cNvSpPr>
          <p:nvPr>
            <p:ph type="sldImg"/>
          </p:nvPr>
        </p:nvSpPr>
        <p:spPr>
          <a:xfrm>
            <a:off x="381000" y="685800"/>
            <a:ext cx="6096000" cy="3429000"/>
          </a:xfrm>
          <a:ln/>
        </p:spPr>
      </p:sp>
      <p:sp>
        <p:nvSpPr>
          <p:cNvPr id="11266" name="Rectangle 3">
            <a:extLst>
              <a:ext uri="{FF2B5EF4-FFF2-40B4-BE49-F238E27FC236}">
                <a16:creationId xmlns:a16="http://schemas.microsoft.com/office/drawing/2014/main" id="{920B5563-4DE1-46B3-0F4C-70206A1713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EBA0FC76-46DA-90F4-03A9-CC72CDB849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5834D93-DBDE-4A6D-82F7-EFDE56069F70}" type="slidenum">
              <a:rPr lang="en-US" altLang="en-US"/>
              <a:pPr>
                <a:spcBef>
                  <a:spcPct val="0"/>
                </a:spcBef>
              </a:pPr>
              <a:t>57</a:t>
            </a:fld>
            <a:endParaRPr lang="en-US" altLang="en-US"/>
          </a:p>
        </p:txBody>
      </p:sp>
      <p:sp>
        <p:nvSpPr>
          <p:cNvPr id="31746" name="Rectangle 2">
            <a:extLst>
              <a:ext uri="{FF2B5EF4-FFF2-40B4-BE49-F238E27FC236}">
                <a16:creationId xmlns:a16="http://schemas.microsoft.com/office/drawing/2014/main" id="{EE274054-BC46-E602-F700-F8766B28CB87}"/>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73F9A137-7D0F-EC1D-0B0C-023D8181C6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1FF0611-49CE-930D-2527-2F6BF7BDCD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898845B-FF9D-489A-9804-8D4487268AA3}" type="slidenum">
              <a:rPr lang="en-US" altLang="en-US"/>
              <a:pPr>
                <a:spcBef>
                  <a:spcPct val="0"/>
                </a:spcBef>
              </a:pPr>
              <a:t>59</a:t>
            </a:fld>
            <a:endParaRPr lang="en-US" altLang="en-US"/>
          </a:p>
        </p:txBody>
      </p:sp>
      <p:sp>
        <p:nvSpPr>
          <p:cNvPr id="34818" name="Rectangle 2">
            <a:extLst>
              <a:ext uri="{FF2B5EF4-FFF2-40B4-BE49-F238E27FC236}">
                <a16:creationId xmlns:a16="http://schemas.microsoft.com/office/drawing/2014/main" id="{71B261A4-5AEE-164B-D3EF-7276B3A41C7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6FEB0136-23CB-65F8-84D3-645E07B091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F0FBF5EF-8F99-C2D1-A6C7-3F47A74B16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63A2301-C7E7-47BD-A1A4-8F3C04CC45E6}" type="slidenum">
              <a:rPr lang="en-US" altLang="en-US"/>
              <a:pPr>
                <a:spcBef>
                  <a:spcPct val="0"/>
                </a:spcBef>
              </a:pPr>
              <a:t>60</a:t>
            </a:fld>
            <a:endParaRPr lang="en-US" altLang="en-US"/>
          </a:p>
        </p:txBody>
      </p:sp>
      <p:sp>
        <p:nvSpPr>
          <p:cNvPr id="36866" name="Rectangle 2">
            <a:extLst>
              <a:ext uri="{FF2B5EF4-FFF2-40B4-BE49-F238E27FC236}">
                <a16:creationId xmlns:a16="http://schemas.microsoft.com/office/drawing/2014/main" id="{678E80F9-66D6-658A-BA33-EAEDA03F3387}"/>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3B4BB685-B962-8F08-9C4E-3C7213434C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67521D9-49FA-EB5D-162E-422C75C734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5BE3785-1AFE-4CEC-B1FC-51B94F6C8334}" type="slidenum">
              <a:rPr lang="en-US" altLang="en-US"/>
              <a:pPr>
                <a:spcBef>
                  <a:spcPct val="0"/>
                </a:spcBef>
              </a:pPr>
              <a:t>61</a:t>
            </a:fld>
            <a:endParaRPr lang="en-US" altLang="en-US"/>
          </a:p>
        </p:txBody>
      </p:sp>
      <p:sp>
        <p:nvSpPr>
          <p:cNvPr id="38914" name="Rectangle 2">
            <a:extLst>
              <a:ext uri="{FF2B5EF4-FFF2-40B4-BE49-F238E27FC236}">
                <a16:creationId xmlns:a16="http://schemas.microsoft.com/office/drawing/2014/main" id="{17B92204-DB5B-51C8-C8D4-1EEA5BC9068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E2159B97-A834-E4FB-38EF-DBA743876C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55713554-E24B-809B-941C-091A77D54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27E4C3D-BD92-46AF-8225-FE5B63586B84}" type="slidenum">
              <a:rPr lang="en-US" altLang="en-US"/>
              <a:pPr>
                <a:spcBef>
                  <a:spcPct val="0"/>
                </a:spcBef>
              </a:pPr>
              <a:t>62</a:t>
            </a:fld>
            <a:endParaRPr lang="en-US" altLang="en-US"/>
          </a:p>
        </p:txBody>
      </p:sp>
      <p:sp>
        <p:nvSpPr>
          <p:cNvPr id="40962" name="Rectangle 2">
            <a:extLst>
              <a:ext uri="{FF2B5EF4-FFF2-40B4-BE49-F238E27FC236}">
                <a16:creationId xmlns:a16="http://schemas.microsoft.com/office/drawing/2014/main" id="{C727763A-3731-894F-36CA-7992512C187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68C8002-7D61-90AE-10C8-537DEF1B19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0BF3CFE7-2B6B-E6F2-0B1C-9DF1C9696D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C7C63DF-5380-4CD1-A476-E0AE6670D931}" type="slidenum">
              <a:rPr lang="en-US" altLang="en-US"/>
              <a:pPr>
                <a:spcBef>
                  <a:spcPct val="0"/>
                </a:spcBef>
              </a:pPr>
              <a:t>63</a:t>
            </a:fld>
            <a:endParaRPr lang="en-US" altLang="en-US"/>
          </a:p>
        </p:txBody>
      </p:sp>
      <p:sp>
        <p:nvSpPr>
          <p:cNvPr id="43010" name="Rectangle 2">
            <a:extLst>
              <a:ext uri="{FF2B5EF4-FFF2-40B4-BE49-F238E27FC236}">
                <a16:creationId xmlns:a16="http://schemas.microsoft.com/office/drawing/2014/main" id="{D9A2484A-8A4F-D082-8AC5-33D895849601}"/>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211B81B0-16E0-178C-1BBA-E8B5A1371E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8ECDB17F-A90C-10D8-7408-E8D5CFC938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315738E-18CE-46E2-BD69-08FA03FA0FEC}" type="slidenum">
              <a:rPr lang="en-US" altLang="en-US"/>
              <a:pPr>
                <a:spcBef>
                  <a:spcPct val="0"/>
                </a:spcBef>
              </a:pPr>
              <a:t>64</a:t>
            </a:fld>
            <a:endParaRPr lang="en-US" altLang="en-US"/>
          </a:p>
        </p:txBody>
      </p:sp>
      <p:sp>
        <p:nvSpPr>
          <p:cNvPr id="45058" name="Rectangle 2">
            <a:extLst>
              <a:ext uri="{FF2B5EF4-FFF2-40B4-BE49-F238E27FC236}">
                <a16:creationId xmlns:a16="http://schemas.microsoft.com/office/drawing/2014/main" id="{2B8F5BD3-9E7A-4E9B-2E65-1CB60C9E8B2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8D26076E-1830-EB0F-7C55-DE25CFCC91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11EFBCEE-94E3-4FAF-4310-93605B741F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0A58EF2-9A79-4D63-B0B0-A7D8140D62AA}" type="slidenum">
              <a:rPr lang="en-US" altLang="en-US"/>
              <a:pPr>
                <a:spcBef>
                  <a:spcPct val="0"/>
                </a:spcBef>
              </a:pPr>
              <a:t>65</a:t>
            </a:fld>
            <a:endParaRPr lang="en-US" altLang="en-US"/>
          </a:p>
        </p:txBody>
      </p:sp>
      <p:sp>
        <p:nvSpPr>
          <p:cNvPr id="47106" name="Rectangle 2">
            <a:extLst>
              <a:ext uri="{FF2B5EF4-FFF2-40B4-BE49-F238E27FC236}">
                <a16:creationId xmlns:a16="http://schemas.microsoft.com/office/drawing/2014/main" id="{3B28A299-707D-F311-332E-F8CA652A823E}"/>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803BAC4-6710-33BC-123C-3ADFD4610E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a:extLst>
              <a:ext uri="{FF2B5EF4-FFF2-40B4-BE49-F238E27FC236}">
                <a16:creationId xmlns:a16="http://schemas.microsoft.com/office/drawing/2014/main" id="{6C6FE02C-2427-9241-B51D-FC5AA14D39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D963E99-43EF-4D6A-A9C2-BB105D96E954}" type="slidenum">
              <a:rPr lang="en-US" altLang="en-US"/>
              <a:pPr>
                <a:spcBef>
                  <a:spcPct val="0"/>
                </a:spcBef>
              </a:pPr>
              <a:t>67</a:t>
            </a:fld>
            <a:endParaRPr lang="en-US" altLang="en-US"/>
          </a:p>
        </p:txBody>
      </p:sp>
      <p:sp>
        <p:nvSpPr>
          <p:cNvPr id="5122" name="Rectangle 2">
            <a:extLst>
              <a:ext uri="{FF2B5EF4-FFF2-40B4-BE49-F238E27FC236}">
                <a16:creationId xmlns:a16="http://schemas.microsoft.com/office/drawing/2014/main" id="{C3631B63-8171-C2D7-1AA3-C28472DA0331}"/>
              </a:ext>
            </a:extLst>
          </p:cNvPr>
          <p:cNvSpPr>
            <a:spLocks noGrp="1" noRot="1" noChangeAspect="1" noChangeArrowheads="1" noTextEdit="1"/>
          </p:cNvSpPr>
          <p:nvPr>
            <p:ph type="sldImg"/>
          </p:nvPr>
        </p:nvSpPr>
        <p:spPr>
          <a:ln/>
        </p:spPr>
      </p:sp>
      <p:sp>
        <p:nvSpPr>
          <p:cNvPr id="5123" name="Rectangle 3">
            <a:extLst>
              <a:ext uri="{FF2B5EF4-FFF2-40B4-BE49-F238E27FC236}">
                <a16:creationId xmlns:a16="http://schemas.microsoft.com/office/drawing/2014/main" id="{0A276A01-157F-FA67-75BC-0A9E5082D1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A2029D28-54A4-6344-8F50-018BF19823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DCC0DA3-799B-4FFE-A058-B1376AA99CE2}" type="slidenum">
              <a:rPr lang="en-US" altLang="en-US"/>
              <a:pPr>
                <a:spcBef>
                  <a:spcPct val="0"/>
                </a:spcBef>
              </a:pPr>
              <a:t>68</a:t>
            </a:fld>
            <a:endParaRPr lang="en-US" altLang="en-US"/>
          </a:p>
        </p:txBody>
      </p:sp>
      <p:sp>
        <p:nvSpPr>
          <p:cNvPr id="7170" name="Rectangle 2">
            <a:extLst>
              <a:ext uri="{FF2B5EF4-FFF2-40B4-BE49-F238E27FC236}">
                <a16:creationId xmlns:a16="http://schemas.microsoft.com/office/drawing/2014/main" id="{0B0B8FC7-06FF-2A65-1C3C-9488C18CC639}"/>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64DF87D6-8F66-B06F-DED7-ABDD434F01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496C62C-E7B8-889D-E7BD-956ED317FE6A}"/>
              </a:ext>
            </a:extLst>
          </p:cNvPr>
          <p:cNvSpPr>
            <a:spLocks noGrp="1" noRot="1" noChangeAspect="1" noChangeArrowheads="1" noTextEdit="1"/>
          </p:cNvSpPr>
          <p:nvPr>
            <p:ph type="sldImg"/>
          </p:nvPr>
        </p:nvSpPr>
        <p:spPr>
          <a:xfrm>
            <a:off x="381000" y="685800"/>
            <a:ext cx="6096000" cy="3429000"/>
          </a:xfrm>
          <a:ln/>
        </p:spPr>
      </p:sp>
      <p:sp>
        <p:nvSpPr>
          <p:cNvPr id="13314" name="Rectangle 3">
            <a:extLst>
              <a:ext uri="{FF2B5EF4-FFF2-40B4-BE49-F238E27FC236}">
                <a16:creationId xmlns:a16="http://schemas.microsoft.com/office/drawing/2014/main" id="{169E626D-14B4-946F-8B1C-52D3A8D6EB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B8CBD0C7-327F-8E2E-460B-EC45D211F1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B2AA8C7-1860-4E3E-BEFB-287CAC15D699}" type="slidenum">
              <a:rPr lang="en-US" altLang="en-US"/>
              <a:pPr>
                <a:spcBef>
                  <a:spcPct val="0"/>
                </a:spcBef>
              </a:pPr>
              <a:t>69</a:t>
            </a:fld>
            <a:endParaRPr lang="en-US" altLang="en-US"/>
          </a:p>
        </p:txBody>
      </p:sp>
      <p:sp>
        <p:nvSpPr>
          <p:cNvPr id="9218" name="Rectangle 2">
            <a:extLst>
              <a:ext uri="{FF2B5EF4-FFF2-40B4-BE49-F238E27FC236}">
                <a16:creationId xmlns:a16="http://schemas.microsoft.com/office/drawing/2014/main" id="{A834D90B-0865-3F88-56CA-F501E0A8F035}"/>
              </a:ext>
            </a:extLst>
          </p:cNvPr>
          <p:cNvSpPr>
            <a:spLocks noGrp="1" noRot="1" noChangeAspect="1" noChangeArrowheads="1" noTextEdit="1"/>
          </p:cNvSpPr>
          <p:nvPr>
            <p:ph type="sldImg"/>
          </p:nvPr>
        </p:nvSpPr>
        <p:spPr>
          <a:ln/>
        </p:spPr>
      </p:sp>
      <p:sp>
        <p:nvSpPr>
          <p:cNvPr id="9219" name="Rectangle 3">
            <a:extLst>
              <a:ext uri="{FF2B5EF4-FFF2-40B4-BE49-F238E27FC236}">
                <a16:creationId xmlns:a16="http://schemas.microsoft.com/office/drawing/2014/main" id="{7303E00B-287B-211F-0A2A-26179021EF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a:extLst>
              <a:ext uri="{FF2B5EF4-FFF2-40B4-BE49-F238E27FC236}">
                <a16:creationId xmlns:a16="http://schemas.microsoft.com/office/drawing/2014/main" id="{5FB360D8-33B7-8D9F-B057-9D94DDDF2A2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D48FFB1-F612-47F2-85A6-E41A7BC6CE35}" type="slidenum">
              <a:rPr lang="en-US" altLang="en-US"/>
              <a:pPr algn="r" eaLnBrk="1" hangingPunct="1">
                <a:spcBef>
                  <a:spcPct val="0"/>
                </a:spcBef>
              </a:pPr>
              <a:t>70</a:t>
            </a:fld>
            <a:endParaRPr lang="en-US" altLang="en-US"/>
          </a:p>
        </p:txBody>
      </p:sp>
      <p:sp>
        <p:nvSpPr>
          <p:cNvPr id="11266" name="Rectangle 2">
            <a:extLst>
              <a:ext uri="{FF2B5EF4-FFF2-40B4-BE49-F238E27FC236}">
                <a16:creationId xmlns:a16="http://schemas.microsoft.com/office/drawing/2014/main" id="{3EEB1BD2-FB3C-2690-5B73-7B4AE02B75A1}"/>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EE0F4850-5696-F387-EF26-CC968C71F3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93B972F2-CCA0-7C2B-83BC-B5FDBB5ED6BC}"/>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910EBD0-8CE8-4320-B2A2-C3C40CAECCD6}" type="slidenum">
              <a:rPr lang="en-US" altLang="en-US"/>
              <a:pPr algn="r" eaLnBrk="1" hangingPunct="1">
                <a:spcBef>
                  <a:spcPct val="0"/>
                </a:spcBef>
              </a:pPr>
              <a:t>71</a:t>
            </a:fld>
            <a:endParaRPr lang="en-US" altLang="en-US"/>
          </a:p>
        </p:txBody>
      </p:sp>
      <p:sp>
        <p:nvSpPr>
          <p:cNvPr id="13314" name="Rectangle 2">
            <a:extLst>
              <a:ext uri="{FF2B5EF4-FFF2-40B4-BE49-F238E27FC236}">
                <a16:creationId xmlns:a16="http://schemas.microsoft.com/office/drawing/2014/main" id="{6233B0A4-E7D3-A041-CA40-C94512B82502}"/>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B55232B1-D847-9A5C-0CBC-2DAAF837C0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91032E47-56B8-82A3-B82B-DD0C285C67BB}"/>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79C98FA-6EF0-4BDD-BE6A-F8516896F3BE}" type="slidenum">
              <a:rPr lang="en-US" altLang="en-US"/>
              <a:pPr algn="r" eaLnBrk="1" hangingPunct="1">
                <a:spcBef>
                  <a:spcPct val="0"/>
                </a:spcBef>
              </a:pPr>
              <a:t>72</a:t>
            </a:fld>
            <a:endParaRPr lang="en-US" altLang="en-US"/>
          </a:p>
        </p:txBody>
      </p:sp>
      <p:sp>
        <p:nvSpPr>
          <p:cNvPr id="15362" name="Rectangle 2">
            <a:extLst>
              <a:ext uri="{FF2B5EF4-FFF2-40B4-BE49-F238E27FC236}">
                <a16:creationId xmlns:a16="http://schemas.microsoft.com/office/drawing/2014/main" id="{C6E6BD4C-63E4-FC00-B5E4-7D36B2F951A5}"/>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FF9C924B-E76C-8106-208B-FED276DF64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52C1CA33-8212-8C20-9C6A-AC0BB880612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C8E674C-AAFA-46E1-B213-292377336547}" type="slidenum">
              <a:rPr lang="en-US" altLang="en-US"/>
              <a:pPr algn="r" eaLnBrk="1" hangingPunct="1">
                <a:spcBef>
                  <a:spcPct val="0"/>
                </a:spcBef>
              </a:pPr>
              <a:t>73</a:t>
            </a:fld>
            <a:endParaRPr lang="en-US" altLang="en-US"/>
          </a:p>
        </p:txBody>
      </p:sp>
      <p:sp>
        <p:nvSpPr>
          <p:cNvPr id="17410" name="Rectangle 2">
            <a:extLst>
              <a:ext uri="{FF2B5EF4-FFF2-40B4-BE49-F238E27FC236}">
                <a16:creationId xmlns:a16="http://schemas.microsoft.com/office/drawing/2014/main" id="{C4E07B81-F15F-20D8-BCA6-6F071758570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774ACB7E-6FCF-8257-0AED-36E731A78D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99996142-63E4-7E0C-5ADD-10505D6907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B03DA93-9750-42D0-892D-A18D78B4EDB8}" type="slidenum">
              <a:rPr lang="en-US" altLang="en-US"/>
              <a:pPr>
                <a:spcBef>
                  <a:spcPct val="0"/>
                </a:spcBef>
              </a:pPr>
              <a:t>74</a:t>
            </a:fld>
            <a:endParaRPr lang="en-US" altLang="en-US"/>
          </a:p>
        </p:txBody>
      </p:sp>
      <p:sp>
        <p:nvSpPr>
          <p:cNvPr id="19458" name="Rectangle 2">
            <a:extLst>
              <a:ext uri="{FF2B5EF4-FFF2-40B4-BE49-F238E27FC236}">
                <a16:creationId xmlns:a16="http://schemas.microsoft.com/office/drawing/2014/main" id="{371FDDB2-B04C-FB43-5606-238724E46B3C}"/>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6D7EA065-FF4C-58E3-B696-99DD7382B0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C88CFA76-46D3-1E2A-CA5E-DB3D7AFDEFC7}"/>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6C0D3D6-C17D-4D69-966A-7D794C357B67}" type="slidenum">
              <a:rPr lang="en-US" altLang="en-US"/>
              <a:pPr algn="r" eaLnBrk="1" hangingPunct="1">
                <a:spcBef>
                  <a:spcPct val="0"/>
                </a:spcBef>
              </a:pPr>
              <a:t>75</a:t>
            </a:fld>
            <a:endParaRPr lang="en-US" altLang="en-US"/>
          </a:p>
        </p:txBody>
      </p:sp>
      <p:sp>
        <p:nvSpPr>
          <p:cNvPr id="21506" name="Rectangle 2">
            <a:extLst>
              <a:ext uri="{FF2B5EF4-FFF2-40B4-BE49-F238E27FC236}">
                <a16:creationId xmlns:a16="http://schemas.microsoft.com/office/drawing/2014/main" id="{BAEE9A40-D39B-B97D-AB12-0039E492AE7F}"/>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2BE86839-1250-7DE8-6DF7-FE0AE62E16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1D3D29E-3F70-2C2C-BDEF-E243D2E1D70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9A2D42D-1890-459B-A78F-E08B4FB60632}" type="slidenum">
              <a:rPr lang="en-US" altLang="en-US"/>
              <a:pPr algn="r" eaLnBrk="1" hangingPunct="1">
                <a:spcBef>
                  <a:spcPct val="0"/>
                </a:spcBef>
              </a:pPr>
              <a:t>76</a:t>
            </a:fld>
            <a:endParaRPr lang="en-US" altLang="en-US"/>
          </a:p>
        </p:txBody>
      </p:sp>
      <p:sp>
        <p:nvSpPr>
          <p:cNvPr id="23554" name="Rectangle 2">
            <a:extLst>
              <a:ext uri="{FF2B5EF4-FFF2-40B4-BE49-F238E27FC236}">
                <a16:creationId xmlns:a16="http://schemas.microsoft.com/office/drawing/2014/main" id="{63B66410-74FB-C506-A42C-05BD8A9C1E38}"/>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92F2AB82-5142-5ACE-9D07-815B148D2C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17557D43-9B70-EFFE-7C6A-B697EA68360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9FE25F6-0A7E-4508-A4E5-6760203A4CA6}" type="slidenum">
              <a:rPr lang="en-US" altLang="en-US"/>
              <a:pPr algn="r" eaLnBrk="1" hangingPunct="1">
                <a:spcBef>
                  <a:spcPct val="0"/>
                </a:spcBef>
              </a:pPr>
              <a:t>77</a:t>
            </a:fld>
            <a:endParaRPr lang="en-US" altLang="en-US"/>
          </a:p>
        </p:txBody>
      </p:sp>
      <p:sp>
        <p:nvSpPr>
          <p:cNvPr id="25602" name="Rectangle 2">
            <a:extLst>
              <a:ext uri="{FF2B5EF4-FFF2-40B4-BE49-F238E27FC236}">
                <a16:creationId xmlns:a16="http://schemas.microsoft.com/office/drawing/2014/main" id="{5DF67553-3889-98EE-C016-BF7F27E99AB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1507378F-0E42-1217-D3CD-4ACC6FA174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4BB00100-20A1-446A-29A6-DDC0188AEC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16703E-C4D1-4973-A6BF-5304BFC0B31B}" type="slidenum">
              <a:rPr lang="en-US" altLang="en-US"/>
              <a:pPr>
                <a:spcBef>
                  <a:spcPct val="0"/>
                </a:spcBef>
              </a:pPr>
              <a:t>78</a:t>
            </a:fld>
            <a:endParaRPr lang="en-US" altLang="en-US"/>
          </a:p>
        </p:txBody>
      </p:sp>
      <p:sp>
        <p:nvSpPr>
          <p:cNvPr id="27650" name="Rectangle 2">
            <a:extLst>
              <a:ext uri="{FF2B5EF4-FFF2-40B4-BE49-F238E27FC236}">
                <a16:creationId xmlns:a16="http://schemas.microsoft.com/office/drawing/2014/main" id="{9D303351-19B2-2885-D20E-659B7B5633EE}"/>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DC81763F-CBD7-993E-B6B9-410B1F904B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DE683636-1888-27A5-ED84-546EA74E6BAF}"/>
              </a:ext>
            </a:extLst>
          </p:cNvPr>
          <p:cNvSpPr>
            <a:spLocks noGrp="1" noRot="1" noChangeAspect="1" noChangeArrowheads="1" noTextEdit="1"/>
          </p:cNvSpPr>
          <p:nvPr>
            <p:ph type="sldImg"/>
          </p:nvPr>
        </p:nvSpPr>
        <p:spPr>
          <a:xfrm>
            <a:off x="381000" y="685800"/>
            <a:ext cx="6096000" cy="3429000"/>
          </a:xfrm>
          <a:ln/>
        </p:spPr>
      </p:sp>
      <p:sp>
        <p:nvSpPr>
          <p:cNvPr id="15362" name="Rectangle 3">
            <a:extLst>
              <a:ext uri="{FF2B5EF4-FFF2-40B4-BE49-F238E27FC236}">
                <a16:creationId xmlns:a16="http://schemas.microsoft.com/office/drawing/2014/main" id="{96AA6C35-0E3F-4EC1-8F77-6F144C913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926422-CCD1-5A1A-D84D-C145F8F6091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B27BB9D-42C1-42FD-836E-A7357450A920}" type="slidenum">
              <a:rPr lang="en-US" altLang="en-US"/>
              <a:pPr algn="r" eaLnBrk="1" hangingPunct="1">
                <a:spcBef>
                  <a:spcPct val="0"/>
                </a:spcBef>
              </a:pPr>
              <a:t>79</a:t>
            </a:fld>
            <a:endParaRPr lang="en-US" altLang="en-US"/>
          </a:p>
        </p:txBody>
      </p:sp>
      <p:sp>
        <p:nvSpPr>
          <p:cNvPr id="29698" name="Rectangle 2">
            <a:extLst>
              <a:ext uri="{FF2B5EF4-FFF2-40B4-BE49-F238E27FC236}">
                <a16:creationId xmlns:a16="http://schemas.microsoft.com/office/drawing/2014/main" id="{A374080A-1D2D-6C8B-6616-D1AF353C4F3E}"/>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2C5859D4-E89E-E484-41AC-E451EFAA23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F15590C9-6495-142B-15C1-2682444D41BD}"/>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D976924-CCA3-4A7C-8022-5FA2764A47F2}" type="slidenum">
              <a:rPr lang="en-US" altLang="en-US"/>
              <a:pPr algn="r" eaLnBrk="1" hangingPunct="1">
                <a:spcBef>
                  <a:spcPct val="0"/>
                </a:spcBef>
              </a:pPr>
              <a:t>80</a:t>
            </a:fld>
            <a:endParaRPr lang="en-US" altLang="en-US"/>
          </a:p>
        </p:txBody>
      </p:sp>
      <p:sp>
        <p:nvSpPr>
          <p:cNvPr id="31746" name="Rectangle 2">
            <a:extLst>
              <a:ext uri="{FF2B5EF4-FFF2-40B4-BE49-F238E27FC236}">
                <a16:creationId xmlns:a16="http://schemas.microsoft.com/office/drawing/2014/main" id="{16FABFAF-0784-0FC3-4907-7CF514193C5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E4524456-0144-F1E4-9B79-B8A2581A72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B614DF5B-A033-8637-6C93-77DB4C8C1EC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89F6B83-AF33-4B32-AB22-820B7BA0D8B7}" type="slidenum">
              <a:rPr lang="en-US" altLang="en-US"/>
              <a:pPr algn="r" eaLnBrk="1" hangingPunct="1">
                <a:spcBef>
                  <a:spcPct val="0"/>
                </a:spcBef>
              </a:pPr>
              <a:t>81</a:t>
            </a:fld>
            <a:endParaRPr lang="en-US" altLang="en-US"/>
          </a:p>
        </p:txBody>
      </p:sp>
      <p:sp>
        <p:nvSpPr>
          <p:cNvPr id="33794" name="Rectangle 2">
            <a:extLst>
              <a:ext uri="{FF2B5EF4-FFF2-40B4-BE49-F238E27FC236}">
                <a16:creationId xmlns:a16="http://schemas.microsoft.com/office/drawing/2014/main" id="{29B60A62-23BC-4B34-E12E-1BD990EBD4C0}"/>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B7C0CC65-95E1-5FC0-079C-6A1D52688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CBC73B0-37F6-0015-10E8-8CD7E848EDB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A0714008-CEA7-4143-BF2C-EF5283E79DCA}" type="slidenum">
              <a:rPr lang="en-US" altLang="en-US"/>
              <a:pPr algn="r" eaLnBrk="1" hangingPunct="1">
                <a:spcBef>
                  <a:spcPct val="0"/>
                </a:spcBef>
              </a:pPr>
              <a:t>82</a:t>
            </a:fld>
            <a:endParaRPr lang="en-US" altLang="en-US"/>
          </a:p>
        </p:txBody>
      </p:sp>
      <p:sp>
        <p:nvSpPr>
          <p:cNvPr id="35842" name="Rectangle 2">
            <a:extLst>
              <a:ext uri="{FF2B5EF4-FFF2-40B4-BE49-F238E27FC236}">
                <a16:creationId xmlns:a16="http://schemas.microsoft.com/office/drawing/2014/main" id="{39B61D8B-B537-EE7D-1EB8-8217ABF01083}"/>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48D7AD3A-79AD-12C3-17AC-C14B403791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46CC536F-7606-4F84-9D68-E3831E831EC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D0F074E4-CC44-422E-8D5F-014A3F1AE3E3}" type="slidenum">
              <a:rPr lang="en-US" altLang="en-US"/>
              <a:pPr algn="r" eaLnBrk="1" hangingPunct="1">
                <a:spcBef>
                  <a:spcPct val="0"/>
                </a:spcBef>
              </a:pPr>
              <a:t>83</a:t>
            </a:fld>
            <a:endParaRPr lang="en-US" altLang="en-US"/>
          </a:p>
        </p:txBody>
      </p:sp>
      <p:sp>
        <p:nvSpPr>
          <p:cNvPr id="37890" name="Rectangle 2">
            <a:extLst>
              <a:ext uri="{FF2B5EF4-FFF2-40B4-BE49-F238E27FC236}">
                <a16:creationId xmlns:a16="http://schemas.microsoft.com/office/drawing/2014/main" id="{B799DAD6-2BC8-76FA-FC29-777339F91861}"/>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F0AE8673-CA9E-157B-2456-5C9A1D8AD5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17A371A8-75BE-F268-812E-A922CE1CCBE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59E0625-CE58-499E-A353-6EBED2A96FCC}" type="slidenum">
              <a:rPr lang="en-US" altLang="en-US"/>
              <a:pPr algn="r" eaLnBrk="1" hangingPunct="1">
                <a:spcBef>
                  <a:spcPct val="0"/>
                </a:spcBef>
              </a:pPr>
              <a:t>84</a:t>
            </a:fld>
            <a:endParaRPr lang="en-US" altLang="en-US"/>
          </a:p>
        </p:txBody>
      </p:sp>
      <p:sp>
        <p:nvSpPr>
          <p:cNvPr id="39938" name="Rectangle 2">
            <a:extLst>
              <a:ext uri="{FF2B5EF4-FFF2-40B4-BE49-F238E27FC236}">
                <a16:creationId xmlns:a16="http://schemas.microsoft.com/office/drawing/2014/main" id="{13DB19BC-25AA-FE2B-D5A6-311498B1E77C}"/>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168ABA3A-F092-1665-55B5-22D1813ABE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A5BB510D-DAAB-8137-C28B-7D40A501FD6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387C8764-B792-4494-B183-4B5C8AA067EE}" type="slidenum">
              <a:rPr lang="en-US" altLang="en-US"/>
              <a:pPr algn="r" eaLnBrk="1" hangingPunct="1">
                <a:spcBef>
                  <a:spcPct val="0"/>
                </a:spcBef>
              </a:pPr>
              <a:t>85</a:t>
            </a:fld>
            <a:endParaRPr lang="en-US" altLang="en-US"/>
          </a:p>
        </p:txBody>
      </p:sp>
      <p:sp>
        <p:nvSpPr>
          <p:cNvPr id="41986" name="Rectangle 2">
            <a:extLst>
              <a:ext uri="{FF2B5EF4-FFF2-40B4-BE49-F238E27FC236}">
                <a16:creationId xmlns:a16="http://schemas.microsoft.com/office/drawing/2014/main" id="{95863D27-06FF-F614-AA29-CABF855221A5}"/>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0F1BB5B1-AB03-55F3-BA00-39D34B69E7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9B7AF6AB-5E66-09F6-568E-D4B32A431775}"/>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CD9CA3E-45D7-424E-B3EF-EB90B580D086}" type="slidenum">
              <a:rPr lang="en-US" altLang="en-US"/>
              <a:pPr algn="r" eaLnBrk="1" hangingPunct="1">
                <a:spcBef>
                  <a:spcPct val="0"/>
                </a:spcBef>
              </a:pPr>
              <a:t>86</a:t>
            </a:fld>
            <a:endParaRPr lang="en-US" altLang="en-US"/>
          </a:p>
        </p:txBody>
      </p:sp>
      <p:sp>
        <p:nvSpPr>
          <p:cNvPr id="44034" name="Rectangle 2">
            <a:extLst>
              <a:ext uri="{FF2B5EF4-FFF2-40B4-BE49-F238E27FC236}">
                <a16:creationId xmlns:a16="http://schemas.microsoft.com/office/drawing/2014/main" id="{9C84EF61-525A-B690-9DBD-48BF7CA04114}"/>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1A008C40-3867-23B4-C003-08E0433D7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C9F6C9E9-AC03-9F39-3AC2-E637ADD08B0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5B76B3C-6AAE-4E00-976D-A92F52440487}" type="slidenum">
              <a:rPr lang="en-US" altLang="en-US"/>
              <a:pPr algn="r" eaLnBrk="1" hangingPunct="1">
                <a:spcBef>
                  <a:spcPct val="0"/>
                </a:spcBef>
              </a:pPr>
              <a:t>87</a:t>
            </a:fld>
            <a:endParaRPr lang="en-US" altLang="en-US"/>
          </a:p>
        </p:txBody>
      </p:sp>
      <p:sp>
        <p:nvSpPr>
          <p:cNvPr id="46082" name="Rectangle 2">
            <a:extLst>
              <a:ext uri="{FF2B5EF4-FFF2-40B4-BE49-F238E27FC236}">
                <a16:creationId xmlns:a16="http://schemas.microsoft.com/office/drawing/2014/main" id="{130083F9-77FC-0D1F-DBDB-AEDF0294B66A}"/>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B9BA2A8E-0560-56CF-8A2A-C684D3838E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9D85C11B-2AB0-76F6-215C-343EA47A9814}"/>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AFF4C3B-6469-45D9-90C1-5E3430C5A35A}" type="slidenum">
              <a:rPr lang="en-US" altLang="en-US"/>
              <a:pPr algn="r" eaLnBrk="1" hangingPunct="1">
                <a:spcBef>
                  <a:spcPct val="0"/>
                </a:spcBef>
              </a:pPr>
              <a:t>88</a:t>
            </a:fld>
            <a:endParaRPr lang="en-US" altLang="en-US"/>
          </a:p>
        </p:txBody>
      </p:sp>
      <p:sp>
        <p:nvSpPr>
          <p:cNvPr id="48130" name="Rectangle 2">
            <a:extLst>
              <a:ext uri="{FF2B5EF4-FFF2-40B4-BE49-F238E27FC236}">
                <a16:creationId xmlns:a16="http://schemas.microsoft.com/office/drawing/2014/main" id="{322DD14B-EA8D-C323-A3FB-B3BAD05A20B6}"/>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00F7CC4F-2960-784D-614C-9B4820CDE7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32B6CB8B-4A1D-10AB-015A-675014CC6F14}"/>
              </a:ext>
            </a:extLst>
          </p:cNvPr>
          <p:cNvSpPr>
            <a:spLocks noGrp="1" noRot="1" noChangeAspect="1" noChangeArrowheads="1" noTextEdit="1"/>
          </p:cNvSpPr>
          <p:nvPr>
            <p:ph type="sldImg"/>
          </p:nvPr>
        </p:nvSpPr>
        <p:spPr>
          <a:xfrm>
            <a:off x="381000" y="685800"/>
            <a:ext cx="6096000" cy="3429000"/>
          </a:xfrm>
          <a:ln/>
        </p:spPr>
      </p:sp>
      <p:sp>
        <p:nvSpPr>
          <p:cNvPr id="17410" name="Rectangle 3">
            <a:extLst>
              <a:ext uri="{FF2B5EF4-FFF2-40B4-BE49-F238E27FC236}">
                <a16:creationId xmlns:a16="http://schemas.microsoft.com/office/drawing/2014/main" id="{7DA858DB-2960-63F9-23CC-5D5A97D1B7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2B47455D-8B9D-BD1A-5870-05EDEEE744E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C8D6E7A-ABB5-4471-9043-93AA89D61898}" type="slidenum">
              <a:rPr lang="en-US" altLang="en-US"/>
              <a:pPr algn="r" eaLnBrk="1" hangingPunct="1">
                <a:spcBef>
                  <a:spcPct val="0"/>
                </a:spcBef>
              </a:pPr>
              <a:t>89</a:t>
            </a:fld>
            <a:endParaRPr lang="en-US" altLang="en-US"/>
          </a:p>
        </p:txBody>
      </p:sp>
      <p:sp>
        <p:nvSpPr>
          <p:cNvPr id="50178" name="Rectangle 2">
            <a:extLst>
              <a:ext uri="{FF2B5EF4-FFF2-40B4-BE49-F238E27FC236}">
                <a16:creationId xmlns:a16="http://schemas.microsoft.com/office/drawing/2014/main" id="{F67EAB1F-A6AB-F701-0163-CC9F5661396C}"/>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4D52E732-80A2-E960-BA82-7747AB7E3B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2A07BEE-18DF-0F89-0EE9-1C180D75A08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3E9104D-7E11-465C-9507-5CF6F4004C14}" type="slidenum">
              <a:rPr lang="en-US" altLang="en-US"/>
              <a:pPr algn="r" eaLnBrk="1" hangingPunct="1">
                <a:spcBef>
                  <a:spcPct val="0"/>
                </a:spcBef>
              </a:pPr>
              <a:t>90</a:t>
            </a:fld>
            <a:endParaRPr lang="en-US" altLang="en-US"/>
          </a:p>
        </p:txBody>
      </p:sp>
      <p:sp>
        <p:nvSpPr>
          <p:cNvPr id="52226" name="Rectangle 2">
            <a:extLst>
              <a:ext uri="{FF2B5EF4-FFF2-40B4-BE49-F238E27FC236}">
                <a16:creationId xmlns:a16="http://schemas.microsoft.com/office/drawing/2014/main" id="{8B855403-9A19-16C3-FF24-0C501587E2CB}"/>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D8270B13-3216-D718-8B79-FABC6900CF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9258BECE-EE26-2E93-D62B-602A6319CBE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C3914A9-1319-47F7-8D55-734B67B43A6F}" type="slidenum">
              <a:rPr lang="en-US" altLang="en-US"/>
              <a:pPr algn="r" eaLnBrk="1" hangingPunct="1">
                <a:spcBef>
                  <a:spcPct val="0"/>
                </a:spcBef>
              </a:pPr>
              <a:t>91</a:t>
            </a:fld>
            <a:endParaRPr lang="en-US" altLang="en-US"/>
          </a:p>
        </p:txBody>
      </p:sp>
      <p:sp>
        <p:nvSpPr>
          <p:cNvPr id="54274" name="Rectangle 2">
            <a:extLst>
              <a:ext uri="{FF2B5EF4-FFF2-40B4-BE49-F238E27FC236}">
                <a16:creationId xmlns:a16="http://schemas.microsoft.com/office/drawing/2014/main" id="{C6D980F4-E823-6875-11C4-143444C226AE}"/>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AAAB2742-AF13-61AA-5E99-2FDCB24B91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76C6C7DF-1EE2-25D5-A021-92C3491ABE5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A96E3A4-00F6-4A9F-9A44-09269C580DCD}" type="slidenum">
              <a:rPr lang="en-US" altLang="en-US"/>
              <a:pPr algn="r" eaLnBrk="1" hangingPunct="1">
                <a:spcBef>
                  <a:spcPct val="0"/>
                </a:spcBef>
              </a:pPr>
              <a:t>92</a:t>
            </a:fld>
            <a:endParaRPr lang="en-US" altLang="en-US"/>
          </a:p>
        </p:txBody>
      </p:sp>
      <p:sp>
        <p:nvSpPr>
          <p:cNvPr id="56322" name="Rectangle 2">
            <a:extLst>
              <a:ext uri="{FF2B5EF4-FFF2-40B4-BE49-F238E27FC236}">
                <a16:creationId xmlns:a16="http://schemas.microsoft.com/office/drawing/2014/main" id="{628E2851-9194-5AC7-74F0-5008591703B1}"/>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C72D46FA-DC36-2346-2A0C-1836844BA3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BD2AF384-A0B3-F5BE-DEC8-095EE6D62AC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57F9DD3-EF57-4938-B6EE-D70E70486628}" type="slidenum">
              <a:rPr lang="en-US" altLang="en-US"/>
              <a:pPr algn="r" eaLnBrk="1" hangingPunct="1">
                <a:spcBef>
                  <a:spcPct val="0"/>
                </a:spcBef>
              </a:pPr>
              <a:t>93</a:t>
            </a:fld>
            <a:endParaRPr lang="en-US" altLang="en-US"/>
          </a:p>
        </p:txBody>
      </p:sp>
      <p:sp>
        <p:nvSpPr>
          <p:cNvPr id="58370" name="Rectangle 2">
            <a:extLst>
              <a:ext uri="{FF2B5EF4-FFF2-40B4-BE49-F238E27FC236}">
                <a16:creationId xmlns:a16="http://schemas.microsoft.com/office/drawing/2014/main" id="{260FCA97-5263-5800-B13A-2E599D83B10A}"/>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5BB1D39F-DAC6-98CA-E065-431E93C0C0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A5AFEC4A-BEA0-6B73-7932-CD664F1895F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66FFF53-1287-42B2-AC41-A8074CCAA478}" type="slidenum">
              <a:rPr lang="en-US" altLang="en-US"/>
              <a:pPr algn="r" eaLnBrk="1" hangingPunct="1">
                <a:spcBef>
                  <a:spcPct val="0"/>
                </a:spcBef>
              </a:pPr>
              <a:t>94</a:t>
            </a:fld>
            <a:endParaRPr lang="en-US" altLang="en-US"/>
          </a:p>
        </p:txBody>
      </p:sp>
      <p:sp>
        <p:nvSpPr>
          <p:cNvPr id="60418" name="Rectangle 2">
            <a:extLst>
              <a:ext uri="{FF2B5EF4-FFF2-40B4-BE49-F238E27FC236}">
                <a16:creationId xmlns:a16="http://schemas.microsoft.com/office/drawing/2014/main" id="{B19C7818-BFE4-20D9-F1CA-46C1EEFDAE97}"/>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AF67A4-C687-554E-A9DD-9923553AE0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264BD0D1-B48F-666A-56CD-F61DD6443D15}"/>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5BA5E980-41F3-4C51-9E5A-F86F5DC578CF}" type="slidenum">
              <a:rPr lang="en-US" altLang="en-US"/>
              <a:pPr algn="r" eaLnBrk="1" hangingPunct="1">
                <a:spcBef>
                  <a:spcPct val="0"/>
                </a:spcBef>
              </a:pPr>
              <a:t>95</a:t>
            </a:fld>
            <a:endParaRPr lang="en-US" altLang="en-US"/>
          </a:p>
        </p:txBody>
      </p:sp>
      <p:sp>
        <p:nvSpPr>
          <p:cNvPr id="62466" name="Rectangle 2">
            <a:extLst>
              <a:ext uri="{FF2B5EF4-FFF2-40B4-BE49-F238E27FC236}">
                <a16:creationId xmlns:a16="http://schemas.microsoft.com/office/drawing/2014/main" id="{478E4CA1-B5B8-A98C-BA27-081B1E9BA9D7}"/>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2BBB5A32-F3FF-2086-1240-7FC62EAED6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368AA76B-A4DB-EC4E-34CC-971364D7E91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94CD4B2-5011-4F2D-BE31-076E379C01F0}" type="slidenum">
              <a:rPr lang="en-US" altLang="en-US"/>
              <a:pPr algn="r" eaLnBrk="1" hangingPunct="1">
                <a:spcBef>
                  <a:spcPct val="0"/>
                </a:spcBef>
              </a:pPr>
              <a:t>97</a:t>
            </a:fld>
            <a:endParaRPr lang="en-US" altLang="en-US"/>
          </a:p>
        </p:txBody>
      </p:sp>
      <p:sp>
        <p:nvSpPr>
          <p:cNvPr id="65538" name="Rectangle 2">
            <a:extLst>
              <a:ext uri="{FF2B5EF4-FFF2-40B4-BE49-F238E27FC236}">
                <a16:creationId xmlns:a16="http://schemas.microsoft.com/office/drawing/2014/main" id="{5B78C984-93C5-4F0F-D44D-E8621FDEF3FD}"/>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7FFE6B3A-A666-5317-85A6-937702CD18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3BD32494-856C-426F-FB56-3EFF074338F2}"/>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6DF873D6-EC97-4787-BE17-9C313558951B}" type="slidenum">
              <a:rPr lang="en-US" altLang="en-US"/>
              <a:pPr algn="r" eaLnBrk="1" hangingPunct="1">
                <a:spcBef>
                  <a:spcPct val="0"/>
                </a:spcBef>
              </a:pPr>
              <a:t>98</a:t>
            </a:fld>
            <a:endParaRPr lang="en-US" altLang="en-US"/>
          </a:p>
        </p:txBody>
      </p:sp>
      <p:sp>
        <p:nvSpPr>
          <p:cNvPr id="67586" name="Rectangle 2">
            <a:extLst>
              <a:ext uri="{FF2B5EF4-FFF2-40B4-BE49-F238E27FC236}">
                <a16:creationId xmlns:a16="http://schemas.microsoft.com/office/drawing/2014/main" id="{D5A917A4-5B9F-52BF-CF27-5E2FAB4EF850}"/>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07364B6E-8C70-3FD2-A1EA-B227EE1E33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A53E249B-1BD3-4C1B-A808-31255C3534B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20882F3-3518-475F-8026-335EB000227C}" type="slidenum">
              <a:rPr lang="en-US" altLang="en-US"/>
              <a:pPr algn="r" eaLnBrk="1" hangingPunct="1">
                <a:spcBef>
                  <a:spcPct val="0"/>
                </a:spcBef>
              </a:pPr>
              <a:t>99</a:t>
            </a:fld>
            <a:endParaRPr lang="en-US" altLang="en-US"/>
          </a:p>
        </p:txBody>
      </p:sp>
      <p:sp>
        <p:nvSpPr>
          <p:cNvPr id="69634" name="Rectangle 2">
            <a:extLst>
              <a:ext uri="{FF2B5EF4-FFF2-40B4-BE49-F238E27FC236}">
                <a16:creationId xmlns:a16="http://schemas.microsoft.com/office/drawing/2014/main" id="{99730F17-F653-AF02-34FE-69F1016D3A9D}"/>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0BF2E3DE-F46C-7943-1E22-B188AE65F0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75DE092-AB2B-6593-1515-58BAC7CDA8EF}"/>
              </a:ext>
            </a:extLst>
          </p:cNvPr>
          <p:cNvSpPr>
            <a:spLocks noGrp="1" noRot="1" noChangeAspect="1" noChangeArrowheads="1" noTextEdit="1"/>
          </p:cNvSpPr>
          <p:nvPr>
            <p:ph type="sldImg"/>
          </p:nvPr>
        </p:nvSpPr>
        <p:spPr>
          <a:xfrm>
            <a:off x="381000" y="685800"/>
            <a:ext cx="6096000" cy="3429000"/>
          </a:xfrm>
          <a:ln/>
        </p:spPr>
      </p:sp>
      <p:sp>
        <p:nvSpPr>
          <p:cNvPr id="19458" name="Rectangle 3">
            <a:extLst>
              <a:ext uri="{FF2B5EF4-FFF2-40B4-BE49-F238E27FC236}">
                <a16:creationId xmlns:a16="http://schemas.microsoft.com/office/drawing/2014/main" id="{A43232BC-80E7-8871-473A-88CBDE9A81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2585C208-9D8E-BC79-F2B5-F7E293EE6B47}"/>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781C698-3F91-47E7-8123-472A9AEADF3F}" type="slidenum">
              <a:rPr lang="en-US" altLang="en-US"/>
              <a:pPr algn="r" eaLnBrk="1" hangingPunct="1">
                <a:spcBef>
                  <a:spcPct val="0"/>
                </a:spcBef>
              </a:pPr>
              <a:t>100</a:t>
            </a:fld>
            <a:endParaRPr lang="en-US" altLang="en-US"/>
          </a:p>
        </p:txBody>
      </p:sp>
      <p:sp>
        <p:nvSpPr>
          <p:cNvPr id="71682" name="Rectangle 2">
            <a:extLst>
              <a:ext uri="{FF2B5EF4-FFF2-40B4-BE49-F238E27FC236}">
                <a16:creationId xmlns:a16="http://schemas.microsoft.com/office/drawing/2014/main" id="{A85C2647-D459-FDB4-97A8-8E76C232A00F}"/>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0AE44078-C1EC-75BF-BD14-B130AD9FB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F49E1DDE-EB96-9395-1BC3-2B742601B42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DF45EFAE-EBB4-48B2-B5A1-E156BED3F245}" type="slidenum">
              <a:rPr lang="en-US" altLang="en-US"/>
              <a:pPr algn="r" eaLnBrk="1" hangingPunct="1">
                <a:spcBef>
                  <a:spcPct val="0"/>
                </a:spcBef>
              </a:pPr>
              <a:t>101</a:t>
            </a:fld>
            <a:endParaRPr lang="en-US" altLang="en-US"/>
          </a:p>
        </p:txBody>
      </p:sp>
      <p:sp>
        <p:nvSpPr>
          <p:cNvPr id="73730" name="Rectangle 2">
            <a:extLst>
              <a:ext uri="{FF2B5EF4-FFF2-40B4-BE49-F238E27FC236}">
                <a16:creationId xmlns:a16="http://schemas.microsoft.com/office/drawing/2014/main" id="{672B321E-8409-EA69-A78B-89C52B06F852}"/>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B7CA0FFA-DF27-E569-56A6-ED729F728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a:extLst>
              <a:ext uri="{FF2B5EF4-FFF2-40B4-BE49-F238E27FC236}">
                <a16:creationId xmlns:a16="http://schemas.microsoft.com/office/drawing/2014/main" id="{B8A1E43A-EEBE-E42C-7A8E-B4A6B2D84B62}"/>
              </a:ext>
            </a:extLst>
          </p:cNvPr>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8A835D4-DE84-4148-99A3-AB9BC81098C4}" type="slidenum">
              <a:rPr lang="en-US" altLang="en-US"/>
              <a:pPr>
                <a:spcBef>
                  <a:spcPct val="0"/>
                </a:spcBef>
              </a:pPr>
              <a:t>103</a:t>
            </a:fld>
            <a:endParaRPr lang="en-US" altLang="en-US"/>
          </a:p>
        </p:txBody>
      </p:sp>
      <p:sp>
        <p:nvSpPr>
          <p:cNvPr id="5122" name="Rectangle 2">
            <a:extLst>
              <a:ext uri="{FF2B5EF4-FFF2-40B4-BE49-F238E27FC236}">
                <a16:creationId xmlns:a16="http://schemas.microsoft.com/office/drawing/2014/main" id="{5DF04700-1873-E4F3-0828-6BF95CDFC066}"/>
              </a:ext>
            </a:extLst>
          </p:cNvPr>
          <p:cNvSpPr>
            <a:spLocks noGrp="1" noRot="1" noChangeAspect="1" noChangeArrowheads="1" noTextEdit="1"/>
          </p:cNvSpPr>
          <p:nvPr>
            <p:ph type="sldImg"/>
          </p:nvPr>
        </p:nvSpPr>
        <p:spPr>
          <a:ln/>
        </p:spPr>
      </p:sp>
      <p:sp>
        <p:nvSpPr>
          <p:cNvPr id="5123" name="Rectangle 3">
            <a:extLst>
              <a:ext uri="{FF2B5EF4-FFF2-40B4-BE49-F238E27FC236}">
                <a16:creationId xmlns:a16="http://schemas.microsoft.com/office/drawing/2014/main" id="{8AA5D4F0-B678-A54A-B716-9330D8C7BC1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EE9BBACD-8DDF-9435-E64C-856C35F24B85}"/>
              </a:ext>
            </a:extLst>
          </p:cNvPr>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9A0A38F-2EBE-422B-995E-C950FE48E243}" type="slidenum">
              <a:rPr lang="en-US" altLang="en-US"/>
              <a:pPr>
                <a:spcBef>
                  <a:spcPct val="0"/>
                </a:spcBef>
              </a:pPr>
              <a:t>104</a:t>
            </a:fld>
            <a:endParaRPr lang="en-US" altLang="en-US"/>
          </a:p>
        </p:txBody>
      </p:sp>
      <p:sp>
        <p:nvSpPr>
          <p:cNvPr id="7170" name="Rectangle 2">
            <a:extLst>
              <a:ext uri="{FF2B5EF4-FFF2-40B4-BE49-F238E27FC236}">
                <a16:creationId xmlns:a16="http://schemas.microsoft.com/office/drawing/2014/main" id="{FC2EF2E2-76F5-E2F0-A305-B592C32804DD}"/>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8D26AFD3-35B7-3B5B-68A2-AC54D24BF89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8C202437-AEB8-0F8B-A967-7DD4B3710FAE}"/>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FEDDB41-4FAC-4661-AF00-561C0901EDF9}" type="slidenum">
              <a:rPr lang="en-US" altLang="en-US"/>
              <a:pPr algn="r" eaLnBrk="1" hangingPunct="1">
                <a:spcBef>
                  <a:spcPct val="0"/>
                </a:spcBef>
              </a:pPr>
              <a:t>105</a:t>
            </a:fld>
            <a:endParaRPr lang="en-US" altLang="en-US"/>
          </a:p>
        </p:txBody>
      </p:sp>
      <p:sp>
        <p:nvSpPr>
          <p:cNvPr id="9218" name="Rectangle 2">
            <a:extLst>
              <a:ext uri="{FF2B5EF4-FFF2-40B4-BE49-F238E27FC236}">
                <a16:creationId xmlns:a16="http://schemas.microsoft.com/office/drawing/2014/main" id="{8F7AB1DB-AF33-38BD-DA0D-14AD68B0C404}"/>
              </a:ext>
            </a:extLst>
          </p:cNvPr>
          <p:cNvSpPr>
            <a:spLocks noGrp="1" noRot="1" noChangeAspect="1" noChangeArrowheads="1" noTextEdit="1"/>
          </p:cNvSpPr>
          <p:nvPr>
            <p:ph type="sldImg"/>
          </p:nvPr>
        </p:nvSpPr>
        <p:spPr>
          <a:ln/>
        </p:spPr>
      </p:sp>
      <p:sp>
        <p:nvSpPr>
          <p:cNvPr id="9219" name="Rectangle 3">
            <a:extLst>
              <a:ext uri="{FF2B5EF4-FFF2-40B4-BE49-F238E27FC236}">
                <a16:creationId xmlns:a16="http://schemas.microsoft.com/office/drawing/2014/main" id="{4288150C-21AD-3C1B-DACB-A32AD871692B}"/>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a:extLst>
              <a:ext uri="{FF2B5EF4-FFF2-40B4-BE49-F238E27FC236}">
                <a16:creationId xmlns:a16="http://schemas.microsoft.com/office/drawing/2014/main" id="{CA56F21C-490C-D68F-CE6B-FD04299743F7}"/>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8378731-DF9C-4210-B7F7-EA1B3020A1A8}" type="slidenum">
              <a:rPr lang="en-US" altLang="en-US"/>
              <a:pPr algn="r" eaLnBrk="1" hangingPunct="1">
                <a:spcBef>
                  <a:spcPct val="0"/>
                </a:spcBef>
              </a:pPr>
              <a:t>106</a:t>
            </a:fld>
            <a:endParaRPr lang="en-US" altLang="en-US"/>
          </a:p>
        </p:txBody>
      </p:sp>
      <p:sp>
        <p:nvSpPr>
          <p:cNvPr id="11266" name="Rectangle 2">
            <a:extLst>
              <a:ext uri="{FF2B5EF4-FFF2-40B4-BE49-F238E27FC236}">
                <a16:creationId xmlns:a16="http://schemas.microsoft.com/office/drawing/2014/main" id="{37A7C6AF-93AC-1BE8-4FF4-A0CCB69EDD58}"/>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368AA461-56C1-B28E-9DB9-CD9C61682F8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BFCD5468-3767-8F5A-D73A-C210B5259398}"/>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62376C2-ADE9-4022-BB2A-612891E148F9}" type="slidenum">
              <a:rPr lang="en-US" altLang="en-US"/>
              <a:pPr algn="r" eaLnBrk="1" hangingPunct="1">
                <a:spcBef>
                  <a:spcPct val="0"/>
                </a:spcBef>
              </a:pPr>
              <a:t>107</a:t>
            </a:fld>
            <a:endParaRPr lang="en-US" altLang="en-US"/>
          </a:p>
        </p:txBody>
      </p:sp>
      <p:sp>
        <p:nvSpPr>
          <p:cNvPr id="13314" name="Rectangle 2">
            <a:extLst>
              <a:ext uri="{FF2B5EF4-FFF2-40B4-BE49-F238E27FC236}">
                <a16:creationId xmlns:a16="http://schemas.microsoft.com/office/drawing/2014/main" id="{F27EFE91-BE65-94D7-D634-D9389ED16F64}"/>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8A28FEF0-E0EB-8310-7DBD-D9A2C637100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96B68E48-5232-6E44-3259-1CDB7947E274}"/>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BA48C5F-D8F3-46DD-894D-7F25B153DA74}" type="slidenum">
              <a:rPr lang="en-US" altLang="en-US"/>
              <a:pPr algn="r" eaLnBrk="1" hangingPunct="1">
                <a:spcBef>
                  <a:spcPct val="0"/>
                </a:spcBef>
              </a:pPr>
              <a:t>108</a:t>
            </a:fld>
            <a:endParaRPr lang="en-US" altLang="en-US"/>
          </a:p>
        </p:txBody>
      </p:sp>
      <p:sp>
        <p:nvSpPr>
          <p:cNvPr id="15362" name="Rectangle 2">
            <a:extLst>
              <a:ext uri="{FF2B5EF4-FFF2-40B4-BE49-F238E27FC236}">
                <a16:creationId xmlns:a16="http://schemas.microsoft.com/office/drawing/2014/main" id="{EB059462-8B82-7875-890D-F13BAC9F52C7}"/>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ABBBFE06-760D-6194-D0FE-9577304A40D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9B1BE973-2516-1C73-C6D1-43A2BBD6D25F}"/>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B76F1D8-A7B5-43CE-ACFF-C3B9F13D4C34}" type="slidenum">
              <a:rPr lang="en-US" altLang="en-US"/>
              <a:pPr algn="r" eaLnBrk="1" hangingPunct="1">
                <a:spcBef>
                  <a:spcPct val="0"/>
                </a:spcBef>
              </a:pPr>
              <a:t>109</a:t>
            </a:fld>
            <a:endParaRPr lang="en-US" altLang="en-US"/>
          </a:p>
        </p:txBody>
      </p:sp>
      <p:sp>
        <p:nvSpPr>
          <p:cNvPr id="17410" name="Rectangle 2">
            <a:extLst>
              <a:ext uri="{FF2B5EF4-FFF2-40B4-BE49-F238E27FC236}">
                <a16:creationId xmlns:a16="http://schemas.microsoft.com/office/drawing/2014/main" id="{E9E75FE2-3C9B-9EF0-C1BF-C428B2E467FB}"/>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0C4A5F0-974E-46A9-3248-63EFE0CA86DB}"/>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B226E693-38B7-4B1B-DEF5-959D2BC2139A}"/>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46D2B2E-7385-4E1F-8251-08DD8033E7F5}" type="slidenum">
              <a:rPr lang="en-US" altLang="en-US"/>
              <a:pPr algn="r" eaLnBrk="1" hangingPunct="1">
                <a:spcBef>
                  <a:spcPct val="0"/>
                </a:spcBef>
              </a:pPr>
              <a:t>110</a:t>
            </a:fld>
            <a:endParaRPr lang="en-US" altLang="en-US"/>
          </a:p>
        </p:txBody>
      </p:sp>
      <p:sp>
        <p:nvSpPr>
          <p:cNvPr id="19458" name="Rectangle 2">
            <a:extLst>
              <a:ext uri="{FF2B5EF4-FFF2-40B4-BE49-F238E27FC236}">
                <a16:creationId xmlns:a16="http://schemas.microsoft.com/office/drawing/2014/main" id="{6B6D3F77-9112-49F5-C3AC-17B98EE3BFEA}"/>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B2987949-3B5E-F39B-5D5B-13800682306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72038678-F5D7-74E3-6F7D-3A85174BF852}"/>
              </a:ext>
            </a:extLst>
          </p:cNvPr>
          <p:cNvSpPr>
            <a:spLocks noGrp="1" noRot="1" noChangeAspect="1" noChangeArrowheads="1" noTextEdit="1"/>
          </p:cNvSpPr>
          <p:nvPr>
            <p:ph type="sldImg"/>
          </p:nvPr>
        </p:nvSpPr>
        <p:spPr>
          <a:xfrm>
            <a:off x="381000" y="685800"/>
            <a:ext cx="6096000" cy="3429000"/>
          </a:xfrm>
          <a:ln/>
        </p:spPr>
      </p:sp>
      <p:sp>
        <p:nvSpPr>
          <p:cNvPr id="21506" name="Rectangle 3">
            <a:extLst>
              <a:ext uri="{FF2B5EF4-FFF2-40B4-BE49-F238E27FC236}">
                <a16:creationId xmlns:a16="http://schemas.microsoft.com/office/drawing/2014/main" id="{5B44B622-B681-87A9-EEFF-BD22A5D1B0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71CC7AF8-3390-74EA-BEF1-171C734F15D3}"/>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93A9B17-6117-41E8-ACEA-69B3B1DDBE2D}" type="slidenum">
              <a:rPr lang="en-US" altLang="en-US"/>
              <a:pPr algn="r" eaLnBrk="1" hangingPunct="1">
                <a:spcBef>
                  <a:spcPct val="0"/>
                </a:spcBef>
              </a:pPr>
              <a:t>111</a:t>
            </a:fld>
            <a:endParaRPr lang="en-US" altLang="en-US"/>
          </a:p>
        </p:txBody>
      </p:sp>
      <p:sp>
        <p:nvSpPr>
          <p:cNvPr id="21506" name="Rectangle 2">
            <a:extLst>
              <a:ext uri="{FF2B5EF4-FFF2-40B4-BE49-F238E27FC236}">
                <a16:creationId xmlns:a16="http://schemas.microsoft.com/office/drawing/2014/main" id="{35C276C1-2ABD-C5A6-55CA-95DDDE10FD8C}"/>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89032195-EC5B-2F2A-9C28-89292DA0CDB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3041ACF2-5855-3E2B-12F2-338E675378D1}"/>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6DB9678-6A14-4026-823E-75C0FCFFD668}" type="slidenum">
              <a:rPr lang="en-US" altLang="en-US"/>
              <a:pPr algn="r" eaLnBrk="1" hangingPunct="1">
                <a:spcBef>
                  <a:spcPct val="0"/>
                </a:spcBef>
              </a:pPr>
              <a:t>112</a:t>
            </a:fld>
            <a:endParaRPr lang="en-US" altLang="en-US"/>
          </a:p>
        </p:txBody>
      </p:sp>
      <p:sp>
        <p:nvSpPr>
          <p:cNvPr id="23554" name="Rectangle 2">
            <a:extLst>
              <a:ext uri="{FF2B5EF4-FFF2-40B4-BE49-F238E27FC236}">
                <a16:creationId xmlns:a16="http://schemas.microsoft.com/office/drawing/2014/main" id="{CE6F9052-0D8E-1C66-919D-238941A84068}"/>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F5E035FB-EF53-5603-73AF-BB33C58E3358}"/>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1B16B496-66C7-FD32-D2FD-AB5879DBB512}"/>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A5EE383-2C45-459C-A586-B3B2A5A7EF22}" type="slidenum">
              <a:rPr lang="en-US" altLang="en-US"/>
              <a:pPr algn="r" eaLnBrk="1" hangingPunct="1">
                <a:spcBef>
                  <a:spcPct val="0"/>
                </a:spcBef>
              </a:pPr>
              <a:t>113</a:t>
            </a:fld>
            <a:endParaRPr lang="en-US" altLang="en-US"/>
          </a:p>
        </p:txBody>
      </p:sp>
      <p:sp>
        <p:nvSpPr>
          <p:cNvPr id="25602" name="Rectangle 2">
            <a:extLst>
              <a:ext uri="{FF2B5EF4-FFF2-40B4-BE49-F238E27FC236}">
                <a16:creationId xmlns:a16="http://schemas.microsoft.com/office/drawing/2014/main" id="{3A510B5D-69C1-43E2-6E84-3F3FAEC2373E}"/>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1ED6B7A6-791B-6D71-466C-BCB9F4D335B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103F9DF8-220F-4696-769D-4E049D6D0166}"/>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DC36A818-1F8E-4486-A51B-A5F8D83F358F}" type="slidenum">
              <a:rPr lang="en-US" altLang="en-US"/>
              <a:pPr algn="r" eaLnBrk="1" hangingPunct="1">
                <a:spcBef>
                  <a:spcPct val="0"/>
                </a:spcBef>
              </a:pPr>
              <a:t>114</a:t>
            </a:fld>
            <a:endParaRPr lang="en-US" altLang="en-US"/>
          </a:p>
        </p:txBody>
      </p:sp>
      <p:sp>
        <p:nvSpPr>
          <p:cNvPr id="27650" name="Rectangle 2">
            <a:extLst>
              <a:ext uri="{FF2B5EF4-FFF2-40B4-BE49-F238E27FC236}">
                <a16:creationId xmlns:a16="http://schemas.microsoft.com/office/drawing/2014/main" id="{6E842779-0B0B-0D3A-9796-91B9BCCC421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BE4DF296-C77F-FE30-A6CD-DAE57A4CACC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5C79D1CC-0FDA-2D31-D20A-4471F708D7CC}"/>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0C002335-E8C2-4CF8-A1C9-DAF5635C23AA}" type="slidenum">
              <a:rPr lang="en-US" altLang="en-US"/>
              <a:pPr algn="r" eaLnBrk="1" hangingPunct="1">
                <a:spcBef>
                  <a:spcPct val="0"/>
                </a:spcBef>
              </a:pPr>
              <a:t>115</a:t>
            </a:fld>
            <a:endParaRPr lang="en-US" altLang="en-US"/>
          </a:p>
        </p:txBody>
      </p:sp>
      <p:sp>
        <p:nvSpPr>
          <p:cNvPr id="29698" name="Rectangle 2">
            <a:extLst>
              <a:ext uri="{FF2B5EF4-FFF2-40B4-BE49-F238E27FC236}">
                <a16:creationId xmlns:a16="http://schemas.microsoft.com/office/drawing/2014/main" id="{7BF7D0D2-97F1-37A3-BCA7-77CF2822C7B5}"/>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80B81E35-41B8-C374-3DF0-C43902AE1EAB}"/>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4206CAEB-97E3-B34B-F757-A02DDF4598C4}"/>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49667C3-EAA0-4CCC-90CA-3CF41BFAB750}" type="slidenum">
              <a:rPr lang="en-US" altLang="en-US"/>
              <a:pPr algn="r" eaLnBrk="1" hangingPunct="1">
                <a:spcBef>
                  <a:spcPct val="0"/>
                </a:spcBef>
              </a:pPr>
              <a:t>116</a:t>
            </a:fld>
            <a:endParaRPr lang="en-US" altLang="en-US"/>
          </a:p>
        </p:txBody>
      </p:sp>
      <p:sp>
        <p:nvSpPr>
          <p:cNvPr id="31746" name="Rectangle 2">
            <a:extLst>
              <a:ext uri="{FF2B5EF4-FFF2-40B4-BE49-F238E27FC236}">
                <a16:creationId xmlns:a16="http://schemas.microsoft.com/office/drawing/2014/main" id="{4781CC3D-56D2-EDDE-00C0-CBFB50AF8370}"/>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B9159104-1B6F-11FF-E316-F3A78944C38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732BBEDE-3AFF-D635-95FE-ACAED0C0DAFC}"/>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933E2AE-84A3-490F-B9CD-19734DF1965D}" type="slidenum">
              <a:rPr lang="en-US" altLang="en-US"/>
              <a:pPr algn="r" eaLnBrk="1" hangingPunct="1">
                <a:spcBef>
                  <a:spcPct val="0"/>
                </a:spcBef>
              </a:pPr>
              <a:t>117</a:t>
            </a:fld>
            <a:endParaRPr lang="en-US" altLang="en-US"/>
          </a:p>
        </p:txBody>
      </p:sp>
      <p:sp>
        <p:nvSpPr>
          <p:cNvPr id="33794" name="Rectangle 2">
            <a:extLst>
              <a:ext uri="{FF2B5EF4-FFF2-40B4-BE49-F238E27FC236}">
                <a16:creationId xmlns:a16="http://schemas.microsoft.com/office/drawing/2014/main" id="{C0A986AE-122F-2A21-BD37-875A615E900B}"/>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CABFD383-731F-1E94-AE02-EB077F26E8F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2EFB50E-4325-D8D5-98C3-DBCF1ABAE543}"/>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5940193-7040-4661-8EAC-26582269E10D}" type="slidenum">
              <a:rPr lang="en-US" altLang="en-US"/>
              <a:pPr algn="r" eaLnBrk="1" hangingPunct="1">
                <a:spcBef>
                  <a:spcPct val="0"/>
                </a:spcBef>
              </a:pPr>
              <a:t>118</a:t>
            </a:fld>
            <a:endParaRPr lang="en-US" altLang="en-US"/>
          </a:p>
        </p:txBody>
      </p:sp>
      <p:sp>
        <p:nvSpPr>
          <p:cNvPr id="35842" name="Rectangle 2">
            <a:extLst>
              <a:ext uri="{FF2B5EF4-FFF2-40B4-BE49-F238E27FC236}">
                <a16:creationId xmlns:a16="http://schemas.microsoft.com/office/drawing/2014/main" id="{94F6631B-CC6F-26C2-4245-FF224E97391D}"/>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BA2D0EA2-A032-318C-C270-D5024AB238D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141F4E36-F7DC-6B52-262B-EE94C0A7F1E0}"/>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835B352-97C2-4006-866A-646F920238DD}" type="slidenum">
              <a:rPr lang="en-US" altLang="en-US"/>
              <a:pPr algn="r" eaLnBrk="1" hangingPunct="1">
                <a:spcBef>
                  <a:spcPct val="0"/>
                </a:spcBef>
              </a:pPr>
              <a:t>119</a:t>
            </a:fld>
            <a:endParaRPr lang="en-US" altLang="en-US"/>
          </a:p>
        </p:txBody>
      </p:sp>
      <p:sp>
        <p:nvSpPr>
          <p:cNvPr id="37890" name="Rectangle 2">
            <a:extLst>
              <a:ext uri="{FF2B5EF4-FFF2-40B4-BE49-F238E27FC236}">
                <a16:creationId xmlns:a16="http://schemas.microsoft.com/office/drawing/2014/main" id="{7033170E-857D-664A-3332-08F2902C4E5A}"/>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DCBAD06A-6541-8655-963E-CC9A9FCA0F0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871745F-385F-D268-177C-BD2E3F6FED6A}"/>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a:spcBef>
                <a:spcPct val="30000"/>
              </a:spcBef>
              <a:defRPr sz="1200">
                <a:solidFill>
                  <a:schemeClr val="tx1"/>
                </a:solidFill>
                <a:latin typeface="Arial" panose="020B0604020202020204" pitchFamily="34" charset="0"/>
              </a:defRPr>
            </a:lvl1pPr>
            <a:lvl2pPr marL="757238" indent="-292100" defTabSz="931863">
              <a:spcBef>
                <a:spcPct val="30000"/>
              </a:spcBef>
              <a:defRPr sz="1200">
                <a:solidFill>
                  <a:schemeClr val="tx1"/>
                </a:solidFill>
                <a:latin typeface="Arial" panose="020B0604020202020204" pitchFamily="34" charset="0"/>
              </a:defRPr>
            </a:lvl2pPr>
            <a:lvl3pPr marL="1165225" indent="-233363" defTabSz="931863">
              <a:spcBef>
                <a:spcPct val="30000"/>
              </a:spcBef>
              <a:defRPr sz="1200">
                <a:solidFill>
                  <a:schemeClr val="tx1"/>
                </a:solidFill>
                <a:latin typeface="Arial" panose="020B0604020202020204" pitchFamily="34" charset="0"/>
              </a:defRPr>
            </a:lvl3pPr>
            <a:lvl4pPr marL="1630363" indent="-233363" defTabSz="931863">
              <a:spcBef>
                <a:spcPct val="30000"/>
              </a:spcBef>
              <a:defRPr sz="1200">
                <a:solidFill>
                  <a:schemeClr val="tx1"/>
                </a:solidFill>
                <a:latin typeface="Arial" panose="020B0604020202020204" pitchFamily="34" charset="0"/>
              </a:defRPr>
            </a:lvl4pPr>
            <a:lvl5pPr marL="2097088" indent="-233363" defTabSz="931863">
              <a:spcBef>
                <a:spcPct val="30000"/>
              </a:spcBef>
              <a:defRPr sz="1200">
                <a:solidFill>
                  <a:schemeClr val="tx1"/>
                </a:solidFill>
                <a:latin typeface="Arial" panose="020B0604020202020204" pitchFamily="34" charset="0"/>
              </a:defRPr>
            </a:lvl5pPr>
            <a:lvl6pPr marL="2554288" indent="-233363" defTabSz="931863" eaLnBrk="0" fontAlgn="base" hangingPunct="0">
              <a:spcBef>
                <a:spcPct val="30000"/>
              </a:spcBef>
              <a:spcAft>
                <a:spcPct val="0"/>
              </a:spcAft>
              <a:defRPr sz="1200">
                <a:solidFill>
                  <a:schemeClr val="tx1"/>
                </a:solidFill>
                <a:latin typeface="Arial" panose="020B0604020202020204" pitchFamily="34" charset="0"/>
              </a:defRPr>
            </a:lvl6pPr>
            <a:lvl7pPr marL="3011488" indent="-233363" defTabSz="931863" eaLnBrk="0" fontAlgn="base" hangingPunct="0">
              <a:spcBef>
                <a:spcPct val="30000"/>
              </a:spcBef>
              <a:spcAft>
                <a:spcPct val="0"/>
              </a:spcAft>
              <a:defRPr sz="1200">
                <a:solidFill>
                  <a:schemeClr val="tx1"/>
                </a:solidFill>
                <a:latin typeface="Arial" panose="020B0604020202020204" pitchFamily="34" charset="0"/>
              </a:defRPr>
            </a:lvl7pPr>
            <a:lvl8pPr marL="3468688" indent="-233363" defTabSz="931863" eaLnBrk="0" fontAlgn="base" hangingPunct="0">
              <a:spcBef>
                <a:spcPct val="30000"/>
              </a:spcBef>
              <a:spcAft>
                <a:spcPct val="0"/>
              </a:spcAft>
              <a:defRPr sz="1200">
                <a:solidFill>
                  <a:schemeClr val="tx1"/>
                </a:solidFill>
                <a:latin typeface="Arial" panose="020B0604020202020204" pitchFamily="34" charset="0"/>
              </a:defRPr>
            </a:lvl8pPr>
            <a:lvl9pPr marL="3925888" indent="-233363" defTabSz="931863"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A2BDA70A-BC70-42D3-BC4F-CBFFA7C5866E}" type="slidenum">
              <a:rPr lang="en-US" altLang="en-US"/>
              <a:pPr algn="r" eaLnBrk="1" hangingPunct="1">
                <a:spcBef>
                  <a:spcPct val="0"/>
                </a:spcBef>
              </a:pPr>
              <a:t>120</a:t>
            </a:fld>
            <a:endParaRPr lang="en-US" altLang="en-US"/>
          </a:p>
        </p:txBody>
      </p:sp>
      <p:sp>
        <p:nvSpPr>
          <p:cNvPr id="39938" name="Rectangle 2">
            <a:extLst>
              <a:ext uri="{FF2B5EF4-FFF2-40B4-BE49-F238E27FC236}">
                <a16:creationId xmlns:a16="http://schemas.microsoft.com/office/drawing/2014/main" id="{95B68F8F-6FEE-274C-A294-622526673FF9}"/>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18E77BE2-60E2-33E5-CE29-76B4496EABDB}"/>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2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2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2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6.xml"/><Relationship Id="rId5" Type="http://schemas.microsoft.com/office/2007/relationships/hdphoto" Target="../media/hdphoto1.wdp"/><Relationship Id="rId4" Type="http://schemas.openxmlformats.org/officeDocument/2006/relationships/image" Target="../media/image4.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6.xml"/><Relationship Id="rId5" Type="http://schemas.microsoft.com/office/2007/relationships/hdphoto" Target="../media/hdphoto1.wdp"/><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6.xml"/><Relationship Id="rId5" Type="http://schemas.microsoft.com/office/2007/relationships/hdphoto" Target="../media/hdphoto1.wdp"/><Relationship Id="rId4" Type="http://schemas.openxmlformats.org/officeDocument/2006/relationships/image" Target="../media/image3.png"/></Relationships>
</file>

<file path=ppt/slideLayouts/_rels/slideLayout2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6.xml"/><Relationship Id="rId5" Type="http://schemas.microsoft.com/office/2007/relationships/hdphoto" Target="../media/hdphoto1.wdp"/><Relationship Id="rId4" Type="http://schemas.openxmlformats.org/officeDocument/2006/relationships/image" Target="../media/image3.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1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06710-1EBC-7EDE-3827-70D4372598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4500817-89DE-2296-D2CC-09254B8EBA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84D805D-8B4B-22FC-DB3D-8275CA9EDD6A}"/>
              </a:ext>
            </a:extLst>
          </p:cNvPr>
          <p:cNvSpPr>
            <a:spLocks noGrp="1"/>
          </p:cNvSpPr>
          <p:nvPr>
            <p:ph type="dt" sz="half" idx="10"/>
          </p:nvPr>
        </p:nvSpPr>
        <p:spPr/>
        <p:txBody>
          <a:bodyPr/>
          <a:lstStyle/>
          <a:p>
            <a:fld id="{1AB8C4E6-416B-4DD5-AC59-1A5AAED8E42B}" type="datetimeFigureOut">
              <a:rPr lang="en-US" smtClean="0"/>
              <a:t>6/29/2024</a:t>
            </a:fld>
            <a:endParaRPr lang="en-US"/>
          </a:p>
        </p:txBody>
      </p:sp>
      <p:sp>
        <p:nvSpPr>
          <p:cNvPr id="5" name="Footer Placeholder 4">
            <a:extLst>
              <a:ext uri="{FF2B5EF4-FFF2-40B4-BE49-F238E27FC236}">
                <a16:creationId xmlns:a16="http://schemas.microsoft.com/office/drawing/2014/main" id="{34B33752-26FF-2FB7-B2D7-D107A78B0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4F80B-8047-422D-2E97-5EFC35964D53}"/>
              </a:ext>
            </a:extLst>
          </p:cNvPr>
          <p:cNvSpPr>
            <a:spLocks noGrp="1"/>
          </p:cNvSpPr>
          <p:nvPr>
            <p:ph type="sldNum" sz="quarter" idx="12"/>
          </p:nvPr>
        </p:nvSpPr>
        <p:spPr/>
        <p:txBody>
          <a:bodyPr/>
          <a:lstStyle/>
          <a:p>
            <a:fld id="{5C6C47FA-EF10-4A0C-ADF7-9B72D244A98D}" type="slidenum">
              <a:rPr lang="en-US" smtClean="0"/>
              <a:t>‹#›</a:t>
            </a:fld>
            <a:endParaRPr lang="en-US"/>
          </a:p>
        </p:txBody>
      </p:sp>
    </p:spTree>
    <p:extLst>
      <p:ext uri="{BB962C8B-B14F-4D97-AF65-F5344CB8AC3E}">
        <p14:creationId xmlns:p14="http://schemas.microsoft.com/office/powerpoint/2010/main" val="1736248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A1BA-769C-FE63-E406-7DD1C43F26B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E9B2839-C8EC-0A5D-1648-738DD2DE0C7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E07118-C999-808B-F048-33D7B72AE272}"/>
              </a:ext>
            </a:extLst>
          </p:cNvPr>
          <p:cNvSpPr>
            <a:spLocks noGrp="1"/>
          </p:cNvSpPr>
          <p:nvPr>
            <p:ph type="dt" sz="half" idx="10"/>
          </p:nvPr>
        </p:nvSpPr>
        <p:spPr/>
        <p:txBody>
          <a:bodyPr/>
          <a:lstStyle/>
          <a:p>
            <a:fld id="{1AB8C4E6-416B-4DD5-AC59-1A5AAED8E42B}" type="datetimeFigureOut">
              <a:rPr lang="en-US" smtClean="0"/>
              <a:t>6/29/2024</a:t>
            </a:fld>
            <a:endParaRPr lang="en-US"/>
          </a:p>
        </p:txBody>
      </p:sp>
      <p:sp>
        <p:nvSpPr>
          <p:cNvPr id="5" name="Footer Placeholder 4">
            <a:extLst>
              <a:ext uri="{FF2B5EF4-FFF2-40B4-BE49-F238E27FC236}">
                <a16:creationId xmlns:a16="http://schemas.microsoft.com/office/drawing/2014/main" id="{843B5F46-B9C9-9F93-534B-3CF5099D0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8FA2C-A2D6-E2AE-C31B-E949B91708F6}"/>
              </a:ext>
            </a:extLst>
          </p:cNvPr>
          <p:cNvSpPr>
            <a:spLocks noGrp="1"/>
          </p:cNvSpPr>
          <p:nvPr>
            <p:ph type="sldNum" sz="quarter" idx="12"/>
          </p:nvPr>
        </p:nvSpPr>
        <p:spPr/>
        <p:txBody>
          <a:bodyPr/>
          <a:lstStyle/>
          <a:p>
            <a:fld id="{5C6C47FA-EF10-4A0C-ADF7-9B72D244A98D}" type="slidenum">
              <a:rPr lang="en-US" smtClean="0"/>
              <a:t>‹#›</a:t>
            </a:fld>
            <a:endParaRPr lang="en-US"/>
          </a:p>
        </p:txBody>
      </p:sp>
    </p:spTree>
    <p:extLst>
      <p:ext uri="{BB962C8B-B14F-4D97-AF65-F5344CB8AC3E}">
        <p14:creationId xmlns:p14="http://schemas.microsoft.com/office/powerpoint/2010/main" val="22056292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0F75485-D382-4D8D-8284-036AC95F6D25}" type="slidenum">
              <a:rPr lang="en-US" altLang="en-US" smtClean="0"/>
              <a:pPr>
                <a:defRPr/>
              </a:pPr>
              <a:t>‹#›</a:t>
            </a:fld>
            <a:endParaRPr lang="en-US" altLang="en-US"/>
          </a:p>
        </p:txBody>
      </p:sp>
    </p:spTree>
    <p:extLst>
      <p:ext uri="{BB962C8B-B14F-4D97-AF65-F5344CB8AC3E}">
        <p14:creationId xmlns:p14="http://schemas.microsoft.com/office/powerpoint/2010/main" val="2312421362"/>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D9E8965-D029-4C3A-B597-65DDE0A68121}" type="slidenum">
              <a:rPr lang="en-US" altLang="en-US" smtClean="0"/>
              <a:pPr>
                <a:defRPr/>
              </a:pPr>
              <a:t>‹#›</a:t>
            </a:fld>
            <a:endParaRPr lang="en-US" altLang="en-US"/>
          </a:p>
        </p:txBody>
      </p:sp>
    </p:spTree>
    <p:extLst>
      <p:ext uri="{BB962C8B-B14F-4D97-AF65-F5344CB8AC3E}">
        <p14:creationId xmlns:p14="http://schemas.microsoft.com/office/powerpoint/2010/main" val="3029003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C6F3FAF-7ABF-4CF7-BF80-EAFA4E4E7168}" type="slidenum">
              <a:rPr lang="en-US" altLang="en-US" smtClean="0"/>
              <a:pPr>
                <a:defRPr/>
              </a:pPr>
              <a:t>‹#›</a:t>
            </a:fld>
            <a:endParaRPr lang="en-US" altLang="en-US"/>
          </a:p>
        </p:txBody>
      </p:sp>
    </p:spTree>
    <p:extLst>
      <p:ext uri="{BB962C8B-B14F-4D97-AF65-F5344CB8AC3E}">
        <p14:creationId xmlns:p14="http://schemas.microsoft.com/office/powerpoint/2010/main" val="3381547130"/>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pPr>
              <a:defRPr/>
            </a:pPr>
            <a:endParaRPr lang="en-US"/>
          </a:p>
        </p:txBody>
      </p:sp>
      <p:sp>
        <p:nvSpPr>
          <p:cNvPr id="9" name="Footer Placeholder 8"/>
          <p:cNvSpPr>
            <a:spLocks noGrp="1"/>
          </p:cNvSpPr>
          <p:nvPr>
            <p:ph type="ftr" sz="quarter" idx="11"/>
          </p:nvPr>
        </p:nvSpPr>
        <p:spPr/>
        <p:txBody>
          <a:bodyPr/>
          <a:lstStyle/>
          <a:p>
            <a:pPr>
              <a:defRPr/>
            </a:pPr>
            <a:endParaRPr lang="en-US"/>
          </a:p>
        </p:txBody>
      </p:sp>
      <p:sp>
        <p:nvSpPr>
          <p:cNvPr id="10" name="Slide Number Placeholder 9"/>
          <p:cNvSpPr>
            <a:spLocks noGrp="1"/>
          </p:cNvSpPr>
          <p:nvPr>
            <p:ph type="sldNum" sz="quarter" idx="12"/>
          </p:nvPr>
        </p:nvSpPr>
        <p:spPr/>
        <p:txBody>
          <a:bodyPr/>
          <a:lstStyle/>
          <a:p>
            <a:pPr>
              <a:defRPr/>
            </a:pPr>
            <a:fld id="{6C881CC6-5649-47EB-A7DC-1B26C35C9DFE}" type="slidenum">
              <a:rPr lang="en-US" altLang="en-US" smtClean="0"/>
              <a:pPr>
                <a:defRPr/>
              </a:pPr>
              <a:t>‹#›</a:t>
            </a:fld>
            <a:endParaRPr lang="en-US" altLang="en-US"/>
          </a:p>
        </p:txBody>
      </p:sp>
    </p:spTree>
    <p:extLst>
      <p:ext uri="{BB962C8B-B14F-4D97-AF65-F5344CB8AC3E}">
        <p14:creationId xmlns:p14="http://schemas.microsoft.com/office/powerpoint/2010/main" val="167420068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B3B65738-5868-4725-B40C-EB96CC5EC335}" type="slidenum">
              <a:rPr lang="en-US" altLang="en-US" smtClean="0"/>
              <a:pPr>
                <a:defRPr/>
              </a:pPr>
              <a:t>‹#›</a:t>
            </a:fld>
            <a:endParaRPr lang="en-US" alt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94638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3B65738-5868-4725-B40C-EB96CC5EC335}" type="slidenum">
              <a:rPr lang="en-US" altLang="en-US" smtClean="0"/>
              <a:pPr>
                <a:defRPr/>
              </a:pPr>
              <a:t>‹#›</a:t>
            </a:fld>
            <a:endParaRPr lang="en-US" altLang="en-US"/>
          </a:p>
        </p:txBody>
      </p:sp>
    </p:spTree>
    <p:extLst>
      <p:ext uri="{BB962C8B-B14F-4D97-AF65-F5344CB8AC3E}">
        <p14:creationId xmlns:p14="http://schemas.microsoft.com/office/powerpoint/2010/main" val="909723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6D6DAE6-5B17-49BF-B424-1A4651401B8C}" type="slidenum">
              <a:rPr lang="en-US" altLang="en-US" smtClean="0"/>
              <a:pPr>
                <a:defRPr/>
              </a:pPr>
              <a:t>‹#›</a:t>
            </a:fld>
            <a:endParaRPr lang="en-US" altLang="en-US"/>
          </a:p>
        </p:txBody>
      </p:sp>
    </p:spTree>
    <p:extLst>
      <p:ext uri="{BB962C8B-B14F-4D97-AF65-F5344CB8AC3E}">
        <p14:creationId xmlns:p14="http://schemas.microsoft.com/office/powerpoint/2010/main" val="23199260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pPr>
              <a:defRPr/>
            </a:pPr>
            <a:endParaRPr lang="en-US"/>
          </a:p>
        </p:txBody>
      </p:sp>
      <p:sp>
        <p:nvSpPr>
          <p:cNvPr id="10" name="Footer Placeholder 9"/>
          <p:cNvSpPr>
            <a:spLocks noGrp="1"/>
          </p:cNvSpPr>
          <p:nvPr>
            <p:ph type="ftr" sz="quarter" idx="11"/>
          </p:nvPr>
        </p:nvSpPr>
        <p:spPr>
          <a:xfrm>
            <a:off x="854271" y="6236208"/>
            <a:ext cx="5075197" cy="320040"/>
          </a:xfrm>
        </p:spPr>
        <p:txBody>
          <a:bodyPr>
            <a:normAutofit/>
          </a:bodyPr>
          <a:lstStyle>
            <a:lvl1pPr>
              <a:defRPr>
                <a:solidFill>
                  <a:srgbClr val="FFFFFF">
                    <a:alpha val="70000"/>
                  </a:srgbClr>
                </a:solidFill>
              </a:defRPr>
            </a:lvl1pPr>
          </a:lstStyle>
          <a:p>
            <a:pPr>
              <a:defRPr/>
            </a:pPr>
            <a:endParaRPr lang="en-US"/>
          </a:p>
        </p:txBody>
      </p:sp>
      <p:sp>
        <p:nvSpPr>
          <p:cNvPr id="11" name="Slide Number Placeholder 10"/>
          <p:cNvSpPr>
            <a:spLocks noGrp="1"/>
          </p:cNvSpPr>
          <p:nvPr>
            <p:ph type="sldNum" sz="quarter" idx="12"/>
          </p:nvPr>
        </p:nvSpPr>
        <p:spPr/>
        <p:txBody>
          <a:bodyPr/>
          <a:lstStyle/>
          <a:p>
            <a:pPr>
              <a:defRPr/>
            </a:pPr>
            <a:fld id="{72FA5DB1-6E4B-4409-977B-82B1579C729C}" type="slidenum">
              <a:rPr lang="en-US" altLang="en-US" smtClean="0"/>
              <a:pPr>
                <a:defRPr/>
              </a:pPr>
              <a:t>‹#›</a:t>
            </a:fld>
            <a:endParaRPr lang="en-US" altLang="en-US"/>
          </a:p>
        </p:txBody>
      </p:sp>
    </p:spTree>
    <p:extLst>
      <p:ext uri="{BB962C8B-B14F-4D97-AF65-F5344CB8AC3E}">
        <p14:creationId xmlns:p14="http://schemas.microsoft.com/office/powerpoint/2010/main" val="22457571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2"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50620" y="3549920"/>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9" name="Footer Placeholder 8"/>
          <p:cNvSpPr>
            <a:spLocks noGrp="1"/>
          </p:cNvSpPr>
          <p:nvPr>
            <p:ph type="ftr" sz="quarter" idx="11"/>
          </p:nvPr>
        </p:nvSpPr>
        <p:spPr>
          <a:xfrm>
            <a:off x="853440" y="6236208"/>
            <a:ext cx="5071872" cy="320040"/>
          </a:xfrm>
        </p:spPr>
        <p:txBody>
          <a:bodyPr>
            <a:normAutofit/>
          </a:bodyPr>
          <a:lstStyle>
            <a:lvl1pPr>
              <a:defRPr>
                <a:solidFill>
                  <a:srgbClr val="FFFFFF">
                    <a:alpha val="70000"/>
                  </a:srgbClr>
                </a:solidFill>
              </a:defRPr>
            </a:lvl1pPr>
          </a:lstStyle>
          <a:p>
            <a:pPr>
              <a:defRPr/>
            </a:pPr>
            <a:endParaRPr lang="en-US"/>
          </a:p>
        </p:txBody>
      </p:sp>
      <p:sp>
        <p:nvSpPr>
          <p:cNvPr id="10" name="Slide Number Placeholder 9"/>
          <p:cNvSpPr>
            <a:spLocks noGrp="1"/>
          </p:cNvSpPr>
          <p:nvPr>
            <p:ph type="sldNum" sz="quarter" idx="12"/>
          </p:nvPr>
        </p:nvSpPr>
        <p:spPr/>
        <p:txBody>
          <a:bodyPr/>
          <a:lstStyle/>
          <a:p>
            <a:pPr>
              <a:defRPr/>
            </a:pPr>
            <a:fld id="{605C2B91-C04F-416A-AE56-9F0262A5314F}" type="slidenum">
              <a:rPr lang="en-US" altLang="en-US" smtClean="0"/>
              <a:pPr>
                <a:defRPr/>
              </a:pPr>
              <a:t>‹#›</a:t>
            </a:fld>
            <a:endParaRPr lang="en-US" altLang="en-US"/>
          </a:p>
        </p:txBody>
      </p:sp>
    </p:spTree>
    <p:extLst>
      <p:ext uri="{BB962C8B-B14F-4D97-AF65-F5344CB8AC3E}">
        <p14:creationId xmlns:p14="http://schemas.microsoft.com/office/powerpoint/2010/main" val="178839686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42623B6-0193-416D-9D76-A31D45CEF284}" type="slidenum">
              <a:rPr lang="en-US" altLang="en-US" smtClean="0"/>
              <a:pPr>
                <a:defRPr/>
              </a:pPr>
              <a:t>‹#›</a:t>
            </a:fld>
            <a:endParaRPr lang="en-US" altLang="en-US"/>
          </a:p>
        </p:txBody>
      </p:sp>
    </p:spTree>
    <p:extLst>
      <p:ext uri="{BB962C8B-B14F-4D97-AF65-F5344CB8AC3E}">
        <p14:creationId xmlns:p14="http://schemas.microsoft.com/office/powerpoint/2010/main" val="65076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0F1324-042D-B391-71BE-72B3D5FE75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DC0296-CBBF-AF3D-92A5-E8CA46C7AA4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94371D-C18C-9BAA-1086-D7715C42691D}"/>
              </a:ext>
            </a:extLst>
          </p:cNvPr>
          <p:cNvSpPr>
            <a:spLocks noGrp="1"/>
          </p:cNvSpPr>
          <p:nvPr>
            <p:ph type="dt" sz="half" idx="10"/>
          </p:nvPr>
        </p:nvSpPr>
        <p:spPr/>
        <p:txBody>
          <a:bodyPr/>
          <a:lstStyle/>
          <a:p>
            <a:fld id="{1AB8C4E6-416B-4DD5-AC59-1A5AAED8E42B}" type="datetimeFigureOut">
              <a:rPr lang="en-US" smtClean="0"/>
              <a:t>6/29/2024</a:t>
            </a:fld>
            <a:endParaRPr lang="en-US"/>
          </a:p>
        </p:txBody>
      </p:sp>
      <p:sp>
        <p:nvSpPr>
          <p:cNvPr id="5" name="Footer Placeholder 4">
            <a:extLst>
              <a:ext uri="{FF2B5EF4-FFF2-40B4-BE49-F238E27FC236}">
                <a16:creationId xmlns:a16="http://schemas.microsoft.com/office/drawing/2014/main" id="{E30F3168-78CB-DA58-A5FD-176B6E586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295AF-7AF7-DA36-ECF9-D92C8C68BBB2}"/>
              </a:ext>
            </a:extLst>
          </p:cNvPr>
          <p:cNvSpPr>
            <a:spLocks noGrp="1"/>
          </p:cNvSpPr>
          <p:nvPr>
            <p:ph type="sldNum" sz="quarter" idx="12"/>
          </p:nvPr>
        </p:nvSpPr>
        <p:spPr/>
        <p:txBody>
          <a:bodyPr/>
          <a:lstStyle/>
          <a:p>
            <a:fld id="{5C6C47FA-EF10-4A0C-ADF7-9B72D244A98D}" type="slidenum">
              <a:rPr lang="en-US" smtClean="0"/>
              <a:t>‹#›</a:t>
            </a:fld>
            <a:endParaRPr lang="en-US"/>
          </a:p>
        </p:txBody>
      </p:sp>
    </p:spTree>
    <p:extLst>
      <p:ext uri="{BB962C8B-B14F-4D97-AF65-F5344CB8AC3E}">
        <p14:creationId xmlns:p14="http://schemas.microsoft.com/office/powerpoint/2010/main" val="311997108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ACB5A25-DCE1-4661-A1F3-8713739B27D2}" type="slidenum">
              <a:rPr lang="en-US" altLang="en-US" smtClean="0"/>
              <a:pPr>
                <a:defRPr/>
              </a:pPr>
              <a:t>‹#›</a:t>
            </a:fld>
            <a:endParaRPr lang="en-US" altLang="en-US"/>
          </a:p>
        </p:txBody>
      </p:sp>
    </p:spTree>
    <p:extLst>
      <p:ext uri="{BB962C8B-B14F-4D97-AF65-F5344CB8AC3E}">
        <p14:creationId xmlns:p14="http://schemas.microsoft.com/office/powerpoint/2010/main" val="339571566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1"/>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6">
            <a:extLst>
              <a:ext uri="{FF2B5EF4-FFF2-40B4-BE49-F238E27FC236}">
                <a16:creationId xmlns:a16="http://schemas.microsoft.com/office/drawing/2014/main" id="{D7E15FF5-B29D-80CB-23AE-1CBE2FF62B2F}"/>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6617D4CE-ED33-745E-0956-2A2454F4B60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9AE9651E-0FB4-F036-2791-71044D99DC52}"/>
              </a:ext>
            </a:extLst>
          </p:cNvPr>
          <p:cNvSpPr>
            <a:spLocks noGrp="1"/>
          </p:cNvSpPr>
          <p:nvPr>
            <p:ph type="sldNum" sz="quarter" idx="12"/>
          </p:nvPr>
        </p:nvSpPr>
        <p:spPr/>
        <p:txBody>
          <a:bodyPr/>
          <a:lstStyle>
            <a:lvl1pPr>
              <a:defRPr/>
            </a:lvl1pPr>
          </a:lstStyle>
          <a:p>
            <a:fld id="{F0CE5D1E-681E-4411-856A-D758B340EEBB}" type="slidenum">
              <a:rPr lang="en-US" altLang="en-US"/>
              <a:pPr/>
              <a:t>‹#›</a:t>
            </a:fld>
            <a:endParaRPr lang="en-US" altLang="en-US"/>
          </a:p>
        </p:txBody>
      </p:sp>
    </p:spTree>
    <p:extLst>
      <p:ext uri="{BB962C8B-B14F-4D97-AF65-F5344CB8AC3E}">
        <p14:creationId xmlns:p14="http://schemas.microsoft.com/office/powerpoint/2010/main" val="811717305"/>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C76B7D3-2079-5034-F586-927216F9D3E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597426D-7DBF-6D68-B154-7175D1B18C8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5699F58-ECB7-697D-8A27-74A124644497}"/>
              </a:ext>
            </a:extLst>
          </p:cNvPr>
          <p:cNvSpPr>
            <a:spLocks noGrp="1"/>
          </p:cNvSpPr>
          <p:nvPr>
            <p:ph type="sldNum" sz="quarter" idx="12"/>
          </p:nvPr>
        </p:nvSpPr>
        <p:spPr/>
        <p:txBody>
          <a:bodyPr/>
          <a:lstStyle>
            <a:lvl1pPr>
              <a:defRPr/>
            </a:lvl1pPr>
          </a:lstStyle>
          <a:p>
            <a:fld id="{F2FAEAE0-1736-4F46-A0F0-42E762801369}" type="slidenum">
              <a:rPr lang="en-US" altLang="en-US"/>
              <a:pPr/>
              <a:t>‹#›</a:t>
            </a:fld>
            <a:endParaRPr lang="en-US" altLang="en-US"/>
          </a:p>
        </p:txBody>
      </p:sp>
    </p:spTree>
    <p:extLst>
      <p:ext uri="{BB962C8B-B14F-4D97-AF65-F5344CB8AC3E}">
        <p14:creationId xmlns:p14="http://schemas.microsoft.com/office/powerpoint/2010/main" val="37503186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1"/>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6">
            <a:extLst>
              <a:ext uri="{FF2B5EF4-FFF2-40B4-BE49-F238E27FC236}">
                <a16:creationId xmlns:a16="http://schemas.microsoft.com/office/drawing/2014/main" id="{326433BF-98B6-4F97-D3B3-5134BCD9F23C}"/>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E050E89C-9290-CBD1-83F9-2D791E3E65B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DB274869-8E2B-0FB6-1B13-C250E0BA14E7}"/>
              </a:ext>
            </a:extLst>
          </p:cNvPr>
          <p:cNvSpPr>
            <a:spLocks noGrp="1"/>
          </p:cNvSpPr>
          <p:nvPr>
            <p:ph type="sldNum" sz="quarter" idx="12"/>
          </p:nvPr>
        </p:nvSpPr>
        <p:spPr/>
        <p:txBody>
          <a:bodyPr/>
          <a:lstStyle>
            <a:lvl1pPr>
              <a:defRPr/>
            </a:lvl1pPr>
          </a:lstStyle>
          <a:p>
            <a:fld id="{BBCAE98E-E13D-4F45-9100-94AC31352843}" type="slidenum">
              <a:rPr lang="en-US" altLang="en-US"/>
              <a:pPr/>
              <a:t>‹#›</a:t>
            </a:fld>
            <a:endParaRPr lang="en-US" altLang="en-US"/>
          </a:p>
        </p:txBody>
      </p:sp>
    </p:spTree>
    <p:extLst>
      <p:ext uri="{BB962C8B-B14F-4D97-AF65-F5344CB8AC3E}">
        <p14:creationId xmlns:p14="http://schemas.microsoft.com/office/powerpoint/2010/main" val="1586340941"/>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F862F7F5-D0F3-FE1D-2B51-3621226095FE}"/>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16E08150-2D68-1535-B8F0-D74531840E4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02E994E-46FB-360A-4DE1-6028F08555AF}"/>
              </a:ext>
            </a:extLst>
          </p:cNvPr>
          <p:cNvSpPr>
            <a:spLocks noGrp="1"/>
          </p:cNvSpPr>
          <p:nvPr>
            <p:ph type="sldNum" sz="quarter" idx="12"/>
          </p:nvPr>
        </p:nvSpPr>
        <p:spPr/>
        <p:txBody>
          <a:bodyPr/>
          <a:lstStyle>
            <a:lvl1pPr>
              <a:defRPr/>
            </a:lvl1pPr>
          </a:lstStyle>
          <a:p>
            <a:fld id="{637E4AC3-BD35-4808-B61D-3AB451F50D8C}" type="slidenum">
              <a:rPr lang="en-US" altLang="en-US"/>
              <a:pPr/>
              <a:t>‹#›</a:t>
            </a:fld>
            <a:endParaRPr lang="en-US" altLang="en-US"/>
          </a:p>
        </p:txBody>
      </p:sp>
    </p:spTree>
    <p:extLst>
      <p:ext uri="{BB962C8B-B14F-4D97-AF65-F5344CB8AC3E}">
        <p14:creationId xmlns:p14="http://schemas.microsoft.com/office/powerpoint/2010/main" val="25391859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Date Placeholder 3">
            <a:extLst>
              <a:ext uri="{FF2B5EF4-FFF2-40B4-BE49-F238E27FC236}">
                <a16:creationId xmlns:a16="http://schemas.microsoft.com/office/drawing/2014/main" id="{AB26BA1B-B6D8-6B32-ECC4-B30FB56E1C7B}"/>
              </a:ext>
            </a:extLst>
          </p:cNvPr>
          <p:cNvSpPr>
            <a:spLocks noGrp="1"/>
          </p:cNvSpPr>
          <p:nvPr>
            <p:ph type="dt" sz="half" idx="14"/>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56C3F1E-F422-CDD6-EB72-5624774CA2DB}"/>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D0E064F-9A05-175E-FC65-0DFDCD3A6FE8}"/>
              </a:ext>
            </a:extLst>
          </p:cNvPr>
          <p:cNvSpPr>
            <a:spLocks noGrp="1"/>
          </p:cNvSpPr>
          <p:nvPr>
            <p:ph type="sldNum" sz="quarter" idx="16"/>
          </p:nvPr>
        </p:nvSpPr>
        <p:spPr/>
        <p:txBody>
          <a:bodyPr/>
          <a:lstStyle>
            <a:lvl1pPr>
              <a:defRPr/>
            </a:lvl1pPr>
          </a:lstStyle>
          <a:p>
            <a:fld id="{D783E840-76D3-46D1-8A26-74596B359BEF}" type="slidenum">
              <a:rPr lang="en-US" altLang="en-US"/>
              <a:pPr/>
              <a:t>‹#›</a:t>
            </a:fld>
            <a:endParaRPr lang="en-US" altLang="en-US"/>
          </a:p>
        </p:txBody>
      </p:sp>
    </p:spTree>
    <p:extLst>
      <p:ext uri="{BB962C8B-B14F-4D97-AF65-F5344CB8AC3E}">
        <p14:creationId xmlns:p14="http://schemas.microsoft.com/office/powerpoint/2010/main" val="310803646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ADE02D69-C662-C4B0-1819-FEECA49CFBDD}"/>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E172E45F-CE87-3DC8-BB5E-AABB5DBF39C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6442C16-2436-98CF-5D8F-A08E661F941A}"/>
              </a:ext>
            </a:extLst>
          </p:cNvPr>
          <p:cNvSpPr>
            <a:spLocks noGrp="1"/>
          </p:cNvSpPr>
          <p:nvPr>
            <p:ph type="sldNum" sz="quarter" idx="12"/>
          </p:nvPr>
        </p:nvSpPr>
        <p:spPr/>
        <p:txBody>
          <a:bodyPr/>
          <a:lstStyle>
            <a:lvl1pPr>
              <a:defRPr/>
            </a:lvl1pPr>
          </a:lstStyle>
          <a:p>
            <a:fld id="{5BACCCE9-0398-4956-9CB6-DD44CB08E952}" type="slidenum">
              <a:rPr lang="en-US" altLang="en-US"/>
              <a:pPr/>
              <a:t>‹#›</a:t>
            </a:fld>
            <a:endParaRPr lang="en-US" altLang="en-US"/>
          </a:p>
        </p:txBody>
      </p:sp>
    </p:spTree>
    <p:extLst>
      <p:ext uri="{BB962C8B-B14F-4D97-AF65-F5344CB8AC3E}">
        <p14:creationId xmlns:p14="http://schemas.microsoft.com/office/powerpoint/2010/main" val="18134453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82DD800-526B-FE90-F654-446D323BE514}"/>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4A908044-63DC-A26E-68B1-3B69C7A5DF3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8B20163-E7D2-7665-EEEF-D6230917E63F}"/>
              </a:ext>
            </a:extLst>
          </p:cNvPr>
          <p:cNvSpPr>
            <a:spLocks noGrp="1"/>
          </p:cNvSpPr>
          <p:nvPr>
            <p:ph type="sldNum" sz="quarter" idx="12"/>
          </p:nvPr>
        </p:nvSpPr>
        <p:spPr/>
        <p:txBody>
          <a:bodyPr/>
          <a:lstStyle>
            <a:lvl1pPr>
              <a:defRPr/>
            </a:lvl1pPr>
          </a:lstStyle>
          <a:p>
            <a:fld id="{4846C8C6-2C96-4E27-BFCB-D3801FE7D626}" type="slidenum">
              <a:rPr lang="en-US" altLang="en-US"/>
              <a:pPr/>
              <a:t>‹#›</a:t>
            </a:fld>
            <a:endParaRPr lang="en-US" altLang="en-US"/>
          </a:p>
        </p:txBody>
      </p:sp>
    </p:spTree>
    <p:extLst>
      <p:ext uri="{BB962C8B-B14F-4D97-AF65-F5344CB8AC3E}">
        <p14:creationId xmlns:p14="http://schemas.microsoft.com/office/powerpoint/2010/main" val="326354145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A1A747-2DB5-1D05-FC81-257EC6BEBCA9}"/>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1"/>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8">
            <a:extLst>
              <a:ext uri="{FF2B5EF4-FFF2-40B4-BE49-F238E27FC236}">
                <a16:creationId xmlns:a16="http://schemas.microsoft.com/office/drawing/2014/main" id="{385B3196-5148-E60C-2EFF-113603D771DA}"/>
              </a:ext>
            </a:extLst>
          </p:cNvPr>
          <p:cNvSpPr>
            <a:spLocks noGrp="1"/>
          </p:cNvSpPr>
          <p:nvPr>
            <p:ph type="dt" sz="half" idx="10"/>
          </p:nvPr>
        </p:nvSpPr>
        <p:spPr/>
        <p:txBody>
          <a:bodyPr/>
          <a:lstStyle>
            <a:lvl1pPr>
              <a:defRPr/>
            </a:lvl1pPr>
          </a:lstStyle>
          <a:p>
            <a:pPr>
              <a:defRPr/>
            </a:pPr>
            <a:endParaRPr lang="en-US"/>
          </a:p>
        </p:txBody>
      </p:sp>
      <p:sp>
        <p:nvSpPr>
          <p:cNvPr id="7" name="Footer Placeholder 9">
            <a:extLst>
              <a:ext uri="{FF2B5EF4-FFF2-40B4-BE49-F238E27FC236}">
                <a16:creationId xmlns:a16="http://schemas.microsoft.com/office/drawing/2014/main" id="{A9E0B872-D9DC-5850-5CF0-1CCB25D24E84}"/>
              </a:ext>
            </a:extLst>
          </p:cNvPr>
          <p:cNvSpPr>
            <a:spLocks noGrp="1"/>
          </p:cNvSpPr>
          <p:nvPr>
            <p:ph type="ftr" sz="quarter" idx="11"/>
          </p:nvPr>
        </p:nvSpPr>
        <p:spPr>
          <a:xfrm>
            <a:off x="855133" y="6235701"/>
            <a:ext cx="5073651"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10">
            <a:extLst>
              <a:ext uri="{FF2B5EF4-FFF2-40B4-BE49-F238E27FC236}">
                <a16:creationId xmlns:a16="http://schemas.microsoft.com/office/drawing/2014/main" id="{FD60A71A-793D-489D-484F-48D1601BC4C6}"/>
              </a:ext>
            </a:extLst>
          </p:cNvPr>
          <p:cNvSpPr>
            <a:spLocks noGrp="1"/>
          </p:cNvSpPr>
          <p:nvPr>
            <p:ph type="sldNum" sz="quarter" idx="12"/>
          </p:nvPr>
        </p:nvSpPr>
        <p:spPr/>
        <p:txBody>
          <a:bodyPr/>
          <a:lstStyle>
            <a:lvl1pPr>
              <a:defRPr/>
            </a:lvl1pPr>
          </a:lstStyle>
          <a:p>
            <a:fld id="{92E464D3-4C80-4FD0-BEC5-2DED1928AFB8}" type="slidenum">
              <a:rPr lang="en-US" altLang="en-US"/>
              <a:pPr/>
              <a:t>‹#›</a:t>
            </a:fld>
            <a:endParaRPr lang="en-US" altLang="en-US"/>
          </a:p>
        </p:txBody>
      </p:sp>
    </p:spTree>
    <p:extLst>
      <p:ext uri="{BB962C8B-B14F-4D97-AF65-F5344CB8AC3E}">
        <p14:creationId xmlns:p14="http://schemas.microsoft.com/office/powerpoint/2010/main" val="7876256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BDB329-3A6B-EFF0-5623-04FC021ED58D}"/>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50620" y="3549920"/>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7">
            <a:extLst>
              <a:ext uri="{FF2B5EF4-FFF2-40B4-BE49-F238E27FC236}">
                <a16:creationId xmlns:a16="http://schemas.microsoft.com/office/drawing/2014/main" id="{4CBCEFD1-96B0-9E0E-AA7C-C3C56D5E50AF}"/>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a:extLst>
              <a:ext uri="{FF2B5EF4-FFF2-40B4-BE49-F238E27FC236}">
                <a16:creationId xmlns:a16="http://schemas.microsoft.com/office/drawing/2014/main" id="{1D5ACC3F-3EC6-5A80-24EB-E73CC035C794}"/>
              </a:ext>
            </a:extLst>
          </p:cNvPr>
          <p:cNvSpPr>
            <a:spLocks noGrp="1"/>
          </p:cNvSpPr>
          <p:nvPr>
            <p:ph type="ftr" sz="quarter" idx="11"/>
          </p:nvPr>
        </p:nvSpPr>
        <p:spPr>
          <a:xfrm>
            <a:off x="853018" y="6235701"/>
            <a:ext cx="5071533"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9">
            <a:extLst>
              <a:ext uri="{FF2B5EF4-FFF2-40B4-BE49-F238E27FC236}">
                <a16:creationId xmlns:a16="http://schemas.microsoft.com/office/drawing/2014/main" id="{3D7B295B-1CD6-ECD0-FE2E-1BBDC0723B25}"/>
              </a:ext>
            </a:extLst>
          </p:cNvPr>
          <p:cNvSpPr>
            <a:spLocks noGrp="1"/>
          </p:cNvSpPr>
          <p:nvPr>
            <p:ph type="sldNum" sz="quarter" idx="12"/>
          </p:nvPr>
        </p:nvSpPr>
        <p:spPr/>
        <p:txBody>
          <a:bodyPr/>
          <a:lstStyle>
            <a:lvl1pPr>
              <a:defRPr/>
            </a:lvl1pPr>
          </a:lstStyle>
          <a:p>
            <a:fld id="{255BBB95-24C4-4B0A-9134-E02945810451}" type="slidenum">
              <a:rPr lang="en-US" altLang="en-US"/>
              <a:pPr/>
              <a:t>‹#›</a:t>
            </a:fld>
            <a:endParaRPr lang="en-US" altLang="en-US"/>
          </a:p>
        </p:txBody>
      </p:sp>
    </p:spTree>
    <p:extLst>
      <p:ext uri="{BB962C8B-B14F-4D97-AF65-F5344CB8AC3E}">
        <p14:creationId xmlns:p14="http://schemas.microsoft.com/office/powerpoint/2010/main" val="144987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1"/>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6">
            <a:extLst>
              <a:ext uri="{FF2B5EF4-FFF2-40B4-BE49-F238E27FC236}">
                <a16:creationId xmlns:a16="http://schemas.microsoft.com/office/drawing/2014/main" id="{43F54691-F830-3257-A381-EC6C0029E4DA}"/>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7A6D2B3E-C42E-CA4C-EEF4-32080D7FC70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CB614BA5-A7D9-61FF-63C6-BEF25A1F204D}"/>
              </a:ext>
            </a:extLst>
          </p:cNvPr>
          <p:cNvSpPr>
            <a:spLocks noGrp="1"/>
          </p:cNvSpPr>
          <p:nvPr>
            <p:ph type="sldNum" sz="quarter" idx="12"/>
          </p:nvPr>
        </p:nvSpPr>
        <p:spPr/>
        <p:txBody>
          <a:bodyPr/>
          <a:lstStyle>
            <a:lvl1pPr>
              <a:defRPr/>
            </a:lvl1pPr>
          </a:lstStyle>
          <a:p>
            <a:fld id="{59778918-56A9-4330-AEDC-EE90532C21BA}" type="slidenum">
              <a:rPr lang="en-US" altLang="en-US"/>
              <a:pPr/>
              <a:t>‹#›</a:t>
            </a:fld>
            <a:endParaRPr lang="en-US" altLang="en-US"/>
          </a:p>
        </p:txBody>
      </p:sp>
    </p:spTree>
    <p:extLst>
      <p:ext uri="{BB962C8B-B14F-4D97-AF65-F5344CB8AC3E}">
        <p14:creationId xmlns:p14="http://schemas.microsoft.com/office/powerpoint/2010/main" val="2199723244"/>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49CAB34-112D-7B8E-54E9-52D954FDF93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2C2EDBC-88D8-933F-45CA-B949FD654FB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E5873FA-A664-7F53-C6E0-153A055157A0}"/>
              </a:ext>
            </a:extLst>
          </p:cNvPr>
          <p:cNvSpPr>
            <a:spLocks noGrp="1"/>
          </p:cNvSpPr>
          <p:nvPr>
            <p:ph type="sldNum" sz="quarter" idx="12"/>
          </p:nvPr>
        </p:nvSpPr>
        <p:spPr/>
        <p:txBody>
          <a:bodyPr/>
          <a:lstStyle>
            <a:lvl1pPr>
              <a:defRPr/>
            </a:lvl1pPr>
          </a:lstStyle>
          <a:p>
            <a:fld id="{601B5ABB-3334-4730-B7FB-E54EDB0D9423}" type="slidenum">
              <a:rPr lang="en-US" altLang="en-US"/>
              <a:pPr/>
              <a:t>‹#›</a:t>
            </a:fld>
            <a:endParaRPr lang="en-US" altLang="en-US"/>
          </a:p>
        </p:txBody>
      </p:sp>
    </p:spTree>
    <p:extLst>
      <p:ext uri="{BB962C8B-B14F-4D97-AF65-F5344CB8AC3E}">
        <p14:creationId xmlns:p14="http://schemas.microsoft.com/office/powerpoint/2010/main" val="264172434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CDABB5-0A78-927A-52E3-D96FCAAC8DC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B460E50-4283-2A8A-1E7A-1C71D1D3CF9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661D7A1-3922-FB8F-3D48-48F6E3EBB282}"/>
              </a:ext>
            </a:extLst>
          </p:cNvPr>
          <p:cNvSpPr>
            <a:spLocks noGrp="1"/>
          </p:cNvSpPr>
          <p:nvPr>
            <p:ph type="sldNum" sz="quarter" idx="12"/>
          </p:nvPr>
        </p:nvSpPr>
        <p:spPr/>
        <p:txBody>
          <a:bodyPr/>
          <a:lstStyle>
            <a:lvl1pPr>
              <a:defRPr/>
            </a:lvl1pPr>
          </a:lstStyle>
          <a:p>
            <a:fld id="{B59CD2B3-4277-4866-890E-44BAACAD4856}" type="slidenum">
              <a:rPr lang="en-US" altLang="en-US"/>
              <a:pPr/>
              <a:t>‹#›</a:t>
            </a:fld>
            <a:endParaRPr lang="en-US" altLang="en-US"/>
          </a:p>
        </p:txBody>
      </p:sp>
    </p:spTree>
    <p:extLst>
      <p:ext uri="{BB962C8B-B14F-4D97-AF65-F5344CB8AC3E}">
        <p14:creationId xmlns:p14="http://schemas.microsoft.com/office/powerpoint/2010/main" val="27300291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1"/>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6">
            <a:extLst>
              <a:ext uri="{FF2B5EF4-FFF2-40B4-BE49-F238E27FC236}">
                <a16:creationId xmlns:a16="http://schemas.microsoft.com/office/drawing/2014/main" id="{F7330CC8-C22D-EF62-5536-F53A49475B70}"/>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D43752BC-76A3-3C03-87D2-5C058F2CCBC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6136E1C7-5780-B4DF-AA51-6E5276D3B2B4}"/>
              </a:ext>
            </a:extLst>
          </p:cNvPr>
          <p:cNvSpPr>
            <a:spLocks noGrp="1"/>
          </p:cNvSpPr>
          <p:nvPr>
            <p:ph type="sldNum" sz="quarter" idx="12"/>
          </p:nvPr>
        </p:nvSpPr>
        <p:spPr/>
        <p:txBody>
          <a:bodyPr/>
          <a:lstStyle>
            <a:lvl1pPr>
              <a:defRPr/>
            </a:lvl1pPr>
          </a:lstStyle>
          <a:p>
            <a:fld id="{1EC836E2-E961-47D0-A738-0941A07B2074}" type="slidenum">
              <a:rPr lang="en-US" altLang="en-US"/>
              <a:pPr/>
              <a:t>‹#›</a:t>
            </a:fld>
            <a:endParaRPr lang="en-US" altLang="en-US"/>
          </a:p>
        </p:txBody>
      </p:sp>
    </p:spTree>
    <p:extLst>
      <p:ext uri="{BB962C8B-B14F-4D97-AF65-F5344CB8AC3E}">
        <p14:creationId xmlns:p14="http://schemas.microsoft.com/office/powerpoint/2010/main" val="3077279605"/>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F7FAABF-69FE-03C5-C57F-9EBD7315C25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806295B-6F07-6545-5731-A9A245D89B3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56CE0BE-C2AD-1604-B269-15DB513B0C8E}"/>
              </a:ext>
            </a:extLst>
          </p:cNvPr>
          <p:cNvSpPr>
            <a:spLocks noGrp="1"/>
          </p:cNvSpPr>
          <p:nvPr>
            <p:ph type="sldNum" sz="quarter" idx="12"/>
          </p:nvPr>
        </p:nvSpPr>
        <p:spPr/>
        <p:txBody>
          <a:bodyPr/>
          <a:lstStyle>
            <a:lvl1pPr>
              <a:defRPr/>
            </a:lvl1pPr>
          </a:lstStyle>
          <a:p>
            <a:fld id="{C4ADE766-D389-4E61-9DEF-1B0166789576}" type="slidenum">
              <a:rPr lang="en-US" altLang="en-US"/>
              <a:pPr/>
              <a:t>‹#›</a:t>
            </a:fld>
            <a:endParaRPr lang="en-US" altLang="en-US"/>
          </a:p>
        </p:txBody>
      </p:sp>
    </p:spTree>
    <p:extLst>
      <p:ext uri="{BB962C8B-B14F-4D97-AF65-F5344CB8AC3E}">
        <p14:creationId xmlns:p14="http://schemas.microsoft.com/office/powerpoint/2010/main" val="37482611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1"/>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6">
            <a:extLst>
              <a:ext uri="{FF2B5EF4-FFF2-40B4-BE49-F238E27FC236}">
                <a16:creationId xmlns:a16="http://schemas.microsoft.com/office/drawing/2014/main" id="{D001C276-8DAA-0237-6B5B-7AE9AFF2C112}"/>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79077F1D-33BA-56A0-AEBF-58A83D4BF56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1E3B3147-50B0-BD3B-9D7C-07661B09150A}"/>
              </a:ext>
            </a:extLst>
          </p:cNvPr>
          <p:cNvSpPr>
            <a:spLocks noGrp="1"/>
          </p:cNvSpPr>
          <p:nvPr>
            <p:ph type="sldNum" sz="quarter" idx="12"/>
          </p:nvPr>
        </p:nvSpPr>
        <p:spPr/>
        <p:txBody>
          <a:bodyPr/>
          <a:lstStyle>
            <a:lvl1pPr>
              <a:defRPr/>
            </a:lvl1pPr>
          </a:lstStyle>
          <a:p>
            <a:fld id="{D26E70EC-DD8A-4B26-A624-C8FC14DA343D}" type="slidenum">
              <a:rPr lang="en-US" altLang="en-US"/>
              <a:pPr/>
              <a:t>‹#›</a:t>
            </a:fld>
            <a:endParaRPr lang="en-US" altLang="en-US"/>
          </a:p>
        </p:txBody>
      </p:sp>
    </p:spTree>
    <p:extLst>
      <p:ext uri="{BB962C8B-B14F-4D97-AF65-F5344CB8AC3E}">
        <p14:creationId xmlns:p14="http://schemas.microsoft.com/office/powerpoint/2010/main" val="1671324314"/>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F8F17E88-5FC5-C0DF-9A68-B40DDD4C7C1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DA08EABE-29AF-4828-210E-C154DFDE00E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462C16C-6893-C38D-537D-4B9960B7CBB4}"/>
              </a:ext>
            </a:extLst>
          </p:cNvPr>
          <p:cNvSpPr>
            <a:spLocks noGrp="1"/>
          </p:cNvSpPr>
          <p:nvPr>
            <p:ph type="sldNum" sz="quarter" idx="12"/>
          </p:nvPr>
        </p:nvSpPr>
        <p:spPr/>
        <p:txBody>
          <a:bodyPr/>
          <a:lstStyle>
            <a:lvl1pPr>
              <a:defRPr/>
            </a:lvl1pPr>
          </a:lstStyle>
          <a:p>
            <a:fld id="{51B81C27-6F20-492C-8F50-7465B7276971}" type="slidenum">
              <a:rPr lang="en-US" altLang="en-US"/>
              <a:pPr/>
              <a:t>‹#›</a:t>
            </a:fld>
            <a:endParaRPr lang="en-US" altLang="en-US"/>
          </a:p>
        </p:txBody>
      </p:sp>
    </p:spTree>
    <p:extLst>
      <p:ext uri="{BB962C8B-B14F-4D97-AF65-F5344CB8AC3E}">
        <p14:creationId xmlns:p14="http://schemas.microsoft.com/office/powerpoint/2010/main" val="52184955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Date Placeholder 3">
            <a:extLst>
              <a:ext uri="{FF2B5EF4-FFF2-40B4-BE49-F238E27FC236}">
                <a16:creationId xmlns:a16="http://schemas.microsoft.com/office/drawing/2014/main" id="{2E8D0225-9A70-BD44-C749-40C49E237DA1}"/>
              </a:ext>
            </a:extLst>
          </p:cNvPr>
          <p:cNvSpPr>
            <a:spLocks noGrp="1"/>
          </p:cNvSpPr>
          <p:nvPr>
            <p:ph type="dt" sz="half" idx="14"/>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1A476DD-21EE-922E-D848-449EDC47F34A}"/>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401E788-A86F-FE34-A758-DABDE3053B5D}"/>
              </a:ext>
            </a:extLst>
          </p:cNvPr>
          <p:cNvSpPr>
            <a:spLocks noGrp="1"/>
          </p:cNvSpPr>
          <p:nvPr>
            <p:ph type="sldNum" sz="quarter" idx="16"/>
          </p:nvPr>
        </p:nvSpPr>
        <p:spPr/>
        <p:txBody>
          <a:bodyPr/>
          <a:lstStyle>
            <a:lvl1pPr>
              <a:defRPr/>
            </a:lvl1pPr>
          </a:lstStyle>
          <a:p>
            <a:fld id="{DEC2B069-938B-4F70-9A55-81380BC37671}" type="slidenum">
              <a:rPr lang="en-US" altLang="en-US"/>
              <a:pPr/>
              <a:t>‹#›</a:t>
            </a:fld>
            <a:endParaRPr lang="en-US" altLang="en-US"/>
          </a:p>
        </p:txBody>
      </p:sp>
    </p:spTree>
    <p:extLst>
      <p:ext uri="{BB962C8B-B14F-4D97-AF65-F5344CB8AC3E}">
        <p14:creationId xmlns:p14="http://schemas.microsoft.com/office/powerpoint/2010/main" val="9203397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F7393258-7A08-3B3C-B72B-82BEBD0E4280}"/>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457923F4-1311-3ADA-8580-C5CAD1A08CB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D2690FAE-42D2-2B50-34AB-37699B0C4342}"/>
              </a:ext>
            </a:extLst>
          </p:cNvPr>
          <p:cNvSpPr>
            <a:spLocks noGrp="1"/>
          </p:cNvSpPr>
          <p:nvPr>
            <p:ph type="sldNum" sz="quarter" idx="12"/>
          </p:nvPr>
        </p:nvSpPr>
        <p:spPr/>
        <p:txBody>
          <a:bodyPr/>
          <a:lstStyle>
            <a:lvl1pPr>
              <a:defRPr/>
            </a:lvl1pPr>
          </a:lstStyle>
          <a:p>
            <a:fld id="{0D050144-0989-447A-B810-AD26781D02EA}" type="slidenum">
              <a:rPr lang="en-US" altLang="en-US"/>
              <a:pPr/>
              <a:t>‹#›</a:t>
            </a:fld>
            <a:endParaRPr lang="en-US" altLang="en-US"/>
          </a:p>
        </p:txBody>
      </p:sp>
    </p:spTree>
    <p:extLst>
      <p:ext uri="{BB962C8B-B14F-4D97-AF65-F5344CB8AC3E}">
        <p14:creationId xmlns:p14="http://schemas.microsoft.com/office/powerpoint/2010/main" val="4520058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8C60843-C3AF-E55D-47CD-A8AA36259A07}"/>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FC5B410C-D330-FA35-1340-6CA6AC5F295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B732F7E-279D-9B3B-1211-049636D08D49}"/>
              </a:ext>
            </a:extLst>
          </p:cNvPr>
          <p:cNvSpPr>
            <a:spLocks noGrp="1"/>
          </p:cNvSpPr>
          <p:nvPr>
            <p:ph type="sldNum" sz="quarter" idx="12"/>
          </p:nvPr>
        </p:nvSpPr>
        <p:spPr/>
        <p:txBody>
          <a:bodyPr/>
          <a:lstStyle>
            <a:lvl1pPr>
              <a:defRPr/>
            </a:lvl1pPr>
          </a:lstStyle>
          <a:p>
            <a:fld id="{A80CED15-87C7-4BA5-863E-CB16356C2C1E}" type="slidenum">
              <a:rPr lang="en-US" altLang="en-US"/>
              <a:pPr/>
              <a:t>‹#›</a:t>
            </a:fld>
            <a:endParaRPr lang="en-US" altLang="en-US"/>
          </a:p>
        </p:txBody>
      </p:sp>
    </p:spTree>
    <p:extLst>
      <p:ext uri="{BB962C8B-B14F-4D97-AF65-F5344CB8AC3E}">
        <p14:creationId xmlns:p14="http://schemas.microsoft.com/office/powerpoint/2010/main" val="406776765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4C6BDE-C4C8-E0D2-4AD8-75DEE2630C64}"/>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1"/>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8">
            <a:extLst>
              <a:ext uri="{FF2B5EF4-FFF2-40B4-BE49-F238E27FC236}">
                <a16:creationId xmlns:a16="http://schemas.microsoft.com/office/drawing/2014/main" id="{CEABBA34-E437-1DCA-02B8-9749B18E2687}"/>
              </a:ext>
            </a:extLst>
          </p:cNvPr>
          <p:cNvSpPr>
            <a:spLocks noGrp="1"/>
          </p:cNvSpPr>
          <p:nvPr>
            <p:ph type="dt" sz="half" idx="10"/>
          </p:nvPr>
        </p:nvSpPr>
        <p:spPr/>
        <p:txBody>
          <a:bodyPr/>
          <a:lstStyle>
            <a:lvl1pPr>
              <a:defRPr/>
            </a:lvl1pPr>
          </a:lstStyle>
          <a:p>
            <a:pPr>
              <a:defRPr/>
            </a:pPr>
            <a:endParaRPr lang="en-US"/>
          </a:p>
        </p:txBody>
      </p:sp>
      <p:sp>
        <p:nvSpPr>
          <p:cNvPr id="7" name="Footer Placeholder 9">
            <a:extLst>
              <a:ext uri="{FF2B5EF4-FFF2-40B4-BE49-F238E27FC236}">
                <a16:creationId xmlns:a16="http://schemas.microsoft.com/office/drawing/2014/main" id="{E0CDFC5E-87DC-68C9-DD1B-138750B59042}"/>
              </a:ext>
            </a:extLst>
          </p:cNvPr>
          <p:cNvSpPr>
            <a:spLocks noGrp="1"/>
          </p:cNvSpPr>
          <p:nvPr>
            <p:ph type="ftr" sz="quarter" idx="11"/>
          </p:nvPr>
        </p:nvSpPr>
        <p:spPr>
          <a:xfrm>
            <a:off x="855133" y="6235701"/>
            <a:ext cx="5073651"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10">
            <a:extLst>
              <a:ext uri="{FF2B5EF4-FFF2-40B4-BE49-F238E27FC236}">
                <a16:creationId xmlns:a16="http://schemas.microsoft.com/office/drawing/2014/main" id="{35375EBE-9253-7306-1050-5346F8EC661D}"/>
              </a:ext>
            </a:extLst>
          </p:cNvPr>
          <p:cNvSpPr>
            <a:spLocks noGrp="1"/>
          </p:cNvSpPr>
          <p:nvPr>
            <p:ph type="sldNum" sz="quarter" idx="12"/>
          </p:nvPr>
        </p:nvSpPr>
        <p:spPr/>
        <p:txBody>
          <a:bodyPr/>
          <a:lstStyle>
            <a:lvl1pPr>
              <a:defRPr/>
            </a:lvl1pPr>
          </a:lstStyle>
          <a:p>
            <a:fld id="{662FB1C4-1C39-4ED1-9EDF-B8B8EBE57177}" type="slidenum">
              <a:rPr lang="en-US" altLang="en-US"/>
              <a:pPr/>
              <a:t>‹#›</a:t>
            </a:fld>
            <a:endParaRPr lang="en-US" altLang="en-US"/>
          </a:p>
        </p:txBody>
      </p:sp>
    </p:spTree>
    <p:extLst>
      <p:ext uri="{BB962C8B-B14F-4D97-AF65-F5344CB8AC3E}">
        <p14:creationId xmlns:p14="http://schemas.microsoft.com/office/powerpoint/2010/main" val="4285799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2C722FF-41D5-1532-AB5C-3DB8BCF797A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3DE62CD-68DA-E08E-B473-4D8CAEE2D4D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2A3F287-137A-F4F9-B984-8068EE9FA95F}"/>
              </a:ext>
            </a:extLst>
          </p:cNvPr>
          <p:cNvSpPr>
            <a:spLocks noGrp="1"/>
          </p:cNvSpPr>
          <p:nvPr>
            <p:ph type="sldNum" sz="quarter" idx="12"/>
          </p:nvPr>
        </p:nvSpPr>
        <p:spPr/>
        <p:txBody>
          <a:bodyPr/>
          <a:lstStyle>
            <a:lvl1pPr>
              <a:defRPr/>
            </a:lvl1pPr>
          </a:lstStyle>
          <a:p>
            <a:fld id="{50C5448D-57F0-4128-97F6-1B5630D71FD9}" type="slidenum">
              <a:rPr lang="en-US" altLang="en-US"/>
              <a:pPr/>
              <a:t>‹#›</a:t>
            </a:fld>
            <a:endParaRPr lang="en-US" altLang="en-US"/>
          </a:p>
        </p:txBody>
      </p:sp>
    </p:spTree>
    <p:extLst>
      <p:ext uri="{BB962C8B-B14F-4D97-AF65-F5344CB8AC3E}">
        <p14:creationId xmlns:p14="http://schemas.microsoft.com/office/powerpoint/2010/main" val="30797473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02B15C-B23D-381D-EFC3-827278AC323C}"/>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50620" y="3549920"/>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7">
            <a:extLst>
              <a:ext uri="{FF2B5EF4-FFF2-40B4-BE49-F238E27FC236}">
                <a16:creationId xmlns:a16="http://schemas.microsoft.com/office/drawing/2014/main" id="{4DE769F3-81CF-7B43-3C7B-CEAD7F5306E0}"/>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a:extLst>
              <a:ext uri="{FF2B5EF4-FFF2-40B4-BE49-F238E27FC236}">
                <a16:creationId xmlns:a16="http://schemas.microsoft.com/office/drawing/2014/main" id="{0BF51822-128A-16F9-D92A-737170E545E0}"/>
              </a:ext>
            </a:extLst>
          </p:cNvPr>
          <p:cNvSpPr>
            <a:spLocks noGrp="1"/>
          </p:cNvSpPr>
          <p:nvPr>
            <p:ph type="ftr" sz="quarter" idx="11"/>
          </p:nvPr>
        </p:nvSpPr>
        <p:spPr>
          <a:xfrm>
            <a:off x="853018" y="6235701"/>
            <a:ext cx="5071533"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9">
            <a:extLst>
              <a:ext uri="{FF2B5EF4-FFF2-40B4-BE49-F238E27FC236}">
                <a16:creationId xmlns:a16="http://schemas.microsoft.com/office/drawing/2014/main" id="{740DC36D-2ABA-C51E-3849-D892A8DF0B9A}"/>
              </a:ext>
            </a:extLst>
          </p:cNvPr>
          <p:cNvSpPr>
            <a:spLocks noGrp="1"/>
          </p:cNvSpPr>
          <p:nvPr>
            <p:ph type="sldNum" sz="quarter" idx="12"/>
          </p:nvPr>
        </p:nvSpPr>
        <p:spPr/>
        <p:txBody>
          <a:bodyPr/>
          <a:lstStyle>
            <a:lvl1pPr>
              <a:defRPr/>
            </a:lvl1pPr>
          </a:lstStyle>
          <a:p>
            <a:fld id="{A2878D3C-5701-4AAC-BB27-B3F9AF1BBA16}" type="slidenum">
              <a:rPr lang="en-US" altLang="en-US"/>
              <a:pPr/>
              <a:t>‹#›</a:t>
            </a:fld>
            <a:endParaRPr lang="en-US" altLang="en-US"/>
          </a:p>
        </p:txBody>
      </p:sp>
    </p:spTree>
    <p:extLst>
      <p:ext uri="{BB962C8B-B14F-4D97-AF65-F5344CB8AC3E}">
        <p14:creationId xmlns:p14="http://schemas.microsoft.com/office/powerpoint/2010/main" val="16043234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68B7CF9-65A8-D898-32BD-D7BF6A0CBF9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959D31A-6D4A-2A7F-838A-36D7E8F2065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5890B88-A1A8-9510-5681-5C119E8E58F5}"/>
              </a:ext>
            </a:extLst>
          </p:cNvPr>
          <p:cNvSpPr>
            <a:spLocks noGrp="1"/>
          </p:cNvSpPr>
          <p:nvPr>
            <p:ph type="sldNum" sz="quarter" idx="12"/>
          </p:nvPr>
        </p:nvSpPr>
        <p:spPr/>
        <p:txBody>
          <a:bodyPr/>
          <a:lstStyle>
            <a:lvl1pPr>
              <a:defRPr/>
            </a:lvl1pPr>
          </a:lstStyle>
          <a:p>
            <a:fld id="{53D05027-5F44-4FF1-BB5E-231008484E67}" type="slidenum">
              <a:rPr lang="en-US" altLang="en-US"/>
              <a:pPr/>
              <a:t>‹#›</a:t>
            </a:fld>
            <a:endParaRPr lang="en-US" altLang="en-US"/>
          </a:p>
        </p:txBody>
      </p:sp>
    </p:spTree>
    <p:extLst>
      <p:ext uri="{BB962C8B-B14F-4D97-AF65-F5344CB8AC3E}">
        <p14:creationId xmlns:p14="http://schemas.microsoft.com/office/powerpoint/2010/main" val="370031184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C87A20E-422E-95B3-ED6F-7551081A9E1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6ADE813-8C79-4936-6991-4BB62384C7E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DDB0798-2343-88E7-79B0-31DEF91E084A}"/>
              </a:ext>
            </a:extLst>
          </p:cNvPr>
          <p:cNvSpPr>
            <a:spLocks noGrp="1"/>
          </p:cNvSpPr>
          <p:nvPr>
            <p:ph type="sldNum" sz="quarter" idx="12"/>
          </p:nvPr>
        </p:nvSpPr>
        <p:spPr/>
        <p:txBody>
          <a:bodyPr/>
          <a:lstStyle>
            <a:lvl1pPr>
              <a:defRPr/>
            </a:lvl1pPr>
          </a:lstStyle>
          <a:p>
            <a:fld id="{87679B5D-2C03-4EB0-B504-A8828B90E6C6}" type="slidenum">
              <a:rPr lang="en-US" altLang="en-US"/>
              <a:pPr/>
              <a:t>‹#›</a:t>
            </a:fld>
            <a:endParaRPr lang="en-US" altLang="en-US"/>
          </a:p>
        </p:txBody>
      </p:sp>
    </p:spTree>
    <p:extLst>
      <p:ext uri="{BB962C8B-B14F-4D97-AF65-F5344CB8AC3E}">
        <p14:creationId xmlns:p14="http://schemas.microsoft.com/office/powerpoint/2010/main" val="81774062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1"/>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6">
            <a:extLst>
              <a:ext uri="{FF2B5EF4-FFF2-40B4-BE49-F238E27FC236}">
                <a16:creationId xmlns:a16="http://schemas.microsoft.com/office/drawing/2014/main" id="{7B79B451-B80E-BE61-CE73-3CCC23B136DB}"/>
              </a:ext>
            </a:extLst>
          </p:cNvPr>
          <p:cNvSpPr>
            <a:spLocks noGrp="1"/>
          </p:cNvSpPr>
          <p:nvPr>
            <p:ph type="dt" sz="half" idx="10"/>
          </p:nvPr>
        </p:nvSpPr>
        <p:spPr/>
        <p:txBody>
          <a:bodyPr/>
          <a:lstStyle>
            <a:lvl1pPr>
              <a:defRPr/>
            </a:lvl1pPr>
          </a:lstStyle>
          <a:p>
            <a:pPr>
              <a:defRPr/>
            </a:pPr>
            <a:fld id="{3DE00026-EB4D-4E36-A3E5-49B9369FDF77}" type="datetime1">
              <a:rPr lang="en-US" altLang="en-US"/>
              <a:pPr>
                <a:defRPr/>
              </a:pPr>
              <a:t>6/29/2024</a:t>
            </a:fld>
            <a:endParaRPr lang="en-US" altLang="en-US"/>
          </a:p>
        </p:txBody>
      </p:sp>
      <p:sp>
        <p:nvSpPr>
          <p:cNvPr id="5" name="Footer Placeholder 7">
            <a:extLst>
              <a:ext uri="{FF2B5EF4-FFF2-40B4-BE49-F238E27FC236}">
                <a16:creationId xmlns:a16="http://schemas.microsoft.com/office/drawing/2014/main" id="{37C2A3CB-A932-ED8B-5622-A7F7A19D0492}"/>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8">
            <a:extLst>
              <a:ext uri="{FF2B5EF4-FFF2-40B4-BE49-F238E27FC236}">
                <a16:creationId xmlns:a16="http://schemas.microsoft.com/office/drawing/2014/main" id="{E211DDED-FD6A-4B80-2781-C911F8B1B506}"/>
              </a:ext>
            </a:extLst>
          </p:cNvPr>
          <p:cNvSpPr>
            <a:spLocks noGrp="1"/>
          </p:cNvSpPr>
          <p:nvPr>
            <p:ph type="sldNum" sz="quarter" idx="12"/>
          </p:nvPr>
        </p:nvSpPr>
        <p:spPr/>
        <p:txBody>
          <a:bodyPr/>
          <a:lstStyle>
            <a:lvl1pPr>
              <a:defRPr/>
            </a:lvl1pPr>
          </a:lstStyle>
          <a:p>
            <a:fld id="{F12C82B2-A5A8-42BC-80D7-B6AAFFFC364B}" type="slidenum">
              <a:rPr lang="en-US" altLang="en-US"/>
              <a:pPr/>
              <a:t>‹#›</a:t>
            </a:fld>
            <a:endParaRPr lang="en-US" altLang="en-US"/>
          </a:p>
        </p:txBody>
      </p:sp>
    </p:spTree>
    <p:extLst>
      <p:ext uri="{BB962C8B-B14F-4D97-AF65-F5344CB8AC3E}">
        <p14:creationId xmlns:p14="http://schemas.microsoft.com/office/powerpoint/2010/main" val="3528901074"/>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D1D08B-34AC-40A3-30C0-7BF22857F82A}"/>
              </a:ext>
            </a:extLst>
          </p:cNvPr>
          <p:cNvSpPr>
            <a:spLocks noGrp="1"/>
          </p:cNvSpPr>
          <p:nvPr>
            <p:ph type="dt" sz="half" idx="10"/>
          </p:nvPr>
        </p:nvSpPr>
        <p:spPr/>
        <p:txBody>
          <a:bodyPr/>
          <a:lstStyle>
            <a:lvl1pPr>
              <a:defRPr/>
            </a:lvl1pPr>
          </a:lstStyle>
          <a:p>
            <a:pPr>
              <a:defRPr/>
            </a:pPr>
            <a:fld id="{B309501A-DF1F-4A40-B2C9-7ACD8E3A8897}" type="datetime1">
              <a:rPr lang="en-US" altLang="en-US"/>
              <a:pPr>
                <a:defRPr/>
              </a:pPr>
              <a:t>6/29/2024</a:t>
            </a:fld>
            <a:endParaRPr lang="en-US" altLang="en-US"/>
          </a:p>
        </p:txBody>
      </p:sp>
      <p:sp>
        <p:nvSpPr>
          <p:cNvPr id="5" name="Footer Placeholder 4">
            <a:extLst>
              <a:ext uri="{FF2B5EF4-FFF2-40B4-BE49-F238E27FC236}">
                <a16:creationId xmlns:a16="http://schemas.microsoft.com/office/drawing/2014/main" id="{52762714-BC40-6598-8102-32D29B2379BC}"/>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DF5DF194-B5E0-6F5F-4715-598E651FF279}"/>
              </a:ext>
            </a:extLst>
          </p:cNvPr>
          <p:cNvSpPr>
            <a:spLocks noGrp="1"/>
          </p:cNvSpPr>
          <p:nvPr>
            <p:ph type="sldNum" sz="quarter" idx="12"/>
          </p:nvPr>
        </p:nvSpPr>
        <p:spPr/>
        <p:txBody>
          <a:bodyPr/>
          <a:lstStyle>
            <a:lvl1pPr>
              <a:defRPr/>
            </a:lvl1pPr>
          </a:lstStyle>
          <a:p>
            <a:fld id="{4C4130B7-BA6A-4DE5-B4A6-CAFAF0ACA62A}" type="slidenum">
              <a:rPr lang="en-US" altLang="en-US"/>
              <a:pPr/>
              <a:t>‹#›</a:t>
            </a:fld>
            <a:endParaRPr lang="en-US" altLang="en-US"/>
          </a:p>
        </p:txBody>
      </p:sp>
    </p:spTree>
    <p:extLst>
      <p:ext uri="{BB962C8B-B14F-4D97-AF65-F5344CB8AC3E}">
        <p14:creationId xmlns:p14="http://schemas.microsoft.com/office/powerpoint/2010/main" val="339280475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1"/>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6">
            <a:extLst>
              <a:ext uri="{FF2B5EF4-FFF2-40B4-BE49-F238E27FC236}">
                <a16:creationId xmlns:a16="http://schemas.microsoft.com/office/drawing/2014/main" id="{399CE7A6-D2EC-7965-EC7D-663F13D30C98}"/>
              </a:ext>
            </a:extLst>
          </p:cNvPr>
          <p:cNvSpPr>
            <a:spLocks noGrp="1"/>
          </p:cNvSpPr>
          <p:nvPr>
            <p:ph type="dt" sz="half" idx="10"/>
          </p:nvPr>
        </p:nvSpPr>
        <p:spPr/>
        <p:txBody>
          <a:bodyPr/>
          <a:lstStyle>
            <a:lvl1pPr>
              <a:defRPr/>
            </a:lvl1pPr>
          </a:lstStyle>
          <a:p>
            <a:pPr>
              <a:defRPr/>
            </a:pPr>
            <a:fld id="{D9725BB6-56EC-4C7B-B078-462E06E9BEF1}" type="datetime1">
              <a:rPr lang="en-US" altLang="en-US"/>
              <a:pPr>
                <a:defRPr/>
              </a:pPr>
              <a:t>6/29/2024</a:t>
            </a:fld>
            <a:endParaRPr lang="en-US" altLang="en-US"/>
          </a:p>
        </p:txBody>
      </p:sp>
      <p:sp>
        <p:nvSpPr>
          <p:cNvPr id="5" name="Footer Placeholder 7">
            <a:extLst>
              <a:ext uri="{FF2B5EF4-FFF2-40B4-BE49-F238E27FC236}">
                <a16:creationId xmlns:a16="http://schemas.microsoft.com/office/drawing/2014/main" id="{ADA0B056-532E-2681-12B5-93403F2ECD72}"/>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8">
            <a:extLst>
              <a:ext uri="{FF2B5EF4-FFF2-40B4-BE49-F238E27FC236}">
                <a16:creationId xmlns:a16="http://schemas.microsoft.com/office/drawing/2014/main" id="{CE780A58-88C0-53A2-341F-C2ADC7C3572A}"/>
              </a:ext>
            </a:extLst>
          </p:cNvPr>
          <p:cNvSpPr>
            <a:spLocks noGrp="1"/>
          </p:cNvSpPr>
          <p:nvPr>
            <p:ph type="sldNum" sz="quarter" idx="12"/>
          </p:nvPr>
        </p:nvSpPr>
        <p:spPr/>
        <p:txBody>
          <a:bodyPr/>
          <a:lstStyle>
            <a:lvl1pPr>
              <a:defRPr/>
            </a:lvl1pPr>
          </a:lstStyle>
          <a:p>
            <a:fld id="{41F87248-E14F-4CBC-9E1F-5990471F1B51}" type="slidenum">
              <a:rPr lang="en-US" altLang="en-US"/>
              <a:pPr/>
              <a:t>‹#›</a:t>
            </a:fld>
            <a:endParaRPr lang="en-US" altLang="en-US"/>
          </a:p>
        </p:txBody>
      </p:sp>
    </p:spTree>
    <p:extLst>
      <p:ext uri="{BB962C8B-B14F-4D97-AF65-F5344CB8AC3E}">
        <p14:creationId xmlns:p14="http://schemas.microsoft.com/office/powerpoint/2010/main" val="455063419"/>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057A91F8-7D09-EEB0-A65F-BBA7E1CE4579}"/>
              </a:ext>
            </a:extLst>
          </p:cNvPr>
          <p:cNvSpPr>
            <a:spLocks noGrp="1"/>
          </p:cNvSpPr>
          <p:nvPr>
            <p:ph type="dt" sz="half" idx="10"/>
          </p:nvPr>
        </p:nvSpPr>
        <p:spPr/>
        <p:txBody>
          <a:bodyPr/>
          <a:lstStyle>
            <a:lvl1pPr>
              <a:defRPr/>
            </a:lvl1pPr>
          </a:lstStyle>
          <a:p>
            <a:pPr>
              <a:defRPr/>
            </a:pPr>
            <a:fld id="{BA858284-8BEB-4893-AB61-13D989003CAE}" type="datetime1">
              <a:rPr lang="en-US" altLang="en-US"/>
              <a:pPr>
                <a:defRPr/>
              </a:pPr>
              <a:t>6/29/2024</a:t>
            </a:fld>
            <a:endParaRPr lang="en-US" altLang="en-US"/>
          </a:p>
        </p:txBody>
      </p:sp>
      <p:sp>
        <p:nvSpPr>
          <p:cNvPr id="6" name="Footer Placeholder 4">
            <a:extLst>
              <a:ext uri="{FF2B5EF4-FFF2-40B4-BE49-F238E27FC236}">
                <a16:creationId xmlns:a16="http://schemas.microsoft.com/office/drawing/2014/main" id="{911BC321-FE00-C668-44AE-67E5E50F43EB}"/>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1667DED4-88B8-247C-3D3B-C4CD521451DC}"/>
              </a:ext>
            </a:extLst>
          </p:cNvPr>
          <p:cNvSpPr>
            <a:spLocks noGrp="1"/>
          </p:cNvSpPr>
          <p:nvPr>
            <p:ph type="sldNum" sz="quarter" idx="12"/>
          </p:nvPr>
        </p:nvSpPr>
        <p:spPr/>
        <p:txBody>
          <a:bodyPr/>
          <a:lstStyle>
            <a:lvl1pPr>
              <a:defRPr/>
            </a:lvl1pPr>
          </a:lstStyle>
          <a:p>
            <a:fld id="{FC182437-8DB8-4CD1-8858-1FFE2C92A2E2}" type="slidenum">
              <a:rPr lang="en-US" altLang="en-US"/>
              <a:pPr/>
              <a:t>‹#›</a:t>
            </a:fld>
            <a:endParaRPr lang="en-US" altLang="en-US"/>
          </a:p>
        </p:txBody>
      </p:sp>
    </p:spTree>
    <p:extLst>
      <p:ext uri="{BB962C8B-B14F-4D97-AF65-F5344CB8AC3E}">
        <p14:creationId xmlns:p14="http://schemas.microsoft.com/office/powerpoint/2010/main" val="217714333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Date Placeholder 3">
            <a:extLst>
              <a:ext uri="{FF2B5EF4-FFF2-40B4-BE49-F238E27FC236}">
                <a16:creationId xmlns:a16="http://schemas.microsoft.com/office/drawing/2014/main" id="{235BD8FB-6013-AB47-C79E-8BE64AF479D4}"/>
              </a:ext>
            </a:extLst>
          </p:cNvPr>
          <p:cNvSpPr>
            <a:spLocks noGrp="1"/>
          </p:cNvSpPr>
          <p:nvPr>
            <p:ph type="dt" sz="half" idx="14"/>
          </p:nvPr>
        </p:nvSpPr>
        <p:spPr/>
        <p:txBody>
          <a:bodyPr/>
          <a:lstStyle>
            <a:lvl1pPr>
              <a:defRPr/>
            </a:lvl1pPr>
          </a:lstStyle>
          <a:p>
            <a:pPr>
              <a:defRPr/>
            </a:pPr>
            <a:fld id="{8020A5F2-7BDE-4C48-8A8D-63EA313E94C2}" type="datetime1">
              <a:rPr lang="en-US" altLang="en-US"/>
              <a:pPr>
                <a:defRPr/>
              </a:pPr>
              <a:t>6/29/2024</a:t>
            </a:fld>
            <a:endParaRPr lang="en-US" altLang="en-US"/>
          </a:p>
        </p:txBody>
      </p:sp>
      <p:sp>
        <p:nvSpPr>
          <p:cNvPr id="5" name="Footer Placeholder 4">
            <a:extLst>
              <a:ext uri="{FF2B5EF4-FFF2-40B4-BE49-F238E27FC236}">
                <a16:creationId xmlns:a16="http://schemas.microsoft.com/office/drawing/2014/main" id="{CAFCF3C1-431B-B962-9DBE-70E856C54C07}"/>
              </a:ext>
            </a:extLst>
          </p:cNvPr>
          <p:cNvSpPr>
            <a:spLocks noGrp="1"/>
          </p:cNvSpPr>
          <p:nvPr>
            <p:ph type="ftr" sz="quarter" idx="15"/>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1EA39EF2-1A00-1A97-9BE3-F4BF75860555}"/>
              </a:ext>
            </a:extLst>
          </p:cNvPr>
          <p:cNvSpPr>
            <a:spLocks noGrp="1"/>
          </p:cNvSpPr>
          <p:nvPr>
            <p:ph type="sldNum" sz="quarter" idx="16"/>
          </p:nvPr>
        </p:nvSpPr>
        <p:spPr/>
        <p:txBody>
          <a:bodyPr/>
          <a:lstStyle>
            <a:lvl1pPr>
              <a:defRPr/>
            </a:lvl1pPr>
          </a:lstStyle>
          <a:p>
            <a:fld id="{63FF220B-2FB1-4862-9A13-72248AF888D5}" type="slidenum">
              <a:rPr lang="en-US" altLang="en-US"/>
              <a:pPr/>
              <a:t>‹#›</a:t>
            </a:fld>
            <a:endParaRPr lang="en-US" altLang="en-US"/>
          </a:p>
        </p:txBody>
      </p:sp>
    </p:spTree>
    <p:extLst>
      <p:ext uri="{BB962C8B-B14F-4D97-AF65-F5344CB8AC3E}">
        <p14:creationId xmlns:p14="http://schemas.microsoft.com/office/powerpoint/2010/main" val="521984978"/>
      </p:ext>
    </p:extLst>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B04BEF29-27D8-E44A-A843-FED4423A360B}"/>
              </a:ext>
            </a:extLst>
          </p:cNvPr>
          <p:cNvSpPr>
            <a:spLocks noGrp="1"/>
          </p:cNvSpPr>
          <p:nvPr>
            <p:ph type="dt" sz="half" idx="10"/>
          </p:nvPr>
        </p:nvSpPr>
        <p:spPr/>
        <p:txBody>
          <a:bodyPr/>
          <a:lstStyle>
            <a:lvl1pPr>
              <a:defRPr/>
            </a:lvl1pPr>
          </a:lstStyle>
          <a:p>
            <a:pPr>
              <a:defRPr/>
            </a:pPr>
            <a:fld id="{2AC3AE3E-01D2-4E8A-858C-D7824AB5C661}" type="datetime1">
              <a:rPr lang="en-US" altLang="en-US"/>
              <a:pPr>
                <a:defRPr/>
              </a:pPr>
              <a:t>6/29/2024</a:t>
            </a:fld>
            <a:endParaRPr lang="en-US" altLang="en-US"/>
          </a:p>
        </p:txBody>
      </p:sp>
      <p:sp>
        <p:nvSpPr>
          <p:cNvPr id="4" name="Footer Placeholder 4">
            <a:extLst>
              <a:ext uri="{FF2B5EF4-FFF2-40B4-BE49-F238E27FC236}">
                <a16:creationId xmlns:a16="http://schemas.microsoft.com/office/drawing/2014/main" id="{CC698CAC-01F3-AC7B-DAE4-F10AE3D47442}"/>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A818F83A-F67E-2749-0382-6BC835FD5BB3}"/>
              </a:ext>
            </a:extLst>
          </p:cNvPr>
          <p:cNvSpPr>
            <a:spLocks noGrp="1"/>
          </p:cNvSpPr>
          <p:nvPr>
            <p:ph type="sldNum" sz="quarter" idx="12"/>
          </p:nvPr>
        </p:nvSpPr>
        <p:spPr/>
        <p:txBody>
          <a:bodyPr/>
          <a:lstStyle>
            <a:lvl1pPr>
              <a:defRPr/>
            </a:lvl1pPr>
          </a:lstStyle>
          <a:p>
            <a:fld id="{017B2194-4EF1-4279-84E4-759A5925845E}" type="slidenum">
              <a:rPr lang="en-US" altLang="en-US"/>
              <a:pPr/>
              <a:t>‹#›</a:t>
            </a:fld>
            <a:endParaRPr lang="en-US" altLang="en-US"/>
          </a:p>
        </p:txBody>
      </p:sp>
    </p:spTree>
    <p:extLst>
      <p:ext uri="{BB962C8B-B14F-4D97-AF65-F5344CB8AC3E}">
        <p14:creationId xmlns:p14="http://schemas.microsoft.com/office/powerpoint/2010/main" val="4124609458"/>
      </p:ext>
    </p:extLst>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50D567A-0203-746E-B87B-8709D95E4391}"/>
              </a:ext>
            </a:extLst>
          </p:cNvPr>
          <p:cNvSpPr>
            <a:spLocks noGrp="1"/>
          </p:cNvSpPr>
          <p:nvPr>
            <p:ph type="dt" sz="half" idx="10"/>
          </p:nvPr>
        </p:nvSpPr>
        <p:spPr/>
        <p:txBody>
          <a:bodyPr/>
          <a:lstStyle>
            <a:lvl1pPr>
              <a:defRPr/>
            </a:lvl1pPr>
          </a:lstStyle>
          <a:p>
            <a:pPr>
              <a:defRPr/>
            </a:pPr>
            <a:fld id="{A7C50D3D-47AD-4322-9AF4-18908D83CB79}" type="datetime1">
              <a:rPr lang="en-US" altLang="en-US"/>
              <a:pPr>
                <a:defRPr/>
              </a:pPr>
              <a:t>6/29/2024</a:t>
            </a:fld>
            <a:endParaRPr lang="en-US" altLang="en-US"/>
          </a:p>
        </p:txBody>
      </p:sp>
      <p:sp>
        <p:nvSpPr>
          <p:cNvPr id="3" name="Footer Placeholder 4">
            <a:extLst>
              <a:ext uri="{FF2B5EF4-FFF2-40B4-BE49-F238E27FC236}">
                <a16:creationId xmlns:a16="http://schemas.microsoft.com/office/drawing/2014/main" id="{6432E10C-40E9-F58A-A413-DA2FAA9307FC}"/>
              </a:ext>
            </a:extLst>
          </p:cNvPr>
          <p:cNvSpPr>
            <a:spLocks noGrp="1"/>
          </p:cNvSpPr>
          <p:nvPr>
            <p:ph type="ftr" sz="quarter" idx="11"/>
          </p:nvPr>
        </p:nvSpPr>
        <p:spPr/>
        <p:txBody>
          <a:bodyPr/>
          <a:lstStyle>
            <a:lvl1pPr>
              <a:defRPr/>
            </a:lvl1pPr>
          </a:lstStyle>
          <a:p>
            <a:pPr>
              <a:defRPr/>
            </a:pPr>
            <a:endParaRPr lang="en-US" altLang="en-US"/>
          </a:p>
        </p:txBody>
      </p:sp>
      <p:sp>
        <p:nvSpPr>
          <p:cNvPr id="4" name="Slide Number Placeholder 5">
            <a:extLst>
              <a:ext uri="{FF2B5EF4-FFF2-40B4-BE49-F238E27FC236}">
                <a16:creationId xmlns:a16="http://schemas.microsoft.com/office/drawing/2014/main" id="{5BE6BE14-7571-408C-CCB8-5908B7461C96}"/>
              </a:ext>
            </a:extLst>
          </p:cNvPr>
          <p:cNvSpPr>
            <a:spLocks noGrp="1"/>
          </p:cNvSpPr>
          <p:nvPr>
            <p:ph type="sldNum" sz="quarter" idx="12"/>
          </p:nvPr>
        </p:nvSpPr>
        <p:spPr/>
        <p:txBody>
          <a:bodyPr/>
          <a:lstStyle>
            <a:lvl1pPr>
              <a:defRPr/>
            </a:lvl1pPr>
          </a:lstStyle>
          <a:p>
            <a:fld id="{EB6F9671-AAFE-4F36-9296-D5EAF8B65D30}" type="slidenum">
              <a:rPr lang="en-US" altLang="en-US"/>
              <a:pPr/>
              <a:t>‹#›</a:t>
            </a:fld>
            <a:endParaRPr lang="en-US" altLang="en-US"/>
          </a:p>
        </p:txBody>
      </p:sp>
    </p:spTree>
    <p:extLst>
      <p:ext uri="{BB962C8B-B14F-4D97-AF65-F5344CB8AC3E}">
        <p14:creationId xmlns:p14="http://schemas.microsoft.com/office/powerpoint/2010/main" val="3480763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1"/>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6">
            <a:extLst>
              <a:ext uri="{FF2B5EF4-FFF2-40B4-BE49-F238E27FC236}">
                <a16:creationId xmlns:a16="http://schemas.microsoft.com/office/drawing/2014/main" id="{D79E1C83-5AFA-B284-20E5-69A0056E2246}"/>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6C01D94E-3A37-881B-E1F7-3FC8B284A10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62DAF540-F2B6-DF06-D654-124AA3123B37}"/>
              </a:ext>
            </a:extLst>
          </p:cNvPr>
          <p:cNvSpPr>
            <a:spLocks noGrp="1"/>
          </p:cNvSpPr>
          <p:nvPr>
            <p:ph type="sldNum" sz="quarter" idx="12"/>
          </p:nvPr>
        </p:nvSpPr>
        <p:spPr/>
        <p:txBody>
          <a:bodyPr/>
          <a:lstStyle>
            <a:lvl1pPr>
              <a:defRPr/>
            </a:lvl1pPr>
          </a:lstStyle>
          <a:p>
            <a:fld id="{2F728CF9-CCEE-475C-8483-485ACCE6727F}" type="slidenum">
              <a:rPr lang="en-US" altLang="en-US"/>
              <a:pPr/>
              <a:t>‹#›</a:t>
            </a:fld>
            <a:endParaRPr lang="en-US" altLang="en-US"/>
          </a:p>
        </p:txBody>
      </p:sp>
    </p:spTree>
    <p:extLst>
      <p:ext uri="{BB962C8B-B14F-4D97-AF65-F5344CB8AC3E}">
        <p14:creationId xmlns:p14="http://schemas.microsoft.com/office/powerpoint/2010/main" val="721577349"/>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4ED609-CD9F-A0CB-37D4-1FE2D64A310F}"/>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1"/>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8">
            <a:extLst>
              <a:ext uri="{FF2B5EF4-FFF2-40B4-BE49-F238E27FC236}">
                <a16:creationId xmlns:a16="http://schemas.microsoft.com/office/drawing/2014/main" id="{2EC3FC2C-E7F2-453E-2349-BCAE5565B0D6}"/>
              </a:ext>
            </a:extLst>
          </p:cNvPr>
          <p:cNvSpPr>
            <a:spLocks noGrp="1"/>
          </p:cNvSpPr>
          <p:nvPr>
            <p:ph type="dt" sz="half" idx="10"/>
          </p:nvPr>
        </p:nvSpPr>
        <p:spPr/>
        <p:txBody>
          <a:bodyPr/>
          <a:lstStyle>
            <a:lvl1pPr>
              <a:defRPr/>
            </a:lvl1pPr>
          </a:lstStyle>
          <a:p>
            <a:pPr>
              <a:defRPr/>
            </a:pPr>
            <a:fld id="{13DAA941-D5B4-4B45-A8DC-9A03DA02B8BE}" type="datetime1">
              <a:rPr lang="en-US" altLang="en-US"/>
              <a:pPr>
                <a:defRPr/>
              </a:pPr>
              <a:t>6/29/2024</a:t>
            </a:fld>
            <a:endParaRPr lang="en-US" altLang="en-US"/>
          </a:p>
        </p:txBody>
      </p:sp>
      <p:sp>
        <p:nvSpPr>
          <p:cNvPr id="7" name="Footer Placeholder 9">
            <a:extLst>
              <a:ext uri="{FF2B5EF4-FFF2-40B4-BE49-F238E27FC236}">
                <a16:creationId xmlns:a16="http://schemas.microsoft.com/office/drawing/2014/main" id="{177FA290-01E0-D0DC-213C-4E5A16525D4A}"/>
              </a:ext>
            </a:extLst>
          </p:cNvPr>
          <p:cNvSpPr>
            <a:spLocks noGrp="1"/>
          </p:cNvSpPr>
          <p:nvPr>
            <p:ph type="ftr" sz="quarter" idx="11"/>
          </p:nvPr>
        </p:nvSpPr>
        <p:spPr>
          <a:xfrm>
            <a:off x="855133" y="6235701"/>
            <a:ext cx="5073651" cy="320675"/>
          </a:xfrm>
        </p:spPr>
        <p:txBody>
          <a:bodyPr>
            <a:normAutofit/>
          </a:bodyPr>
          <a:lstStyle>
            <a:lvl1pPr>
              <a:defRPr>
                <a:solidFill>
                  <a:srgbClr val="FFFFFF">
                    <a:alpha val="70000"/>
                  </a:srgbClr>
                </a:solidFill>
              </a:defRPr>
            </a:lvl1pPr>
          </a:lstStyle>
          <a:p>
            <a:pPr>
              <a:defRPr/>
            </a:pPr>
            <a:endParaRPr lang="en-US" altLang="en-US"/>
          </a:p>
        </p:txBody>
      </p:sp>
      <p:sp>
        <p:nvSpPr>
          <p:cNvPr id="8" name="Slide Number Placeholder 10">
            <a:extLst>
              <a:ext uri="{FF2B5EF4-FFF2-40B4-BE49-F238E27FC236}">
                <a16:creationId xmlns:a16="http://schemas.microsoft.com/office/drawing/2014/main" id="{F6918346-CB4D-1514-CA83-F6713FBC4DF7}"/>
              </a:ext>
            </a:extLst>
          </p:cNvPr>
          <p:cNvSpPr>
            <a:spLocks noGrp="1"/>
          </p:cNvSpPr>
          <p:nvPr>
            <p:ph type="sldNum" sz="quarter" idx="12"/>
          </p:nvPr>
        </p:nvSpPr>
        <p:spPr/>
        <p:txBody>
          <a:bodyPr/>
          <a:lstStyle>
            <a:lvl1pPr>
              <a:defRPr/>
            </a:lvl1pPr>
          </a:lstStyle>
          <a:p>
            <a:fld id="{E08BCC66-68CE-4120-AF15-F15BCE50220D}" type="slidenum">
              <a:rPr lang="en-US" altLang="en-US"/>
              <a:pPr/>
              <a:t>‹#›</a:t>
            </a:fld>
            <a:endParaRPr lang="en-US" altLang="en-US"/>
          </a:p>
        </p:txBody>
      </p:sp>
    </p:spTree>
    <p:extLst>
      <p:ext uri="{BB962C8B-B14F-4D97-AF65-F5344CB8AC3E}">
        <p14:creationId xmlns:p14="http://schemas.microsoft.com/office/powerpoint/2010/main" val="221594428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28543D-8E07-E2FB-D5AB-A9FF34422853}"/>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50620" y="3549920"/>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7">
            <a:extLst>
              <a:ext uri="{FF2B5EF4-FFF2-40B4-BE49-F238E27FC236}">
                <a16:creationId xmlns:a16="http://schemas.microsoft.com/office/drawing/2014/main" id="{3993FF73-F006-7625-D758-40741BB0B64F}"/>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fld id="{67C02606-4A56-4B29-A4F4-23A0EE310CD5}" type="datetime1">
              <a:rPr lang="en-US" altLang="en-US"/>
              <a:pPr>
                <a:defRPr/>
              </a:pPr>
              <a:t>6/29/2024</a:t>
            </a:fld>
            <a:endParaRPr lang="en-US" altLang="en-US"/>
          </a:p>
        </p:txBody>
      </p:sp>
      <p:sp>
        <p:nvSpPr>
          <p:cNvPr id="7" name="Footer Placeholder 8">
            <a:extLst>
              <a:ext uri="{FF2B5EF4-FFF2-40B4-BE49-F238E27FC236}">
                <a16:creationId xmlns:a16="http://schemas.microsoft.com/office/drawing/2014/main" id="{25430088-80E5-C295-07E4-FE77F77BE00E}"/>
              </a:ext>
            </a:extLst>
          </p:cNvPr>
          <p:cNvSpPr>
            <a:spLocks noGrp="1"/>
          </p:cNvSpPr>
          <p:nvPr>
            <p:ph type="ftr" sz="quarter" idx="11"/>
          </p:nvPr>
        </p:nvSpPr>
        <p:spPr>
          <a:xfrm>
            <a:off x="853018" y="6235701"/>
            <a:ext cx="5071533" cy="320675"/>
          </a:xfrm>
        </p:spPr>
        <p:txBody>
          <a:bodyPr>
            <a:normAutofit/>
          </a:bodyPr>
          <a:lstStyle>
            <a:lvl1pPr>
              <a:defRPr>
                <a:solidFill>
                  <a:srgbClr val="FFFFFF">
                    <a:alpha val="70000"/>
                  </a:srgbClr>
                </a:solidFill>
              </a:defRPr>
            </a:lvl1pPr>
          </a:lstStyle>
          <a:p>
            <a:pPr>
              <a:defRPr/>
            </a:pPr>
            <a:endParaRPr lang="en-US" altLang="en-US"/>
          </a:p>
        </p:txBody>
      </p:sp>
      <p:sp>
        <p:nvSpPr>
          <p:cNvPr id="8" name="Slide Number Placeholder 9">
            <a:extLst>
              <a:ext uri="{FF2B5EF4-FFF2-40B4-BE49-F238E27FC236}">
                <a16:creationId xmlns:a16="http://schemas.microsoft.com/office/drawing/2014/main" id="{503238F8-1AE1-157D-AE27-5D3BEBCE6830}"/>
              </a:ext>
            </a:extLst>
          </p:cNvPr>
          <p:cNvSpPr>
            <a:spLocks noGrp="1"/>
          </p:cNvSpPr>
          <p:nvPr>
            <p:ph type="sldNum" sz="quarter" idx="12"/>
          </p:nvPr>
        </p:nvSpPr>
        <p:spPr/>
        <p:txBody>
          <a:bodyPr/>
          <a:lstStyle>
            <a:lvl1pPr>
              <a:defRPr/>
            </a:lvl1pPr>
          </a:lstStyle>
          <a:p>
            <a:fld id="{9690B04D-44A2-4D7A-87CE-C4AAA7980451}" type="slidenum">
              <a:rPr lang="en-US" altLang="en-US"/>
              <a:pPr/>
              <a:t>‹#›</a:t>
            </a:fld>
            <a:endParaRPr lang="en-US" altLang="en-US"/>
          </a:p>
        </p:txBody>
      </p:sp>
    </p:spTree>
    <p:extLst>
      <p:ext uri="{BB962C8B-B14F-4D97-AF65-F5344CB8AC3E}">
        <p14:creationId xmlns:p14="http://schemas.microsoft.com/office/powerpoint/2010/main" val="19584578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CE2FA8B-A1B0-9E83-8BB3-82B2D999BABC}"/>
              </a:ext>
            </a:extLst>
          </p:cNvPr>
          <p:cNvSpPr>
            <a:spLocks noGrp="1"/>
          </p:cNvSpPr>
          <p:nvPr>
            <p:ph type="dt" sz="half" idx="10"/>
          </p:nvPr>
        </p:nvSpPr>
        <p:spPr/>
        <p:txBody>
          <a:bodyPr/>
          <a:lstStyle>
            <a:lvl1pPr>
              <a:defRPr/>
            </a:lvl1pPr>
          </a:lstStyle>
          <a:p>
            <a:pPr>
              <a:defRPr/>
            </a:pPr>
            <a:fld id="{86C31816-0669-41DD-BEB6-4BC93284B586}" type="datetime1">
              <a:rPr lang="en-US" altLang="en-US"/>
              <a:pPr>
                <a:defRPr/>
              </a:pPr>
              <a:t>6/29/2024</a:t>
            </a:fld>
            <a:endParaRPr lang="en-US" altLang="en-US"/>
          </a:p>
        </p:txBody>
      </p:sp>
      <p:sp>
        <p:nvSpPr>
          <p:cNvPr id="5" name="Footer Placeholder 4">
            <a:extLst>
              <a:ext uri="{FF2B5EF4-FFF2-40B4-BE49-F238E27FC236}">
                <a16:creationId xmlns:a16="http://schemas.microsoft.com/office/drawing/2014/main" id="{44174157-7E34-79B5-0A82-94FCDE75DC44}"/>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852DD8B0-CC40-2589-0C08-F4898D3D61F2}"/>
              </a:ext>
            </a:extLst>
          </p:cNvPr>
          <p:cNvSpPr>
            <a:spLocks noGrp="1"/>
          </p:cNvSpPr>
          <p:nvPr>
            <p:ph type="sldNum" sz="quarter" idx="12"/>
          </p:nvPr>
        </p:nvSpPr>
        <p:spPr/>
        <p:txBody>
          <a:bodyPr/>
          <a:lstStyle>
            <a:lvl1pPr>
              <a:defRPr/>
            </a:lvl1pPr>
          </a:lstStyle>
          <a:p>
            <a:fld id="{B31ECBD5-FAFC-4847-8EF2-A789A8051FA2}" type="slidenum">
              <a:rPr lang="en-US" altLang="en-US"/>
              <a:pPr/>
              <a:t>‹#›</a:t>
            </a:fld>
            <a:endParaRPr lang="en-US" altLang="en-US"/>
          </a:p>
        </p:txBody>
      </p:sp>
    </p:spTree>
    <p:extLst>
      <p:ext uri="{BB962C8B-B14F-4D97-AF65-F5344CB8AC3E}">
        <p14:creationId xmlns:p14="http://schemas.microsoft.com/office/powerpoint/2010/main" val="108207175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53C040-1FC3-019C-7D39-873045797BB8}"/>
              </a:ext>
            </a:extLst>
          </p:cNvPr>
          <p:cNvSpPr>
            <a:spLocks noGrp="1"/>
          </p:cNvSpPr>
          <p:nvPr>
            <p:ph type="dt" sz="half" idx="10"/>
          </p:nvPr>
        </p:nvSpPr>
        <p:spPr/>
        <p:txBody>
          <a:bodyPr/>
          <a:lstStyle>
            <a:lvl1pPr>
              <a:defRPr/>
            </a:lvl1pPr>
          </a:lstStyle>
          <a:p>
            <a:pPr>
              <a:defRPr/>
            </a:pPr>
            <a:fld id="{0DC61C67-FF06-4CDA-AD15-7D2051475DC5}" type="datetime1">
              <a:rPr lang="en-US" altLang="en-US"/>
              <a:pPr>
                <a:defRPr/>
              </a:pPr>
              <a:t>6/29/2024</a:t>
            </a:fld>
            <a:endParaRPr lang="en-US" altLang="en-US"/>
          </a:p>
        </p:txBody>
      </p:sp>
      <p:sp>
        <p:nvSpPr>
          <p:cNvPr id="5" name="Footer Placeholder 4">
            <a:extLst>
              <a:ext uri="{FF2B5EF4-FFF2-40B4-BE49-F238E27FC236}">
                <a16:creationId xmlns:a16="http://schemas.microsoft.com/office/drawing/2014/main" id="{4A5E5A5A-5C8D-044F-011A-295A43AE2F62}"/>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80E89B98-E1B8-7FAB-9BD0-00DE413FB6B6}"/>
              </a:ext>
            </a:extLst>
          </p:cNvPr>
          <p:cNvSpPr>
            <a:spLocks noGrp="1"/>
          </p:cNvSpPr>
          <p:nvPr>
            <p:ph type="sldNum" sz="quarter" idx="12"/>
          </p:nvPr>
        </p:nvSpPr>
        <p:spPr/>
        <p:txBody>
          <a:bodyPr/>
          <a:lstStyle>
            <a:lvl1pPr>
              <a:defRPr/>
            </a:lvl1pPr>
          </a:lstStyle>
          <a:p>
            <a:fld id="{38D197B5-7F0D-42FF-B540-145A54381B38}" type="slidenum">
              <a:rPr lang="en-US" altLang="en-US"/>
              <a:pPr/>
              <a:t>‹#›</a:t>
            </a:fld>
            <a:endParaRPr lang="en-US" altLang="en-US"/>
          </a:p>
        </p:txBody>
      </p:sp>
    </p:spTree>
    <p:extLst>
      <p:ext uri="{BB962C8B-B14F-4D97-AF65-F5344CB8AC3E}">
        <p14:creationId xmlns:p14="http://schemas.microsoft.com/office/powerpoint/2010/main" val="254743115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6800"/>
          </a:xfrm>
        </p:spPr>
        <p:txBody>
          <a:bodyPr/>
          <a:lstStyle/>
          <a:p>
            <a:r>
              <a:rPr lang="en-US"/>
              <a:t>Click to edit Master title style</a:t>
            </a:r>
          </a:p>
        </p:txBody>
      </p:sp>
      <p:sp>
        <p:nvSpPr>
          <p:cNvPr id="3" name="Text Placeholder 2"/>
          <p:cNvSpPr>
            <a:spLocks noGrp="1"/>
          </p:cNvSpPr>
          <p:nvPr>
            <p:ph type="body" sz="half" idx="1"/>
          </p:nvPr>
        </p:nvSpPr>
        <p:spPr>
          <a:xfrm>
            <a:off x="609600" y="2249488"/>
            <a:ext cx="5384800" cy="4324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2249489"/>
            <a:ext cx="5384800" cy="20859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487864"/>
            <a:ext cx="5384800" cy="20859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D89E3426-4F29-C4A5-6864-062B6BC404CE}"/>
              </a:ext>
            </a:extLst>
          </p:cNvPr>
          <p:cNvSpPr>
            <a:spLocks noGrp="1"/>
          </p:cNvSpPr>
          <p:nvPr>
            <p:ph type="dt" sz="half" idx="10"/>
          </p:nvPr>
        </p:nvSpPr>
        <p:spPr/>
        <p:txBody>
          <a:bodyPr/>
          <a:lstStyle>
            <a:lvl1pPr>
              <a:defRPr/>
            </a:lvl1pPr>
          </a:lstStyle>
          <a:p>
            <a:pPr>
              <a:defRPr/>
            </a:pPr>
            <a:fld id="{7CA2CF6A-4175-40FB-A95F-96C66A13C186}" type="datetime1">
              <a:rPr lang="en-US" altLang="en-US"/>
              <a:pPr>
                <a:defRPr/>
              </a:pPr>
              <a:t>6/29/2024</a:t>
            </a:fld>
            <a:endParaRPr lang="en-US" altLang="en-US"/>
          </a:p>
        </p:txBody>
      </p:sp>
      <p:sp>
        <p:nvSpPr>
          <p:cNvPr id="7" name="Footer Placeholder 4">
            <a:extLst>
              <a:ext uri="{FF2B5EF4-FFF2-40B4-BE49-F238E27FC236}">
                <a16:creationId xmlns:a16="http://schemas.microsoft.com/office/drawing/2014/main" id="{71CA8EF5-B8FA-41CD-354F-AF089920973C}"/>
              </a:ext>
            </a:extLst>
          </p:cNvPr>
          <p:cNvSpPr>
            <a:spLocks noGrp="1"/>
          </p:cNvSpPr>
          <p:nvPr>
            <p:ph type="ftr" sz="quarter" idx="11"/>
          </p:nvPr>
        </p:nvSpPr>
        <p:spPr/>
        <p:txBody>
          <a:bodyPr/>
          <a:lstStyle>
            <a:lvl1pPr>
              <a:defRPr/>
            </a:lvl1pPr>
          </a:lstStyle>
          <a:p>
            <a:pPr>
              <a:defRPr/>
            </a:pPr>
            <a:endParaRPr lang="en-US" altLang="en-US"/>
          </a:p>
        </p:txBody>
      </p:sp>
      <p:sp>
        <p:nvSpPr>
          <p:cNvPr id="8" name="Slide Number Placeholder 5">
            <a:extLst>
              <a:ext uri="{FF2B5EF4-FFF2-40B4-BE49-F238E27FC236}">
                <a16:creationId xmlns:a16="http://schemas.microsoft.com/office/drawing/2014/main" id="{2BB812D3-13EE-17E1-E1A7-14216F825BF2}"/>
              </a:ext>
            </a:extLst>
          </p:cNvPr>
          <p:cNvSpPr>
            <a:spLocks noGrp="1"/>
          </p:cNvSpPr>
          <p:nvPr>
            <p:ph type="sldNum" sz="quarter" idx="12"/>
          </p:nvPr>
        </p:nvSpPr>
        <p:spPr/>
        <p:txBody>
          <a:bodyPr/>
          <a:lstStyle>
            <a:lvl1pPr>
              <a:defRPr/>
            </a:lvl1pPr>
          </a:lstStyle>
          <a:p>
            <a:fld id="{515DD5F3-19C9-4A01-A80E-4B5ACC7A15D6}" type="slidenum">
              <a:rPr lang="en-US" altLang="en-US"/>
              <a:pPr/>
              <a:t>‹#›</a:t>
            </a:fld>
            <a:endParaRPr lang="en-US" altLang="en-US"/>
          </a:p>
        </p:txBody>
      </p:sp>
    </p:spTree>
    <p:extLst>
      <p:ext uri="{BB962C8B-B14F-4D97-AF65-F5344CB8AC3E}">
        <p14:creationId xmlns:p14="http://schemas.microsoft.com/office/powerpoint/2010/main" val="370216987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fld id="{B598D205-B0DF-48FF-AA80-D2F5E6442B1F}" type="datetime1">
              <a:rPr lang="en-US" altLang="en-US"/>
              <a:pPr>
                <a:defRPr/>
              </a:pPr>
              <a:t>6/29/2024</a:t>
            </a:fld>
            <a:endParaRPr lang="en-US" altLang="en-US"/>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US" altLang="en-US"/>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rgbClr val="EAEAEA"/>
                </a:solidFill>
              </a:defRPr>
            </a:lvl1pPr>
          </a:lstStyle>
          <a:p>
            <a:pPr>
              <a:defRPr/>
            </a:pPr>
            <a:fld id="{1755FA10-5D5D-404D-88B5-E0948C4C4255}" type="slidenum">
              <a:rPr lang="en-US" altLang="en-US"/>
              <a:pPr>
                <a:defRPr/>
              </a:pPr>
              <a:t>‹#›</a:t>
            </a:fld>
            <a:endParaRPr lang="en-US" altLang="en-US"/>
          </a:p>
        </p:txBody>
      </p:sp>
    </p:spTree>
    <p:extLst>
      <p:ext uri="{BB962C8B-B14F-4D97-AF65-F5344CB8AC3E}">
        <p14:creationId xmlns:p14="http://schemas.microsoft.com/office/powerpoint/2010/main" val="2938984593"/>
      </p:ext>
    </p:extLst>
  </p:cSld>
  <p:clrMapOvr>
    <a:masterClrMapping/>
  </p:clrMapOvr>
  <p:transition>
    <p:fade thruBlk="1"/>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EC900991-BAE5-4674-9DC3-53DCED0E1416}" type="datetime1">
              <a:rPr lang="en-US" altLang="en-US"/>
              <a:pPr>
                <a:defRPr/>
              </a:pPr>
              <a:t>6/29/2024</a:t>
            </a:fld>
            <a:endParaRPr lang="en-US" altLang="en-US"/>
          </a:p>
        </p:txBody>
      </p:sp>
      <p:sp>
        <p:nvSpPr>
          <p:cNvPr id="5" name="Footer Placeholder 2"/>
          <p:cNvSpPr>
            <a:spLocks noGrp="1"/>
          </p:cNvSpPr>
          <p:nvPr>
            <p:ph type="ftr" sz="quarter" idx="11"/>
          </p:nvPr>
        </p:nvSpPr>
        <p:spPr/>
        <p:txBody>
          <a:bodyPr/>
          <a:lstStyle>
            <a:lvl1pPr>
              <a:defRPr/>
            </a:lvl1pPr>
          </a:lstStyle>
          <a:p>
            <a:pPr>
              <a:defRPr/>
            </a:pPr>
            <a:endParaRPr lang="en-US" altLang="en-US"/>
          </a:p>
        </p:txBody>
      </p:sp>
      <p:sp>
        <p:nvSpPr>
          <p:cNvPr id="6" name="Slide Number Placeholder 22"/>
          <p:cNvSpPr>
            <a:spLocks noGrp="1"/>
          </p:cNvSpPr>
          <p:nvPr>
            <p:ph type="sldNum" sz="quarter" idx="12"/>
          </p:nvPr>
        </p:nvSpPr>
        <p:spPr/>
        <p:txBody>
          <a:bodyPr/>
          <a:lstStyle>
            <a:lvl1pPr>
              <a:defRPr/>
            </a:lvl1pPr>
          </a:lstStyle>
          <a:p>
            <a:pPr>
              <a:defRPr/>
            </a:pPr>
            <a:fld id="{4F2A82A6-37A4-4E89-8B19-1DCECB15330D}" type="slidenum">
              <a:rPr lang="en-US" altLang="en-US"/>
              <a:pPr>
                <a:defRPr/>
              </a:pPr>
              <a:t>‹#›</a:t>
            </a:fld>
            <a:endParaRPr lang="en-US" altLang="en-US"/>
          </a:p>
        </p:txBody>
      </p:sp>
    </p:spTree>
    <p:extLst>
      <p:ext uri="{BB962C8B-B14F-4D97-AF65-F5344CB8AC3E}">
        <p14:creationId xmlns:p14="http://schemas.microsoft.com/office/powerpoint/2010/main" val="1766006282"/>
      </p:ext>
    </p:extLst>
  </p:cSld>
  <p:clrMapOvr>
    <a:masterClrMapping/>
  </p:clrMapOvr>
  <p:transition>
    <p:fade thruBlk="1"/>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p:txBody>
          <a:bodyPr/>
          <a:lstStyle>
            <a:lvl1pPr>
              <a:defRPr/>
            </a:lvl1pPr>
          </a:lstStyle>
          <a:p>
            <a:pPr>
              <a:defRPr/>
            </a:pPr>
            <a:fld id="{12899101-24B3-4A7F-8509-DD784A787C48}" type="datetime1">
              <a:rPr lang="en-US" altLang="en-US"/>
              <a:pPr>
                <a:defRPr/>
              </a:pPr>
              <a:t>6/29/2024</a:t>
            </a:fld>
            <a:endParaRPr lang="en-US" altLang="en-US"/>
          </a:p>
        </p:txBody>
      </p:sp>
      <p:sp>
        <p:nvSpPr>
          <p:cNvPr id="5" name="Footer Placeholder 2"/>
          <p:cNvSpPr>
            <a:spLocks noGrp="1"/>
          </p:cNvSpPr>
          <p:nvPr>
            <p:ph type="ftr" sz="quarter" idx="11"/>
          </p:nvPr>
        </p:nvSpPr>
        <p:spPr/>
        <p:txBody>
          <a:bodyPr/>
          <a:lstStyle>
            <a:lvl1pPr>
              <a:defRPr/>
            </a:lvl1pPr>
          </a:lstStyle>
          <a:p>
            <a:pPr>
              <a:defRPr/>
            </a:pPr>
            <a:endParaRPr lang="en-US" altLang="en-US"/>
          </a:p>
        </p:txBody>
      </p:sp>
      <p:sp>
        <p:nvSpPr>
          <p:cNvPr id="6" name="Slide Number Placeholder 22"/>
          <p:cNvSpPr>
            <a:spLocks noGrp="1"/>
          </p:cNvSpPr>
          <p:nvPr>
            <p:ph type="sldNum" sz="quarter" idx="12"/>
          </p:nvPr>
        </p:nvSpPr>
        <p:spPr/>
        <p:txBody>
          <a:bodyPr/>
          <a:lstStyle>
            <a:lvl1pPr>
              <a:defRPr/>
            </a:lvl1pPr>
          </a:lstStyle>
          <a:p>
            <a:pPr>
              <a:defRPr/>
            </a:pPr>
            <a:fld id="{45F32AAF-9D91-4125-91CF-540C8587187D}" type="slidenum">
              <a:rPr lang="en-US" altLang="en-US"/>
              <a:pPr>
                <a:defRPr/>
              </a:pPr>
              <a:t>‹#›</a:t>
            </a:fld>
            <a:endParaRPr lang="en-US" altLang="en-US"/>
          </a:p>
        </p:txBody>
      </p:sp>
    </p:spTree>
    <p:extLst>
      <p:ext uri="{BB962C8B-B14F-4D97-AF65-F5344CB8AC3E}">
        <p14:creationId xmlns:p14="http://schemas.microsoft.com/office/powerpoint/2010/main" val="1732482431"/>
      </p:ext>
    </p:extLst>
  </p:cSld>
  <p:clrMapOvr>
    <a:masterClrMapping/>
  </p:clrMapOvr>
  <p:transition>
    <p:fade thruBlk="1"/>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F6572551-A66F-412F-8AFB-B507B8240AA4}" type="datetime1">
              <a:rPr lang="en-US" altLang="en-US"/>
              <a:pPr>
                <a:defRPr/>
              </a:pPr>
              <a:t>6/29/2024</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ltLang="en-US"/>
          </a:p>
        </p:txBody>
      </p:sp>
      <p:sp>
        <p:nvSpPr>
          <p:cNvPr id="7" name="Slide Number Placeholder 22"/>
          <p:cNvSpPr>
            <a:spLocks noGrp="1"/>
          </p:cNvSpPr>
          <p:nvPr>
            <p:ph type="sldNum" sz="quarter" idx="12"/>
          </p:nvPr>
        </p:nvSpPr>
        <p:spPr/>
        <p:txBody>
          <a:bodyPr/>
          <a:lstStyle>
            <a:lvl1pPr>
              <a:defRPr/>
            </a:lvl1pPr>
          </a:lstStyle>
          <a:p>
            <a:pPr>
              <a:defRPr/>
            </a:pPr>
            <a:fld id="{B6C9C65E-A1AE-49AF-B8F7-EE5C7A7C1957}" type="slidenum">
              <a:rPr lang="en-US" altLang="en-US"/>
              <a:pPr>
                <a:defRPr/>
              </a:pPr>
              <a:t>‹#›</a:t>
            </a:fld>
            <a:endParaRPr lang="en-US" altLang="en-US"/>
          </a:p>
        </p:txBody>
      </p:sp>
    </p:spTree>
    <p:extLst>
      <p:ext uri="{BB962C8B-B14F-4D97-AF65-F5344CB8AC3E}">
        <p14:creationId xmlns:p14="http://schemas.microsoft.com/office/powerpoint/2010/main" val="1336006702"/>
      </p:ext>
    </p:extLst>
  </p:cSld>
  <p:clrMapOvr>
    <a:masterClrMapping/>
  </p:clrMapOvr>
  <p:transition>
    <p:fade thruBlk="1"/>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C641A071-5C5B-45BD-8B12-A9DE6493972B}" type="datetime1">
              <a:rPr lang="en-US" altLang="en-US"/>
              <a:pPr>
                <a:defRPr/>
              </a:pPr>
              <a:t>6/29/2024</a:t>
            </a:fld>
            <a:endParaRPr lang="en-US" altLang="en-US"/>
          </a:p>
        </p:txBody>
      </p:sp>
      <p:sp>
        <p:nvSpPr>
          <p:cNvPr id="8" name="Footer Placeholder 2"/>
          <p:cNvSpPr>
            <a:spLocks noGrp="1"/>
          </p:cNvSpPr>
          <p:nvPr>
            <p:ph type="ftr" sz="quarter" idx="11"/>
          </p:nvPr>
        </p:nvSpPr>
        <p:spPr/>
        <p:txBody>
          <a:bodyPr/>
          <a:lstStyle>
            <a:lvl1pPr>
              <a:defRPr/>
            </a:lvl1pPr>
          </a:lstStyle>
          <a:p>
            <a:pPr>
              <a:defRPr/>
            </a:pPr>
            <a:endParaRPr lang="en-US" altLang="en-US"/>
          </a:p>
        </p:txBody>
      </p:sp>
      <p:sp>
        <p:nvSpPr>
          <p:cNvPr id="9" name="Slide Number Placeholder 22"/>
          <p:cNvSpPr>
            <a:spLocks noGrp="1"/>
          </p:cNvSpPr>
          <p:nvPr>
            <p:ph type="sldNum" sz="quarter" idx="12"/>
          </p:nvPr>
        </p:nvSpPr>
        <p:spPr/>
        <p:txBody>
          <a:bodyPr/>
          <a:lstStyle>
            <a:lvl1pPr>
              <a:defRPr/>
            </a:lvl1pPr>
          </a:lstStyle>
          <a:p>
            <a:pPr>
              <a:defRPr/>
            </a:pPr>
            <a:fld id="{0D7B9222-2884-4AF9-B9C3-0A6937EEEF01}" type="slidenum">
              <a:rPr lang="en-US" altLang="en-US"/>
              <a:pPr>
                <a:defRPr/>
              </a:pPr>
              <a:t>‹#›</a:t>
            </a:fld>
            <a:endParaRPr lang="en-US" altLang="en-US"/>
          </a:p>
        </p:txBody>
      </p:sp>
    </p:spTree>
    <p:extLst>
      <p:ext uri="{BB962C8B-B14F-4D97-AF65-F5344CB8AC3E}">
        <p14:creationId xmlns:p14="http://schemas.microsoft.com/office/powerpoint/2010/main" val="1181047589"/>
      </p:ext>
    </p:extLst>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7096F302-01B9-EC4A-DAB3-DEA5FB99C44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61D3647-553C-D62F-3344-C1ADCDE71D8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BA06F5C-206C-E840-0445-A00D75F88044}"/>
              </a:ext>
            </a:extLst>
          </p:cNvPr>
          <p:cNvSpPr>
            <a:spLocks noGrp="1"/>
          </p:cNvSpPr>
          <p:nvPr>
            <p:ph type="sldNum" sz="quarter" idx="12"/>
          </p:nvPr>
        </p:nvSpPr>
        <p:spPr/>
        <p:txBody>
          <a:bodyPr/>
          <a:lstStyle>
            <a:lvl1pPr>
              <a:defRPr/>
            </a:lvl1pPr>
          </a:lstStyle>
          <a:p>
            <a:fld id="{62ABF6E3-4779-47A0-A738-72587C42ACF4}" type="slidenum">
              <a:rPr lang="en-US" altLang="en-US"/>
              <a:pPr/>
              <a:t>‹#›</a:t>
            </a:fld>
            <a:endParaRPr lang="en-US" altLang="en-US"/>
          </a:p>
        </p:txBody>
      </p:sp>
    </p:spTree>
    <p:extLst>
      <p:ext uri="{BB962C8B-B14F-4D97-AF65-F5344CB8AC3E}">
        <p14:creationId xmlns:p14="http://schemas.microsoft.com/office/powerpoint/2010/main" val="192478888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fld id="{BFC1E8B9-9AA6-4175-9C0F-714FC8314419}" type="datetime1">
              <a:rPr lang="en-US" altLang="en-US"/>
              <a:pPr>
                <a:defRPr/>
              </a:pPr>
              <a:t>6/29/2024</a:t>
            </a:fld>
            <a:endParaRPr lang="en-US" altLang="en-US"/>
          </a:p>
        </p:txBody>
      </p:sp>
      <p:sp>
        <p:nvSpPr>
          <p:cNvPr id="4" name="Footer Placeholder 3"/>
          <p:cNvSpPr>
            <a:spLocks noGrp="1"/>
          </p:cNvSpPr>
          <p:nvPr>
            <p:ph type="ftr" sz="quarter" idx="11"/>
          </p:nvPr>
        </p:nvSpPr>
        <p:spPr/>
        <p:txBody>
          <a:bodyPr/>
          <a:lstStyle>
            <a:lvl1pPr>
              <a:defRPr/>
            </a:lvl1pPr>
          </a:lstStyle>
          <a:p>
            <a:pPr>
              <a:defRPr/>
            </a:pPr>
            <a:endParaRPr lang="en-US" altLang="en-US"/>
          </a:p>
        </p:txBody>
      </p:sp>
      <p:sp>
        <p:nvSpPr>
          <p:cNvPr id="5" name="Slide Number Placeholder 4"/>
          <p:cNvSpPr>
            <a:spLocks noGrp="1"/>
          </p:cNvSpPr>
          <p:nvPr>
            <p:ph type="sldNum" sz="quarter" idx="12"/>
          </p:nvPr>
        </p:nvSpPr>
        <p:spPr/>
        <p:txBody>
          <a:bodyPr/>
          <a:lstStyle>
            <a:lvl1pPr>
              <a:defRPr/>
            </a:lvl1pPr>
          </a:lstStyle>
          <a:p>
            <a:pPr>
              <a:defRPr/>
            </a:pPr>
            <a:fld id="{DD2E0B38-E92C-4C20-BE95-679B015A2896}" type="slidenum">
              <a:rPr lang="en-US" altLang="en-US"/>
              <a:pPr>
                <a:defRPr/>
              </a:pPr>
              <a:t>‹#›</a:t>
            </a:fld>
            <a:endParaRPr lang="en-US" altLang="en-US"/>
          </a:p>
        </p:txBody>
      </p:sp>
    </p:spTree>
    <p:extLst>
      <p:ext uri="{BB962C8B-B14F-4D97-AF65-F5344CB8AC3E}">
        <p14:creationId xmlns:p14="http://schemas.microsoft.com/office/powerpoint/2010/main" val="4272760493"/>
      </p:ext>
    </p:extLst>
  </p:cSld>
  <p:clrMapOvr>
    <a:masterClrMapping/>
  </p:clrMapOvr>
  <p:transition>
    <p:fade thruBlk="1"/>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76F8E9A8-035B-4EE3-B3D4-5D2B95259606}" type="datetime1">
              <a:rPr lang="en-US" altLang="en-US"/>
              <a:pPr>
                <a:defRPr/>
              </a:pPr>
              <a:t>6/29/2024</a:t>
            </a:fld>
            <a:endParaRPr lang="en-US" altLang="en-US"/>
          </a:p>
        </p:txBody>
      </p:sp>
      <p:sp>
        <p:nvSpPr>
          <p:cNvPr id="3" name="Footer Placeholder 2"/>
          <p:cNvSpPr>
            <a:spLocks noGrp="1"/>
          </p:cNvSpPr>
          <p:nvPr>
            <p:ph type="ftr" sz="quarter" idx="11"/>
          </p:nvPr>
        </p:nvSpPr>
        <p:spPr/>
        <p:txBody>
          <a:bodyPr/>
          <a:lstStyle>
            <a:lvl1pPr>
              <a:defRPr/>
            </a:lvl1pPr>
          </a:lstStyle>
          <a:p>
            <a:pPr>
              <a:defRPr/>
            </a:pPr>
            <a:endParaRPr lang="en-US" altLang="en-US"/>
          </a:p>
        </p:txBody>
      </p:sp>
      <p:sp>
        <p:nvSpPr>
          <p:cNvPr id="4" name="Slide Number Placeholder 22"/>
          <p:cNvSpPr>
            <a:spLocks noGrp="1"/>
          </p:cNvSpPr>
          <p:nvPr>
            <p:ph type="sldNum" sz="quarter" idx="12"/>
          </p:nvPr>
        </p:nvSpPr>
        <p:spPr/>
        <p:txBody>
          <a:bodyPr/>
          <a:lstStyle>
            <a:lvl1pPr>
              <a:defRPr/>
            </a:lvl1pPr>
          </a:lstStyle>
          <a:p>
            <a:pPr>
              <a:defRPr/>
            </a:pPr>
            <a:fld id="{D3975422-ED53-4344-89B6-C669FC56D335}" type="slidenum">
              <a:rPr lang="en-US" altLang="en-US"/>
              <a:pPr>
                <a:defRPr/>
              </a:pPr>
              <a:t>‹#›</a:t>
            </a:fld>
            <a:endParaRPr lang="en-US" altLang="en-US"/>
          </a:p>
        </p:txBody>
      </p:sp>
    </p:spTree>
    <p:extLst>
      <p:ext uri="{BB962C8B-B14F-4D97-AF65-F5344CB8AC3E}">
        <p14:creationId xmlns:p14="http://schemas.microsoft.com/office/powerpoint/2010/main" val="2079245804"/>
      </p:ext>
    </p:extLst>
  </p:cSld>
  <p:clrMapOvr>
    <a:masterClrMapping/>
  </p:clrMapOvr>
  <p:transition>
    <p:fade thruBlk="1"/>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858D25F0-84B7-4D70-BA56-32E6AD8C4D06}" type="datetime1">
              <a:rPr lang="en-US" altLang="en-US"/>
              <a:pPr>
                <a:defRPr/>
              </a:pPr>
              <a:t>6/29/2024</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ltLang="en-US"/>
          </a:p>
        </p:txBody>
      </p:sp>
      <p:sp>
        <p:nvSpPr>
          <p:cNvPr id="7" name="Slide Number Placeholder 22"/>
          <p:cNvSpPr>
            <a:spLocks noGrp="1"/>
          </p:cNvSpPr>
          <p:nvPr>
            <p:ph type="sldNum" sz="quarter" idx="12"/>
          </p:nvPr>
        </p:nvSpPr>
        <p:spPr/>
        <p:txBody>
          <a:bodyPr/>
          <a:lstStyle>
            <a:lvl1pPr>
              <a:defRPr/>
            </a:lvl1pPr>
          </a:lstStyle>
          <a:p>
            <a:pPr>
              <a:defRPr/>
            </a:pPr>
            <a:fld id="{223B40F5-EF3F-4DAB-8D6B-52F017327F44}" type="slidenum">
              <a:rPr lang="en-US" altLang="en-US"/>
              <a:pPr>
                <a:defRPr/>
              </a:pPr>
              <a:t>‹#›</a:t>
            </a:fld>
            <a:endParaRPr lang="en-US" altLang="en-US"/>
          </a:p>
        </p:txBody>
      </p:sp>
    </p:spTree>
    <p:extLst>
      <p:ext uri="{BB962C8B-B14F-4D97-AF65-F5344CB8AC3E}">
        <p14:creationId xmlns:p14="http://schemas.microsoft.com/office/powerpoint/2010/main" val="4019027337"/>
      </p:ext>
    </p:extLst>
  </p:cSld>
  <p:clrMapOvr>
    <a:masterClrMapping/>
  </p:clrMapOvr>
  <p:transition>
    <p:fade thruBlk="1"/>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fld id="{FA9055F5-714F-4089-A953-2A0A70EDE3C1}" type="datetime1">
              <a:rPr lang="en-US" altLang="en-US"/>
              <a:pPr>
                <a:defRPr/>
              </a:pPr>
              <a:t>6/29/2024</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ltLang="en-US"/>
          </a:p>
        </p:txBody>
      </p:sp>
      <p:sp>
        <p:nvSpPr>
          <p:cNvPr id="7" name="Slide Number Placeholder 22"/>
          <p:cNvSpPr>
            <a:spLocks noGrp="1"/>
          </p:cNvSpPr>
          <p:nvPr>
            <p:ph type="sldNum" sz="quarter" idx="12"/>
          </p:nvPr>
        </p:nvSpPr>
        <p:spPr/>
        <p:txBody>
          <a:bodyPr/>
          <a:lstStyle>
            <a:lvl1pPr>
              <a:defRPr/>
            </a:lvl1pPr>
          </a:lstStyle>
          <a:p>
            <a:pPr>
              <a:defRPr/>
            </a:pPr>
            <a:fld id="{E167F5BE-A86B-4A37-A556-406C8A9C62F2}" type="slidenum">
              <a:rPr lang="en-US" altLang="en-US"/>
              <a:pPr>
                <a:defRPr/>
              </a:pPr>
              <a:t>‹#›</a:t>
            </a:fld>
            <a:endParaRPr lang="en-US" altLang="en-US"/>
          </a:p>
        </p:txBody>
      </p:sp>
    </p:spTree>
    <p:extLst>
      <p:ext uri="{BB962C8B-B14F-4D97-AF65-F5344CB8AC3E}">
        <p14:creationId xmlns:p14="http://schemas.microsoft.com/office/powerpoint/2010/main" val="1579115562"/>
      </p:ext>
    </p:extLst>
  </p:cSld>
  <p:clrMapOvr>
    <a:masterClrMapping/>
  </p:clrMapOvr>
  <p:transition>
    <p:fade thruBlk="1"/>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8912DEB6-A506-4E02-B3B8-155044F02C9B}" type="datetime1">
              <a:rPr lang="en-US" altLang="en-US"/>
              <a:pPr>
                <a:defRPr/>
              </a:pPr>
              <a:t>6/29/2024</a:t>
            </a:fld>
            <a:endParaRPr lang="en-US" altLang="en-US"/>
          </a:p>
        </p:txBody>
      </p:sp>
      <p:sp>
        <p:nvSpPr>
          <p:cNvPr id="5" name="Footer Placeholder 2"/>
          <p:cNvSpPr>
            <a:spLocks noGrp="1"/>
          </p:cNvSpPr>
          <p:nvPr>
            <p:ph type="ftr" sz="quarter" idx="11"/>
          </p:nvPr>
        </p:nvSpPr>
        <p:spPr/>
        <p:txBody>
          <a:bodyPr/>
          <a:lstStyle>
            <a:lvl1pPr>
              <a:defRPr/>
            </a:lvl1pPr>
          </a:lstStyle>
          <a:p>
            <a:pPr>
              <a:defRPr/>
            </a:pPr>
            <a:endParaRPr lang="en-US" altLang="en-US"/>
          </a:p>
        </p:txBody>
      </p:sp>
      <p:sp>
        <p:nvSpPr>
          <p:cNvPr id="6" name="Slide Number Placeholder 22"/>
          <p:cNvSpPr>
            <a:spLocks noGrp="1"/>
          </p:cNvSpPr>
          <p:nvPr>
            <p:ph type="sldNum" sz="quarter" idx="12"/>
          </p:nvPr>
        </p:nvSpPr>
        <p:spPr/>
        <p:txBody>
          <a:bodyPr/>
          <a:lstStyle>
            <a:lvl1pPr>
              <a:defRPr/>
            </a:lvl1pPr>
          </a:lstStyle>
          <a:p>
            <a:pPr>
              <a:defRPr/>
            </a:pPr>
            <a:fld id="{EAA616EB-86D5-4F9B-848E-FD9092EFFE04}" type="slidenum">
              <a:rPr lang="en-US" altLang="en-US"/>
              <a:pPr>
                <a:defRPr/>
              </a:pPr>
              <a:t>‹#›</a:t>
            </a:fld>
            <a:endParaRPr lang="en-US" altLang="en-US"/>
          </a:p>
        </p:txBody>
      </p:sp>
    </p:spTree>
    <p:extLst>
      <p:ext uri="{BB962C8B-B14F-4D97-AF65-F5344CB8AC3E}">
        <p14:creationId xmlns:p14="http://schemas.microsoft.com/office/powerpoint/2010/main" val="79573254"/>
      </p:ext>
    </p:extLst>
  </p:cSld>
  <p:clrMapOvr>
    <a:masterClrMapping/>
  </p:clrMapOvr>
  <p:transition>
    <p:fade thruBlk="1"/>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25CD815F-83C1-43B1-8220-1480854D9EE2}" type="datetime1">
              <a:rPr lang="en-US" altLang="en-US"/>
              <a:pPr>
                <a:defRPr/>
              </a:pPr>
              <a:t>6/29/2024</a:t>
            </a:fld>
            <a:endParaRPr lang="en-US" altLang="en-US"/>
          </a:p>
        </p:txBody>
      </p:sp>
      <p:sp>
        <p:nvSpPr>
          <p:cNvPr id="5" name="Footer Placeholder 2"/>
          <p:cNvSpPr>
            <a:spLocks noGrp="1"/>
          </p:cNvSpPr>
          <p:nvPr>
            <p:ph type="ftr" sz="quarter" idx="11"/>
          </p:nvPr>
        </p:nvSpPr>
        <p:spPr/>
        <p:txBody>
          <a:bodyPr/>
          <a:lstStyle>
            <a:lvl1pPr>
              <a:defRPr/>
            </a:lvl1pPr>
          </a:lstStyle>
          <a:p>
            <a:pPr>
              <a:defRPr/>
            </a:pPr>
            <a:endParaRPr lang="en-US" altLang="en-US"/>
          </a:p>
        </p:txBody>
      </p:sp>
      <p:sp>
        <p:nvSpPr>
          <p:cNvPr id="6" name="Slide Number Placeholder 22"/>
          <p:cNvSpPr>
            <a:spLocks noGrp="1"/>
          </p:cNvSpPr>
          <p:nvPr>
            <p:ph type="sldNum" sz="quarter" idx="12"/>
          </p:nvPr>
        </p:nvSpPr>
        <p:spPr/>
        <p:txBody>
          <a:bodyPr/>
          <a:lstStyle>
            <a:lvl1pPr>
              <a:defRPr/>
            </a:lvl1pPr>
          </a:lstStyle>
          <a:p>
            <a:pPr>
              <a:defRPr/>
            </a:pPr>
            <a:fld id="{65B0B396-DB52-4FEA-A3E1-F34C6E88A0B1}" type="slidenum">
              <a:rPr lang="en-US" altLang="en-US"/>
              <a:pPr>
                <a:defRPr/>
              </a:pPr>
              <a:t>‹#›</a:t>
            </a:fld>
            <a:endParaRPr lang="en-US" altLang="en-US"/>
          </a:p>
        </p:txBody>
      </p:sp>
    </p:spTree>
    <p:extLst>
      <p:ext uri="{BB962C8B-B14F-4D97-AF65-F5344CB8AC3E}">
        <p14:creationId xmlns:p14="http://schemas.microsoft.com/office/powerpoint/2010/main" val="1622954935"/>
      </p:ext>
    </p:extLst>
  </p:cSld>
  <p:clrMapOvr>
    <a:masterClrMapping/>
  </p:clrMapOvr>
  <p:transition>
    <p:fade thruBlk="1"/>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fld id="{3ED0697C-E50E-4BD6-813D-C7A870723CAC}" type="datetime1">
              <a:rPr lang="en-US" altLang="en-US"/>
              <a:pPr>
                <a:defRPr/>
              </a:pPr>
              <a:t>6/29/2024</a:t>
            </a:fld>
            <a:endParaRPr lang="en-US" altLang="en-US"/>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US" altLang="en-US"/>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chemeClr val="bg1"/>
                </a:solidFill>
              </a:defRPr>
            </a:lvl1pPr>
          </a:lstStyle>
          <a:p>
            <a:pPr>
              <a:defRPr/>
            </a:pPr>
            <a:fld id="{F8C83EF2-664C-471D-ADC0-C02701CDE1FA}" type="slidenum">
              <a:rPr lang="en-US" altLang="en-US"/>
              <a:pPr>
                <a:defRPr/>
              </a:pPr>
              <a:t>‹#›</a:t>
            </a:fld>
            <a:endParaRPr lang="en-US" altLang="en-US"/>
          </a:p>
        </p:txBody>
      </p:sp>
    </p:spTree>
    <p:extLst>
      <p:ext uri="{BB962C8B-B14F-4D97-AF65-F5344CB8AC3E}">
        <p14:creationId xmlns:p14="http://schemas.microsoft.com/office/powerpoint/2010/main" val="1150743169"/>
      </p:ext>
    </p:extLst>
  </p:cSld>
  <p:clrMapOvr>
    <a:masterClrMapping/>
  </p:clrMapOvr>
  <p:transition>
    <p:fade thruBlk="1"/>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C8E6B051-ECCA-49DB-81A6-310BE061996C}" type="datetime1">
              <a:rPr lang="en-US" altLang="en-US"/>
              <a:pPr>
                <a:defRPr/>
              </a:pPr>
              <a:t>6/29/2024</a:t>
            </a:fld>
            <a:endParaRPr lang="en-US" altLang="en-US"/>
          </a:p>
        </p:txBody>
      </p:sp>
      <p:sp>
        <p:nvSpPr>
          <p:cNvPr id="5" name="Footer Placeholder 2"/>
          <p:cNvSpPr>
            <a:spLocks noGrp="1"/>
          </p:cNvSpPr>
          <p:nvPr>
            <p:ph type="ftr" sz="quarter" idx="11"/>
          </p:nvPr>
        </p:nvSpPr>
        <p:spPr/>
        <p:txBody>
          <a:bodyPr/>
          <a:lstStyle>
            <a:lvl1pPr>
              <a:defRPr/>
            </a:lvl1pPr>
          </a:lstStyle>
          <a:p>
            <a:pPr>
              <a:defRPr/>
            </a:pPr>
            <a:endParaRPr lang="en-US" altLang="en-US"/>
          </a:p>
        </p:txBody>
      </p:sp>
      <p:sp>
        <p:nvSpPr>
          <p:cNvPr id="6" name="Slide Number Placeholder 22"/>
          <p:cNvSpPr>
            <a:spLocks noGrp="1"/>
          </p:cNvSpPr>
          <p:nvPr>
            <p:ph type="sldNum" sz="quarter" idx="12"/>
          </p:nvPr>
        </p:nvSpPr>
        <p:spPr/>
        <p:txBody>
          <a:bodyPr/>
          <a:lstStyle>
            <a:lvl1pPr>
              <a:defRPr/>
            </a:lvl1pPr>
          </a:lstStyle>
          <a:p>
            <a:pPr>
              <a:defRPr/>
            </a:pPr>
            <a:fld id="{DADBFB8A-C081-4312-9EDB-214F8E3628FE}" type="slidenum">
              <a:rPr lang="en-US" altLang="en-US"/>
              <a:pPr>
                <a:defRPr/>
              </a:pPr>
              <a:t>‹#›</a:t>
            </a:fld>
            <a:endParaRPr lang="en-US" altLang="en-US"/>
          </a:p>
        </p:txBody>
      </p:sp>
    </p:spTree>
    <p:extLst>
      <p:ext uri="{BB962C8B-B14F-4D97-AF65-F5344CB8AC3E}">
        <p14:creationId xmlns:p14="http://schemas.microsoft.com/office/powerpoint/2010/main" val="2361094367"/>
      </p:ext>
    </p:extLst>
  </p:cSld>
  <p:clrMapOvr>
    <a:masterClrMapping/>
  </p:clrMapOvr>
  <p:transition>
    <p:fade thruBlk="1"/>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p:txBody>
          <a:bodyPr/>
          <a:lstStyle>
            <a:lvl1pPr>
              <a:defRPr/>
            </a:lvl1pPr>
          </a:lstStyle>
          <a:p>
            <a:pPr>
              <a:defRPr/>
            </a:pPr>
            <a:fld id="{54D71643-3D38-43EC-B89B-FAAF0F5AAED2}" type="datetime1">
              <a:rPr lang="en-US" altLang="en-US"/>
              <a:pPr>
                <a:defRPr/>
              </a:pPr>
              <a:t>6/29/2024</a:t>
            </a:fld>
            <a:endParaRPr lang="en-US" altLang="en-US"/>
          </a:p>
        </p:txBody>
      </p:sp>
      <p:sp>
        <p:nvSpPr>
          <p:cNvPr id="5" name="Footer Placeholder 2"/>
          <p:cNvSpPr>
            <a:spLocks noGrp="1"/>
          </p:cNvSpPr>
          <p:nvPr>
            <p:ph type="ftr" sz="quarter" idx="11"/>
          </p:nvPr>
        </p:nvSpPr>
        <p:spPr/>
        <p:txBody>
          <a:bodyPr/>
          <a:lstStyle>
            <a:lvl1pPr>
              <a:defRPr/>
            </a:lvl1pPr>
          </a:lstStyle>
          <a:p>
            <a:pPr>
              <a:defRPr/>
            </a:pPr>
            <a:endParaRPr lang="en-US" altLang="en-US"/>
          </a:p>
        </p:txBody>
      </p:sp>
      <p:sp>
        <p:nvSpPr>
          <p:cNvPr id="6" name="Slide Number Placeholder 22"/>
          <p:cNvSpPr>
            <a:spLocks noGrp="1"/>
          </p:cNvSpPr>
          <p:nvPr>
            <p:ph type="sldNum" sz="quarter" idx="12"/>
          </p:nvPr>
        </p:nvSpPr>
        <p:spPr/>
        <p:txBody>
          <a:bodyPr/>
          <a:lstStyle>
            <a:lvl1pPr>
              <a:defRPr/>
            </a:lvl1pPr>
          </a:lstStyle>
          <a:p>
            <a:pPr>
              <a:defRPr/>
            </a:pPr>
            <a:fld id="{03C702EA-0E22-471B-9242-9D6B6E20D7BB}" type="slidenum">
              <a:rPr lang="en-US" altLang="en-US"/>
              <a:pPr>
                <a:defRPr/>
              </a:pPr>
              <a:t>‹#›</a:t>
            </a:fld>
            <a:endParaRPr lang="en-US" altLang="en-US"/>
          </a:p>
        </p:txBody>
      </p:sp>
    </p:spTree>
    <p:extLst>
      <p:ext uri="{BB962C8B-B14F-4D97-AF65-F5344CB8AC3E}">
        <p14:creationId xmlns:p14="http://schemas.microsoft.com/office/powerpoint/2010/main" val="3088131666"/>
      </p:ext>
    </p:extLst>
  </p:cSld>
  <p:clrMapOvr>
    <a:masterClrMapping/>
  </p:clrMapOvr>
  <p:transition>
    <p:fade thruBlk="1"/>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1D5B6DD6-EA1C-4303-892A-CC72BC6F5415}" type="datetime1">
              <a:rPr lang="en-US" altLang="en-US"/>
              <a:pPr>
                <a:defRPr/>
              </a:pPr>
              <a:t>6/29/2024</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ltLang="en-US"/>
          </a:p>
        </p:txBody>
      </p:sp>
      <p:sp>
        <p:nvSpPr>
          <p:cNvPr id="7" name="Slide Number Placeholder 22"/>
          <p:cNvSpPr>
            <a:spLocks noGrp="1"/>
          </p:cNvSpPr>
          <p:nvPr>
            <p:ph type="sldNum" sz="quarter" idx="12"/>
          </p:nvPr>
        </p:nvSpPr>
        <p:spPr/>
        <p:txBody>
          <a:bodyPr/>
          <a:lstStyle>
            <a:lvl1pPr>
              <a:defRPr/>
            </a:lvl1pPr>
          </a:lstStyle>
          <a:p>
            <a:pPr>
              <a:defRPr/>
            </a:pPr>
            <a:fld id="{8AB96D26-A181-4A7A-8EAE-F22EA61ABB44}" type="slidenum">
              <a:rPr lang="en-US" altLang="en-US"/>
              <a:pPr>
                <a:defRPr/>
              </a:pPr>
              <a:t>‹#›</a:t>
            </a:fld>
            <a:endParaRPr lang="en-US" altLang="en-US"/>
          </a:p>
        </p:txBody>
      </p:sp>
    </p:spTree>
    <p:extLst>
      <p:ext uri="{BB962C8B-B14F-4D97-AF65-F5344CB8AC3E}">
        <p14:creationId xmlns:p14="http://schemas.microsoft.com/office/powerpoint/2010/main" val="2643057725"/>
      </p:ext>
    </p:extLst>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Date Placeholder 3">
            <a:extLst>
              <a:ext uri="{FF2B5EF4-FFF2-40B4-BE49-F238E27FC236}">
                <a16:creationId xmlns:a16="http://schemas.microsoft.com/office/drawing/2014/main" id="{D5E7F9DD-1EA5-1305-5555-005541FD9779}"/>
              </a:ext>
            </a:extLst>
          </p:cNvPr>
          <p:cNvSpPr>
            <a:spLocks noGrp="1"/>
          </p:cNvSpPr>
          <p:nvPr>
            <p:ph type="dt" sz="half" idx="14"/>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F33DB7B-128B-105B-7381-A826C800B5A0}"/>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38D01D3-0C96-0EC2-A353-F98D608F5AA3}"/>
              </a:ext>
            </a:extLst>
          </p:cNvPr>
          <p:cNvSpPr>
            <a:spLocks noGrp="1"/>
          </p:cNvSpPr>
          <p:nvPr>
            <p:ph type="sldNum" sz="quarter" idx="16"/>
          </p:nvPr>
        </p:nvSpPr>
        <p:spPr/>
        <p:txBody>
          <a:bodyPr/>
          <a:lstStyle>
            <a:lvl1pPr>
              <a:defRPr/>
            </a:lvl1pPr>
          </a:lstStyle>
          <a:p>
            <a:fld id="{DED5FB6E-207B-42FF-9EEA-B4FD103EA53D}" type="slidenum">
              <a:rPr lang="en-US" altLang="en-US"/>
              <a:pPr/>
              <a:t>‹#›</a:t>
            </a:fld>
            <a:endParaRPr lang="en-US" altLang="en-US"/>
          </a:p>
        </p:txBody>
      </p:sp>
    </p:spTree>
    <p:extLst>
      <p:ext uri="{BB962C8B-B14F-4D97-AF65-F5344CB8AC3E}">
        <p14:creationId xmlns:p14="http://schemas.microsoft.com/office/powerpoint/2010/main" val="32548702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290878BD-DAEF-417E-9DE0-10BBA9BBFAD9}" type="datetime1">
              <a:rPr lang="en-US" altLang="en-US"/>
              <a:pPr>
                <a:defRPr/>
              </a:pPr>
              <a:t>6/29/2024</a:t>
            </a:fld>
            <a:endParaRPr lang="en-US" altLang="en-US"/>
          </a:p>
        </p:txBody>
      </p:sp>
      <p:sp>
        <p:nvSpPr>
          <p:cNvPr id="8" name="Footer Placeholder 2"/>
          <p:cNvSpPr>
            <a:spLocks noGrp="1"/>
          </p:cNvSpPr>
          <p:nvPr>
            <p:ph type="ftr" sz="quarter" idx="11"/>
          </p:nvPr>
        </p:nvSpPr>
        <p:spPr/>
        <p:txBody>
          <a:bodyPr/>
          <a:lstStyle>
            <a:lvl1pPr>
              <a:defRPr/>
            </a:lvl1pPr>
          </a:lstStyle>
          <a:p>
            <a:pPr>
              <a:defRPr/>
            </a:pPr>
            <a:endParaRPr lang="en-US" altLang="en-US"/>
          </a:p>
        </p:txBody>
      </p:sp>
      <p:sp>
        <p:nvSpPr>
          <p:cNvPr id="9" name="Slide Number Placeholder 22"/>
          <p:cNvSpPr>
            <a:spLocks noGrp="1"/>
          </p:cNvSpPr>
          <p:nvPr>
            <p:ph type="sldNum" sz="quarter" idx="12"/>
          </p:nvPr>
        </p:nvSpPr>
        <p:spPr/>
        <p:txBody>
          <a:bodyPr/>
          <a:lstStyle>
            <a:lvl1pPr>
              <a:defRPr/>
            </a:lvl1pPr>
          </a:lstStyle>
          <a:p>
            <a:pPr>
              <a:defRPr/>
            </a:pPr>
            <a:fld id="{38C90C5F-6D38-40BF-9FE0-F5B8261D6F5E}" type="slidenum">
              <a:rPr lang="en-US" altLang="en-US"/>
              <a:pPr>
                <a:defRPr/>
              </a:pPr>
              <a:t>‹#›</a:t>
            </a:fld>
            <a:endParaRPr lang="en-US" altLang="en-US"/>
          </a:p>
        </p:txBody>
      </p:sp>
    </p:spTree>
    <p:extLst>
      <p:ext uri="{BB962C8B-B14F-4D97-AF65-F5344CB8AC3E}">
        <p14:creationId xmlns:p14="http://schemas.microsoft.com/office/powerpoint/2010/main" val="230566263"/>
      </p:ext>
    </p:extLst>
  </p:cSld>
  <p:clrMapOvr>
    <a:masterClrMapping/>
  </p:clrMapOvr>
  <p:transition>
    <p:fade thruBlk="1"/>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fld id="{2587599B-A768-443E-9880-677AC7D22AC3}" type="datetime1">
              <a:rPr lang="en-US" altLang="en-US"/>
              <a:pPr>
                <a:defRPr/>
              </a:pPr>
              <a:t>6/29/2024</a:t>
            </a:fld>
            <a:endParaRPr lang="en-US" altLang="en-US"/>
          </a:p>
        </p:txBody>
      </p:sp>
      <p:sp>
        <p:nvSpPr>
          <p:cNvPr id="4" name="Footer Placeholder 3"/>
          <p:cNvSpPr>
            <a:spLocks noGrp="1"/>
          </p:cNvSpPr>
          <p:nvPr>
            <p:ph type="ftr" sz="quarter" idx="11"/>
          </p:nvPr>
        </p:nvSpPr>
        <p:spPr/>
        <p:txBody>
          <a:bodyPr/>
          <a:lstStyle>
            <a:lvl1pPr>
              <a:defRPr/>
            </a:lvl1pPr>
          </a:lstStyle>
          <a:p>
            <a:pPr>
              <a:defRPr/>
            </a:pPr>
            <a:endParaRPr lang="en-US" altLang="en-US"/>
          </a:p>
        </p:txBody>
      </p:sp>
      <p:sp>
        <p:nvSpPr>
          <p:cNvPr id="5" name="Slide Number Placeholder 4"/>
          <p:cNvSpPr>
            <a:spLocks noGrp="1"/>
          </p:cNvSpPr>
          <p:nvPr>
            <p:ph type="sldNum" sz="quarter" idx="12"/>
          </p:nvPr>
        </p:nvSpPr>
        <p:spPr/>
        <p:txBody>
          <a:bodyPr/>
          <a:lstStyle>
            <a:lvl1pPr>
              <a:defRPr/>
            </a:lvl1pPr>
          </a:lstStyle>
          <a:p>
            <a:pPr>
              <a:defRPr/>
            </a:pPr>
            <a:fld id="{136BD467-9D6B-4296-B754-7F9D6B268E9D}" type="slidenum">
              <a:rPr lang="en-US" altLang="en-US"/>
              <a:pPr>
                <a:defRPr/>
              </a:pPr>
              <a:t>‹#›</a:t>
            </a:fld>
            <a:endParaRPr lang="en-US" altLang="en-US"/>
          </a:p>
        </p:txBody>
      </p:sp>
    </p:spTree>
    <p:extLst>
      <p:ext uri="{BB962C8B-B14F-4D97-AF65-F5344CB8AC3E}">
        <p14:creationId xmlns:p14="http://schemas.microsoft.com/office/powerpoint/2010/main" val="2371468730"/>
      </p:ext>
    </p:extLst>
  </p:cSld>
  <p:clrMapOvr>
    <a:masterClrMapping/>
  </p:clrMapOvr>
  <p:transition>
    <p:fade thruBlk="1"/>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FE0A1529-EFA7-4013-BBE9-FD2197770B69}" type="datetime1">
              <a:rPr lang="en-US" altLang="en-US"/>
              <a:pPr>
                <a:defRPr/>
              </a:pPr>
              <a:t>6/29/2024</a:t>
            </a:fld>
            <a:endParaRPr lang="en-US" altLang="en-US"/>
          </a:p>
        </p:txBody>
      </p:sp>
      <p:sp>
        <p:nvSpPr>
          <p:cNvPr id="3" name="Footer Placeholder 2"/>
          <p:cNvSpPr>
            <a:spLocks noGrp="1"/>
          </p:cNvSpPr>
          <p:nvPr>
            <p:ph type="ftr" sz="quarter" idx="11"/>
          </p:nvPr>
        </p:nvSpPr>
        <p:spPr/>
        <p:txBody>
          <a:bodyPr/>
          <a:lstStyle>
            <a:lvl1pPr>
              <a:defRPr/>
            </a:lvl1pPr>
          </a:lstStyle>
          <a:p>
            <a:pPr>
              <a:defRPr/>
            </a:pPr>
            <a:endParaRPr lang="en-US" altLang="en-US"/>
          </a:p>
        </p:txBody>
      </p:sp>
      <p:sp>
        <p:nvSpPr>
          <p:cNvPr id="4" name="Slide Number Placeholder 22"/>
          <p:cNvSpPr>
            <a:spLocks noGrp="1"/>
          </p:cNvSpPr>
          <p:nvPr>
            <p:ph type="sldNum" sz="quarter" idx="12"/>
          </p:nvPr>
        </p:nvSpPr>
        <p:spPr/>
        <p:txBody>
          <a:bodyPr/>
          <a:lstStyle>
            <a:lvl1pPr>
              <a:defRPr/>
            </a:lvl1pPr>
          </a:lstStyle>
          <a:p>
            <a:pPr>
              <a:defRPr/>
            </a:pPr>
            <a:fld id="{F649C3B7-C951-45F5-B588-7A68FA4F32BA}" type="slidenum">
              <a:rPr lang="en-US" altLang="en-US"/>
              <a:pPr>
                <a:defRPr/>
              </a:pPr>
              <a:t>‹#›</a:t>
            </a:fld>
            <a:endParaRPr lang="en-US" altLang="en-US"/>
          </a:p>
        </p:txBody>
      </p:sp>
    </p:spTree>
    <p:extLst>
      <p:ext uri="{BB962C8B-B14F-4D97-AF65-F5344CB8AC3E}">
        <p14:creationId xmlns:p14="http://schemas.microsoft.com/office/powerpoint/2010/main" val="1986097567"/>
      </p:ext>
    </p:extLst>
  </p:cSld>
  <p:clrMapOvr>
    <a:masterClrMapping/>
  </p:clrMapOvr>
  <p:transition>
    <p:fade thruBlk="1"/>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FC03DD3F-6465-4D84-A08C-521F8E99E6FD}" type="datetime1">
              <a:rPr lang="en-US" altLang="en-US"/>
              <a:pPr>
                <a:defRPr/>
              </a:pPr>
              <a:t>6/29/2024</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ltLang="en-US"/>
          </a:p>
        </p:txBody>
      </p:sp>
      <p:sp>
        <p:nvSpPr>
          <p:cNvPr id="7" name="Slide Number Placeholder 22"/>
          <p:cNvSpPr>
            <a:spLocks noGrp="1"/>
          </p:cNvSpPr>
          <p:nvPr>
            <p:ph type="sldNum" sz="quarter" idx="12"/>
          </p:nvPr>
        </p:nvSpPr>
        <p:spPr/>
        <p:txBody>
          <a:bodyPr/>
          <a:lstStyle>
            <a:lvl1pPr>
              <a:defRPr/>
            </a:lvl1pPr>
          </a:lstStyle>
          <a:p>
            <a:pPr>
              <a:defRPr/>
            </a:pPr>
            <a:fld id="{F025D3B9-2D44-4BAD-B455-F5B7354B9622}" type="slidenum">
              <a:rPr lang="en-US" altLang="en-US"/>
              <a:pPr>
                <a:defRPr/>
              </a:pPr>
              <a:t>‹#›</a:t>
            </a:fld>
            <a:endParaRPr lang="en-US" altLang="en-US"/>
          </a:p>
        </p:txBody>
      </p:sp>
    </p:spTree>
    <p:extLst>
      <p:ext uri="{BB962C8B-B14F-4D97-AF65-F5344CB8AC3E}">
        <p14:creationId xmlns:p14="http://schemas.microsoft.com/office/powerpoint/2010/main" val="1252072312"/>
      </p:ext>
    </p:extLst>
  </p:cSld>
  <p:clrMapOvr>
    <a:masterClrMapping/>
  </p:clrMapOvr>
  <p:transition>
    <p:fade thruBlk="1"/>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fld id="{FAAD698D-4693-447E-930B-8DEEB741C151}" type="datetime1">
              <a:rPr lang="en-US" altLang="en-US"/>
              <a:pPr>
                <a:defRPr/>
              </a:pPr>
              <a:t>6/29/2024</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ltLang="en-US"/>
          </a:p>
        </p:txBody>
      </p:sp>
      <p:sp>
        <p:nvSpPr>
          <p:cNvPr id="7" name="Slide Number Placeholder 22"/>
          <p:cNvSpPr>
            <a:spLocks noGrp="1"/>
          </p:cNvSpPr>
          <p:nvPr>
            <p:ph type="sldNum" sz="quarter" idx="12"/>
          </p:nvPr>
        </p:nvSpPr>
        <p:spPr/>
        <p:txBody>
          <a:bodyPr/>
          <a:lstStyle>
            <a:lvl1pPr>
              <a:defRPr/>
            </a:lvl1pPr>
          </a:lstStyle>
          <a:p>
            <a:pPr>
              <a:defRPr/>
            </a:pPr>
            <a:fld id="{87CAE474-5FCF-4E51-AA1A-0047A2202233}" type="slidenum">
              <a:rPr lang="en-US" altLang="en-US"/>
              <a:pPr>
                <a:defRPr/>
              </a:pPr>
              <a:t>‹#›</a:t>
            </a:fld>
            <a:endParaRPr lang="en-US" altLang="en-US"/>
          </a:p>
        </p:txBody>
      </p:sp>
    </p:spTree>
    <p:extLst>
      <p:ext uri="{BB962C8B-B14F-4D97-AF65-F5344CB8AC3E}">
        <p14:creationId xmlns:p14="http://schemas.microsoft.com/office/powerpoint/2010/main" val="4247535820"/>
      </p:ext>
    </p:extLst>
  </p:cSld>
  <p:clrMapOvr>
    <a:masterClrMapping/>
  </p:clrMapOvr>
  <p:transition>
    <p:fade thruBlk="1"/>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58979836-4CDA-4AB1-A488-16F0D1C4B44C}" type="datetime1">
              <a:rPr lang="en-US" altLang="en-US"/>
              <a:pPr>
                <a:defRPr/>
              </a:pPr>
              <a:t>6/29/2024</a:t>
            </a:fld>
            <a:endParaRPr lang="en-US" altLang="en-US"/>
          </a:p>
        </p:txBody>
      </p:sp>
      <p:sp>
        <p:nvSpPr>
          <p:cNvPr id="5" name="Footer Placeholder 2"/>
          <p:cNvSpPr>
            <a:spLocks noGrp="1"/>
          </p:cNvSpPr>
          <p:nvPr>
            <p:ph type="ftr" sz="quarter" idx="11"/>
          </p:nvPr>
        </p:nvSpPr>
        <p:spPr/>
        <p:txBody>
          <a:bodyPr/>
          <a:lstStyle>
            <a:lvl1pPr>
              <a:defRPr/>
            </a:lvl1pPr>
          </a:lstStyle>
          <a:p>
            <a:pPr>
              <a:defRPr/>
            </a:pPr>
            <a:endParaRPr lang="en-US" altLang="en-US"/>
          </a:p>
        </p:txBody>
      </p:sp>
      <p:sp>
        <p:nvSpPr>
          <p:cNvPr id="6" name="Slide Number Placeholder 22"/>
          <p:cNvSpPr>
            <a:spLocks noGrp="1"/>
          </p:cNvSpPr>
          <p:nvPr>
            <p:ph type="sldNum" sz="quarter" idx="12"/>
          </p:nvPr>
        </p:nvSpPr>
        <p:spPr/>
        <p:txBody>
          <a:bodyPr/>
          <a:lstStyle>
            <a:lvl1pPr>
              <a:defRPr/>
            </a:lvl1pPr>
          </a:lstStyle>
          <a:p>
            <a:pPr>
              <a:defRPr/>
            </a:pPr>
            <a:fld id="{99358FD2-D5FA-429C-9FED-B9BFE85169C9}" type="slidenum">
              <a:rPr lang="en-US" altLang="en-US"/>
              <a:pPr>
                <a:defRPr/>
              </a:pPr>
              <a:t>‹#›</a:t>
            </a:fld>
            <a:endParaRPr lang="en-US" altLang="en-US"/>
          </a:p>
        </p:txBody>
      </p:sp>
    </p:spTree>
    <p:extLst>
      <p:ext uri="{BB962C8B-B14F-4D97-AF65-F5344CB8AC3E}">
        <p14:creationId xmlns:p14="http://schemas.microsoft.com/office/powerpoint/2010/main" val="164567202"/>
      </p:ext>
    </p:extLst>
  </p:cSld>
  <p:clrMapOvr>
    <a:masterClrMapping/>
  </p:clrMapOvr>
  <p:transition>
    <p:fade thruBlk="1"/>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E3D09D43-7803-49AB-950A-0AA6222C096F}" type="datetime1">
              <a:rPr lang="en-US" altLang="en-US"/>
              <a:pPr>
                <a:defRPr/>
              </a:pPr>
              <a:t>6/29/2024</a:t>
            </a:fld>
            <a:endParaRPr lang="en-US" altLang="en-US"/>
          </a:p>
        </p:txBody>
      </p:sp>
      <p:sp>
        <p:nvSpPr>
          <p:cNvPr id="5" name="Footer Placeholder 2"/>
          <p:cNvSpPr>
            <a:spLocks noGrp="1"/>
          </p:cNvSpPr>
          <p:nvPr>
            <p:ph type="ftr" sz="quarter" idx="11"/>
          </p:nvPr>
        </p:nvSpPr>
        <p:spPr/>
        <p:txBody>
          <a:bodyPr/>
          <a:lstStyle>
            <a:lvl1pPr>
              <a:defRPr/>
            </a:lvl1pPr>
          </a:lstStyle>
          <a:p>
            <a:pPr>
              <a:defRPr/>
            </a:pPr>
            <a:endParaRPr lang="en-US" altLang="en-US"/>
          </a:p>
        </p:txBody>
      </p:sp>
      <p:sp>
        <p:nvSpPr>
          <p:cNvPr id="6" name="Slide Number Placeholder 22"/>
          <p:cNvSpPr>
            <a:spLocks noGrp="1"/>
          </p:cNvSpPr>
          <p:nvPr>
            <p:ph type="sldNum" sz="quarter" idx="12"/>
          </p:nvPr>
        </p:nvSpPr>
        <p:spPr/>
        <p:txBody>
          <a:bodyPr/>
          <a:lstStyle>
            <a:lvl1pPr>
              <a:defRPr/>
            </a:lvl1pPr>
          </a:lstStyle>
          <a:p>
            <a:pPr>
              <a:defRPr/>
            </a:pPr>
            <a:fld id="{E394719F-EFE5-4217-89C1-F6BB5EFA5CA5}" type="slidenum">
              <a:rPr lang="en-US" altLang="en-US"/>
              <a:pPr>
                <a:defRPr/>
              </a:pPr>
              <a:t>‹#›</a:t>
            </a:fld>
            <a:endParaRPr lang="en-US" altLang="en-US"/>
          </a:p>
        </p:txBody>
      </p:sp>
    </p:spTree>
    <p:extLst>
      <p:ext uri="{BB962C8B-B14F-4D97-AF65-F5344CB8AC3E}">
        <p14:creationId xmlns:p14="http://schemas.microsoft.com/office/powerpoint/2010/main" val="998795810"/>
      </p:ext>
    </p:extLst>
  </p:cSld>
  <p:clrMapOvr>
    <a:masterClrMapping/>
  </p:clrMapOvr>
  <p:transition>
    <p:fade thruBlk="1"/>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68237D-2067-5CB0-C5E6-F6885E70BBE6}"/>
              </a:ext>
            </a:extLst>
          </p:cNvPr>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 name="Rectangle 2">
            <a:extLst>
              <a:ext uri="{FF2B5EF4-FFF2-40B4-BE49-F238E27FC236}">
                <a16:creationId xmlns:a16="http://schemas.microsoft.com/office/drawing/2014/main" id="{7117AA74-180E-5A6A-7210-AB3700EB8184}"/>
              </a:ext>
            </a:extLst>
          </p:cNvPr>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 name="Rectangle 3">
            <a:extLst>
              <a:ext uri="{FF2B5EF4-FFF2-40B4-BE49-F238E27FC236}">
                <a16:creationId xmlns:a16="http://schemas.microsoft.com/office/drawing/2014/main" id="{0F76C520-99DF-764E-0536-ED4120C11716}"/>
              </a:ext>
            </a:extLst>
          </p:cNvPr>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a:extLst>
              <a:ext uri="{FF2B5EF4-FFF2-40B4-BE49-F238E27FC236}">
                <a16:creationId xmlns:a16="http://schemas.microsoft.com/office/drawing/2014/main" id="{5213F607-4CDD-9A46-678B-60472413500D}"/>
              </a:ext>
            </a:extLst>
          </p:cNvPr>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a:extLst>
              <a:ext uri="{FF2B5EF4-FFF2-40B4-BE49-F238E27FC236}">
                <a16:creationId xmlns:a16="http://schemas.microsoft.com/office/drawing/2014/main" id="{704E9A1E-CA5E-544A-ADD5-F20D4C862FF0}"/>
              </a:ext>
            </a:extLst>
          </p:cNvPr>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7" name="Rounded Rectangle 25">
            <a:extLst>
              <a:ext uri="{FF2B5EF4-FFF2-40B4-BE49-F238E27FC236}">
                <a16:creationId xmlns:a16="http://schemas.microsoft.com/office/drawing/2014/main" id="{450F939F-95F7-A3A6-CCCF-7A14B712036A}"/>
              </a:ext>
            </a:extLst>
          </p:cNvPr>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0" name="Rounded Rectangle 26">
            <a:extLst>
              <a:ext uri="{FF2B5EF4-FFF2-40B4-BE49-F238E27FC236}">
                <a16:creationId xmlns:a16="http://schemas.microsoft.com/office/drawing/2014/main" id="{C0EC1EB2-BF2A-97BD-B976-32BEA36BD381}"/>
              </a:ext>
            </a:extLst>
          </p:cNvPr>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1" name="Rectangle 10">
            <a:extLst>
              <a:ext uri="{FF2B5EF4-FFF2-40B4-BE49-F238E27FC236}">
                <a16:creationId xmlns:a16="http://schemas.microsoft.com/office/drawing/2014/main" id="{325041D4-F60A-BCC3-53FE-5C980A18BE08}"/>
              </a:ext>
            </a:extLst>
          </p:cNvPr>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2" name="Rectangle 11">
            <a:extLst>
              <a:ext uri="{FF2B5EF4-FFF2-40B4-BE49-F238E27FC236}">
                <a16:creationId xmlns:a16="http://schemas.microsoft.com/office/drawing/2014/main" id="{80BAE700-7ABA-73C3-5D49-DC19362C2E97}"/>
              </a:ext>
            </a:extLst>
          </p:cNvPr>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a:extLst>
              <a:ext uri="{FF2B5EF4-FFF2-40B4-BE49-F238E27FC236}">
                <a16:creationId xmlns:a16="http://schemas.microsoft.com/office/drawing/2014/main" id="{1F2DDF82-6209-8D54-3CEB-2E6EFF15A16D}"/>
              </a:ext>
            </a:extLst>
          </p:cNvPr>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a:extLst>
              <a:ext uri="{FF2B5EF4-FFF2-40B4-BE49-F238E27FC236}">
                <a16:creationId xmlns:a16="http://schemas.microsoft.com/office/drawing/2014/main" id="{D29FF88A-D255-6DCB-92F7-6E412B6085DF}"/>
              </a:ext>
            </a:extLst>
          </p:cNvPr>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5" name="Date Placeholder 27">
            <a:extLst>
              <a:ext uri="{FF2B5EF4-FFF2-40B4-BE49-F238E27FC236}">
                <a16:creationId xmlns:a16="http://schemas.microsoft.com/office/drawing/2014/main" id="{531176BA-7823-C020-F287-6B524425F2C0}"/>
              </a:ext>
            </a:extLst>
          </p:cNvPr>
          <p:cNvSpPr>
            <a:spLocks noGrp="1"/>
          </p:cNvSpPr>
          <p:nvPr>
            <p:ph type="dt" sz="half" idx="10"/>
          </p:nvPr>
        </p:nvSpPr>
        <p:spPr>
          <a:xfrm>
            <a:off x="8940800" y="4206875"/>
            <a:ext cx="1280584" cy="457200"/>
          </a:xfrm>
        </p:spPr>
        <p:txBody>
          <a:bodyPr/>
          <a:lstStyle>
            <a:lvl1pPr>
              <a:defRPr/>
            </a:lvl1pPr>
          </a:lstStyle>
          <a:p>
            <a:pPr>
              <a:defRPr/>
            </a:pPr>
            <a:fld id="{308CE7F2-A8D3-494E-A5D0-A862898CB260}" type="datetime1">
              <a:rPr lang="en-US" altLang="en-US"/>
              <a:pPr>
                <a:defRPr/>
              </a:pPr>
              <a:t>6/29/2024</a:t>
            </a:fld>
            <a:endParaRPr lang="en-US" altLang="en-US"/>
          </a:p>
        </p:txBody>
      </p:sp>
      <p:sp>
        <p:nvSpPr>
          <p:cNvPr id="16" name="Footer Placeholder 16">
            <a:extLst>
              <a:ext uri="{FF2B5EF4-FFF2-40B4-BE49-F238E27FC236}">
                <a16:creationId xmlns:a16="http://schemas.microsoft.com/office/drawing/2014/main" id="{25B645B9-8D05-1E71-3DD5-BEBD6F2E2E7A}"/>
              </a:ext>
            </a:extLst>
          </p:cNvPr>
          <p:cNvSpPr>
            <a:spLocks noGrp="1"/>
          </p:cNvSpPr>
          <p:nvPr>
            <p:ph type="ftr" sz="quarter" idx="11"/>
          </p:nvPr>
        </p:nvSpPr>
        <p:spPr>
          <a:xfrm>
            <a:off x="7213600" y="4205288"/>
            <a:ext cx="1727200" cy="457200"/>
          </a:xfrm>
        </p:spPr>
        <p:txBody>
          <a:bodyPr/>
          <a:lstStyle>
            <a:lvl1pPr>
              <a:defRPr/>
            </a:lvl1pPr>
          </a:lstStyle>
          <a:p>
            <a:pPr>
              <a:defRPr/>
            </a:pPr>
            <a:endParaRPr lang="en-US" altLang="en-US"/>
          </a:p>
        </p:txBody>
      </p:sp>
      <p:sp>
        <p:nvSpPr>
          <p:cNvPr id="17" name="Slide Number Placeholder 28">
            <a:extLst>
              <a:ext uri="{FF2B5EF4-FFF2-40B4-BE49-F238E27FC236}">
                <a16:creationId xmlns:a16="http://schemas.microsoft.com/office/drawing/2014/main" id="{FDCF20C5-712E-1E77-0B0F-09B001841BAB}"/>
              </a:ext>
            </a:extLst>
          </p:cNvPr>
          <p:cNvSpPr>
            <a:spLocks noGrp="1"/>
          </p:cNvSpPr>
          <p:nvPr>
            <p:ph type="sldNum" sz="quarter" idx="12"/>
          </p:nvPr>
        </p:nvSpPr>
        <p:spPr>
          <a:xfrm>
            <a:off x="11093451" y="1589"/>
            <a:ext cx="996949" cy="365125"/>
          </a:xfrm>
        </p:spPr>
        <p:txBody>
          <a:bodyPr/>
          <a:lstStyle>
            <a:lvl1pPr>
              <a:defRPr>
                <a:solidFill>
                  <a:srgbClr val="EAEAEA"/>
                </a:solidFill>
              </a:defRPr>
            </a:lvl1pPr>
          </a:lstStyle>
          <a:p>
            <a:fld id="{BAF8649E-B03A-41CC-BB99-B49C869577D1}" type="slidenum">
              <a:rPr lang="en-US" altLang="en-US"/>
              <a:pPr/>
              <a:t>‹#›</a:t>
            </a:fld>
            <a:endParaRPr lang="en-US" altLang="en-US"/>
          </a:p>
        </p:txBody>
      </p:sp>
    </p:spTree>
    <p:extLst>
      <p:ext uri="{BB962C8B-B14F-4D97-AF65-F5344CB8AC3E}">
        <p14:creationId xmlns:p14="http://schemas.microsoft.com/office/powerpoint/2010/main" val="1471563165"/>
      </p:ext>
    </p:extLst>
  </p:cSld>
  <p:clrMapOvr>
    <a:masterClrMapping/>
  </p:clrMapOvr>
  <p:transition>
    <p:fade thruBlk="1"/>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F0B89349-8A5B-0FB6-4AE6-5906E9F81492}"/>
              </a:ext>
            </a:extLst>
          </p:cNvPr>
          <p:cNvSpPr>
            <a:spLocks noGrp="1"/>
          </p:cNvSpPr>
          <p:nvPr>
            <p:ph type="dt" sz="half" idx="10"/>
          </p:nvPr>
        </p:nvSpPr>
        <p:spPr/>
        <p:txBody>
          <a:bodyPr/>
          <a:lstStyle>
            <a:lvl1pPr>
              <a:defRPr/>
            </a:lvl1pPr>
          </a:lstStyle>
          <a:p>
            <a:pPr>
              <a:defRPr/>
            </a:pPr>
            <a:fld id="{A4772808-F655-457C-A1A9-BF1AADE23192}" type="datetime1">
              <a:rPr lang="en-US" altLang="en-US"/>
              <a:pPr>
                <a:defRPr/>
              </a:pPr>
              <a:t>6/29/2024</a:t>
            </a:fld>
            <a:endParaRPr lang="en-US" altLang="en-US"/>
          </a:p>
        </p:txBody>
      </p:sp>
      <p:sp>
        <p:nvSpPr>
          <p:cNvPr id="5" name="Footer Placeholder 2">
            <a:extLst>
              <a:ext uri="{FF2B5EF4-FFF2-40B4-BE49-F238E27FC236}">
                <a16:creationId xmlns:a16="http://schemas.microsoft.com/office/drawing/2014/main" id="{94348551-AAF5-A1D1-CEFE-24A37B99E280}"/>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22">
            <a:extLst>
              <a:ext uri="{FF2B5EF4-FFF2-40B4-BE49-F238E27FC236}">
                <a16:creationId xmlns:a16="http://schemas.microsoft.com/office/drawing/2014/main" id="{80E50812-4234-7C7C-392B-69B830C2E58B}"/>
              </a:ext>
            </a:extLst>
          </p:cNvPr>
          <p:cNvSpPr>
            <a:spLocks noGrp="1"/>
          </p:cNvSpPr>
          <p:nvPr>
            <p:ph type="sldNum" sz="quarter" idx="12"/>
          </p:nvPr>
        </p:nvSpPr>
        <p:spPr/>
        <p:txBody>
          <a:bodyPr/>
          <a:lstStyle>
            <a:lvl1pPr>
              <a:defRPr/>
            </a:lvl1pPr>
          </a:lstStyle>
          <a:p>
            <a:fld id="{F9F8529F-A186-42DE-B4A3-10417AF8851E}" type="slidenum">
              <a:rPr lang="en-US" altLang="en-US"/>
              <a:pPr/>
              <a:t>‹#›</a:t>
            </a:fld>
            <a:endParaRPr lang="en-US" altLang="en-US"/>
          </a:p>
        </p:txBody>
      </p:sp>
    </p:spTree>
    <p:extLst>
      <p:ext uri="{BB962C8B-B14F-4D97-AF65-F5344CB8AC3E}">
        <p14:creationId xmlns:p14="http://schemas.microsoft.com/office/powerpoint/2010/main" val="30177940"/>
      </p:ext>
    </p:extLst>
  </p:cSld>
  <p:clrMapOvr>
    <a:masterClrMapping/>
  </p:clrMapOvr>
  <p:transition>
    <p:fade thruBlk="1"/>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a:extLst>
              <a:ext uri="{FF2B5EF4-FFF2-40B4-BE49-F238E27FC236}">
                <a16:creationId xmlns:a16="http://schemas.microsoft.com/office/drawing/2014/main" id="{52874708-12F1-A988-4D68-DF986780E91A}"/>
              </a:ext>
            </a:extLst>
          </p:cNvPr>
          <p:cNvSpPr>
            <a:spLocks noGrp="1"/>
          </p:cNvSpPr>
          <p:nvPr>
            <p:ph type="dt" sz="half" idx="10"/>
          </p:nvPr>
        </p:nvSpPr>
        <p:spPr/>
        <p:txBody>
          <a:bodyPr/>
          <a:lstStyle>
            <a:lvl1pPr>
              <a:defRPr/>
            </a:lvl1pPr>
          </a:lstStyle>
          <a:p>
            <a:pPr>
              <a:defRPr/>
            </a:pPr>
            <a:fld id="{3021F2C6-ECCD-4526-B6A0-FE398F35BCA1}" type="datetime1">
              <a:rPr lang="en-US" altLang="en-US"/>
              <a:pPr>
                <a:defRPr/>
              </a:pPr>
              <a:t>6/29/2024</a:t>
            </a:fld>
            <a:endParaRPr lang="en-US" altLang="en-US"/>
          </a:p>
        </p:txBody>
      </p:sp>
      <p:sp>
        <p:nvSpPr>
          <p:cNvPr id="5" name="Footer Placeholder 2">
            <a:extLst>
              <a:ext uri="{FF2B5EF4-FFF2-40B4-BE49-F238E27FC236}">
                <a16:creationId xmlns:a16="http://schemas.microsoft.com/office/drawing/2014/main" id="{B345C388-AFE4-B2B0-3E6B-23CA4387F8FC}"/>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22">
            <a:extLst>
              <a:ext uri="{FF2B5EF4-FFF2-40B4-BE49-F238E27FC236}">
                <a16:creationId xmlns:a16="http://schemas.microsoft.com/office/drawing/2014/main" id="{47A814F0-1DF4-11B8-3373-E2C01DB865FB}"/>
              </a:ext>
            </a:extLst>
          </p:cNvPr>
          <p:cNvSpPr>
            <a:spLocks noGrp="1"/>
          </p:cNvSpPr>
          <p:nvPr>
            <p:ph type="sldNum" sz="quarter" idx="12"/>
          </p:nvPr>
        </p:nvSpPr>
        <p:spPr/>
        <p:txBody>
          <a:bodyPr/>
          <a:lstStyle>
            <a:lvl1pPr>
              <a:defRPr/>
            </a:lvl1pPr>
          </a:lstStyle>
          <a:p>
            <a:fld id="{06F48ADD-C074-4895-826B-2C1DA5045A17}" type="slidenum">
              <a:rPr lang="en-US" altLang="en-US"/>
              <a:pPr/>
              <a:t>‹#›</a:t>
            </a:fld>
            <a:endParaRPr lang="en-US" altLang="en-US"/>
          </a:p>
        </p:txBody>
      </p:sp>
    </p:spTree>
    <p:extLst>
      <p:ext uri="{BB962C8B-B14F-4D97-AF65-F5344CB8AC3E}">
        <p14:creationId xmlns:p14="http://schemas.microsoft.com/office/powerpoint/2010/main" val="3041957706"/>
      </p:ext>
    </p:extLst>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99FC2A7F-E078-741E-DB5A-1E8A7E0DBAC4}"/>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4ED6FA6E-2EE9-EC34-3189-5B0F08DF43E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E539806-5F09-BFEE-CE7E-D19BF3D13219}"/>
              </a:ext>
            </a:extLst>
          </p:cNvPr>
          <p:cNvSpPr>
            <a:spLocks noGrp="1"/>
          </p:cNvSpPr>
          <p:nvPr>
            <p:ph type="sldNum" sz="quarter" idx="12"/>
          </p:nvPr>
        </p:nvSpPr>
        <p:spPr/>
        <p:txBody>
          <a:bodyPr/>
          <a:lstStyle>
            <a:lvl1pPr>
              <a:defRPr/>
            </a:lvl1pPr>
          </a:lstStyle>
          <a:p>
            <a:fld id="{B63EC665-BF4E-426C-AC9A-7EC650FF4756}" type="slidenum">
              <a:rPr lang="en-US" altLang="en-US"/>
              <a:pPr/>
              <a:t>‹#›</a:t>
            </a:fld>
            <a:endParaRPr lang="en-US" altLang="en-US"/>
          </a:p>
        </p:txBody>
      </p:sp>
    </p:spTree>
    <p:extLst>
      <p:ext uri="{BB962C8B-B14F-4D97-AF65-F5344CB8AC3E}">
        <p14:creationId xmlns:p14="http://schemas.microsoft.com/office/powerpoint/2010/main" val="415871540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BE4816F8-B182-C4FE-C819-F2871EFDFB30}"/>
              </a:ext>
            </a:extLst>
          </p:cNvPr>
          <p:cNvSpPr>
            <a:spLocks noGrp="1"/>
          </p:cNvSpPr>
          <p:nvPr>
            <p:ph type="dt" sz="half" idx="10"/>
          </p:nvPr>
        </p:nvSpPr>
        <p:spPr/>
        <p:txBody>
          <a:bodyPr/>
          <a:lstStyle>
            <a:lvl1pPr>
              <a:defRPr/>
            </a:lvl1pPr>
          </a:lstStyle>
          <a:p>
            <a:pPr>
              <a:defRPr/>
            </a:pPr>
            <a:fld id="{9FE7E052-6FB1-4AEE-9B75-619F308F4457}" type="datetime1">
              <a:rPr lang="en-US" altLang="en-US"/>
              <a:pPr>
                <a:defRPr/>
              </a:pPr>
              <a:t>6/29/2024</a:t>
            </a:fld>
            <a:endParaRPr lang="en-US" altLang="en-US"/>
          </a:p>
        </p:txBody>
      </p:sp>
      <p:sp>
        <p:nvSpPr>
          <p:cNvPr id="6" name="Footer Placeholder 2">
            <a:extLst>
              <a:ext uri="{FF2B5EF4-FFF2-40B4-BE49-F238E27FC236}">
                <a16:creationId xmlns:a16="http://schemas.microsoft.com/office/drawing/2014/main" id="{28809EFB-5AA9-F007-FFB8-2A8EBCAB74A8}"/>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22">
            <a:extLst>
              <a:ext uri="{FF2B5EF4-FFF2-40B4-BE49-F238E27FC236}">
                <a16:creationId xmlns:a16="http://schemas.microsoft.com/office/drawing/2014/main" id="{D23C7CF3-8F83-980E-90E9-877312822A9A}"/>
              </a:ext>
            </a:extLst>
          </p:cNvPr>
          <p:cNvSpPr>
            <a:spLocks noGrp="1"/>
          </p:cNvSpPr>
          <p:nvPr>
            <p:ph type="sldNum" sz="quarter" idx="12"/>
          </p:nvPr>
        </p:nvSpPr>
        <p:spPr/>
        <p:txBody>
          <a:bodyPr/>
          <a:lstStyle>
            <a:lvl1pPr>
              <a:defRPr/>
            </a:lvl1pPr>
          </a:lstStyle>
          <a:p>
            <a:fld id="{9F84E7A7-3704-4AB7-947F-1686A6163B8C}" type="slidenum">
              <a:rPr lang="en-US" altLang="en-US"/>
              <a:pPr/>
              <a:t>‹#›</a:t>
            </a:fld>
            <a:endParaRPr lang="en-US" altLang="en-US"/>
          </a:p>
        </p:txBody>
      </p:sp>
    </p:spTree>
    <p:extLst>
      <p:ext uri="{BB962C8B-B14F-4D97-AF65-F5344CB8AC3E}">
        <p14:creationId xmlns:p14="http://schemas.microsoft.com/office/powerpoint/2010/main" val="730241372"/>
      </p:ext>
    </p:extLst>
  </p:cSld>
  <p:clrMapOvr>
    <a:masterClrMapping/>
  </p:clrMapOvr>
  <p:transition>
    <p:fade thruBlk="1"/>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a:extLst>
              <a:ext uri="{FF2B5EF4-FFF2-40B4-BE49-F238E27FC236}">
                <a16:creationId xmlns:a16="http://schemas.microsoft.com/office/drawing/2014/main" id="{56C52F02-520E-F76E-2DBF-64EEA0A64894}"/>
              </a:ext>
            </a:extLst>
          </p:cNvPr>
          <p:cNvSpPr>
            <a:spLocks noGrp="1"/>
          </p:cNvSpPr>
          <p:nvPr>
            <p:ph type="dt" sz="half" idx="10"/>
          </p:nvPr>
        </p:nvSpPr>
        <p:spPr/>
        <p:txBody>
          <a:bodyPr/>
          <a:lstStyle>
            <a:lvl1pPr>
              <a:defRPr/>
            </a:lvl1pPr>
          </a:lstStyle>
          <a:p>
            <a:pPr>
              <a:defRPr/>
            </a:pPr>
            <a:fld id="{A3C927CD-133F-4564-88BF-D9FF765E7141}" type="datetime1">
              <a:rPr lang="en-US" altLang="en-US"/>
              <a:pPr>
                <a:defRPr/>
              </a:pPr>
              <a:t>6/29/2024</a:t>
            </a:fld>
            <a:endParaRPr lang="en-US" altLang="en-US"/>
          </a:p>
        </p:txBody>
      </p:sp>
      <p:sp>
        <p:nvSpPr>
          <p:cNvPr id="8" name="Footer Placeholder 2">
            <a:extLst>
              <a:ext uri="{FF2B5EF4-FFF2-40B4-BE49-F238E27FC236}">
                <a16:creationId xmlns:a16="http://schemas.microsoft.com/office/drawing/2014/main" id="{7B46B31D-D64B-987B-F84B-AE78D42A8C18}"/>
              </a:ext>
            </a:extLst>
          </p:cNvPr>
          <p:cNvSpPr>
            <a:spLocks noGrp="1"/>
          </p:cNvSpPr>
          <p:nvPr>
            <p:ph type="ftr" sz="quarter" idx="11"/>
          </p:nvPr>
        </p:nvSpPr>
        <p:spPr/>
        <p:txBody>
          <a:bodyPr/>
          <a:lstStyle>
            <a:lvl1pPr>
              <a:defRPr/>
            </a:lvl1pPr>
          </a:lstStyle>
          <a:p>
            <a:pPr>
              <a:defRPr/>
            </a:pPr>
            <a:endParaRPr lang="en-US" altLang="en-US"/>
          </a:p>
        </p:txBody>
      </p:sp>
      <p:sp>
        <p:nvSpPr>
          <p:cNvPr id="9" name="Slide Number Placeholder 22">
            <a:extLst>
              <a:ext uri="{FF2B5EF4-FFF2-40B4-BE49-F238E27FC236}">
                <a16:creationId xmlns:a16="http://schemas.microsoft.com/office/drawing/2014/main" id="{17ABB560-BA7F-8FB3-B34C-1BBFC6A8E2AE}"/>
              </a:ext>
            </a:extLst>
          </p:cNvPr>
          <p:cNvSpPr>
            <a:spLocks noGrp="1"/>
          </p:cNvSpPr>
          <p:nvPr>
            <p:ph type="sldNum" sz="quarter" idx="12"/>
          </p:nvPr>
        </p:nvSpPr>
        <p:spPr/>
        <p:txBody>
          <a:bodyPr/>
          <a:lstStyle>
            <a:lvl1pPr>
              <a:defRPr/>
            </a:lvl1pPr>
          </a:lstStyle>
          <a:p>
            <a:fld id="{45646DEE-6131-4A91-84CD-BE32D56981EB}" type="slidenum">
              <a:rPr lang="en-US" altLang="en-US"/>
              <a:pPr/>
              <a:t>‹#›</a:t>
            </a:fld>
            <a:endParaRPr lang="en-US" altLang="en-US"/>
          </a:p>
        </p:txBody>
      </p:sp>
    </p:spTree>
    <p:extLst>
      <p:ext uri="{BB962C8B-B14F-4D97-AF65-F5344CB8AC3E}">
        <p14:creationId xmlns:p14="http://schemas.microsoft.com/office/powerpoint/2010/main" val="1524024558"/>
      </p:ext>
    </p:extLst>
  </p:cSld>
  <p:clrMapOvr>
    <a:masterClrMapping/>
  </p:clrMapOvr>
  <p:transition>
    <p:fade thruBlk="1"/>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a:extLst>
              <a:ext uri="{FF2B5EF4-FFF2-40B4-BE49-F238E27FC236}">
                <a16:creationId xmlns:a16="http://schemas.microsoft.com/office/drawing/2014/main" id="{2714D9A9-F24D-D3D8-746C-4B04E564BCEF}"/>
              </a:ext>
            </a:extLst>
          </p:cNvPr>
          <p:cNvSpPr>
            <a:spLocks noGrp="1"/>
          </p:cNvSpPr>
          <p:nvPr>
            <p:ph type="dt" sz="half" idx="10"/>
          </p:nvPr>
        </p:nvSpPr>
        <p:spPr>
          <a:xfrm>
            <a:off x="8777818" y="612775"/>
            <a:ext cx="1276349" cy="457200"/>
          </a:xfrm>
        </p:spPr>
        <p:txBody>
          <a:bodyPr/>
          <a:lstStyle>
            <a:lvl1pPr>
              <a:defRPr/>
            </a:lvl1pPr>
          </a:lstStyle>
          <a:p>
            <a:pPr>
              <a:defRPr/>
            </a:pPr>
            <a:fld id="{CC76D75C-D746-415D-8E5C-65D3A8063242}" type="datetime1">
              <a:rPr lang="en-US" altLang="en-US"/>
              <a:pPr>
                <a:defRPr/>
              </a:pPr>
              <a:t>6/29/2024</a:t>
            </a:fld>
            <a:endParaRPr lang="en-US" altLang="en-US"/>
          </a:p>
        </p:txBody>
      </p:sp>
      <p:sp>
        <p:nvSpPr>
          <p:cNvPr id="4" name="Footer Placeholder 3">
            <a:extLst>
              <a:ext uri="{FF2B5EF4-FFF2-40B4-BE49-F238E27FC236}">
                <a16:creationId xmlns:a16="http://schemas.microsoft.com/office/drawing/2014/main" id="{DD69BF1B-3129-1E8C-3DCD-E3F7108A2A2A}"/>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5610A344-106A-7FF2-7A49-C6915D39848F}"/>
              </a:ext>
            </a:extLst>
          </p:cNvPr>
          <p:cNvSpPr>
            <a:spLocks noGrp="1"/>
          </p:cNvSpPr>
          <p:nvPr>
            <p:ph type="sldNum" sz="quarter" idx="12"/>
          </p:nvPr>
        </p:nvSpPr>
        <p:spPr/>
        <p:txBody>
          <a:bodyPr/>
          <a:lstStyle>
            <a:lvl1pPr>
              <a:defRPr/>
            </a:lvl1pPr>
          </a:lstStyle>
          <a:p>
            <a:fld id="{37B19524-AC68-4DC7-912D-2BCE4E331EBA}" type="slidenum">
              <a:rPr lang="en-US" altLang="en-US"/>
              <a:pPr/>
              <a:t>‹#›</a:t>
            </a:fld>
            <a:endParaRPr lang="en-US" altLang="en-US"/>
          </a:p>
        </p:txBody>
      </p:sp>
    </p:spTree>
    <p:extLst>
      <p:ext uri="{BB962C8B-B14F-4D97-AF65-F5344CB8AC3E}">
        <p14:creationId xmlns:p14="http://schemas.microsoft.com/office/powerpoint/2010/main" val="4280047858"/>
      </p:ext>
    </p:extLst>
  </p:cSld>
  <p:clrMapOvr>
    <a:masterClrMapping/>
  </p:clrMapOvr>
  <p:transition>
    <p:fade thruBlk="1"/>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1048BD1A-762F-2059-E700-2BDB3D7C9F4B}"/>
              </a:ext>
            </a:extLst>
          </p:cNvPr>
          <p:cNvSpPr>
            <a:spLocks noGrp="1"/>
          </p:cNvSpPr>
          <p:nvPr>
            <p:ph type="dt" sz="half" idx="10"/>
          </p:nvPr>
        </p:nvSpPr>
        <p:spPr/>
        <p:txBody>
          <a:bodyPr/>
          <a:lstStyle>
            <a:lvl1pPr>
              <a:defRPr/>
            </a:lvl1pPr>
          </a:lstStyle>
          <a:p>
            <a:pPr>
              <a:defRPr/>
            </a:pPr>
            <a:fld id="{4D90B4BC-25CD-4F76-9AB2-D0D101F5AA4B}" type="datetime1">
              <a:rPr lang="en-US" altLang="en-US"/>
              <a:pPr>
                <a:defRPr/>
              </a:pPr>
              <a:t>6/29/2024</a:t>
            </a:fld>
            <a:endParaRPr lang="en-US" altLang="en-US"/>
          </a:p>
        </p:txBody>
      </p:sp>
      <p:sp>
        <p:nvSpPr>
          <p:cNvPr id="3" name="Footer Placeholder 2">
            <a:extLst>
              <a:ext uri="{FF2B5EF4-FFF2-40B4-BE49-F238E27FC236}">
                <a16:creationId xmlns:a16="http://schemas.microsoft.com/office/drawing/2014/main" id="{AA931E5C-6009-D52E-BCE1-FAA9BEBFF07D}"/>
              </a:ext>
            </a:extLst>
          </p:cNvPr>
          <p:cNvSpPr>
            <a:spLocks noGrp="1"/>
          </p:cNvSpPr>
          <p:nvPr>
            <p:ph type="ftr" sz="quarter" idx="11"/>
          </p:nvPr>
        </p:nvSpPr>
        <p:spPr/>
        <p:txBody>
          <a:bodyPr/>
          <a:lstStyle>
            <a:lvl1pPr>
              <a:defRPr/>
            </a:lvl1pPr>
          </a:lstStyle>
          <a:p>
            <a:pPr>
              <a:defRPr/>
            </a:pPr>
            <a:endParaRPr lang="en-US" altLang="en-US"/>
          </a:p>
        </p:txBody>
      </p:sp>
      <p:sp>
        <p:nvSpPr>
          <p:cNvPr id="4" name="Slide Number Placeholder 22">
            <a:extLst>
              <a:ext uri="{FF2B5EF4-FFF2-40B4-BE49-F238E27FC236}">
                <a16:creationId xmlns:a16="http://schemas.microsoft.com/office/drawing/2014/main" id="{AB2B7A26-6E9F-037C-A012-005BD68BE9F4}"/>
              </a:ext>
            </a:extLst>
          </p:cNvPr>
          <p:cNvSpPr>
            <a:spLocks noGrp="1"/>
          </p:cNvSpPr>
          <p:nvPr>
            <p:ph type="sldNum" sz="quarter" idx="12"/>
          </p:nvPr>
        </p:nvSpPr>
        <p:spPr/>
        <p:txBody>
          <a:bodyPr/>
          <a:lstStyle>
            <a:lvl1pPr>
              <a:defRPr/>
            </a:lvl1pPr>
          </a:lstStyle>
          <a:p>
            <a:fld id="{C6B09ABE-EB63-454C-AAE0-89936642A0F1}" type="slidenum">
              <a:rPr lang="en-US" altLang="en-US"/>
              <a:pPr/>
              <a:t>‹#›</a:t>
            </a:fld>
            <a:endParaRPr lang="en-US" altLang="en-US"/>
          </a:p>
        </p:txBody>
      </p:sp>
    </p:spTree>
    <p:extLst>
      <p:ext uri="{BB962C8B-B14F-4D97-AF65-F5344CB8AC3E}">
        <p14:creationId xmlns:p14="http://schemas.microsoft.com/office/powerpoint/2010/main" val="3648464896"/>
      </p:ext>
    </p:extLst>
  </p:cSld>
  <p:clrMapOvr>
    <a:masterClrMapping/>
  </p:clrMapOvr>
  <p:transition>
    <p:fade thruBlk="1"/>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3B57BAC2-D989-7BBF-EE7B-D7E5C86EE106}"/>
              </a:ext>
            </a:extLst>
          </p:cNvPr>
          <p:cNvSpPr>
            <a:spLocks noGrp="1"/>
          </p:cNvSpPr>
          <p:nvPr>
            <p:ph type="dt" sz="half" idx="10"/>
          </p:nvPr>
        </p:nvSpPr>
        <p:spPr/>
        <p:txBody>
          <a:bodyPr/>
          <a:lstStyle>
            <a:lvl1pPr>
              <a:defRPr/>
            </a:lvl1pPr>
          </a:lstStyle>
          <a:p>
            <a:pPr>
              <a:defRPr/>
            </a:pPr>
            <a:fld id="{1CBAB447-4AD5-43DA-A973-F09C091D48FA}" type="datetime1">
              <a:rPr lang="en-US" altLang="en-US"/>
              <a:pPr>
                <a:defRPr/>
              </a:pPr>
              <a:t>6/29/2024</a:t>
            </a:fld>
            <a:endParaRPr lang="en-US" altLang="en-US"/>
          </a:p>
        </p:txBody>
      </p:sp>
      <p:sp>
        <p:nvSpPr>
          <p:cNvPr id="6" name="Footer Placeholder 2">
            <a:extLst>
              <a:ext uri="{FF2B5EF4-FFF2-40B4-BE49-F238E27FC236}">
                <a16:creationId xmlns:a16="http://schemas.microsoft.com/office/drawing/2014/main" id="{822DB220-9C0C-DDD1-965E-1C4B83B642A1}"/>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22">
            <a:extLst>
              <a:ext uri="{FF2B5EF4-FFF2-40B4-BE49-F238E27FC236}">
                <a16:creationId xmlns:a16="http://schemas.microsoft.com/office/drawing/2014/main" id="{3110E2D3-2311-F96D-A728-E905087B4732}"/>
              </a:ext>
            </a:extLst>
          </p:cNvPr>
          <p:cNvSpPr>
            <a:spLocks noGrp="1"/>
          </p:cNvSpPr>
          <p:nvPr>
            <p:ph type="sldNum" sz="quarter" idx="12"/>
          </p:nvPr>
        </p:nvSpPr>
        <p:spPr/>
        <p:txBody>
          <a:bodyPr/>
          <a:lstStyle>
            <a:lvl1pPr>
              <a:defRPr/>
            </a:lvl1pPr>
          </a:lstStyle>
          <a:p>
            <a:fld id="{091A7B12-DBBE-427F-B900-1B2FAEC898DB}" type="slidenum">
              <a:rPr lang="en-US" altLang="en-US"/>
              <a:pPr/>
              <a:t>‹#›</a:t>
            </a:fld>
            <a:endParaRPr lang="en-US" altLang="en-US"/>
          </a:p>
        </p:txBody>
      </p:sp>
    </p:spTree>
    <p:extLst>
      <p:ext uri="{BB962C8B-B14F-4D97-AF65-F5344CB8AC3E}">
        <p14:creationId xmlns:p14="http://schemas.microsoft.com/office/powerpoint/2010/main" val="2063167240"/>
      </p:ext>
    </p:extLst>
  </p:cSld>
  <p:clrMapOvr>
    <a:masterClrMapping/>
  </p:clrMapOvr>
  <p:transition>
    <p:fade thruBlk="1"/>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a:extLst>
              <a:ext uri="{FF2B5EF4-FFF2-40B4-BE49-F238E27FC236}">
                <a16:creationId xmlns:a16="http://schemas.microsoft.com/office/drawing/2014/main" id="{A26E265D-CBC9-09C7-7814-300E33741765}"/>
              </a:ext>
            </a:extLst>
          </p:cNvPr>
          <p:cNvSpPr>
            <a:spLocks noGrp="1"/>
          </p:cNvSpPr>
          <p:nvPr>
            <p:ph type="dt" sz="half" idx="10"/>
          </p:nvPr>
        </p:nvSpPr>
        <p:spPr/>
        <p:txBody>
          <a:bodyPr/>
          <a:lstStyle>
            <a:lvl1pPr>
              <a:defRPr/>
            </a:lvl1pPr>
          </a:lstStyle>
          <a:p>
            <a:pPr>
              <a:defRPr/>
            </a:pPr>
            <a:fld id="{5DFA7B60-CEB5-47A3-9C45-3DC35E11F451}" type="datetime1">
              <a:rPr lang="en-US" altLang="en-US"/>
              <a:pPr>
                <a:defRPr/>
              </a:pPr>
              <a:t>6/29/2024</a:t>
            </a:fld>
            <a:endParaRPr lang="en-US" altLang="en-US"/>
          </a:p>
        </p:txBody>
      </p:sp>
      <p:sp>
        <p:nvSpPr>
          <p:cNvPr id="6" name="Footer Placeholder 2">
            <a:extLst>
              <a:ext uri="{FF2B5EF4-FFF2-40B4-BE49-F238E27FC236}">
                <a16:creationId xmlns:a16="http://schemas.microsoft.com/office/drawing/2014/main" id="{38C2D4AF-C31A-F7F8-7FE9-DB59B686E219}"/>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22">
            <a:extLst>
              <a:ext uri="{FF2B5EF4-FFF2-40B4-BE49-F238E27FC236}">
                <a16:creationId xmlns:a16="http://schemas.microsoft.com/office/drawing/2014/main" id="{C3334F67-E345-277A-EDB3-0BD027AC5936}"/>
              </a:ext>
            </a:extLst>
          </p:cNvPr>
          <p:cNvSpPr>
            <a:spLocks noGrp="1"/>
          </p:cNvSpPr>
          <p:nvPr>
            <p:ph type="sldNum" sz="quarter" idx="12"/>
          </p:nvPr>
        </p:nvSpPr>
        <p:spPr/>
        <p:txBody>
          <a:bodyPr/>
          <a:lstStyle>
            <a:lvl1pPr>
              <a:defRPr/>
            </a:lvl1pPr>
          </a:lstStyle>
          <a:p>
            <a:fld id="{D5B1C9E6-4107-4648-8A1E-E33C75C0BEC6}" type="slidenum">
              <a:rPr lang="en-US" altLang="en-US"/>
              <a:pPr/>
              <a:t>‹#›</a:t>
            </a:fld>
            <a:endParaRPr lang="en-US" altLang="en-US"/>
          </a:p>
        </p:txBody>
      </p:sp>
    </p:spTree>
    <p:extLst>
      <p:ext uri="{BB962C8B-B14F-4D97-AF65-F5344CB8AC3E}">
        <p14:creationId xmlns:p14="http://schemas.microsoft.com/office/powerpoint/2010/main" val="1422638331"/>
      </p:ext>
    </p:extLst>
  </p:cSld>
  <p:clrMapOvr>
    <a:masterClrMapping/>
  </p:clrMapOvr>
  <p:transition>
    <p:fade thruBlk="1"/>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134763FD-5E7C-C608-1ACB-C30170D711B1}"/>
              </a:ext>
            </a:extLst>
          </p:cNvPr>
          <p:cNvSpPr>
            <a:spLocks noGrp="1"/>
          </p:cNvSpPr>
          <p:nvPr>
            <p:ph type="dt" sz="half" idx="10"/>
          </p:nvPr>
        </p:nvSpPr>
        <p:spPr/>
        <p:txBody>
          <a:bodyPr/>
          <a:lstStyle>
            <a:lvl1pPr>
              <a:defRPr/>
            </a:lvl1pPr>
          </a:lstStyle>
          <a:p>
            <a:pPr>
              <a:defRPr/>
            </a:pPr>
            <a:fld id="{2D08C05D-1332-4AE4-8F04-8D3F213FC2AB}" type="datetime1">
              <a:rPr lang="en-US" altLang="en-US"/>
              <a:pPr>
                <a:defRPr/>
              </a:pPr>
              <a:t>6/29/2024</a:t>
            </a:fld>
            <a:endParaRPr lang="en-US" altLang="en-US"/>
          </a:p>
        </p:txBody>
      </p:sp>
      <p:sp>
        <p:nvSpPr>
          <p:cNvPr id="5" name="Footer Placeholder 2">
            <a:extLst>
              <a:ext uri="{FF2B5EF4-FFF2-40B4-BE49-F238E27FC236}">
                <a16:creationId xmlns:a16="http://schemas.microsoft.com/office/drawing/2014/main" id="{12C3F56C-2FED-A83F-8BD9-0190B7322980}"/>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22">
            <a:extLst>
              <a:ext uri="{FF2B5EF4-FFF2-40B4-BE49-F238E27FC236}">
                <a16:creationId xmlns:a16="http://schemas.microsoft.com/office/drawing/2014/main" id="{0E291656-7F8D-BFAF-8AA4-1376DECC447C}"/>
              </a:ext>
            </a:extLst>
          </p:cNvPr>
          <p:cNvSpPr>
            <a:spLocks noGrp="1"/>
          </p:cNvSpPr>
          <p:nvPr>
            <p:ph type="sldNum" sz="quarter" idx="12"/>
          </p:nvPr>
        </p:nvSpPr>
        <p:spPr/>
        <p:txBody>
          <a:bodyPr/>
          <a:lstStyle>
            <a:lvl1pPr>
              <a:defRPr/>
            </a:lvl1pPr>
          </a:lstStyle>
          <a:p>
            <a:fld id="{65491DC2-A464-4E20-B539-794577D17B09}" type="slidenum">
              <a:rPr lang="en-US" altLang="en-US"/>
              <a:pPr/>
              <a:t>‹#›</a:t>
            </a:fld>
            <a:endParaRPr lang="en-US" altLang="en-US"/>
          </a:p>
        </p:txBody>
      </p:sp>
    </p:spTree>
    <p:extLst>
      <p:ext uri="{BB962C8B-B14F-4D97-AF65-F5344CB8AC3E}">
        <p14:creationId xmlns:p14="http://schemas.microsoft.com/office/powerpoint/2010/main" val="1205783717"/>
      </p:ext>
    </p:extLst>
  </p:cSld>
  <p:clrMapOvr>
    <a:masterClrMapping/>
  </p:clrMapOvr>
  <p:transition>
    <p:fade thruBlk="1"/>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42FF9205-8DAD-14D5-4E4C-E1B32182FE60}"/>
              </a:ext>
            </a:extLst>
          </p:cNvPr>
          <p:cNvSpPr>
            <a:spLocks noGrp="1"/>
          </p:cNvSpPr>
          <p:nvPr>
            <p:ph type="dt" sz="half" idx="10"/>
          </p:nvPr>
        </p:nvSpPr>
        <p:spPr/>
        <p:txBody>
          <a:bodyPr/>
          <a:lstStyle>
            <a:lvl1pPr>
              <a:defRPr/>
            </a:lvl1pPr>
          </a:lstStyle>
          <a:p>
            <a:pPr>
              <a:defRPr/>
            </a:pPr>
            <a:fld id="{6DDD36F7-FB41-4C52-9EA8-92EB712D9350}" type="datetime1">
              <a:rPr lang="en-US" altLang="en-US"/>
              <a:pPr>
                <a:defRPr/>
              </a:pPr>
              <a:t>6/29/2024</a:t>
            </a:fld>
            <a:endParaRPr lang="en-US" altLang="en-US"/>
          </a:p>
        </p:txBody>
      </p:sp>
      <p:sp>
        <p:nvSpPr>
          <p:cNvPr id="5" name="Footer Placeholder 2">
            <a:extLst>
              <a:ext uri="{FF2B5EF4-FFF2-40B4-BE49-F238E27FC236}">
                <a16:creationId xmlns:a16="http://schemas.microsoft.com/office/drawing/2014/main" id="{4AB6043A-E0F1-F22E-8186-A9B2D5B1BBAD}"/>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22">
            <a:extLst>
              <a:ext uri="{FF2B5EF4-FFF2-40B4-BE49-F238E27FC236}">
                <a16:creationId xmlns:a16="http://schemas.microsoft.com/office/drawing/2014/main" id="{506B5F0D-F4BB-3BF0-6CF8-C9FFA105309B}"/>
              </a:ext>
            </a:extLst>
          </p:cNvPr>
          <p:cNvSpPr>
            <a:spLocks noGrp="1"/>
          </p:cNvSpPr>
          <p:nvPr>
            <p:ph type="sldNum" sz="quarter" idx="12"/>
          </p:nvPr>
        </p:nvSpPr>
        <p:spPr/>
        <p:txBody>
          <a:bodyPr/>
          <a:lstStyle>
            <a:lvl1pPr>
              <a:defRPr/>
            </a:lvl1pPr>
          </a:lstStyle>
          <a:p>
            <a:fld id="{B9C082F2-9A8E-4042-B7E9-6DD4765DBCFB}" type="slidenum">
              <a:rPr lang="en-US" altLang="en-US"/>
              <a:pPr/>
              <a:t>‹#›</a:t>
            </a:fld>
            <a:endParaRPr lang="en-US" altLang="en-US"/>
          </a:p>
        </p:txBody>
      </p:sp>
    </p:spTree>
    <p:extLst>
      <p:ext uri="{BB962C8B-B14F-4D97-AF65-F5344CB8AC3E}">
        <p14:creationId xmlns:p14="http://schemas.microsoft.com/office/powerpoint/2010/main" val="204760000"/>
      </p:ext>
    </p:extLst>
  </p:cSld>
  <p:clrMapOvr>
    <a:masterClrMapping/>
  </p:clrMapOvr>
  <p:transition>
    <p:fade thruBlk="1"/>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1C9317-165F-0A28-326A-A355E5C35AF3}"/>
              </a:ext>
            </a:extLst>
          </p:cNvPr>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 name="Rectangle 2">
            <a:extLst>
              <a:ext uri="{FF2B5EF4-FFF2-40B4-BE49-F238E27FC236}">
                <a16:creationId xmlns:a16="http://schemas.microsoft.com/office/drawing/2014/main" id="{1129204C-9C4C-7A99-D58F-E5A816B298C7}"/>
              </a:ext>
            </a:extLst>
          </p:cNvPr>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 name="Rectangle 3">
            <a:extLst>
              <a:ext uri="{FF2B5EF4-FFF2-40B4-BE49-F238E27FC236}">
                <a16:creationId xmlns:a16="http://schemas.microsoft.com/office/drawing/2014/main" id="{65F99BBA-508C-2BE5-9688-06D0CFE98FC8}"/>
              </a:ext>
            </a:extLst>
          </p:cNvPr>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a:extLst>
              <a:ext uri="{FF2B5EF4-FFF2-40B4-BE49-F238E27FC236}">
                <a16:creationId xmlns:a16="http://schemas.microsoft.com/office/drawing/2014/main" id="{5A99083E-25D3-788F-8856-6772EAB40457}"/>
              </a:ext>
            </a:extLst>
          </p:cNvPr>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a:extLst>
              <a:ext uri="{FF2B5EF4-FFF2-40B4-BE49-F238E27FC236}">
                <a16:creationId xmlns:a16="http://schemas.microsoft.com/office/drawing/2014/main" id="{C229D8DC-4B98-0D33-0E2A-CD64BC0F9611}"/>
              </a:ext>
            </a:extLst>
          </p:cNvPr>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7" name="Rounded Rectangle 25">
            <a:extLst>
              <a:ext uri="{FF2B5EF4-FFF2-40B4-BE49-F238E27FC236}">
                <a16:creationId xmlns:a16="http://schemas.microsoft.com/office/drawing/2014/main" id="{2B6CC8AC-3509-6C6F-E4E6-E013E71C2FD7}"/>
              </a:ext>
            </a:extLst>
          </p:cNvPr>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0" name="Rounded Rectangle 26">
            <a:extLst>
              <a:ext uri="{FF2B5EF4-FFF2-40B4-BE49-F238E27FC236}">
                <a16:creationId xmlns:a16="http://schemas.microsoft.com/office/drawing/2014/main" id="{9CD59FB9-21DA-978C-159D-77102E72E81A}"/>
              </a:ext>
            </a:extLst>
          </p:cNvPr>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1" name="Rectangle 10">
            <a:extLst>
              <a:ext uri="{FF2B5EF4-FFF2-40B4-BE49-F238E27FC236}">
                <a16:creationId xmlns:a16="http://schemas.microsoft.com/office/drawing/2014/main" id="{A7475885-F3F8-BD74-A3AB-DBEEDA6818ED}"/>
              </a:ext>
            </a:extLst>
          </p:cNvPr>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2" name="Rectangle 11">
            <a:extLst>
              <a:ext uri="{FF2B5EF4-FFF2-40B4-BE49-F238E27FC236}">
                <a16:creationId xmlns:a16="http://schemas.microsoft.com/office/drawing/2014/main" id="{FD7A3ADE-60A0-2CF1-B504-D8EE294410CB}"/>
              </a:ext>
            </a:extLst>
          </p:cNvPr>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a:extLst>
              <a:ext uri="{FF2B5EF4-FFF2-40B4-BE49-F238E27FC236}">
                <a16:creationId xmlns:a16="http://schemas.microsoft.com/office/drawing/2014/main" id="{1342D237-658E-4F9A-3969-3BAA9C5D6FD9}"/>
              </a:ext>
            </a:extLst>
          </p:cNvPr>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a:extLst>
              <a:ext uri="{FF2B5EF4-FFF2-40B4-BE49-F238E27FC236}">
                <a16:creationId xmlns:a16="http://schemas.microsoft.com/office/drawing/2014/main" id="{74AF68FC-5421-D72D-6ACB-EAD5EEB266C7}"/>
              </a:ext>
            </a:extLst>
          </p:cNvPr>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5" name="Date Placeholder 27">
            <a:extLst>
              <a:ext uri="{FF2B5EF4-FFF2-40B4-BE49-F238E27FC236}">
                <a16:creationId xmlns:a16="http://schemas.microsoft.com/office/drawing/2014/main" id="{3449D83B-D018-6D37-FD4D-F620CE01514E}"/>
              </a:ext>
            </a:extLst>
          </p:cNvPr>
          <p:cNvSpPr>
            <a:spLocks noGrp="1"/>
          </p:cNvSpPr>
          <p:nvPr>
            <p:ph type="dt" sz="half" idx="10"/>
          </p:nvPr>
        </p:nvSpPr>
        <p:spPr>
          <a:xfrm>
            <a:off x="8940800" y="4206875"/>
            <a:ext cx="1280584" cy="457200"/>
          </a:xfrm>
        </p:spPr>
        <p:txBody>
          <a:bodyPr/>
          <a:lstStyle>
            <a:lvl1pPr>
              <a:defRPr/>
            </a:lvl1pPr>
          </a:lstStyle>
          <a:p>
            <a:pPr>
              <a:defRPr/>
            </a:pPr>
            <a:fld id="{1AD5B54E-CDC3-432D-B9D1-F6BA6C32FD3F}" type="datetime1">
              <a:rPr lang="en-US" altLang="en-US"/>
              <a:pPr>
                <a:defRPr/>
              </a:pPr>
              <a:t>6/29/2024</a:t>
            </a:fld>
            <a:endParaRPr lang="en-US" altLang="en-US"/>
          </a:p>
        </p:txBody>
      </p:sp>
      <p:sp>
        <p:nvSpPr>
          <p:cNvPr id="16" name="Footer Placeholder 16">
            <a:extLst>
              <a:ext uri="{FF2B5EF4-FFF2-40B4-BE49-F238E27FC236}">
                <a16:creationId xmlns:a16="http://schemas.microsoft.com/office/drawing/2014/main" id="{11150268-47F5-70AF-9CF2-E1B0CC25C339}"/>
              </a:ext>
            </a:extLst>
          </p:cNvPr>
          <p:cNvSpPr>
            <a:spLocks noGrp="1"/>
          </p:cNvSpPr>
          <p:nvPr>
            <p:ph type="ftr" sz="quarter" idx="11"/>
          </p:nvPr>
        </p:nvSpPr>
        <p:spPr>
          <a:xfrm>
            <a:off x="7213600" y="4205288"/>
            <a:ext cx="1727200" cy="457200"/>
          </a:xfrm>
        </p:spPr>
        <p:txBody>
          <a:bodyPr/>
          <a:lstStyle>
            <a:lvl1pPr>
              <a:defRPr/>
            </a:lvl1pPr>
          </a:lstStyle>
          <a:p>
            <a:pPr>
              <a:defRPr/>
            </a:pPr>
            <a:endParaRPr lang="en-US" altLang="en-US"/>
          </a:p>
        </p:txBody>
      </p:sp>
      <p:sp>
        <p:nvSpPr>
          <p:cNvPr id="17" name="Slide Number Placeholder 28">
            <a:extLst>
              <a:ext uri="{FF2B5EF4-FFF2-40B4-BE49-F238E27FC236}">
                <a16:creationId xmlns:a16="http://schemas.microsoft.com/office/drawing/2014/main" id="{4CE2BCCA-46FC-3927-EA33-EDE65E0D8D6E}"/>
              </a:ext>
            </a:extLst>
          </p:cNvPr>
          <p:cNvSpPr>
            <a:spLocks noGrp="1"/>
          </p:cNvSpPr>
          <p:nvPr>
            <p:ph type="sldNum" sz="quarter" idx="12"/>
          </p:nvPr>
        </p:nvSpPr>
        <p:spPr>
          <a:xfrm>
            <a:off x="11093451" y="1589"/>
            <a:ext cx="996949" cy="365125"/>
          </a:xfrm>
        </p:spPr>
        <p:txBody>
          <a:bodyPr/>
          <a:lstStyle>
            <a:lvl1pPr>
              <a:defRPr>
                <a:solidFill>
                  <a:schemeClr val="bg1"/>
                </a:solidFill>
              </a:defRPr>
            </a:lvl1pPr>
          </a:lstStyle>
          <a:p>
            <a:fld id="{BE6A9843-F41A-44E5-BDD3-DB704C3AB142}" type="slidenum">
              <a:rPr lang="en-US" altLang="en-US"/>
              <a:pPr/>
              <a:t>‹#›</a:t>
            </a:fld>
            <a:endParaRPr lang="en-US" altLang="en-US"/>
          </a:p>
        </p:txBody>
      </p:sp>
    </p:spTree>
    <p:extLst>
      <p:ext uri="{BB962C8B-B14F-4D97-AF65-F5344CB8AC3E}">
        <p14:creationId xmlns:p14="http://schemas.microsoft.com/office/powerpoint/2010/main" val="2343019565"/>
      </p:ext>
    </p:extLst>
  </p:cSld>
  <p:clrMapOvr>
    <a:masterClrMapping/>
  </p:clrMapOvr>
  <p:transition>
    <p:fade thruBlk="1"/>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CC8813FB-0524-A7A4-8D60-C0232AF7941F}"/>
              </a:ext>
            </a:extLst>
          </p:cNvPr>
          <p:cNvSpPr>
            <a:spLocks noGrp="1"/>
          </p:cNvSpPr>
          <p:nvPr>
            <p:ph type="dt" sz="half" idx="10"/>
          </p:nvPr>
        </p:nvSpPr>
        <p:spPr/>
        <p:txBody>
          <a:bodyPr/>
          <a:lstStyle>
            <a:lvl1pPr>
              <a:defRPr/>
            </a:lvl1pPr>
          </a:lstStyle>
          <a:p>
            <a:pPr>
              <a:defRPr/>
            </a:pPr>
            <a:fld id="{05256563-5C2C-402B-BD27-C14BEBC56836}" type="datetime1">
              <a:rPr lang="en-US" altLang="en-US"/>
              <a:pPr>
                <a:defRPr/>
              </a:pPr>
              <a:t>6/29/2024</a:t>
            </a:fld>
            <a:endParaRPr lang="en-US" altLang="en-US"/>
          </a:p>
        </p:txBody>
      </p:sp>
      <p:sp>
        <p:nvSpPr>
          <p:cNvPr id="5" name="Footer Placeholder 2">
            <a:extLst>
              <a:ext uri="{FF2B5EF4-FFF2-40B4-BE49-F238E27FC236}">
                <a16:creationId xmlns:a16="http://schemas.microsoft.com/office/drawing/2014/main" id="{3FFAC0B4-3140-1B83-833C-04CAC21C6B22}"/>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22">
            <a:extLst>
              <a:ext uri="{FF2B5EF4-FFF2-40B4-BE49-F238E27FC236}">
                <a16:creationId xmlns:a16="http://schemas.microsoft.com/office/drawing/2014/main" id="{27E927A5-B782-A8D3-8401-103EE4507877}"/>
              </a:ext>
            </a:extLst>
          </p:cNvPr>
          <p:cNvSpPr>
            <a:spLocks noGrp="1"/>
          </p:cNvSpPr>
          <p:nvPr>
            <p:ph type="sldNum" sz="quarter" idx="12"/>
          </p:nvPr>
        </p:nvSpPr>
        <p:spPr/>
        <p:txBody>
          <a:bodyPr/>
          <a:lstStyle>
            <a:lvl1pPr>
              <a:defRPr/>
            </a:lvl1pPr>
          </a:lstStyle>
          <a:p>
            <a:fld id="{0CC2E690-CEA3-43CE-9FA8-89DDF0EB81DD}" type="slidenum">
              <a:rPr lang="en-US" altLang="en-US"/>
              <a:pPr/>
              <a:t>‹#›</a:t>
            </a:fld>
            <a:endParaRPr lang="en-US" altLang="en-US"/>
          </a:p>
        </p:txBody>
      </p:sp>
    </p:spTree>
    <p:extLst>
      <p:ext uri="{BB962C8B-B14F-4D97-AF65-F5344CB8AC3E}">
        <p14:creationId xmlns:p14="http://schemas.microsoft.com/office/powerpoint/2010/main" val="1637303447"/>
      </p:ext>
    </p:extLst>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2AA7929-5144-9374-5359-31D153B84332}"/>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E78AEFD4-FBFA-DAD7-FF55-9298DF37147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BE078C0-285F-A3AD-8A60-13F4BAE6C9CC}"/>
              </a:ext>
            </a:extLst>
          </p:cNvPr>
          <p:cNvSpPr>
            <a:spLocks noGrp="1"/>
          </p:cNvSpPr>
          <p:nvPr>
            <p:ph type="sldNum" sz="quarter" idx="12"/>
          </p:nvPr>
        </p:nvSpPr>
        <p:spPr/>
        <p:txBody>
          <a:bodyPr/>
          <a:lstStyle>
            <a:lvl1pPr>
              <a:defRPr/>
            </a:lvl1pPr>
          </a:lstStyle>
          <a:p>
            <a:fld id="{3ED7CEFD-74B3-4E26-8373-8115C733A051}" type="slidenum">
              <a:rPr lang="en-US" altLang="en-US"/>
              <a:pPr/>
              <a:t>‹#›</a:t>
            </a:fld>
            <a:endParaRPr lang="en-US" altLang="en-US"/>
          </a:p>
        </p:txBody>
      </p:sp>
    </p:spTree>
    <p:extLst>
      <p:ext uri="{BB962C8B-B14F-4D97-AF65-F5344CB8AC3E}">
        <p14:creationId xmlns:p14="http://schemas.microsoft.com/office/powerpoint/2010/main" val="25334315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a:extLst>
              <a:ext uri="{FF2B5EF4-FFF2-40B4-BE49-F238E27FC236}">
                <a16:creationId xmlns:a16="http://schemas.microsoft.com/office/drawing/2014/main" id="{999A4C2C-2D13-89CC-1A62-4AE5ED34BC42}"/>
              </a:ext>
            </a:extLst>
          </p:cNvPr>
          <p:cNvSpPr>
            <a:spLocks noGrp="1"/>
          </p:cNvSpPr>
          <p:nvPr>
            <p:ph type="dt" sz="half" idx="10"/>
          </p:nvPr>
        </p:nvSpPr>
        <p:spPr/>
        <p:txBody>
          <a:bodyPr/>
          <a:lstStyle>
            <a:lvl1pPr>
              <a:defRPr/>
            </a:lvl1pPr>
          </a:lstStyle>
          <a:p>
            <a:pPr>
              <a:defRPr/>
            </a:pPr>
            <a:fld id="{5A9C252A-EC87-4DB3-8ABB-6CAD1EDEE0EA}" type="datetime1">
              <a:rPr lang="en-US" altLang="en-US"/>
              <a:pPr>
                <a:defRPr/>
              </a:pPr>
              <a:t>6/29/2024</a:t>
            </a:fld>
            <a:endParaRPr lang="en-US" altLang="en-US"/>
          </a:p>
        </p:txBody>
      </p:sp>
      <p:sp>
        <p:nvSpPr>
          <p:cNvPr id="5" name="Footer Placeholder 2">
            <a:extLst>
              <a:ext uri="{FF2B5EF4-FFF2-40B4-BE49-F238E27FC236}">
                <a16:creationId xmlns:a16="http://schemas.microsoft.com/office/drawing/2014/main" id="{F8B66055-93BF-7133-CF35-31782663AFAF}"/>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22">
            <a:extLst>
              <a:ext uri="{FF2B5EF4-FFF2-40B4-BE49-F238E27FC236}">
                <a16:creationId xmlns:a16="http://schemas.microsoft.com/office/drawing/2014/main" id="{EFC86C73-BB67-243E-8D2B-08BC6F1C8B15}"/>
              </a:ext>
            </a:extLst>
          </p:cNvPr>
          <p:cNvSpPr>
            <a:spLocks noGrp="1"/>
          </p:cNvSpPr>
          <p:nvPr>
            <p:ph type="sldNum" sz="quarter" idx="12"/>
          </p:nvPr>
        </p:nvSpPr>
        <p:spPr/>
        <p:txBody>
          <a:bodyPr/>
          <a:lstStyle>
            <a:lvl1pPr>
              <a:defRPr/>
            </a:lvl1pPr>
          </a:lstStyle>
          <a:p>
            <a:fld id="{E5D29C63-9934-4108-87EF-39E6F321F898}" type="slidenum">
              <a:rPr lang="en-US" altLang="en-US"/>
              <a:pPr/>
              <a:t>‹#›</a:t>
            </a:fld>
            <a:endParaRPr lang="en-US" altLang="en-US"/>
          </a:p>
        </p:txBody>
      </p:sp>
    </p:spTree>
    <p:extLst>
      <p:ext uri="{BB962C8B-B14F-4D97-AF65-F5344CB8AC3E}">
        <p14:creationId xmlns:p14="http://schemas.microsoft.com/office/powerpoint/2010/main" val="1183168225"/>
      </p:ext>
    </p:extLst>
  </p:cSld>
  <p:clrMapOvr>
    <a:masterClrMapping/>
  </p:clrMapOvr>
  <p:transition>
    <p:fade thruBlk="1"/>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FBE046AB-1D85-729E-E0F9-4B5C282715BC}"/>
              </a:ext>
            </a:extLst>
          </p:cNvPr>
          <p:cNvSpPr>
            <a:spLocks noGrp="1"/>
          </p:cNvSpPr>
          <p:nvPr>
            <p:ph type="dt" sz="half" idx="10"/>
          </p:nvPr>
        </p:nvSpPr>
        <p:spPr/>
        <p:txBody>
          <a:bodyPr/>
          <a:lstStyle>
            <a:lvl1pPr>
              <a:defRPr/>
            </a:lvl1pPr>
          </a:lstStyle>
          <a:p>
            <a:pPr>
              <a:defRPr/>
            </a:pPr>
            <a:fld id="{D8B96E6C-165B-4345-B76B-F77FE70F68A5}" type="datetime1">
              <a:rPr lang="en-US" altLang="en-US"/>
              <a:pPr>
                <a:defRPr/>
              </a:pPr>
              <a:t>6/29/2024</a:t>
            </a:fld>
            <a:endParaRPr lang="en-US" altLang="en-US"/>
          </a:p>
        </p:txBody>
      </p:sp>
      <p:sp>
        <p:nvSpPr>
          <p:cNvPr id="6" name="Footer Placeholder 2">
            <a:extLst>
              <a:ext uri="{FF2B5EF4-FFF2-40B4-BE49-F238E27FC236}">
                <a16:creationId xmlns:a16="http://schemas.microsoft.com/office/drawing/2014/main" id="{001E1244-D2C3-AFED-3A3B-4A35455C2096}"/>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22">
            <a:extLst>
              <a:ext uri="{FF2B5EF4-FFF2-40B4-BE49-F238E27FC236}">
                <a16:creationId xmlns:a16="http://schemas.microsoft.com/office/drawing/2014/main" id="{63B6AF80-057A-A142-FE70-2F77DA775A7F}"/>
              </a:ext>
            </a:extLst>
          </p:cNvPr>
          <p:cNvSpPr>
            <a:spLocks noGrp="1"/>
          </p:cNvSpPr>
          <p:nvPr>
            <p:ph type="sldNum" sz="quarter" idx="12"/>
          </p:nvPr>
        </p:nvSpPr>
        <p:spPr/>
        <p:txBody>
          <a:bodyPr/>
          <a:lstStyle>
            <a:lvl1pPr>
              <a:defRPr/>
            </a:lvl1pPr>
          </a:lstStyle>
          <a:p>
            <a:fld id="{C71B8AE2-20BD-4DBE-8422-657D90AF3F47}" type="slidenum">
              <a:rPr lang="en-US" altLang="en-US"/>
              <a:pPr/>
              <a:t>‹#›</a:t>
            </a:fld>
            <a:endParaRPr lang="en-US" altLang="en-US"/>
          </a:p>
        </p:txBody>
      </p:sp>
    </p:spTree>
    <p:extLst>
      <p:ext uri="{BB962C8B-B14F-4D97-AF65-F5344CB8AC3E}">
        <p14:creationId xmlns:p14="http://schemas.microsoft.com/office/powerpoint/2010/main" val="2832456173"/>
      </p:ext>
    </p:extLst>
  </p:cSld>
  <p:clrMapOvr>
    <a:masterClrMapping/>
  </p:clrMapOvr>
  <p:transition>
    <p:fade thruBlk="1"/>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a:extLst>
              <a:ext uri="{FF2B5EF4-FFF2-40B4-BE49-F238E27FC236}">
                <a16:creationId xmlns:a16="http://schemas.microsoft.com/office/drawing/2014/main" id="{A1ADC822-C7D6-6AD1-2CB4-25F86D2CDBC2}"/>
              </a:ext>
            </a:extLst>
          </p:cNvPr>
          <p:cNvSpPr>
            <a:spLocks noGrp="1"/>
          </p:cNvSpPr>
          <p:nvPr>
            <p:ph type="dt" sz="half" idx="10"/>
          </p:nvPr>
        </p:nvSpPr>
        <p:spPr/>
        <p:txBody>
          <a:bodyPr/>
          <a:lstStyle>
            <a:lvl1pPr>
              <a:defRPr/>
            </a:lvl1pPr>
          </a:lstStyle>
          <a:p>
            <a:pPr>
              <a:defRPr/>
            </a:pPr>
            <a:fld id="{903C1588-13CA-47E2-82C0-E45478010467}" type="datetime1">
              <a:rPr lang="en-US" altLang="en-US"/>
              <a:pPr>
                <a:defRPr/>
              </a:pPr>
              <a:t>6/29/2024</a:t>
            </a:fld>
            <a:endParaRPr lang="en-US" altLang="en-US"/>
          </a:p>
        </p:txBody>
      </p:sp>
      <p:sp>
        <p:nvSpPr>
          <p:cNvPr id="8" name="Footer Placeholder 2">
            <a:extLst>
              <a:ext uri="{FF2B5EF4-FFF2-40B4-BE49-F238E27FC236}">
                <a16:creationId xmlns:a16="http://schemas.microsoft.com/office/drawing/2014/main" id="{482AB6DA-3433-9651-D28F-DE5CFD63D96D}"/>
              </a:ext>
            </a:extLst>
          </p:cNvPr>
          <p:cNvSpPr>
            <a:spLocks noGrp="1"/>
          </p:cNvSpPr>
          <p:nvPr>
            <p:ph type="ftr" sz="quarter" idx="11"/>
          </p:nvPr>
        </p:nvSpPr>
        <p:spPr/>
        <p:txBody>
          <a:bodyPr/>
          <a:lstStyle>
            <a:lvl1pPr>
              <a:defRPr/>
            </a:lvl1pPr>
          </a:lstStyle>
          <a:p>
            <a:pPr>
              <a:defRPr/>
            </a:pPr>
            <a:endParaRPr lang="en-US" altLang="en-US"/>
          </a:p>
        </p:txBody>
      </p:sp>
      <p:sp>
        <p:nvSpPr>
          <p:cNvPr id="9" name="Slide Number Placeholder 22">
            <a:extLst>
              <a:ext uri="{FF2B5EF4-FFF2-40B4-BE49-F238E27FC236}">
                <a16:creationId xmlns:a16="http://schemas.microsoft.com/office/drawing/2014/main" id="{6D0C3B91-4950-CF97-144A-FF0B45362811}"/>
              </a:ext>
            </a:extLst>
          </p:cNvPr>
          <p:cNvSpPr>
            <a:spLocks noGrp="1"/>
          </p:cNvSpPr>
          <p:nvPr>
            <p:ph type="sldNum" sz="quarter" idx="12"/>
          </p:nvPr>
        </p:nvSpPr>
        <p:spPr/>
        <p:txBody>
          <a:bodyPr/>
          <a:lstStyle>
            <a:lvl1pPr>
              <a:defRPr/>
            </a:lvl1pPr>
          </a:lstStyle>
          <a:p>
            <a:fld id="{E9BF48F7-AA43-4DAD-BF68-4772C681E9D1}" type="slidenum">
              <a:rPr lang="en-US" altLang="en-US"/>
              <a:pPr/>
              <a:t>‹#›</a:t>
            </a:fld>
            <a:endParaRPr lang="en-US" altLang="en-US"/>
          </a:p>
        </p:txBody>
      </p:sp>
    </p:spTree>
    <p:extLst>
      <p:ext uri="{BB962C8B-B14F-4D97-AF65-F5344CB8AC3E}">
        <p14:creationId xmlns:p14="http://schemas.microsoft.com/office/powerpoint/2010/main" val="1594750415"/>
      </p:ext>
    </p:extLst>
  </p:cSld>
  <p:clrMapOvr>
    <a:masterClrMapping/>
  </p:clrMapOvr>
  <p:transition>
    <p:fade thruBlk="1"/>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a:extLst>
              <a:ext uri="{FF2B5EF4-FFF2-40B4-BE49-F238E27FC236}">
                <a16:creationId xmlns:a16="http://schemas.microsoft.com/office/drawing/2014/main" id="{86636A2A-3151-5F08-4994-3669FBA5F328}"/>
              </a:ext>
            </a:extLst>
          </p:cNvPr>
          <p:cNvSpPr>
            <a:spLocks noGrp="1"/>
          </p:cNvSpPr>
          <p:nvPr>
            <p:ph type="dt" sz="half" idx="10"/>
          </p:nvPr>
        </p:nvSpPr>
        <p:spPr>
          <a:xfrm>
            <a:off x="8777818" y="612775"/>
            <a:ext cx="1276349" cy="457200"/>
          </a:xfrm>
        </p:spPr>
        <p:txBody>
          <a:bodyPr/>
          <a:lstStyle>
            <a:lvl1pPr>
              <a:defRPr/>
            </a:lvl1pPr>
          </a:lstStyle>
          <a:p>
            <a:pPr>
              <a:defRPr/>
            </a:pPr>
            <a:fld id="{081636AE-FD57-434A-B2C0-28B6C7889682}" type="datetime1">
              <a:rPr lang="en-US" altLang="en-US"/>
              <a:pPr>
                <a:defRPr/>
              </a:pPr>
              <a:t>6/29/2024</a:t>
            </a:fld>
            <a:endParaRPr lang="en-US" altLang="en-US"/>
          </a:p>
        </p:txBody>
      </p:sp>
      <p:sp>
        <p:nvSpPr>
          <p:cNvPr id="4" name="Footer Placeholder 3">
            <a:extLst>
              <a:ext uri="{FF2B5EF4-FFF2-40B4-BE49-F238E27FC236}">
                <a16:creationId xmlns:a16="http://schemas.microsoft.com/office/drawing/2014/main" id="{491B23CC-8619-5D2C-5E7E-84EE6CB342DD}"/>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8C6D2E66-A8B8-3869-F75F-38A492D8B2EB}"/>
              </a:ext>
            </a:extLst>
          </p:cNvPr>
          <p:cNvSpPr>
            <a:spLocks noGrp="1"/>
          </p:cNvSpPr>
          <p:nvPr>
            <p:ph type="sldNum" sz="quarter" idx="12"/>
          </p:nvPr>
        </p:nvSpPr>
        <p:spPr/>
        <p:txBody>
          <a:bodyPr/>
          <a:lstStyle>
            <a:lvl1pPr>
              <a:defRPr/>
            </a:lvl1pPr>
          </a:lstStyle>
          <a:p>
            <a:fld id="{56FD2D40-944E-439C-AD03-5E1C6C2B82B9}" type="slidenum">
              <a:rPr lang="en-US" altLang="en-US"/>
              <a:pPr/>
              <a:t>‹#›</a:t>
            </a:fld>
            <a:endParaRPr lang="en-US" altLang="en-US"/>
          </a:p>
        </p:txBody>
      </p:sp>
    </p:spTree>
    <p:extLst>
      <p:ext uri="{BB962C8B-B14F-4D97-AF65-F5344CB8AC3E}">
        <p14:creationId xmlns:p14="http://schemas.microsoft.com/office/powerpoint/2010/main" val="2103690359"/>
      </p:ext>
    </p:extLst>
  </p:cSld>
  <p:clrMapOvr>
    <a:masterClrMapping/>
  </p:clrMapOvr>
  <p:transition>
    <p:fade thruBlk="1"/>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F32C2068-63F0-82A9-BB20-2401D53CE621}"/>
              </a:ext>
            </a:extLst>
          </p:cNvPr>
          <p:cNvSpPr>
            <a:spLocks noGrp="1"/>
          </p:cNvSpPr>
          <p:nvPr>
            <p:ph type="dt" sz="half" idx="10"/>
          </p:nvPr>
        </p:nvSpPr>
        <p:spPr/>
        <p:txBody>
          <a:bodyPr/>
          <a:lstStyle>
            <a:lvl1pPr>
              <a:defRPr/>
            </a:lvl1pPr>
          </a:lstStyle>
          <a:p>
            <a:pPr>
              <a:defRPr/>
            </a:pPr>
            <a:fld id="{7B5F0820-D348-45F8-ACA8-3CEFFBC9E964}" type="datetime1">
              <a:rPr lang="en-US" altLang="en-US"/>
              <a:pPr>
                <a:defRPr/>
              </a:pPr>
              <a:t>6/29/2024</a:t>
            </a:fld>
            <a:endParaRPr lang="en-US" altLang="en-US"/>
          </a:p>
        </p:txBody>
      </p:sp>
      <p:sp>
        <p:nvSpPr>
          <p:cNvPr id="3" name="Footer Placeholder 2">
            <a:extLst>
              <a:ext uri="{FF2B5EF4-FFF2-40B4-BE49-F238E27FC236}">
                <a16:creationId xmlns:a16="http://schemas.microsoft.com/office/drawing/2014/main" id="{CF77D4B1-A810-4684-8780-EEB109941FD5}"/>
              </a:ext>
            </a:extLst>
          </p:cNvPr>
          <p:cNvSpPr>
            <a:spLocks noGrp="1"/>
          </p:cNvSpPr>
          <p:nvPr>
            <p:ph type="ftr" sz="quarter" idx="11"/>
          </p:nvPr>
        </p:nvSpPr>
        <p:spPr/>
        <p:txBody>
          <a:bodyPr/>
          <a:lstStyle>
            <a:lvl1pPr>
              <a:defRPr/>
            </a:lvl1pPr>
          </a:lstStyle>
          <a:p>
            <a:pPr>
              <a:defRPr/>
            </a:pPr>
            <a:endParaRPr lang="en-US" altLang="en-US"/>
          </a:p>
        </p:txBody>
      </p:sp>
      <p:sp>
        <p:nvSpPr>
          <p:cNvPr id="4" name="Slide Number Placeholder 22">
            <a:extLst>
              <a:ext uri="{FF2B5EF4-FFF2-40B4-BE49-F238E27FC236}">
                <a16:creationId xmlns:a16="http://schemas.microsoft.com/office/drawing/2014/main" id="{15E4F8FB-FB59-3316-0FF2-B18D569E7A51}"/>
              </a:ext>
            </a:extLst>
          </p:cNvPr>
          <p:cNvSpPr>
            <a:spLocks noGrp="1"/>
          </p:cNvSpPr>
          <p:nvPr>
            <p:ph type="sldNum" sz="quarter" idx="12"/>
          </p:nvPr>
        </p:nvSpPr>
        <p:spPr/>
        <p:txBody>
          <a:bodyPr/>
          <a:lstStyle>
            <a:lvl1pPr>
              <a:defRPr/>
            </a:lvl1pPr>
          </a:lstStyle>
          <a:p>
            <a:fld id="{70E321BF-58A6-43BB-9E8C-59170E13CE6B}" type="slidenum">
              <a:rPr lang="en-US" altLang="en-US"/>
              <a:pPr/>
              <a:t>‹#›</a:t>
            </a:fld>
            <a:endParaRPr lang="en-US" altLang="en-US"/>
          </a:p>
        </p:txBody>
      </p:sp>
    </p:spTree>
    <p:extLst>
      <p:ext uri="{BB962C8B-B14F-4D97-AF65-F5344CB8AC3E}">
        <p14:creationId xmlns:p14="http://schemas.microsoft.com/office/powerpoint/2010/main" val="1947714386"/>
      </p:ext>
    </p:extLst>
  </p:cSld>
  <p:clrMapOvr>
    <a:masterClrMapping/>
  </p:clrMapOvr>
  <p:transition>
    <p:fade thruBlk="1"/>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62CAA65D-72BE-BA78-F7B9-F3E6F808527D}"/>
              </a:ext>
            </a:extLst>
          </p:cNvPr>
          <p:cNvSpPr>
            <a:spLocks noGrp="1"/>
          </p:cNvSpPr>
          <p:nvPr>
            <p:ph type="dt" sz="half" idx="10"/>
          </p:nvPr>
        </p:nvSpPr>
        <p:spPr/>
        <p:txBody>
          <a:bodyPr/>
          <a:lstStyle>
            <a:lvl1pPr>
              <a:defRPr/>
            </a:lvl1pPr>
          </a:lstStyle>
          <a:p>
            <a:pPr>
              <a:defRPr/>
            </a:pPr>
            <a:fld id="{42A536BF-919B-4D65-AFFC-68E55BA11139}" type="datetime1">
              <a:rPr lang="en-US" altLang="en-US"/>
              <a:pPr>
                <a:defRPr/>
              </a:pPr>
              <a:t>6/29/2024</a:t>
            </a:fld>
            <a:endParaRPr lang="en-US" altLang="en-US"/>
          </a:p>
        </p:txBody>
      </p:sp>
      <p:sp>
        <p:nvSpPr>
          <p:cNvPr id="6" name="Footer Placeholder 2">
            <a:extLst>
              <a:ext uri="{FF2B5EF4-FFF2-40B4-BE49-F238E27FC236}">
                <a16:creationId xmlns:a16="http://schemas.microsoft.com/office/drawing/2014/main" id="{35A15343-519B-FD1C-588D-18A49EC214AC}"/>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22">
            <a:extLst>
              <a:ext uri="{FF2B5EF4-FFF2-40B4-BE49-F238E27FC236}">
                <a16:creationId xmlns:a16="http://schemas.microsoft.com/office/drawing/2014/main" id="{D4ED960C-BC09-56B6-BE80-64D56763CB48}"/>
              </a:ext>
            </a:extLst>
          </p:cNvPr>
          <p:cNvSpPr>
            <a:spLocks noGrp="1"/>
          </p:cNvSpPr>
          <p:nvPr>
            <p:ph type="sldNum" sz="quarter" idx="12"/>
          </p:nvPr>
        </p:nvSpPr>
        <p:spPr/>
        <p:txBody>
          <a:bodyPr/>
          <a:lstStyle>
            <a:lvl1pPr>
              <a:defRPr/>
            </a:lvl1pPr>
          </a:lstStyle>
          <a:p>
            <a:fld id="{A9D7084A-36E6-449B-91B1-BAE2BFE4ACE5}" type="slidenum">
              <a:rPr lang="en-US" altLang="en-US"/>
              <a:pPr/>
              <a:t>‹#›</a:t>
            </a:fld>
            <a:endParaRPr lang="en-US" altLang="en-US"/>
          </a:p>
        </p:txBody>
      </p:sp>
    </p:spTree>
    <p:extLst>
      <p:ext uri="{BB962C8B-B14F-4D97-AF65-F5344CB8AC3E}">
        <p14:creationId xmlns:p14="http://schemas.microsoft.com/office/powerpoint/2010/main" val="2642404749"/>
      </p:ext>
    </p:extLst>
  </p:cSld>
  <p:clrMapOvr>
    <a:masterClrMapping/>
  </p:clrMapOvr>
  <p:transition>
    <p:fade thruBlk="1"/>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a:extLst>
              <a:ext uri="{FF2B5EF4-FFF2-40B4-BE49-F238E27FC236}">
                <a16:creationId xmlns:a16="http://schemas.microsoft.com/office/drawing/2014/main" id="{A0693537-7D2C-8854-20EC-2776C6BB7713}"/>
              </a:ext>
            </a:extLst>
          </p:cNvPr>
          <p:cNvSpPr>
            <a:spLocks noGrp="1"/>
          </p:cNvSpPr>
          <p:nvPr>
            <p:ph type="dt" sz="half" idx="10"/>
          </p:nvPr>
        </p:nvSpPr>
        <p:spPr/>
        <p:txBody>
          <a:bodyPr/>
          <a:lstStyle>
            <a:lvl1pPr>
              <a:defRPr/>
            </a:lvl1pPr>
          </a:lstStyle>
          <a:p>
            <a:pPr>
              <a:defRPr/>
            </a:pPr>
            <a:fld id="{9B82AFF5-9663-4DAD-A6FF-7188849A7D84}" type="datetime1">
              <a:rPr lang="en-US" altLang="en-US"/>
              <a:pPr>
                <a:defRPr/>
              </a:pPr>
              <a:t>6/29/2024</a:t>
            </a:fld>
            <a:endParaRPr lang="en-US" altLang="en-US"/>
          </a:p>
        </p:txBody>
      </p:sp>
      <p:sp>
        <p:nvSpPr>
          <p:cNvPr id="6" name="Footer Placeholder 2">
            <a:extLst>
              <a:ext uri="{FF2B5EF4-FFF2-40B4-BE49-F238E27FC236}">
                <a16:creationId xmlns:a16="http://schemas.microsoft.com/office/drawing/2014/main" id="{D4CE7C8B-A390-68F3-7D1A-6721B7DE3563}"/>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22">
            <a:extLst>
              <a:ext uri="{FF2B5EF4-FFF2-40B4-BE49-F238E27FC236}">
                <a16:creationId xmlns:a16="http://schemas.microsoft.com/office/drawing/2014/main" id="{20261AAB-EED0-124F-D1A7-8ABB8B1A5578}"/>
              </a:ext>
            </a:extLst>
          </p:cNvPr>
          <p:cNvSpPr>
            <a:spLocks noGrp="1"/>
          </p:cNvSpPr>
          <p:nvPr>
            <p:ph type="sldNum" sz="quarter" idx="12"/>
          </p:nvPr>
        </p:nvSpPr>
        <p:spPr/>
        <p:txBody>
          <a:bodyPr/>
          <a:lstStyle>
            <a:lvl1pPr>
              <a:defRPr/>
            </a:lvl1pPr>
          </a:lstStyle>
          <a:p>
            <a:fld id="{073E000F-4D98-4DF4-954E-6DEA055F48ED}" type="slidenum">
              <a:rPr lang="en-US" altLang="en-US"/>
              <a:pPr/>
              <a:t>‹#›</a:t>
            </a:fld>
            <a:endParaRPr lang="en-US" altLang="en-US"/>
          </a:p>
        </p:txBody>
      </p:sp>
    </p:spTree>
    <p:extLst>
      <p:ext uri="{BB962C8B-B14F-4D97-AF65-F5344CB8AC3E}">
        <p14:creationId xmlns:p14="http://schemas.microsoft.com/office/powerpoint/2010/main" val="2164054681"/>
      </p:ext>
    </p:extLst>
  </p:cSld>
  <p:clrMapOvr>
    <a:masterClrMapping/>
  </p:clrMapOvr>
  <p:transition>
    <p:fade thruBlk="1"/>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869D87EE-CD00-ED4A-5BE0-64DDF0AB01C0}"/>
              </a:ext>
            </a:extLst>
          </p:cNvPr>
          <p:cNvSpPr>
            <a:spLocks noGrp="1"/>
          </p:cNvSpPr>
          <p:nvPr>
            <p:ph type="dt" sz="half" idx="10"/>
          </p:nvPr>
        </p:nvSpPr>
        <p:spPr/>
        <p:txBody>
          <a:bodyPr/>
          <a:lstStyle>
            <a:lvl1pPr>
              <a:defRPr/>
            </a:lvl1pPr>
          </a:lstStyle>
          <a:p>
            <a:pPr>
              <a:defRPr/>
            </a:pPr>
            <a:fld id="{3823615D-3C37-4BCB-8F65-7474B92CA667}" type="datetime1">
              <a:rPr lang="en-US" altLang="en-US"/>
              <a:pPr>
                <a:defRPr/>
              </a:pPr>
              <a:t>6/29/2024</a:t>
            </a:fld>
            <a:endParaRPr lang="en-US" altLang="en-US"/>
          </a:p>
        </p:txBody>
      </p:sp>
      <p:sp>
        <p:nvSpPr>
          <p:cNvPr id="5" name="Footer Placeholder 2">
            <a:extLst>
              <a:ext uri="{FF2B5EF4-FFF2-40B4-BE49-F238E27FC236}">
                <a16:creationId xmlns:a16="http://schemas.microsoft.com/office/drawing/2014/main" id="{3BD29D66-C519-CE08-ABB2-927D6A711F91}"/>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22">
            <a:extLst>
              <a:ext uri="{FF2B5EF4-FFF2-40B4-BE49-F238E27FC236}">
                <a16:creationId xmlns:a16="http://schemas.microsoft.com/office/drawing/2014/main" id="{93E3A925-E6D9-CECB-23A8-976EFE3E2EBB}"/>
              </a:ext>
            </a:extLst>
          </p:cNvPr>
          <p:cNvSpPr>
            <a:spLocks noGrp="1"/>
          </p:cNvSpPr>
          <p:nvPr>
            <p:ph type="sldNum" sz="quarter" idx="12"/>
          </p:nvPr>
        </p:nvSpPr>
        <p:spPr/>
        <p:txBody>
          <a:bodyPr/>
          <a:lstStyle>
            <a:lvl1pPr>
              <a:defRPr/>
            </a:lvl1pPr>
          </a:lstStyle>
          <a:p>
            <a:fld id="{77789ADF-A2CA-405B-96BE-184AA44B43BD}" type="slidenum">
              <a:rPr lang="en-US" altLang="en-US"/>
              <a:pPr/>
              <a:t>‹#›</a:t>
            </a:fld>
            <a:endParaRPr lang="en-US" altLang="en-US"/>
          </a:p>
        </p:txBody>
      </p:sp>
    </p:spTree>
    <p:extLst>
      <p:ext uri="{BB962C8B-B14F-4D97-AF65-F5344CB8AC3E}">
        <p14:creationId xmlns:p14="http://schemas.microsoft.com/office/powerpoint/2010/main" val="1725944245"/>
      </p:ext>
    </p:extLst>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A40D8F13-A88A-ECEF-5A37-821F7AE77F8C}"/>
              </a:ext>
            </a:extLst>
          </p:cNvPr>
          <p:cNvSpPr>
            <a:spLocks noGrp="1"/>
          </p:cNvSpPr>
          <p:nvPr>
            <p:ph type="dt" sz="half" idx="10"/>
          </p:nvPr>
        </p:nvSpPr>
        <p:spPr/>
        <p:txBody>
          <a:bodyPr/>
          <a:lstStyle>
            <a:lvl1pPr>
              <a:defRPr/>
            </a:lvl1pPr>
          </a:lstStyle>
          <a:p>
            <a:pPr>
              <a:defRPr/>
            </a:pPr>
            <a:fld id="{A5D6A9AD-0903-4D22-8951-57A545ECC80E}" type="datetime1">
              <a:rPr lang="en-US" altLang="en-US"/>
              <a:pPr>
                <a:defRPr/>
              </a:pPr>
              <a:t>6/29/2024</a:t>
            </a:fld>
            <a:endParaRPr lang="en-US" altLang="en-US"/>
          </a:p>
        </p:txBody>
      </p:sp>
      <p:sp>
        <p:nvSpPr>
          <p:cNvPr id="5" name="Footer Placeholder 2">
            <a:extLst>
              <a:ext uri="{FF2B5EF4-FFF2-40B4-BE49-F238E27FC236}">
                <a16:creationId xmlns:a16="http://schemas.microsoft.com/office/drawing/2014/main" id="{F84485C9-7560-C984-20D3-A5182B721B8F}"/>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22">
            <a:extLst>
              <a:ext uri="{FF2B5EF4-FFF2-40B4-BE49-F238E27FC236}">
                <a16:creationId xmlns:a16="http://schemas.microsoft.com/office/drawing/2014/main" id="{BD6D7059-EDE8-6A20-22A1-A042D570438E}"/>
              </a:ext>
            </a:extLst>
          </p:cNvPr>
          <p:cNvSpPr>
            <a:spLocks noGrp="1"/>
          </p:cNvSpPr>
          <p:nvPr>
            <p:ph type="sldNum" sz="quarter" idx="12"/>
          </p:nvPr>
        </p:nvSpPr>
        <p:spPr/>
        <p:txBody>
          <a:bodyPr/>
          <a:lstStyle>
            <a:lvl1pPr>
              <a:defRPr/>
            </a:lvl1pPr>
          </a:lstStyle>
          <a:p>
            <a:fld id="{0F9CF65B-BF8B-4A1D-9499-34534B71BF37}" type="slidenum">
              <a:rPr lang="en-US" altLang="en-US"/>
              <a:pPr/>
              <a:t>‹#›</a:t>
            </a:fld>
            <a:endParaRPr lang="en-US" altLang="en-US"/>
          </a:p>
        </p:txBody>
      </p:sp>
    </p:spTree>
    <p:extLst>
      <p:ext uri="{BB962C8B-B14F-4D97-AF65-F5344CB8AC3E}">
        <p14:creationId xmlns:p14="http://schemas.microsoft.com/office/powerpoint/2010/main" val="3404304572"/>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endParaRPr lang="en-US"/>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rgbClr val="EAEAEA"/>
                </a:solidFill>
              </a:defRPr>
            </a:lvl1pPr>
          </a:lstStyle>
          <a:p>
            <a:pPr>
              <a:defRPr/>
            </a:pPr>
            <a:fld id="{7E143F6B-B18C-4975-A5DD-0A47476DB706}" type="slidenum">
              <a:rPr lang="en-US" altLang="en-US"/>
              <a:pPr>
                <a:defRPr/>
              </a:pPr>
              <a:t>‹#›</a:t>
            </a:fld>
            <a:endParaRPr lang="en-US" altLang="en-US"/>
          </a:p>
        </p:txBody>
      </p:sp>
    </p:spTree>
    <p:extLst>
      <p:ext uri="{BB962C8B-B14F-4D97-AF65-F5344CB8AC3E}">
        <p14:creationId xmlns:p14="http://schemas.microsoft.com/office/powerpoint/2010/main" val="1478303756"/>
      </p:ext>
    </p:extLst>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435395-9549-45D0-0193-AD316025BE15}"/>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1"/>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8">
            <a:extLst>
              <a:ext uri="{FF2B5EF4-FFF2-40B4-BE49-F238E27FC236}">
                <a16:creationId xmlns:a16="http://schemas.microsoft.com/office/drawing/2014/main" id="{17E45D5C-57DE-E442-17A7-8AF1AEF914F7}"/>
              </a:ext>
            </a:extLst>
          </p:cNvPr>
          <p:cNvSpPr>
            <a:spLocks noGrp="1"/>
          </p:cNvSpPr>
          <p:nvPr>
            <p:ph type="dt" sz="half" idx="10"/>
          </p:nvPr>
        </p:nvSpPr>
        <p:spPr/>
        <p:txBody>
          <a:bodyPr/>
          <a:lstStyle>
            <a:lvl1pPr>
              <a:defRPr/>
            </a:lvl1pPr>
          </a:lstStyle>
          <a:p>
            <a:pPr>
              <a:defRPr/>
            </a:pPr>
            <a:endParaRPr lang="en-US"/>
          </a:p>
        </p:txBody>
      </p:sp>
      <p:sp>
        <p:nvSpPr>
          <p:cNvPr id="7" name="Footer Placeholder 9">
            <a:extLst>
              <a:ext uri="{FF2B5EF4-FFF2-40B4-BE49-F238E27FC236}">
                <a16:creationId xmlns:a16="http://schemas.microsoft.com/office/drawing/2014/main" id="{AE678E59-3FC7-C169-9F01-5767C84F7A8A}"/>
              </a:ext>
            </a:extLst>
          </p:cNvPr>
          <p:cNvSpPr>
            <a:spLocks noGrp="1"/>
          </p:cNvSpPr>
          <p:nvPr>
            <p:ph type="ftr" sz="quarter" idx="11"/>
          </p:nvPr>
        </p:nvSpPr>
        <p:spPr>
          <a:xfrm>
            <a:off x="855133" y="6235701"/>
            <a:ext cx="5073651"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10">
            <a:extLst>
              <a:ext uri="{FF2B5EF4-FFF2-40B4-BE49-F238E27FC236}">
                <a16:creationId xmlns:a16="http://schemas.microsoft.com/office/drawing/2014/main" id="{DFFB06B6-77EC-972D-450C-CDB29A7BE826}"/>
              </a:ext>
            </a:extLst>
          </p:cNvPr>
          <p:cNvSpPr>
            <a:spLocks noGrp="1"/>
          </p:cNvSpPr>
          <p:nvPr>
            <p:ph type="sldNum" sz="quarter" idx="12"/>
          </p:nvPr>
        </p:nvSpPr>
        <p:spPr/>
        <p:txBody>
          <a:bodyPr/>
          <a:lstStyle>
            <a:lvl1pPr>
              <a:defRPr/>
            </a:lvl1pPr>
          </a:lstStyle>
          <a:p>
            <a:fld id="{9CA266E3-F7E6-4E27-9DF2-53FB721F37F4}" type="slidenum">
              <a:rPr lang="en-US" altLang="en-US"/>
              <a:pPr/>
              <a:t>‹#›</a:t>
            </a:fld>
            <a:endParaRPr lang="en-US" altLang="en-US"/>
          </a:p>
        </p:txBody>
      </p:sp>
    </p:spTree>
    <p:extLst>
      <p:ext uri="{BB962C8B-B14F-4D97-AF65-F5344CB8AC3E}">
        <p14:creationId xmlns:p14="http://schemas.microsoft.com/office/powerpoint/2010/main" val="36849317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149C78EF-F07B-41A9-9BDD-78160960F18A}" type="slidenum">
              <a:rPr lang="en-US" altLang="en-US"/>
              <a:pPr>
                <a:defRPr/>
              </a:pPr>
              <a:t>‹#›</a:t>
            </a:fld>
            <a:endParaRPr lang="en-US" altLang="en-US"/>
          </a:p>
        </p:txBody>
      </p:sp>
    </p:spTree>
    <p:extLst>
      <p:ext uri="{BB962C8B-B14F-4D97-AF65-F5344CB8AC3E}">
        <p14:creationId xmlns:p14="http://schemas.microsoft.com/office/powerpoint/2010/main" val="2678860199"/>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92F5E766-3821-4D4E-BEAB-4A543817145C}" type="slidenum">
              <a:rPr lang="en-US" altLang="en-US"/>
              <a:pPr>
                <a:defRPr/>
              </a:pPr>
              <a:t>‹#›</a:t>
            </a:fld>
            <a:endParaRPr lang="en-US" altLang="en-US"/>
          </a:p>
        </p:txBody>
      </p:sp>
    </p:spTree>
    <p:extLst>
      <p:ext uri="{BB962C8B-B14F-4D97-AF65-F5344CB8AC3E}">
        <p14:creationId xmlns:p14="http://schemas.microsoft.com/office/powerpoint/2010/main" val="3784103241"/>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D05A3D03-F504-42A3-8EAA-C0C9C8405D8B}" type="slidenum">
              <a:rPr lang="en-US" altLang="en-US"/>
              <a:pPr>
                <a:defRPr/>
              </a:pPr>
              <a:t>‹#›</a:t>
            </a:fld>
            <a:endParaRPr lang="en-US" altLang="en-US"/>
          </a:p>
        </p:txBody>
      </p:sp>
    </p:spTree>
    <p:extLst>
      <p:ext uri="{BB962C8B-B14F-4D97-AF65-F5344CB8AC3E}">
        <p14:creationId xmlns:p14="http://schemas.microsoft.com/office/powerpoint/2010/main" val="1948183283"/>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C8CF8F9D-2A09-4E19-A393-AF6E680AA5C6}" type="slidenum">
              <a:rPr lang="en-US" altLang="en-US"/>
              <a:pPr>
                <a:defRPr/>
              </a:pPr>
              <a:t>‹#›</a:t>
            </a:fld>
            <a:endParaRPr lang="en-US" altLang="en-US"/>
          </a:p>
        </p:txBody>
      </p:sp>
    </p:spTree>
    <p:extLst>
      <p:ext uri="{BB962C8B-B14F-4D97-AF65-F5344CB8AC3E}">
        <p14:creationId xmlns:p14="http://schemas.microsoft.com/office/powerpoint/2010/main" val="3909050717"/>
      </p:ext>
    </p:extLst>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7EAE6AA5-89C5-4AA4-A9D7-AC416A987F96}" type="slidenum">
              <a:rPr lang="en-US" altLang="en-US"/>
              <a:pPr>
                <a:defRPr/>
              </a:pPr>
              <a:t>‹#›</a:t>
            </a:fld>
            <a:endParaRPr lang="en-US" altLang="en-US"/>
          </a:p>
        </p:txBody>
      </p:sp>
    </p:spTree>
    <p:extLst>
      <p:ext uri="{BB962C8B-B14F-4D97-AF65-F5344CB8AC3E}">
        <p14:creationId xmlns:p14="http://schemas.microsoft.com/office/powerpoint/2010/main" val="826331663"/>
      </p:ext>
    </p:extLst>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1A6FF078-891F-4B36-B021-91EE5F05134B}" type="slidenum">
              <a:rPr lang="en-US" altLang="en-US"/>
              <a:pPr>
                <a:defRPr/>
              </a:pPr>
              <a:t>‹#›</a:t>
            </a:fld>
            <a:endParaRPr lang="en-US" altLang="en-US"/>
          </a:p>
        </p:txBody>
      </p:sp>
    </p:spTree>
    <p:extLst>
      <p:ext uri="{BB962C8B-B14F-4D97-AF65-F5344CB8AC3E}">
        <p14:creationId xmlns:p14="http://schemas.microsoft.com/office/powerpoint/2010/main" val="3993657427"/>
      </p:ext>
    </p:extLst>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31C2B48E-96EE-4AF2-857E-6F2B87CC403B}" type="slidenum">
              <a:rPr lang="en-US" altLang="en-US"/>
              <a:pPr>
                <a:defRPr/>
              </a:pPr>
              <a:t>‹#›</a:t>
            </a:fld>
            <a:endParaRPr lang="en-US" altLang="en-US"/>
          </a:p>
        </p:txBody>
      </p:sp>
    </p:spTree>
    <p:extLst>
      <p:ext uri="{BB962C8B-B14F-4D97-AF65-F5344CB8AC3E}">
        <p14:creationId xmlns:p14="http://schemas.microsoft.com/office/powerpoint/2010/main" val="3445132888"/>
      </p:ext>
    </p:extLst>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66343370-F517-4F79-94A6-3EC5711AE3FB}" type="slidenum">
              <a:rPr lang="en-US" altLang="en-US"/>
              <a:pPr>
                <a:defRPr/>
              </a:pPr>
              <a:t>‹#›</a:t>
            </a:fld>
            <a:endParaRPr lang="en-US" altLang="en-US"/>
          </a:p>
        </p:txBody>
      </p:sp>
    </p:spTree>
    <p:extLst>
      <p:ext uri="{BB962C8B-B14F-4D97-AF65-F5344CB8AC3E}">
        <p14:creationId xmlns:p14="http://schemas.microsoft.com/office/powerpoint/2010/main" val="4139963272"/>
      </p:ext>
    </p:extLst>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F7D25622-A0F0-4D33-93DC-A5CEF015D73E}" type="slidenum">
              <a:rPr lang="en-US" altLang="en-US"/>
              <a:pPr>
                <a:defRPr/>
              </a:pPr>
              <a:t>‹#›</a:t>
            </a:fld>
            <a:endParaRPr lang="en-US" altLang="en-US"/>
          </a:p>
        </p:txBody>
      </p:sp>
    </p:spTree>
    <p:extLst>
      <p:ext uri="{BB962C8B-B14F-4D97-AF65-F5344CB8AC3E}">
        <p14:creationId xmlns:p14="http://schemas.microsoft.com/office/powerpoint/2010/main" val="200153937"/>
      </p:ext>
    </p:extLst>
  </p:cSld>
  <p:clrMapOvr>
    <a:masterClrMapping/>
  </p:clrMapOvr>
  <p:transition>
    <p:fade thruBlk="1"/>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3E1A2315-93CD-480C-BADD-CEF8B3D71BF3}" type="slidenum">
              <a:rPr lang="en-US" altLang="en-US"/>
              <a:pPr>
                <a:defRPr/>
              </a:pPr>
              <a:t>‹#›</a:t>
            </a:fld>
            <a:endParaRPr lang="en-US" altLang="en-US"/>
          </a:p>
        </p:txBody>
      </p:sp>
    </p:spTree>
    <p:extLst>
      <p:ext uri="{BB962C8B-B14F-4D97-AF65-F5344CB8AC3E}">
        <p14:creationId xmlns:p14="http://schemas.microsoft.com/office/powerpoint/2010/main" val="3990946633"/>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2566-91C9-6B61-8DFF-041ED720787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974B4F8-D344-C07C-C1F5-D821E3FF311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5EC34C-7B28-DFD3-6E23-7E494059B718}"/>
              </a:ext>
            </a:extLst>
          </p:cNvPr>
          <p:cNvSpPr>
            <a:spLocks noGrp="1"/>
          </p:cNvSpPr>
          <p:nvPr>
            <p:ph type="dt" sz="half" idx="10"/>
          </p:nvPr>
        </p:nvSpPr>
        <p:spPr/>
        <p:txBody>
          <a:bodyPr/>
          <a:lstStyle/>
          <a:p>
            <a:fld id="{1AB8C4E6-416B-4DD5-AC59-1A5AAED8E42B}" type="datetimeFigureOut">
              <a:rPr lang="en-US" smtClean="0"/>
              <a:t>6/29/2024</a:t>
            </a:fld>
            <a:endParaRPr lang="en-US"/>
          </a:p>
        </p:txBody>
      </p:sp>
      <p:sp>
        <p:nvSpPr>
          <p:cNvPr id="5" name="Footer Placeholder 4">
            <a:extLst>
              <a:ext uri="{FF2B5EF4-FFF2-40B4-BE49-F238E27FC236}">
                <a16:creationId xmlns:a16="http://schemas.microsoft.com/office/drawing/2014/main" id="{14609E5E-DBFD-624D-523C-7D61A442A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D25DD-9087-82A4-5186-EF92C4E930F8}"/>
              </a:ext>
            </a:extLst>
          </p:cNvPr>
          <p:cNvSpPr>
            <a:spLocks noGrp="1"/>
          </p:cNvSpPr>
          <p:nvPr>
            <p:ph type="sldNum" sz="quarter" idx="12"/>
          </p:nvPr>
        </p:nvSpPr>
        <p:spPr/>
        <p:txBody>
          <a:bodyPr/>
          <a:lstStyle/>
          <a:p>
            <a:fld id="{5C6C47FA-EF10-4A0C-ADF7-9B72D244A98D}" type="slidenum">
              <a:rPr lang="en-US" smtClean="0"/>
              <a:t>‹#›</a:t>
            </a:fld>
            <a:endParaRPr lang="en-US"/>
          </a:p>
        </p:txBody>
      </p:sp>
    </p:spTree>
    <p:extLst>
      <p:ext uri="{BB962C8B-B14F-4D97-AF65-F5344CB8AC3E}">
        <p14:creationId xmlns:p14="http://schemas.microsoft.com/office/powerpoint/2010/main" val="283379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586350-EBA9-84BD-06EC-6CFB4F8695B9}"/>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50620" y="3549920"/>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7">
            <a:extLst>
              <a:ext uri="{FF2B5EF4-FFF2-40B4-BE49-F238E27FC236}">
                <a16:creationId xmlns:a16="http://schemas.microsoft.com/office/drawing/2014/main" id="{5734ED49-23D6-855B-DA96-052143F3C7FD}"/>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a:extLst>
              <a:ext uri="{FF2B5EF4-FFF2-40B4-BE49-F238E27FC236}">
                <a16:creationId xmlns:a16="http://schemas.microsoft.com/office/drawing/2014/main" id="{4FFE100B-4B6E-B24C-2A6C-AEF7447EC1C3}"/>
              </a:ext>
            </a:extLst>
          </p:cNvPr>
          <p:cNvSpPr>
            <a:spLocks noGrp="1"/>
          </p:cNvSpPr>
          <p:nvPr>
            <p:ph type="ftr" sz="quarter" idx="11"/>
          </p:nvPr>
        </p:nvSpPr>
        <p:spPr>
          <a:xfrm>
            <a:off x="853018" y="6235701"/>
            <a:ext cx="5071533"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9">
            <a:extLst>
              <a:ext uri="{FF2B5EF4-FFF2-40B4-BE49-F238E27FC236}">
                <a16:creationId xmlns:a16="http://schemas.microsoft.com/office/drawing/2014/main" id="{4C8CC9C2-64CA-15F3-0C8C-A56A208A1EAA}"/>
              </a:ext>
            </a:extLst>
          </p:cNvPr>
          <p:cNvSpPr>
            <a:spLocks noGrp="1"/>
          </p:cNvSpPr>
          <p:nvPr>
            <p:ph type="sldNum" sz="quarter" idx="12"/>
          </p:nvPr>
        </p:nvSpPr>
        <p:spPr/>
        <p:txBody>
          <a:bodyPr/>
          <a:lstStyle>
            <a:lvl1pPr>
              <a:defRPr/>
            </a:lvl1pPr>
          </a:lstStyle>
          <a:p>
            <a:fld id="{F6763859-0E20-410E-816F-A7F92D100289}" type="slidenum">
              <a:rPr lang="en-US" altLang="en-US"/>
              <a:pPr/>
              <a:t>‹#›</a:t>
            </a:fld>
            <a:endParaRPr lang="en-US" altLang="en-US"/>
          </a:p>
        </p:txBody>
      </p:sp>
    </p:spTree>
    <p:extLst>
      <p:ext uri="{BB962C8B-B14F-4D97-AF65-F5344CB8AC3E}">
        <p14:creationId xmlns:p14="http://schemas.microsoft.com/office/powerpoint/2010/main" val="71852682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endParaRPr lang="en-US"/>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chemeClr val="bg1"/>
                </a:solidFill>
              </a:defRPr>
            </a:lvl1pPr>
          </a:lstStyle>
          <a:p>
            <a:pPr>
              <a:defRPr/>
            </a:pPr>
            <a:fld id="{6001095B-E8A0-40DD-8BF1-599D23706C7F}" type="slidenum">
              <a:rPr lang="en-US" altLang="en-US"/>
              <a:pPr>
                <a:defRPr/>
              </a:pPr>
              <a:t>‹#›</a:t>
            </a:fld>
            <a:endParaRPr lang="en-US" altLang="en-US"/>
          </a:p>
        </p:txBody>
      </p:sp>
    </p:spTree>
    <p:extLst>
      <p:ext uri="{BB962C8B-B14F-4D97-AF65-F5344CB8AC3E}">
        <p14:creationId xmlns:p14="http://schemas.microsoft.com/office/powerpoint/2010/main" val="4150418643"/>
      </p:ext>
    </p:extLst>
  </p:cSld>
  <p:clrMapOvr>
    <a:masterClrMapping/>
  </p:clrMapOvr>
  <p:transition>
    <p:fade thruBlk="1"/>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6E371576-CF99-45E6-B218-9B28FCF7D776}" type="slidenum">
              <a:rPr lang="en-US" altLang="en-US"/>
              <a:pPr>
                <a:defRPr/>
              </a:pPr>
              <a:t>‹#›</a:t>
            </a:fld>
            <a:endParaRPr lang="en-US" altLang="en-US"/>
          </a:p>
        </p:txBody>
      </p:sp>
    </p:spTree>
    <p:extLst>
      <p:ext uri="{BB962C8B-B14F-4D97-AF65-F5344CB8AC3E}">
        <p14:creationId xmlns:p14="http://schemas.microsoft.com/office/powerpoint/2010/main" val="2767695917"/>
      </p:ext>
    </p:extLst>
  </p:cSld>
  <p:clrMapOvr>
    <a:masterClrMapping/>
  </p:clrMapOvr>
  <p:transition>
    <p:fade thruBlk="1"/>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1E2723EA-A546-4D43-A77A-82949F5F6907}" type="slidenum">
              <a:rPr lang="en-US" altLang="en-US"/>
              <a:pPr>
                <a:defRPr/>
              </a:pPr>
              <a:t>‹#›</a:t>
            </a:fld>
            <a:endParaRPr lang="en-US" altLang="en-US"/>
          </a:p>
        </p:txBody>
      </p:sp>
    </p:spTree>
    <p:extLst>
      <p:ext uri="{BB962C8B-B14F-4D97-AF65-F5344CB8AC3E}">
        <p14:creationId xmlns:p14="http://schemas.microsoft.com/office/powerpoint/2010/main" val="2909075611"/>
      </p:ext>
    </p:extLst>
  </p:cSld>
  <p:clrMapOvr>
    <a:masterClrMapping/>
  </p:clrMapOvr>
  <p:transition>
    <p:fade thruBlk="1"/>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D5EA8A62-53D6-46CA-BDC5-4B106B62912C}" type="slidenum">
              <a:rPr lang="en-US" altLang="en-US"/>
              <a:pPr>
                <a:defRPr/>
              </a:pPr>
              <a:t>‹#›</a:t>
            </a:fld>
            <a:endParaRPr lang="en-US" altLang="en-US"/>
          </a:p>
        </p:txBody>
      </p:sp>
    </p:spTree>
    <p:extLst>
      <p:ext uri="{BB962C8B-B14F-4D97-AF65-F5344CB8AC3E}">
        <p14:creationId xmlns:p14="http://schemas.microsoft.com/office/powerpoint/2010/main" val="2073040370"/>
      </p:ext>
    </p:extLst>
  </p:cSld>
  <p:clrMapOvr>
    <a:masterClrMapping/>
  </p:clrMapOvr>
  <p:transition>
    <p:fade thruBlk="1"/>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E2536AC2-F91C-4970-AE62-0886B26B011A}" type="slidenum">
              <a:rPr lang="en-US" altLang="en-US"/>
              <a:pPr>
                <a:defRPr/>
              </a:pPr>
              <a:t>‹#›</a:t>
            </a:fld>
            <a:endParaRPr lang="en-US" altLang="en-US"/>
          </a:p>
        </p:txBody>
      </p:sp>
    </p:spTree>
    <p:extLst>
      <p:ext uri="{BB962C8B-B14F-4D97-AF65-F5344CB8AC3E}">
        <p14:creationId xmlns:p14="http://schemas.microsoft.com/office/powerpoint/2010/main" val="3005421240"/>
      </p:ext>
    </p:extLst>
  </p:cSld>
  <p:clrMapOvr>
    <a:masterClrMapping/>
  </p:clrMapOvr>
  <p:transition>
    <p:fade thruBlk="1"/>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C44478E7-101D-4897-844B-47E5CAFCFC61}" type="slidenum">
              <a:rPr lang="en-US" altLang="en-US"/>
              <a:pPr>
                <a:defRPr/>
              </a:pPr>
              <a:t>‹#›</a:t>
            </a:fld>
            <a:endParaRPr lang="en-US" altLang="en-US"/>
          </a:p>
        </p:txBody>
      </p:sp>
    </p:spTree>
    <p:extLst>
      <p:ext uri="{BB962C8B-B14F-4D97-AF65-F5344CB8AC3E}">
        <p14:creationId xmlns:p14="http://schemas.microsoft.com/office/powerpoint/2010/main" val="2242212448"/>
      </p:ext>
    </p:extLst>
  </p:cSld>
  <p:clrMapOvr>
    <a:masterClrMapping/>
  </p:clrMapOvr>
  <p:transition>
    <p:fade thruBlk="1"/>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BE6CC379-E61A-4B02-BBCA-D8AF2955DC3E}" type="slidenum">
              <a:rPr lang="en-US" altLang="en-US"/>
              <a:pPr>
                <a:defRPr/>
              </a:pPr>
              <a:t>‹#›</a:t>
            </a:fld>
            <a:endParaRPr lang="en-US" altLang="en-US"/>
          </a:p>
        </p:txBody>
      </p:sp>
    </p:spTree>
    <p:extLst>
      <p:ext uri="{BB962C8B-B14F-4D97-AF65-F5344CB8AC3E}">
        <p14:creationId xmlns:p14="http://schemas.microsoft.com/office/powerpoint/2010/main" val="2270082622"/>
      </p:ext>
    </p:extLst>
  </p:cSld>
  <p:clrMapOvr>
    <a:masterClrMapping/>
  </p:clrMapOvr>
  <p:transition>
    <p:fade thruBlk="1"/>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5DAF78D6-496A-452E-9244-B20780BE8B45}" type="slidenum">
              <a:rPr lang="en-US" altLang="en-US"/>
              <a:pPr>
                <a:defRPr/>
              </a:pPr>
              <a:t>‹#›</a:t>
            </a:fld>
            <a:endParaRPr lang="en-US" altLang="en-US"/>
          </a:p>
        </p:txBody>
      </p:sp>
    </p:spTree>
    <p:extLst>
      <p:ext uri="{BB962C8B-B14F-4D97-AF65-F5344CB8AC3E}">
        <p14:creationId xmlns:p14="http://schemas.microsoft.com/office/powerpoint/2010/main" val="3004872928"/>
      </p:ext>
    </p:extLst>
  </p:cSld>
  <p:clrMapOvr>
    <a:masterClrMapping/>
  </p:clrMapOvr>
  <p:transition>
    <p:fade thruBlk="1"/>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590BC515-8B7E-4D11-B9A0-800CD3D9D4B4}" type="slidenum">
              <a:rPr lang="en-US" altLang="en-US"/>
              <a:pPr>
                <a:defRPr/>
              </a:pPr>
              <a:t>‹#›</a:t>
            </a:fld>
            <a:endParaRPr lang="en-US" altLang="en-US"/>
          </a:p>
        </p:txBody>
      </p:sp>
    </p:spTree>
    <p:extLst>
      <p:ext uri="{BB962C8B-B14F-4D97-AF65-F5344CB8AC3E}">
        <p14:creationId xmlns:p14="http://schemas.microsoft.com/office/powerpoint/2010/main" val="1779244853"/>
      </p:ext>
    </p:extLst>
  </p:cSld>
  <p:clrMapOvr>
    <a:masterClrMapping/>
  </p:clrMapOvr>
  <p:transition>
    <p:fade thruBlk="1"/>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8EB9B1E0-D8AF-4F37-816B-0A2475D6316B}" type="slidenum">
              <a:rPr lang="en-US" altLang="en-US"/>
              <a:pPr>
                <a:defRPr/>
              </a:pPr>
              <a:t>‹#›</a:t>
            </a:fld>
            <a:endParaRPr lang="en-US" altLang="en-US"/>
          </a:p>
        </p:txBody>
      </p:sp>
    </p:spTree>
    <p:extLst>
      <p:ext uri="{BB962C8B-B14F-4D97-AF65-F5344CB8AC3E}">
        <p14:creationId xmlns:p14="http://schemas.microsoft.com/office/powerpoint/2010/main" val="3017632554"/>
      </p:ext>
    </p:extLst>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A8C9591-80F8-73D2-910C-B341C0BEC48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CCD8CB4-D3D3-9C2E-2F3D-BBBAF7898F2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49FBA4E-C80D-DBFE-9331-B72EC85950EF}"/>
              </a:ext>
            </a:extLst>
          </p:cNvPr>
          <p:cNvSpPr>
            <a:spLocks noGrp="1"/>
          </p:cNvSpPr>
          <p:nvPr>
            <p:ph type="sldNum" sz="quarter" idx="12"/>
          </p:nvPr>
        </p:nvSpPr>
        <p:spPr/>
        <p:txBody>
          <a:bodyPr/>
          <a:lstStyle>
            <a:lvl1pPr>
              <a:defRPr/>
            </a:lvl1pPr>
          </a:lstStyle>
          <a:p>
            <a:fld id="{1E54E7E4-A80E-4BB0-9C62-98C9925C573F}" type="slidenum">
              <a:rPr lang="en-US" altLang="en-US"/>
              <a:pPr/>
              <a:t>‹#›</a:t>
            </a:fld>
            <a:endParaRPr lang="en-US" altLang="en-US"/>
          </a:p>
        </p:txBody>
      </p:sp>
    </p:spTree>
    <p:extLst>
      <p:ext uri="{BB962C8B-B14F-4D97-AF65-F5344CB8AC3E}">
        <p14:creationId xmlns:p14="http://schemas.microsoft.com/office/powerpoint/2010/main" val="186390687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363F9A31-0B82-4CCC-BBB5-BF5BDB1382A8}" type="slidenum">
              <a:rPr lang="en-US" altLang="en-US"/>
              <a:pPr>
                <a:defRPr/>
              </a:pPr>
              <a:t>‹#›</a:t>
            </a:fld>
            <a:endParaRPr lang="en-US" altLang="en-US"/>
          </a:p>
        </p:txBody>
      </p:sp>
    </p:spTree>
    <p:extLst>
      <p:ext uri="{BB962C8B-B14F-4D97-AF65-F5344CB8AC3E}">
        <p14:creationId xmlns:p14="http://schemas.microsoft.com/office/powerpoint/2010/main" val="1585262140"/>
      </p:ext>
    </p:extLst>
  </p:cSld>
  <p:clrMapOvr>
    <a:masterClrMapping/>
  </p:clrMapOvr>
  <p:transition>
    <p:fade thruBlk="1"/>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endParaRPr lang="en-US"/>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rgbClr val="EAEAEA"/>
                </a:solidFill>
              </a:defRPr>
            </a:lvl1pPr>
          </a:lstStyle>
          <a:p>
            <a:pPr>
              <a:defRPr/>
            </a:pPr>
            <a:fld id="{A2591417-44A4-4D3F-83B3-42F1D9D7FF77}" type="slidenum">
              <a:rPr lang="en-US" altLang="en-US"/>
              <a:pPr>
                <a:defRPr/>
              </a:pPr>
              <a:t>‹#›</a:t>
            </a:fld>
            <a:endParaRPr lang="en-US" altLang="en-US"/>
          </a:p>
        </p:txBody>
      </p:sp>
    </p:spTree>
    <p:extLst>
      <p:ext uri="{BB962C8B-B14F-4D97-AF65-F5344CB8AC3E}">
        <p14:creationId xmlns:p14="http://schemas.microsoft.com/office/powerpoint/2010/main" val="3059871897"/>
      </p:ext>
    </p:extLst>
  </p:cSld>
  <p:clrMapOvr>
    <a:masterClrMapping/>
  </p:clrMapOvr>
  <p:transition>
    <p:fade thruBlk="1"/>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7C29A3F0-D93E-4A2B-8E88-59164A3FA94D}" type="slidenum">
              <a:rPr lang="en-US" altLang="en-US"/>
              <a:pPr>
                <a:defRPr/>
              </a:pPr>
              <a:t>‹#›</a:t>
            </a:fld>
            <a:endParaRPr lang="en-US" altLang="en-US"/>
          </a:p>
        </p:txBody>
      </p:sp>
    </p:spTree>
    <p:extLst>
      <p:ext uri="{BB962C8B-B14F-4D97-AF65-F5344CB8AC3E}">
        <p14:creationId xmlns:p14="http://schemas.microsoft.com/office/powerpoint/2010/main" val="4264086155"/>
      </p:ext>
    </p:extLst>
  </p:cSld>
  <p:clrMapOvr>
    <a:masterClrMapping/>
  </p:clrMapOvr>
  <p:transition>
    <p:fade thruBlk="1"/>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C1E1B123-BAFB-48FD-9DFB-09AE54B996CE}" type="slidenum">
              <a:rPr lang="en-US" altLang="en-US"/>
              <a:pPr>
                <a:defRPr/>
              </a:pPr>
              <a:t>‹#›</a:t>
            </a:fld>
            <a:endParaRPr lang="en-US" altLang="en-US"/>
          </a:p>
        </p:txBody>
      </p:sp>
    </p:spTree>
    <p:extLst>
      <p:ext uri="{BB962C8B-B14F-4D97-AF65-F5344CB8AC3E}">
        <p14:creationId xmlns:p14="http://schemas.microsoft.com/office/powerpoint/2010/main" val="2306859480"/>
      </p:ext>
    </p:extLst>
  </p:cSld>
  <p:clrMapOvr>
    <a:masterClrMapping/>
  </p:clrMapOvr>
  <p:transition>
    <p:fade thruBlk="1"/>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347AC2EA-17B8-4131-9361-8B8970EB7D1A}" type="slidenum">
              <a:rPr lang="en-US" altLang="en-US"/>
              <a:pPr>
                <a:defRPr/>
              </a:pPr>
              <a:t>‹#›</a:t>
            </a:fld>
            <a:endParaRPr lang="en-US" altLang="en-US"/>
          </a:p>
        </p:txBody>
      </p:sp>
    </p:spTree>
    <p:extLst>
      <p:ext uri="{BB962C8B-B14F-4D97-AF65-F5344CB8AC3E}">
        <p14:creationId xmlns:p14="http://schemas.microsoft.com/office/powerpoint/2010/main" val="2646265388"/>
      </p:ext>
    </p:extLst>
  </p:cSld>
  <p:clrMapOvr>
    <a:masterClrMapping/>
  </p:clrMapOvr>
  <p:transition>
    <p:fade thruBlk="1"/>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44BCFD9B-2942-4B0E-9240-0C4B375FCB3C}" type="slidenum">
              <a:rPr lang="en-US" altLang="en-US"/>
              <a:pPr>
                <a:defRPr/>
              </a:pPr>
              <a:t>‹#›</a:t>
            </a:fld>
            <a:endParaRPr lang="en-US" altLang="en-US"/>
          </a:p>
        </p:txBody>
      </p:sp>
    </p:spTree>
    <p:extLst>
      <p:ext uri="{BB962C8B-B14F-4D97-AF65-F5344CB8AC3E}">
        <p14:creationId xmlns:p14="http://schemas.microsoft.com/office/powerpoint/2010/main" val="1525853917"/>
      </p:ext>
    </p:extLst>
  </p:cSld>
  <p:clrMapOvr>
    <a:masterClrMapping/>
  </p:clrMapOvr>
  <p:transition>
    <p:fade thruBlk="1"/>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1C0560C5-6DE0-4CE8-9EAD-BBFE5659D40F}" type="slidenum">
              <a:rPr lang="en-US" altLang="en-US"/>
              <a:pPr>
                <a:defRPr/>
              </a:pPr>
              <a:t>‹#›</a:t>
            </a:fld>
            <a:endParaRPr lang="en-US" altLang="en-US"/>
          </a:p>
        </p:txBody>
      </p:sp>
    </p:spTree>
    <p:extLst>
      <p:ext uri="{BB962C8B-B14F-4D97-AF65-F5344CB8AC3E}">
        <p14:creationId xmlns:p14="http://schemas.microsoft.com/office/powerpoint/2010/main" val="2178819268"/>
      </p:ext>
    </p:extLst>
  </p:cSld>
  <p:clrMapOvr>
    <a:masterClrMapping/>
  </p:clrMapOvr>
  <p:transition>
    <p:fade thruBlk="1"/>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868B827B-7ECE-49EC-8CCF-43ED406CB17E}" type="slidenum">
              <a:rPr lang="en-US" altLang="en-US"/>
              <a:pPr>
                <a:defRPr/>
              </a:pPr>
              <a:t>‹#›</a:t>
            </a:fld>
            <a:endParaRPr lang="en-US" altLang="en-US"/>
          </a:p>
        </p:txBody>
      </p:sp>
    </p:spTree>
    <p:extLst>
      <p:ext uri="{BB962C8B-B14F-4D97-AF65-F5344CB8AC3E}">
        <p14:creationId xmlns:p14="http://schemas.microsoft.com/office/powerpoint/2010/main" val="3783767720"/>
      </p:ext>
    </p:extLst>
  </p:cSld>
  <p:clrMapOvr>
    <a:masterClrMapping/>
  </p:clrMapOvr>
  <p:transition>
    <p:fade thruBlk="1"/>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4FE9F9EA-3256-4041-8458-10DCDAB4D21E}" type="slidenum">
              <a:rPr lang="en-US" altLang="en-US"/>
              <a:pPr>
                <a:defRPr/>
              </a:pPr>
              <a:t>‹#›</a:t>
            </a:fld>
            <a:endParaRPr lang="en-US" altLang="en-US"/>
          </a:p>
        </p:txBody>
      </p:sp>
    </p:spTree>
    <p:extLst>
      <p:ext uri="{BB962C8B-B14F-4D97-AF65-F5344CB8AC3E}">
        <p14:creationId xmlns:p14="http://schemas.microsoft.com/office/powerpoint/2010/main" val="3160943866"/>
      </p:ext>
    </p:extLst>
  </p:cSld>
  <p:clrMapOvr>
    <a:masterClrMapping/>
  </p:clrMapOvr>
  <p:transition>
    <p:fade thruBlk="1"/>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E9FCFCC4-BF0C-457A-AC9D-0A0FA8E49E28}" type="slidenum">
              <a:rPr lang="en-US" altLang="en-US"/>
              <a:pPr>
                <a:defRPr/>
              </a:pPr>
              <a:t>‹#›</a:t>
            </a:fld>
            <a:endParaRPr lang="en-US" altLang="en-US"/>
          </a:p>
        </p:txBody>
      </p:sp>
    </p:spTree>
    <p:extLst>
      <p:ext uri="{BB962C8B-B14F-4D97-AF65-F5344CB8AC3E}">
        <p14:creationId xmlns:p14="http://schemas.microsoft.com/office/powerpoint/2010/main" val="2803687335"/>
      </p:ext>
    </p:extLst>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28933E2-932E-E72E-F37C-2D62E4289E2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41380C1-8814-F74F-3E97-DB7F504DD9D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831E31F-B89A-6A70-4D5E-01C6A63BA6A4}"/>
              </a:ext>
            </a:extLst>
          </p:cNvPr>
          <p:cNvSpPr>
            <a:spLocks noGrp="1"/>
          </p:cNvSpPr>
          <p:nvPr>
            <p:ph type="sldNum" sz="quarter" idx="12"/>
          </p:nvPr>
        </p:nvSpPr>
        <p:spPr/>
        <p:txBody>
          <a:bodyPr/>
          <a:lstStyle>
            <a:lvl1pPr>
              <a:defRPr/>
            </a:lvl1pPr>
          </a:lstStyle>
          <a:p>
            <a:fld id="{83BFF808-2299-4419-B707-C388AACD29FA}" type="slidenum">
              <a:rPr lang="en-US" altLang="en-US"/>
              <a:pPr/>
              <a:t>‹#›</a:t>
            </a:fld>
            <a:endParaRPr lang="en-US" altLang="en-US"/>
          </a:p>
        </p:txBody>
      </p:sp>
    </p:spTree>
    <p:extLst>
      <p:ext uri="{BB962C8B-B14F-4D97-AF65-F5344CB8AC3E}">
        <p14:creationId xmlns:p14="http://schemas.microsoft.com/office/powerpoint/2010/main" val="323710738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FA1E7706-7D76-4661-ACC2-EA68FB18FC88}" type="slidenum">
              <a:rPr lang="en-US" altLang="en-US"/>
              <a:pPr>
                <a:defRPr/>
              </a:pPr>
              <a:t>‹#›</a:t>
            </a:fld>
            <a:endParaRPr lang="en-US" altLang="en-US"/>
          </a:p>
        </p:txBody>
      </p:sp>
    </p:spTree>
    <p:extLst>
      <p:ext uri="{BB962C8B-B14F-4D97-AF65-F5344CB8AC3E}">
        <p14:creationId xmlns:p14="http://schemas.microsoft.com/office/powerpoint/2010/main" val="1539064207"/>
      </p:ext>
    </p:extLst>
  </p:cSld>
  <p:clrMapOvr>
    <a:masterClrMapping/>
  </p:clrMapOvr>
  <p:transition>
    <p:fade thruBlk="1"/>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19CC34E3-E44A-4C57-9A00-53118FDC4206}" type="slidenum">
              <a:rPr lang="en-US" altLang="en-US"/>
              <a:pPr>
                <a:defRPr/>
              </a:pPr>
              <a:t>‹#›</a:t>
            </a:fld>
            <a:endParaRPr lang="en-US" altLang="en-US"/>
          </a:p>
        </p:txBody>
      </p:sp>
    </p:spTree>
    <p:extLst>
      <p:ext uri="{BB962C8B-B14F-4D97-AF65-F5344CB8AC3E}">
        <p14:creationId xmlns:p14="http://schemas.microsoft.com/office/powerpoint/2010/main" val="1992869260"/>
      </p:ext>
    </p:extLst>
  </p:cSld>
  <p:clrMapOvr>
    <a:masterClrMapping/>
  </p:clrMapOvr>
  <p:transition>
    <p:fade thruBlk="1"/>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endParaRPr lang="en-US"/>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chemeClr val="bg1"/>
                </a:solidFill>
              </a:defRPr>
            </a:lvl1pPr>
          </a:lstStyle>
          <a:p>
            <a:pPr>
              <a:defRPr/>
            </a:pPr>
            <a:fld id="{475765FA-D259-4AEF-9656-FF81849A7191}" type="slidenum">
              <a:rPr lang="en-US" altLang="en-US"/>
              <a:pPr>
                <a:defRPr/>
              </a:pPr>
              <a:t>‹#›</a:t>
            </a:fld>
            <a:endParaRPr lang="en-US" altLang="en-US"/>
          </a:p>
        </p:txBody>
      </p:sp>
    </p:spTree>
    <p:extLst>
      <p:ext uri="{BB962C8B-B14F-4D97-AF65-F5344CB8AC3E}">
        <p14:creationId xmlns:p14="http://schemas.microsoft.com/office/powerpoint/2010/main" val="3544608105"/>
      </p:ext>
    </p:extLst>
  </p:cSld>
  <p:clrMapOvr>
    <a:masterClrMapping/>
  </p:clrMapOvr>
  <p:transition>
    <p:fade thruBlk="1"/>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F96D7177-E99A-4915-A4BF-691A7E3EB4B2}" type="slidenum">
              <a:rPr lang="en-US" altLang="en-US"/>
              <a:pPr>
                <a:defRPr/>
              </a:pPr>
              <a:t>‹#›</a:t>
            </a:fld>
            <a:endParaRPr lang="en-US" altLang="en-US"/>
          </a:p>
        </p:txBody>
      </p:sp>
    </p:spTree>
    <p:extLst>
      <p:ext uri="{BB962C8B-B14F-4D97-AF65-F5344CB8AC3E}">
        <p14:creationId xmlns:p14="http://schemas.microsoft.com/office/powerpoint/2010/main" val="2873628395"/>
      </p:ext>
    </p:extLst>
  </p:cSld>
  <p:clrMapOvr>
    <a:masterClrMapping/>
  </p:clrMapOvr>
  <p:transition>
    <p:fade thruBlk="1"/>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4B06B33E-0D1B-42C1-9623-3216F588BBEE}" type="slidenum">
              <a:rPr lang="en-US" altLang="en-US"/>
              <a:pPr>
                <a:defRPr/>
              </a:pPr>
              <a:t>‹#›</a:t>
            </a:fld>
            <a:endParaRPr lang="en-US" altLang="en-US"/>
          </a:p>
        </p:txBody>
      </p:sp>
    </p:spTree>
    <p:extLst>
      <p:ext uri="{BB962C8B-B14F-4D97-AF65-F5344CB8AC3E}">
        <p14:creationId xmlns:p14="http://schemas.microsoft.com/office/powerpoint/2010/main" val="1189526311"/>
      </p:ext>
    </p:extLst>
  </p:cSld>
  <p:clrMapOvr>
    <a:masterClrMapping/>
  </p:clrMapOvr>
  <p:transition>
    <p:fade thruBlk="1"/>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18E996B5-CA81-456D-BAD1-710686F22AF0}" type="slidenum">
              <a:rPr lang="en-US" altLang="en-US"/>
              <a:pPr>
                <a:defRPr/>
              </a:pPr>
              <a:t>‹#›</a:t>
            </a:fld>
            <a:endParaRPr lang="en-US" altLang="en-US"/>
          </a:p>
        </p:txBody>
      </p:sp>
    </p:spTree>
    <p:extLst>
      <p:ext uri="{BB962C8B-B14F-4D97-AF65-F5344CB8AC3E}">
        <p14:creationId xmlns:p14="http://schemas.microsoft.com/office/powerpoint/2010/main" val="2922672610"/>
      </p:ext>
    </p:extLst>
  </p:cSld>
  <p:clrMapOvr>
    <a:masterClrMapping/>
  </p:clrMapOvr>
  <p:transition>
    <p:fade thruBlk="1"/>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9F981380-858C-49AD-8681-D4E11DD1AE75}" type="slidenum">
              <a:rPr lang="en-US" altLang="en-US"/>
              <a:pPr>
                <a:defRPr/>
              </a:pPr>
              <a:t>‹#›</a:t>
            </a:fld>
            <a:endParaRPr lang="en-US" altLang="en-US"/>
          </a:p>
        </p:txBody>
      </p:sp>
    </p:spTree>
    <p:extLst>
      <p:ext uri="{BB962C8B-B14F-4D97-AF65-F5344CB8AC3E}">
        <p14:creationId xmlns:p14="http://schemas.microsoft.com/office/powerpoint/2010/main" val="4039326748"/>
      </p:ext>
    </p:extLst>
  </p:cSld>
  <p:clrMapOvr>
    <a:masterClrMapping/>
  </p:clrMapOvr>
  <p:transition>
    <p:fade thruBlk="1"/>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1ED78E73-C203-4D59-9F88-2DC44257ECDA}" type="slidenum">
              <a:rPr lang="en-US" altLang="en-US"/>
              <a:pPr>
                <a:defRPr/>
              </a:pPr>
              <a:t>‹#›</a:t>
            </a:fld>
            <a:endParaRPr lang="en-US" altLang="en-US"/>
          </a:p>
        </p:txBody>
      </p:sp>
    </p:spTree>
    <p:extLst>
      <p:ext uri="{BB962C8B-B14F-4D97-AF65-F5344CB8AC3E}">
        <p14:creationId xmlns:p14="http://schemas.microsoft.com/office/powerpoint/2010/main" val="3792724921"/>
      </p:ext>
    </p:extLst>
  </p:cSld>
  <p:clrMapOvr>
    <a:masterClrMapping/>
  </p:clrMapOvr>
  <p:transition>
    <p:fade thruBlk="1"/>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22E3CB94-2CC1-4B43-9FB9-BB536FCF90C8}" type="slidenum">
              <a:rPr lang="en-US" altLang="en-US"/>
              <a:pPr>
                <a:defRPr/>
              </a:pPr>
              <a:t>‹#›</a:t>
            </a:fld>
            <a:endParaRPr lang="en-US" altLang="en-US"/>
          </a:p>
        </p:txBody>
      </p:sp>
    </p:spTree>
    <p:extLst>
      <p:ext uri="{BB962C8B-B14F-4D97-AF65-F5344CB8AC3E}">
        <p14:creationId xmlns:p14="http://schemas.microsoft.com/office/powerpoint/2010/main" val="1800828746"/>
      </p:ext>
    </p:extLst>
  </p:cSld>
  <p:clrMapOvr>
    <a:masterClrMapping/>
  </p:clrMapOvr>
  <p:transition>
    <p:fade thruBlk="1"/>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274D708F-74C1-46A4-B800-2D3F7406C5D1}" type="slidenum">
              <a:rPr lang="en-US" altLang="en-US"/>
              <a:pPr>
                <a:defRPr/>
              </a:pPr>
              <a:t>‹#›</a:t>
            </a:fld>
            <a:endParaRPr lang="en-US" altLang="en-US"/>
          </a:p>
        </p:txBody>
      </p:sp>
    </p:spTree>
    <p:extLst>
      <p:ext uri="{BB962C8B-B14F-4D97-AF65-F5344CB8AC3E}">
        <p14:creationId xmlns:p14="http://schemas.microsoft.com/office/powerpoint/2010/main" val="3710802784"/>
      </p:ext>
    </p:extLst>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1"/>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6">
            <a:extLst>
              <a:ext uri="{FF2B5EF4-FFF2-40B4-BE49-F238E27FC236}">
                <a16:creationId xmlns:a16="http://schemas.microsoft.com/office/drawing/2014/main" id="{1C528141-17B4-5863-D236-EEA3EE2030E3}"/>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9F97537E-7EF1-7A28-EA5D-5A5F11F333D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12051E3C-8828-E8CF-654D-F7A6FEE34AAC}"/>
              </a:ext>
            </a:extLst>
          </p:cNvPr>
          <p:cNvSpPr>
            <a:spLocks noGrp="1"/>
          </p:cNvSpPr>
          <p:nvPr>
            <p:ph type="sldNum" sz="quarter" idx="12"/>
          </p:nvPr>
        </p:nvSpPr>
        <p:spPr/>
        <p:txBody>
          <a:bodyPr/>
          <a:lstStyle>
            <a:lvl1pPr>
              <a:defRPr/>
            </a:lvl1pPr>
          </a:lstStyle>
          <a:p>
            <a:fld id="{C8196630-08E7-4C78-B3E1-1E6FB454323D}" type="slidenum">
              <a:rPr lang="en-US" altLang="en-US"/>
              <a:pPr/>
              <a:t>‹#›</a:t>
            </a:fld>
            <a:endParaRPr lang="en-US" altLang="en-US"/>
          </a:p>
        </p:txBody>
      </p:sp>
    </p:spTree>
    <p:extLst>
      <p:ext uri="{BB962C8B-B14F-4D97-AF65-F5344CB8AC3E}">
        <p14:creationId xmlns:p14="http://schemas.microsoft.com/office/powerpoint/2010/main" val="412885762"/>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BDDA6FA1-3166-4D36-9195-D2E48CF9EA77}" type="slidenum">
              <a:rPr lang="en-US" altLang="en-US"/>
              <a:pPr>
                <a:defRPr/>
              </a:pPr>
              <a:t>‹#›</a:t>
            </a:fld>
            <a:endParaRPr lang="en-US" altLang="en-US"/>
          </a:p>
        </p:txBody>
      </p:sp>
    </p:spTree>
    <p:extLst>
      <p:ext uri="{BB962C8B-B14F-4D97-AF65-F5344CB8AC3E}">
        <p14:creationId xmlns:p14="http://schemas.microsoft.com/office/powerpoint/2010/main" val="353197469"/>
      </p:ext>
    </p:extLst>
  </p:cSld>
  <p:clrMapOvr>
    <a:masterClrMapping/>
  </p:clrMapOvr>
  <p:transition>
    <p:fade thruBlk="1"/>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EF13CEDA-B0F2-4336-AD26-C5C075337AAA}" type="slidenum">
              <a:rPr lang="en-US" altLang="en-US"/>
              <a:pPr>
                <a:defRPr/>
              </a:pPr>
              <a:t>‹#›</a:t>
            </a:fld>
            <a:endParaRPr lang="en-US" altLang="en-US"/>
          </a:p>
        </p:txBody>
      </p:sp>
    </p:spTree>
    <p:extLst>
      <p:ext uri="{BB962C8B-B14F-4D97-AF65-F5344CB8AC3E}">
        <p14:creationId xmlns:p14="http://schemas.microsoft.com/office/powerpoint/2010/main" val="1316410761"/>
      </p:ext>
    </p:extLst>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43388279-EC0E-4166-B7BC-D2A8B64E7DC5}" type="slidenum">
              <a:rPr lang="en-US" altLang="en-US"/>
              <a:pPr>
                <a:defRPr/>
              </a:pPr>
              <a:t>‹#›</a:t>
            </a:fld>
            <a:endParaRPr lang="en-US" altLang="en-US"/>
          </a:p>
        </p:txBody>
      </p:sp>
    </p:spTree>
    <p:extLst>
      <p:ext uri="{BB962C8B-B14F-4D97-AF65-F5344CB8AC3E}">
        <p14:creationId xmlns:p14="http://schemas.microsoft.com/office/powerpoint/2010/main" val="357767256"/>
      </p:ext>
    </p:extLst>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endParaRPr lang="en-US"/>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rgbClr val="EAEAEA"/>
                </a:solidFill>
              </a:defRPr>
            </a:lvl1pPr>
          </a:lstStyle>
          <a:p>
            <a:pPr>
              <a:defRPr/>
            </a:pPr>
            <a:fld id="{3000B8AF-8711-405F-8D30-D829DDDF78B1}" type="slidenum">
              <a:rPr lang="en-US" altLang="en-US"/>
              <a:pPr>
                <a:defRPr/>
              </a:pPr>
              <a:t>‹#›</a:t>
            </a:fld>
            <a:endParaRPr lang="en-US" altLang="en-US"/>
          </a:p>
        </p:txBody>
      </p:sp>
    </p:spTree>
    <p:extLst>
      <p:ext uri="{BB962C8B-B14F-4D97-AF65-F5344CB8AC3E}">
        <p14:creationId xmlns:p14="http://schemas.microsoft.com/office/powerpoint/2010/main" val="186484223"/>
      </p:ext>
    </p:extLst>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3F4D3078-AAC2-4FCB-A535-5BBE650A29FD}" type="slidenum">
              <a:rPr lang="en-US" altLang="en-US"/>
              <a:pPr>
                <a:defRPr/>
              </a:pPr>
              <a:t>‹#›</a:t>
            </a:fld>
            <a:endParaRPr lang="en-US" altLang="en-US"/>
          </a:p>
        </p:txBody>
      </p:sp>
    </p:spTree>
    <p:extLst>
      <p:ext uri="{BB962C8B-B14F-4D97-AF65-F5344CB8AC3E}">
        <p14:creationId xmlns:p14="http://schemas.microsoft.com/office/powerpoint/2010/main" val="1011788885"/>
      </p:ext>
    </p:extLst>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B6A0AB0E-E2F8-4B3B-BA51-C7D5689FC2EB}" type="slidenum">
              <a:rPr lang="en-US" altLang="en-US"/>
              <a:pPr>
                <a:defRPr/>
              </a:pPr>
              <a:t>‹#›</a:t>
            </a:fld>
            <a:endParaRPr lang="en-US" altLang="en-US"/>
          </a:p>
        </p:txBody>
      </p:sp>
    </p:spTree>
    <p:extLst>
      <p:ext uri="{BB962C8B-B14F-4D97-AF65-F5344CB8AC3E}">
        <p14:creationId xmlns:p14="http://schemas.microsoft.com/office/powerpoint/2010/main" val="1469599354"/>
      </p:ext>
    </p:extLst>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CDCCD12A-32D6-4AEE-9D79-4CD199DC005E}" type="slidenum">
              <a:rPr lang="en-US" altLang="en-US"/>
              <a:pPr>
                <a:defRPr/>
              </a:pPr>
              <a:t>‹#›</a:t>
            </a:fld>
            <a:endParaRPr lang="en-US" altLang="en-US"/>
          </a:p>
        </p:txBody>
      </p:sp>
    </p:spTree>
    <p:extLst>
      <p:ext uri="{BB962C8B-B14F-4D97-AF65-F5344CB8AC3E}">
        <p14:creationId xmlns:p14="http://schemas.microsoft.com/office/powerpoint/2010/main" val="1822152623"/>
      </p:ext>
    </p:extLst>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4A3E745C-5D74-41F0-BA4B-46C30D6CCBC4}" type="slidenum">
              <a:rPr lang="en-US" altLang="en-US"/>
              <a:pPr>
                <a:defRPr/>
              </a:pPr>
              <a:t>‹#›</a:t>
            </a:fld>
            <a:endParaRPr lang="en-US" altLang="en-US"/>
          </a:p>
        </p:txBody>
      </p:sp>
    </p:spTree>
    <p:extLst>
      <p:ext uri="{BB962C8B-B14F-4D97-AF65-F5344CB8AC3E}">
        <p14:creationId xmlns:p14="http://schemas.microsoft.com/office/powerpoint/2010/main" val="2841726139"/>
      </p:ext>
    </p:extLst>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AA8FCA9C-CA65-4BB7-A41F-AF6F417D3530}" type="slidenum">
              <a:rPr lang="en-US" altLang="en-US"/>
              <a:pPr>
                <a:defRPr/>
              </a:pPr>
              <a:t>‹#›</a:t>
            </a:fld>
            <a:endParaRPr lang="en-US" altLang="en-US"/>
          </a:p>
        </p:txBody>
      </p:sp>
    </p:spTree>
    <p:extLst>
      <p:ext uri="{BB962C8B-B14F-4D97-AF65-F5344CB8AC3E}">
        <p14:creationId xmlns:p14="http://schemas.microsoft.com/office/powerpoint/2010/main" val="3408363761"/>
      </p:ext>
    </p:extLst>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CE3C2516-978C-4357-8B13-317AA5A50FA5}" type="slidenum">
              <a:rPr lang="en-US" altLang="en-US"/>
              <a:pPr>
                <a:defRPr/>
              </a:pPr>
              <a:t>‹#›</a:t>
            </a:fld>
            <a:endParaRPr lang="en-US" altLang="en-US"/>
          </a:p>
        </p:txBody>
      </p:sp>
    </p:spTree>
    <p:extLst>
      <p:ext uri="{BB962C8B-B14F-4D97-AF65-F5344CB8AC3E}">
        <p14:creationId xmlns:p14="http://schemas.microsoft.com/office/powerpoint/2010/main" val="84253368"/>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4C4786B-2473-2D9F-25FC-C52F21CA51F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B3D59E2-D129-F1A8-E39C-D55C1501B97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0A5829F-2901-F7F4-BFB7-96BBACF6FADC}"/>
              </a:ext>
            </a:extLst>
          </p:cNvPr>
          <p:cNvSpPr>
            <a:spLocks noGrp="1"/>
          </p:cNvSpPr>
          <p:nvPr>
            <p:ph type="sldNum" sz="quarter" idx="12"/>
          </p:nvPr>
        </p:nvSpPr>
        <p:spPr/>
        <p:txBody>
          <a:bodyPr/>
          <a:lstStyle>
            <a:lvl1pPr>
              <a:defRPr/>
            </a:lvl1pPr>
          </a:lstStyle>
          <a:p>
            <a:fld id="{ED6DC4AE-0ED2-4FCB-988C-3C5C2329D868}" type="slidenum">
              <a:rPr lang="en-US" altLang="en-US"/>
              <a:pPr/>
              <a:t>‹#›</a:t>
            </a:fld>
            <a:endParaRPr lang="en-US" altLang="en-US"/>
          </a:p>
        </p:txBody>
      </p:sp>
    </p:spTree>
    <p:extLst>
      <p:ext uri="{BB962C8B-B14F-4D97-AF65-F5344CB8AC3E}">
        <p14:creationId xmlns:p14="http://schemas.microsoft.com/office/powerpoint/2010/main" val="120793550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B037B750-064F-42A8-A083-5C09B3BA9B57}" type="slidenum">
              <a:rPr lang="en-US" altLang="en-US"/>
              <a:pPr>
                <a:defRPr/>
              </a:pPr>
              <a:t>‹#›</a:t>
            </a:fld>
            <a:endParaRPr lang="en-US" altLang="en-US"/>
          </a:p>
        </p:txBody>
      </p:sp>
    </p:spTree>
    <p:extLst>
      <p:ext uri="{BB962C8B-B14F-4D97-AF65-F5344CB8AC3E}">
        <p14:creationId xmlns:p14="http://schemas.microsoft.com/office/powerpoint/2010/main" val="3280866007"/>
      </p:ext>
    </p:extLst>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EC8FBB4F-0DAF-4565-9216-49CD71458011}" type="slidenum">
              <a:rPr lang="en-US" altLang="en-US"/>
              <a:pPr>
                <a:defRPr/>
              </a:pPr>
              <a:t>‹#›</a:t>
            </a:fld>
            <a:endParaRPr lang="en-US" altLang="en-US"/>
          </a:p>
        </p:txBody>
      </p:sp>
    </p:spTree>
    <p:extLst>
      <p:ext uri="{BB962C8B-B14F-4D97-AF65-F5344CB8AC3E}">
        <p14:creationId xmlns:p14="http://schemas.microsoft.com/office/powerpoint/2010/main" val="2223279865"/>
      </p:ext>
    </p:extLst>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C58FF869-6F82-4281-9DB4-5F7640AB0483}" type="slidenum">
              <a:rPr lang="en-US" altLang="en-US"/>
              <a:pPr>
                <a:defRPr/>
              </a:pPr>
              <a:t>‹#›</a:t>
            </a:fld>
            <a:endParaRPr lang="en-US" altLang="en-US"/>
          </a:p>
        </p:txBody>
      </p:sp>
    </p:spTree>
    <p:extLst>
      <p:ext uri="{BB962C8B-B14F-4D97-AF65-F5344CB8AC3E}">
        <p14:creationId xmlns:p14="http://schemas.microsoft.com/office/powerpoint/2010/main" val="3323923259"/>
      </p:ext>
    </p:extLst>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8342C42D-F421-4CFA-BF4F-4314CF5B6E9E}" type="slidenum">
              <a:rPr lang="en-US" altLang="en-US"/>
              <a:pPr>
                <a:defRPr/>
              </a:pPr>
              <a:t>‹#›</a:t>
            </a:fld>
            <a:endParaRPr lang="en-US" altLang="en-US"/>
          </a:p>
        </p:txBody>
      </p:sp>
    </p:spTree>
    <p:extLst>
      <p:ext uri="{BB962C8B-B14F-4D97-AF65-F5344CB8AC3E}">
        <p14:creationId xmlns:p14="http://schemas.microsoft.com/office/powerpoint/2010/main" val="2420087933"/>
      </p:ext>
    </p:extLst>
  </p:cSld>
  <p:clrMapOvr>
    <a:masterClrMapping/>
  </p:clrMapOvr>
  <p:transition>
    <p:fade thruBlk="1"/>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endParaRPr lang="en-US"/>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chemeClr val="bg1"/>
                </a:solidFill>
              </a:defRPr>
            </a:lvl1pPr>
          </a:lstStyle>
          <a:p>
            <a:pPr>
              <a:defRPr/>
            </a:pPr>
            <a:fld id="{833960BB-7216-490B-99BB-B64D3CEB4CA5}" type="slidenum">
              <a:rPr lang="en-US" altLang="en-US"/>
              <a:pPr>
                <a:defRPr/>
              </a:pPr>
              <a:t>‹#›</a:t>
            </a:fld>
            <a:endParaRPr lang="en-US" altLang="en-US"/>
          </a:p>
        </p:txBody>
      </p:sp>
    </p:spTree>
    <p:extLst>
      <p:ext uri="{BB962C8B-B14F-4D97-AF65-F5344CB8AC3E}">
        <p14:creationId xmlns:p14="http://schemas.microsoft.com/office/powerpoint/2010/main" val="1625146504"/>
      </p:ext>
    </p:extLst>
  </p:cSld>
  <p:clrMapOvr>
    <a:masterClrMapping/>
  </p:clrMapOvr>
  <p:transition>
    <p:fade thruBlk="1"/>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99142BD6-4A66-488E-AFB5-59051F1055DB}" type="slidenum">
              <a:rPr lang="en-US" altLang="en-US"/>
              <a:pPr>
                <a:defRPr/>
              </a:pPr>
              <a:t>‹#›</a:t>
            </a:fld>
            <a:endParaRPr lang="en-US" altLang="en-US"/>
          </a:p>
        </p:txBody>
      </p:sp>
    </p:spTree>
    <p:extLst>
      <p:ext uri="{BB962C8B-B14F-4D97-AF65-F5344CB8AC3E}">
        <p14:creationId xmlns:p14="http://schemas.microsoft.com/office/powerpoint/2010/main" val="1081309947"/>
      </p:ext>
    </p:extLst>
  </p:cSld>
  <p:clrMapOvr>
    <a:masterClrMapping/>
  </p:clrMapOvr>
  <p:transition>
    <p:fade thruBlk="1"/>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23ADED8B-AEC0-4C16-AAD9-3B8774618E2C}" type="slidenum">
              <a:rPr lang="en-US" altLang="en-US"/>
              <a:pPr>
                <a:defRPr/>
              </a:pPr>
              <a:t>‹#›</a:t>
            </a:fld>
            <a:endParaRPr lang="en-US" altLang="en-US"/>
          </a:p>
        </p:txBody>
      </p:sp>
    </p:spTree>
    <p:extLst>
      <p:ext uri="{BB962C8B-B14F-4D97-AF65-F5344CB8AC3E}">
        <p14:creationId xmlns:p14="http://schemas.microsoft.com/office/powerpoint/2010/main" val="3198041268"/>
      </p:ext>
    </p:extLst>
  </p:cSld>
  <p:clrMapOvr>
    <a:masterClrMapping/>
  </p:clrMapOvr>
  <p:transition>
    <p:fade thruBlk="1"/>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A88DC01C-A3BA-4020-A732-ABA57496E434}" type="slidenum">
              <a:rPr lang="en-US" altLang="en-US"/>
              <a:pPr>
                <a:defRPr/>
              </a:pPr>
              <a:t>‹#›</a:t>
            </a:fld>
            <a:endParaRPr lang="en-US" altLang="en-US"/>
          </a:p>
        </p:txBody>
      </p:sp>
    </p:spTree>
    <p:extLst>
      <p:ext uri="{BB962C8B-B14F-4D97-AF65-F5344CB8AC3E}">
        <p14:creationId xmlns:p14="http://schemas.microsoft.com/office/powerpoint/2010/main" val="2045852854"/>
      </p:ext>
    </p:extLst>
  </p:cSld>
  <p:clrMapOvr>
    <a:masterClrMapping/>
  </p:clrMapOvr>
  <p:transition>
    <p:fade thruBlk="1"/>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00B888EC-8463-4C5A-B243-0A0823963AEB}" type="slidenum">
              <a:rPr lang="en-US" altLang="en-US"/>
              <a:pPr>
                <a:defRPr/>
              </a:pPr>
              <a:t>‹#›</a:t>
            </a:fld>
            <a:endParaRPr lang="en-US" altLang="en-US"/>
          </a:p>
        </p:txBody>
      </p:sp>
    </p:spTree>
    <p:extLst>
      <p:ext uri="{BB962C8B-B14F-4D97-AF65-F5344CB8AC3E}">
        <p14:creationId xmlns:p14="http://schemas.microsoft.com/office/powerpoint/2010/main" val="1969566415"/>
      </p:ext>
    </p:extLst>
  </p:cSld>
  <p:clrMapOvr>
    <a:masterClrMapping/>
  </p:clrMapOvr>
  <p:transition>
    <p:fade thruBlk="1"/>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CD556389-9CA3-4A83-B425-2D30DCD891AB}" type="slidenum">
              <a:rPr lang="en-US" altLang="en-US"/>
              <a:pPr>
                <a:defRPr/>
              </a:pPr>
              <a:t>‹#›</a:t>
            </a:fld>
            <a:endParaRPr lang="en-US" altLang="en-US"/>
          </a:p>
        </p:txBody>
      </p:sp>
    </p:spTree>
    <p:extLst>
      <p:ext uri="{BB962C8B-B14F-4D97-AF65-F5344CB8AC3E}">
        <p14:creationId xmlns:p14="http://schemas.microsoft.com/office/powerpoint/2010/main" val="3043039153"/>
      </p:ext>
    </p:extLst>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1"/>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6">
            <a:extLst>
              <a:ext uri="{FF2B5EF4-FFF2-40B4-BE49-F238E27FC236}">
                <a16:creationId xmlns:a16="http://schemas.microsoft.com/office/drawing/2014/main" id="{B1BC296A-2278-3B8C-12C5-ABA9D5819359}"/>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BB7344BD-0BAD-93EE-0B8F-4F4352AD380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226944C3-1C7E-833A-A98F-361AD8A5E1BC}"/>
              </a:ext>
            </a:extLst>
          </p:cNvPr>
          <p:cNvSpPr>
            <a:spLocks noGrp="1"/>
          </p:cNvSpPr>
          <p:nvPr>
            <p:ph type="sldNum" sz="quarter" idx="12"/>
          </p:nvPr>
        </p:nvSpPr>
        <p:spPr/>
        <p:txBody>
          <a:bodyPr/>
          <a:lstStyle>
            <a:lvl1pPr>
              <a:defRPr/>
            </a:lvl1pPr>
          </a:lstStyle>
          <a:p>
            <a:fld id="{25973230-E1BE-446F-89F8-542673676495}" type="slidenum">
              <a:rPr lang="en-US" altLang="en-US"/>
              <a:pPr/>
              <a:t>‹#›</a:t>
            </a:fld>
            <a:endParaRPr lang="en-US" altLang="en-US"/>
          </a:p>
        </p:txBody>
      </p:sp>
    </p:spTree>
    <p:extLst>
      <p:ext uri="{BB962C8B-B14F-4D97-AF65-F5344CB8AC3E}">
        <p14:creationId xmlns:p14="http://schemas.microsoft.com/office/powerpoint/2010/main" val="3944811465"/>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EA743631-2CA3-46E5-B628-B0A5B24ECC2C}" type="slidenum">
              <a:rPr lang="en-US" altLang="en-US"/>
              <a:pPr>
                <a:defRPr/>
              </a:pPr>
              <a:t>‹#›</a:t>
            </a:fld>
            <a:endParaRPr lang="en-US" altLang="en-US"/>
          </a:p>
        </p:txBody>
      </p:sp>
    </p:spTree>
    <p:extLst>
      <p:ext uri="{BB962C8B-B14F-4D97-AF65-F5344CB8AC3E}">
        <p14:creationId xmlns:p14="http://schemas.microsoft.com/office/powerpoint/2010/main" val="687659777"/>
      </p:ext>
    </p:extLst>
  </p:cSld>
  <p:clrMapOvr>
    <a:masterClrMapping/>
  </p:clrMapOvr>
  <p:transition>
    <p:fade thruBlk="1"/>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57706B18-AD02-4BD6-9FC3-81260266F897}" type="slidenum">
              <a:rPr lang="en-US" altLang="en-US"/>
              <a:pPr>
                <a:defRPr/>
              </a:pPr>
              <a:t>‹#›</a:t>
            </a:fld>
            <a:endParaRPr lang="en-US" altLang="en-US"/>
          </a:p>
        </p:txBody>
      </p:sp>
    </p:spTree>
    <p:extLst>
      <p:ext uri="{BB962C8B-B14F-4D97-AF65-F5344CB8AC3E}">
        <p14:creationId xmlns:p14="http://schemas.microsoft.com/office/powerpoint/2010/main" val="4061856241"/>
      </p:ext>
    </p:extLst>
  </p:cSld>
  <p:clrMapOvr>
    <a:masterClrMapping/>
  </p:clrMapOvr>
  <p:transition>
    <p:fade thruBlk="1"/>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EE02478B-4347-4082-8569-1A054F77AA53}" type="slidenum">
              <a:rPr lang="en-US" altLang="en-US"/>
              <a:pPr>
                <a:defRPr/>
              </a:pPr>
              <a:t>‹#›</a:t>
            </a:fld>
            <a:endParaRPr lang="en-US" altLang="en-US"/>
          </a:p>
        </p:txBody>
      </p:sp>
    </p:spTree>
    <p:extLst>
      <p:ext uri="{BB962C8B-B14F-4D97-AF65-F5344CB8AC3E}">
        <p14:creationId xmlns:p14="http://schemas.microsoft.com/office/powerpoint/2010/main" val="2205487491"/>
      </p:ext>
    </p:extLst>
  </p:cSld>
  <p:clrMapOvr>
    <a:masterClrMapping/>
  </p:clrMapOvr>
  <p:transition>
    <p:fade thruBlk="1"/>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3AD86E59-DD13-42B5-8D5E-AB3E5607D9BA}" type="slidenum">
              <a:rPr lang="en-US" altLang="en-US"/>
              <a:pPr>
                <a:defRPr/>
              </a:pPr>
              <a:t>‹#›</a:t>
            </a:fld>
            <a:endParaRPr lang="en-US" altLang="en-US"/>
          </a:p>
        </p:txBody>
      </p:sp>
    </p:spTree>
    <p:extLst>
      <p:ext uri="{BB962C8B-B14F-4D97-AF65-F5344CB8AC3E}">
        <p14:creationId xmlns:p14="http://schemas.microsoft.com/office/powerpoint/2010/main" val="3588722298"/>
      </p:ext>
    </p:extLst>
  </p:cSld>
  <p:clrMapOvr>
    <a:masterClrMapping/>
  </p:clrMapOvr>
  <p:transition>
    <p:fade thruBlk="1"/>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298D4D82-CBD3-4F28-BCCA-67EA0D24C3BE}" type="slidenum">
              <a:rPr lang="en-US" altLang="en-US"/>
              <a:pPr>
                <a:defRPr/>
              </a:pPr>
              <a:t>‹#›</a:t>
            </a:fld>
            <a:endParaRPr lang="en-US" altLang="en-US"/>
          </a:p>
        </p:txBody>
      </p:sp>
    </p:spTree>
    <p:extLst>
      <p:ext uri="{BB962C8B-B14F-4D97-AF65-F5344CB8AC3E}">
        <p14:creationId xmlns:p14="http://schemas.microsoft.com/office/powerpoint/2010/main" val="1756933718"/>
      </p:ext>
    </p:extLst>
  </p:cSld>
  <p:clrMapOvr>
    <a:masterClrMapping/>
  </p:clrMapOvr>
  <p:transition>
    <p:fade thruBlk="1"/>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endParaRPr lang="en-US"/>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rgbClr val="EAEAEA"/>
                </a:solidFill>
              </a:defRPr>
            </a:lvl1pPr>
          </a:lstStyle>
          <a:p>
            <a:pPr>
              <a:defRPr/>
            </a:pPr>
            <a:fld id="{A71E0EFA-2F95-496F-BA4D-603C4D634ED2}" type="slidenum">
              <a:rPr lang="en-US" altLang="en-US"/>
              <a:pPr>
                <a:defRPr/>
              </a:pPr>
              <a:t>‹#›</a:t>
            </a:fld>
            <a:endParaRPr lang="en-US" altLang="en-US"/>
          </a:p>
        </p:txBody>
      </p:sp>
    </p:spTree>
    <p:extLst>
      <p:ext uri="{BB962C8B-B14F-4D97-AF65-F5344CB8AC3E}">
        <p14:creationId xmlns:p14="http://schemas.microsoft.com/office/powerpoint/2010/main" val="21555624"/>
      </p:ext>
    </p:extLst>
  </p:cSld>
  <p:clrMapOvr>
    <a:masterClrMapping/>
  </p:clrMapOvr>
  <p:transition>
    <p:fade thruBlk="1"/>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B29250B0-7396-497F-A85E-A72086206891}" type="slidenum">
              <a:rPr lang="en-US" altLang="en-US"/>
              <a:pPr>
                <a:defRPr/>
              </a:pPr>
              <a:t>‹#›</a:t>
            </a:fld>
            <a:endParaRPr lang="en-US" altLang="en-US"/>
          </a:p>
        </p:txBody>
      </p:sp>
    </p:spTree>
    <p:extLst>
      <p:ext uri="{BB962C8B-B14F-4D97-AF65-F5344CB8AC3E}">
        <p14:creationId xmlns:p14="http://schemas.microsoft.com/office/powerpoint/2010/main" val="2256761568"/>
      </p:ext>
    </p:extLst>
  </p:cSld>
  <p:clrMapOvr>
    <a:masterClrMapping/>
  </p:clrMapOvr>
  <p:transition>
    <p:fade thruBlk="1"/>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E8505CDE-4D94-4213-A9B5-6188F6164B9D}" type="slidenum">
              <a:rPr lang="en-US" altLang="en-US"/>
              <a:pPr>
                <a:defRPr/>
              </a:pPr>
              <a:t>‹#›</a:t>
            </a:fld>
            <a:endParaRPr lang="en-US" altLang="en-US"/>
          </a:p>
        </p:txBody>
      </p:sp>
    </p:spTree>
    <p:extLst>
      <p:ext uri="{BB962C8B-B14F-4D97-AF65-F5344CB8AC3E}">
        <p14:creationId xmlns:p14="http://schemas.microsoft.com/office/powerpoint/2010/main" val="591629435"/>
      </p:ext>
    </p:extLst>
  </p:cSld>
  <p:clrMapOvr>
    <a:masterClrMapping/>
  </p:clrMapOvr>
  <p:transition>
    <p:fade thruBlk="1"/>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C4C0DD73-2208-4B27-8880-D3C5B262D474}" type="slidenum">
              <a:rPr lang="en-US" altLang="en-US"/>
              <a:pPr>
                <a:defRPr/>
              </a:pPr>
              <a:t>‹#›</a:t>
            </a:fld>
            <a:endParaRPr lang="en-US" altLang="en-US"/>
          </a:p>
        </p:txBody>
      </p:sp>
    </p:spTree>
    <p:extLst>
      <p:ext uri="{BB962C8B-B14F-4D97-AF65-F5344CB8AC3E}">
        <p14:creationId xmlns:p14="http://schemas.microsoft.com/office/powerpoint/2010/main" val="2306398380"/>
      </p:ext>
    </p:extLst>
  </p:cSld>
  <p:clrMapOvr>
    <a:masterClrMapping/>
  </p:clrMapOvr>
  <p:transition>
    <p:fade thruBlk="1"/>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98ECB2CD-68A2-4E73-9675-F8F4F38583E5}" type="slidenum">
              <a:rPr lang="en-US" altLang="en-US"/>
              <a:pPr>
                <a:defRPr/>
              </a:pPr>
              <a:t>‹#›</a:t>
            </a:fld>
            <a:endParaRPr lang="en-US" altLang="en-US"/>
          </a:p>
        </p:txBody>
      </p:sp>
    </p:spTree>
    <p:extLst>
      <p:ext uri="{BB962C8B-B14F-4D97-AF65-F5344CB8AC3E}">
        <p14:creationId xmlns:p14="http://schemas.microsoft.com/office/powerpoint/2010/main" val="4290196263"/>
      </p:ext>
    </p:extLst>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06C3DEC7-06A6-B3F2-6D0A-FAD81286E553}"/>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6F9CBEB-63AF-D066-639E-5D6653C53EA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9F15D67-A2F6-9456-68DA-508333EEFBE2}"/>
              </a:ext>
            </a:extLst>
          </p:cNvPr>
          <p:cNvSpPr>
            <a:spLocks noGrp="1"/>
          </p:cNvSpPr>
          <p:nvPr>
            <p:ph type="sldNum" sz="quarter" idx="12"/>
          </p:nvPr>
        </p:nvSpPr>
        <p:spPr/>
        <p:txBody>
          <a:bodyPr/>
          <a:lstStyle>
            <a:lvl1pPr>
              <a:defRPr/>
            </a:lvl1pPr>
          </a:lstStyle>
          <a:p>
            <a:fld id="{09D467D5-81E2-42F2-AE67-93F52FCEAE9B}" type="slidenum">
              <a:rPr lang="en-US" altLang="en-US"/>
              <a:pPr/>
              <a:t>‹#›</a:t>
            </a:fld>
            <a:endParaRPr lang="en-US" altLang="en-US"/>
          </a:p>
        </p:txBody>
      </p:sp>
    </p:spTree>
    <p:extLst>
      <p:ext uri="{BB962C8B-B14F-4D97-AF65-F5344CB8AC3E}">
        <p14:creationId xmlns:p14="http://schemas.microsoft.com/office/powerpoint/2010/main" val="331320858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5F6D24D0-AD1E-448A-93DC-F1376301206A}" type="slidenum">
              <a:rPr lang="en-US" altLang="en-US"/>
              <a:pPr>
                <a:defRPr/>
              </a:pPr>
              <a:t>‹#›</a:t>
            </a:fld>
            <a:endParaRPr lang="en-US" altLang="en-US"/>
          </a:p>
        </p:txBody>
      </p:sp>
    </p:spTree>
    <p:extLst>
      <p:ext uri="{BB962C8B-B14F-4D97-AF65-F5344CB8AC3E}">
        <p14:creationId xmlns:p14="http://schemas.microsoft.com/office/powerpoint/2010/main" val="3855241343"/>
      </p:ext>
    </p:extLst>
  </p:cSld>
  <p:clrMapOvr>
    <a:masterClrMapping/>
  </p:clrMapOvr>
  <p:transition>
    <p:fade thruBlk="1"/>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8B783002-4184-4DF3-B877-1ABF11C528FC}" type="slidenum">
              <a:rPr lang="en-US" altLang="en-US"/>
              <a:pPr>
                <a:defRPr/>
              </a:pPr>
              <a:t>‹#›</a:t>
            </a:fld>
            <a:endParaRPr lang="en-US" altLang="en-US"/>
          </a:p>
        </p:txBody>
      </p:sp>
    </p:spTree>
    <p:extLst>
      <p:ext uri="{BB962C8B-B14F-4D97-AF65-F5344CB8AC3E}">
        <p14:creationId xmlns:p14="http://schemas.microsoft.com/office/powerpoint/2010/main" val="2322784081"/>
      </p:ext>
    </p:extLst>
  </p:cSld>
  <p:clrMapOvr>
    <a:masterClrMapping/>
  </p:clrMapOvr>
  <p:transition>
    <p:fade thruBlk="1"/>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FB252841-78FE-49D4-BF73-F04250701A7D}" type="slidenum">
              <a:rPr lang="en-US" altLang="en-US"/>
              <a:pPr>
                <a:defRPr/>
              </a:pPr>
              <a:t>‹#›</a:t>
            </a:fld>
            <a:endParaRPr lang="en-US" altLang="en-US"/>
          </a:p>
        </p:txBody>
      </p:sp>
    </p:spTree>
    <p:extLst>
      <p:ext uri="{BB962C8B-B14F-4D97-AF65-F5344CB8AC3E}">
        <p14:creationId xmlns:p14="http://schemas.microsoft.com/office/powerpoint/2010/main" val="1526526412"/>
      </p:ext>
    </p:extLst>
  </p:cSld>
  <p:clrMapOvr>
    <a:masterClrMapping/>
  </p:clrMapOvr>
  <p:transition>
    <p:fade thruBlk="1"/>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549B73AB-417B-4B97-A9AF-FC4AB982A39E}" type="slidenum">
              <a:rPr lang="en-US" altLang="en-US"/>
              <a:pPr>
                <a:defRPr/>
              </a:pPr>
              <a:t>‹#›</a:t>
            </a:fld>
            <a:endParaRPr lang="en-US" altLang="en-US"/>
          </a:p>
        </p:txBody>
      </p:sp>
    </p:spTree>
    <p:extLst>
      <p:ext uri="{BB962C8B-B14F-4D97-AF65-F5344CB8AC3E}">
        <p14:creationId xmlns:p14="http://schemas.microsoft.com/office/powerpoint/2010/main" val="1983388594"/>
      </p:ext>
    </p:extLst>
  </p:cSld>
  <p:clrMapOvr>
    <a:masterClrMapping/>
  </p:clrMapOvr>
  <p:transition>
    <p:fade thruBlk="1"/>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A6707C2A-936E-41BC-AEFA-CF7E4F756FFF}" type="slidenum">
              <a:rPr lang="en-US" altLang="en-US"/>
              <a:pPr>
                <a:defRPr/>
              </a:pPr>
              <a:t>‹#›</a:t>
            </a:fld>
            <a:endParaRPr lang="en-US" altLang="en-US"/>
          </a:p>
        </p:txBody>
      </p:sp>
    </p:spTree>
    <p:extLst>
      <p:ext uri="{BB962C8B-B14F-4D97-AF65-F5344CB8AC3E}">
        <p14:creationId xmlns:p14="http://schemas.microsoft.com/office/powerpoint/2010/main" val="189641304"/>
      </p:ext>
    </p:extLst>
  </p:cSld>
  <p:clrMapOvr>
    <a:masterClrMapping/>
  </p:clrMapOvr>
  <p:transition>
    <p:fade thruBlk="1"/>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64DFC543-6E8B-47E2-80C1-13464CB3BEDB}" type="slidenum">
              <a:rPr lang="en-US" altLang="en-US"/>
              <a:pPr>
                <a:defRPr/>
              </a:pPr>
              <a:t>‹#›</a:t>
            </a:fld>
            <a:endParaRPr lang="en-US" altLang="en-US"/>
          </a:p>
        </p:txBody>
      </p:sp>
    </p:spTree>
    <p:extLst>
      <p:ext uri="{BB962C8B-B14F-4D97-AF65-F5344CB8AC3E}">
        <p14:creationId xmlns:p14="http://schemas.microsoft.com/office/powerpoint/2010/main" val="3273970137"/>
      </p:ext>
    </p:extLst>
  </p:cSld>
  <p:clrMapOvr>
    <a:masterClrMapping/>
  </p:clrMapOvr>
  <p:transition>
    <p:fade thruBlk="1"/>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7" name="Rectangle 6"/>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 name="Rectangle 9"/>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1" name="Rounded Rectangle 10"/>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2" name="Rounded Rectangle 11"/>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5" name="Rectangle 14"/>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6" name="Rectangle 15"/>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p:cNvSpPr>
            <a:spLocks noGrp="1"/>
          </p:cNvSpPr>
          <p:nvPr>
            <p:ph type="dt" sz="half" idx="10"/>
          </p:nvPr>
        </p:nvSpPr>
        <p:spPr>
          <a:xfrm>
            <a:off x="8940800" y="4206875"/>
            <a:ext cx="1280584" cy="457200"/>
          </a:xfrm>
        </p:spPr>
        <p:txBody>
          <a:bodyPr/>
          <a:lstStyle>
            <a:lvl1pPr>
              <a:defRPr/>
            </a:lvl1pPr>
          </a:lstStyle>
          <a:p>
            <a:pPr>
              <a:defRPr/>
            </a:pPr>
            <a:endParaRPr lang="en-US"/>
          </a:p>
        </p:txBody>
      </p:sp>
      <p:sp>
        <p:nvSpPr>
          <p:cNvPr id="18" name="Footer Placeholder 16"/>
          <p:cNvSpPr>
            <a:spLocks noGrp="1"/>
          </p:cNvSpPr>
          <p:nvPr>
            <p:ph type="ftr" sz="quarter" idx="11"/>
          </p:nvPr>
        </p:nvSpPr>
        <p:spPr>
          <a:xfrm>
            <a:off x="7213600" y="4205288"/>
            <a:ext cx="17272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11093451" y="1589"/>
            <a:ext cx="996949" cy="365125"/>
          </a:xfrm>
        </p:spPr>
        <p:txBody>
          <a:bodyPr/>
          <a:lstStyle>
            <a:lvl1pPr>
              <a:defRPr>
                <a:solidFill>
                  <a:schemeClr val="bg1"/>
                </a:solidFill>
              </a:defRPr>
            </a:lvl1pPr>
          </a:lstStyle>
          <a:p>
            <a:pPr>
              <a:defRPr/>
            </a:pPr>
            <a:fld id="{45A35980-6ACF-4352-A2AC-D0D0DCE9273D}" type="slidenum">
              <a:rPr lang="en-US" altLang="en-US"/>
              <a:pPr>
                <a:defRPr/>
              </a:pPr>
              <a:t>‹#›</a:t>
            </a:fld>
            <a:endParaRPr lang="en-US" altLang="en-US"/>
          </a:p>
        </p:txBody>
      </p:sp>
    </p:spTree>
    <p:extLst>
      <p:ext uri="{BB962C8B-B14F-4D97-AF65-F5344CB8AC3E}">
        <p14:creationId xmlns:p14="http://schemas.microsoft.com/office/powerpoint/2010/main" val="3132400411"/>
      </p:ext>
    </p:extLst>
  </p:cSld>
  <p:clrMapOvr>
    <a:masterClrMapping/>
  </p:clrMapOvr>
  <p:transition>
    <p:fade thruBlk="1"/>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B4A9A7B5-6FFA-4DD4-8925-9B49ECC017DC}" type="slidenum">
              <a:rPr lang="en-US" altLang="en-US"/>
              <a:pPr>
                <a:defRPr/>
              </a:pPr>
              <a:t>‹#›</a:t>
            </a:fld>
            <a:endParaRPr lang="en-US" altLang="en-US"/>
          </a:p>
        </p:txBody>
      </p:sp>
    </p:spTree>
    <p:extLst>
      <p:ext uri="{BB962C8B-B14F-4D97-AF65-F5344CB8AC3E}">
        <p14:creationId xmlns:p14="http://schemas.microsoft.com/office/powerpoint/2010/main" val="3496680995"/>
      </p:ext>
    </p:extLst>
  </p:cSld>
  <p:clrMapOvr>
    <a:masterClrMapping/>
  </p:clrMapOvr>
  <p:transition>
    <p:fade thruBlk="1"/>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75B7099B-182F-45B8-9CEF-91E4998478B6}" type="slidenum">
              <a:rPr lang="en-US" altLang="en-US"/>
              <a:pPr>
                <a:defRPr/>
              </a:pPr>
              <a:t>‹#›</a:t>
            </a:fld>
            <a:endParaRPr lang="en-US" altLang="en-US"/>
          </a:p>
        </p:txBody>
      </p:sp>
    </p:spTree>
    <p:extLst>
      <p:ext uri="{BB962C8B-B14F-4D97-AF65-F5344CB8AC3E}">
        <p14:creationId xmlns:p14="http://schemas.microsoft.com/office/powerpoint/2010/main" val="2507031400"/>
      </p:ext>
    </p:extLst>
  </p:cSld>
  <p:clrMapOvr>
    <a:masterClrMapping/>
  </p:clrMapOvr>
  <p:transition>
    <p:fade thruBlk="1"/>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1C11DF15-4082-47AA-9B75-AFCB7DBAF040}" type="slidenum">
              <a:rPr lang="en-US" altLang="en-US"/>
              <a:pPr>
                <a:defRPr/>
              </a:pPr>
              <a:t>‹#›</a:t>
            </a:fld>
            <a:endParaRPr lang="en-US" altLang="en-US"/>
          </a:p>
        </p:txBody>
      </p:sp>
    </p:spTree>
    <p:extLst>
      <p:ext uri="{BB962C8B-B14F-4D97-AF65-F5344CB8AC3E}">
        <p14:creationId xmlns:p14="http://schemas.microsoft.com/office/powerpoint/2010/main" val="3909855640"/>
      </p:ext>
    </p:extLst>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Date Placeholder 3">
            <a:extLst>
              <a:ext uri="{FF2B5EF4-FFF2-40B4-BE49-F238E27FC236}">
                <a16:creationId xmlns:a16="http://schemas.microsoft.com/office/drawing/2014/main" id="{F1CD8641-6E68-D6C4-B611-08E361FA6768}"/>
              </a:ext>
            </a:extLst>
          </p:cNvPr>
          <p:cNvSpPr>
            <a:spLocks noGrp="1"/>
          </p:cNvSpPr>
          <p:nvPr>
            <p:ph type="dt" sz="half" idx="14"/>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DCB07A7-BC59-4917-BE83-01DB361B9A60}"/>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D868041-8B5C-C8A4-C647-C7A06F87657C}"/>
              </a:ext>
            </a:extLst>
          </p:cNvPr>
          <p:cNvSpPr>
            <a:spLocks noGrp="1"/>
          </p:cNvSpPr>
          <p:nvPr>
            <p:ph type="sldNum" sz="quarter" idx="16"/>
          </p:nvPr>
        </p:nvSpPr>
        <p:spPr/>
        <p:txBody>
          <a:bodyPr/>
          <a:lstStyle>
            <a:lvl1pPr>
              <a:defRPr/>
            </a:lvl1pPr>
          </a:lstStyle>
          <a:p>
            <a:fld id="{4BE0FD04-4D32-4ED2-B3B1-D75C1E8A7797}" type="slidenum">
              <a:rPr lang="en-US" altLang="en-US"/>
              <a:pPr/>
              <a:t>‹#›</a:t>
            </a:fld>
            <a:endParaRPr lang="en-US" altLang="en-US"/>
          </a:p>
        </p:txBody>
      </p:sp>
    </p:spTree>
    <p:extLst>
      <p:ext uri="{BB962C8B-B14F-4D97-AF65-F5344CB8AC3E}">
        <p14:creationId xmlns:p14="http://schemas.microsoft.com/office/powerpoint/2010/main" val="281806529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071C69B9-C355-488B-90A7-52D8EF11D208}" type="slidenum">
              <a:rPr lang="en-US" altLang="en-US"/>
              <a:pPr>
                <a:defRPr/>
              </a:pPr>
              <a:t>‹#›</a:t>
            </a:fld>
            <a:endParaRPr lang="en-US" altLang="en-US"/>
          </a:p>
        </p:txBody>
      </p:sp>
    </p:spTree>
    <p:extLst>
      <p:ext uri="{BB962C8B-B14F-4D97-AF65-F5344CB8AC3E}">
        <p14:creationId xmlns:p14="http://schemas.microsoft.com/office/powerpoint/2010/main" val="3873058736"/>
      </p:ext>
    </p:extLst>
  </p:cSld>
  <p:clrMapOvr>
    <a:masterClrMapping/>
  </p:clrMapOvr>
  <p:transition>
    <p:fade thruBlk="1"/>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8777818" y="612775"/>
            <a:ext cx="1276349" cy="457200"/>
          </a:xfrm>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57B48401-3CC7-4747-9FC5-8CE81BF9FE66}" type="slidenum">
              <a:rPr lang="en-US" altLang="en-US"/>
              <a:pPr>
                <a:defRPr/>
              </a:pPr>
              <a:t>‹#›</a:t>
            </a:fld>
            <a:endParaRPr lang="en-US" altLang="en-US"/>
          </a:p>
        </p:txBody>
      </p:sp>
    </p:spTree>
    <p:extLst>
      <p:ext uri="{BB962C8B-B14F-4D97-AF65-F5344CB8AC3E}">
        <p14:creationId xmlns:p14="http://schemas.microsoft.com/office/powerpoint/2010/main" val="952780450"/>
      </p:ext>
    </p:extLst>
  </p:cSld>
  <p:clrMapOvr>
    <a:masterClrMapping/>
  </p:clrMapOvr>
  <p:transition>
    <p:fade thruBlk="1"/>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46C4EB6D-857A-499A-BF27-087E99793D2E}" type="slidenum">
              <a:rPr lang="en-US" altLang="en-US"/>
              <a:pPr>
                <a:defRPr/>
              </a:pPr>
              <a:t>‹#›</a:t>
            </a:fld>
            <a:endParaRPr lang="en-US" altLang="en-US"/>
          </a:p>
        </p:txBody>
      </p:sp>
    </p:spTree>
    <p:extLst>
      <p:ext uri="{BB962C8B-B14F-4D97-AF65-F5344CB8AC3E}">
        <p14:creationId xmlns:p14="http://schemas.microsoft.com/office/powerpoint/2010/main" val="2670991068"/>
      </p:ext>
    </p:extLst>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B05527A4-0BD7-4BDD-A309-F6B94891C1B1}" type="slidenum">
              <a:rPr lang="en-US" altLang="en-US"/>
              <a:pPr>
                <a:defRPr/>
              </a:pPr>
              <a:t>‹#›</a:t>
            </a:fld>
            <a:endParaRPr lang="en-US" altLang="en-US"/>
          </a:p>
        </p:txBody>
      </p:sp>
    </p:spTree>
    <p:extLst>
      <p:ext uri="{BB962C8B-B14F-4D97-AF65-F5344CB8AC3E}">
        <p14:creationId xmlns:p14="http://schemas.microsoft.com/office/powerpoint/2010/main" val="99464053"/>
      </p:ext>
    </p:extLst>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023EA787-9F30-43C3-82F9-52E446C716BE}" type="slidenum">
              <a:rPr lang="en-US" altLang="en-US"/>
              <a:pPr>
                <a:defRPr/>
              </a:pPr>
              <a:t>‹#›</a:t>
            </a:fld>
            <a:endParaRPr lang="en-US" altLang="en-US"/>
          </a:p>
        </p:txBody>
      </p:sp>
    </p:spTree>
    <p:extLst>
      <p:ext uri="{BB962C8B-B14F-4D97-AF65-F5344CB8AC3E}">
        <p14:creationId xmlns:p14="http://schemas.microsoft.com/office/powerpoint/2010/main" val="1245643361"/>
      </p:ext>
    </p:extLst>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A8070E1C-FCE0-48D5-B98F-E84900A5BCC0}" type="slidenum">
              <a:rPr lang="en-US" altLang="en-US"/>
              <a:pPr>
                <a:defRPr/>
              </a:pPr>
              <a:t>‹#›</a:t>
            </a:fld>
            <a:endParaRPr lang="en-US" altLang="en-US"/>
          </a:p>
        </p:txBody>
      </p:sp>
    </p:spTree>
    <p:extLst>
      <p:ext uri="{BB962C8B-B14F-4D97-AF65-F5344CB8AC3E}">
        <p14:creationId xmlns:p14="http://schemas.microsoft.com/office/powerpoint/2010/main" val="2627721916"/>
      </p:ext>
    </p:extLst>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D7BB95AF-BE02-441E-B0CD-D0A1A2CBF1E0}" type="slidenum">
              <a:rPr lang="en-US" altLang="en-US"/>
              <a:pPr>
                <a:defRPr/>
              </a:pPr>
              <a:t>‹#›</a:t>
            </a:fld>
            <a:endParaRPr lang="en-US" altLang="en-US"/>
          </a:p>
        </p:txBody>
      </p:sp>
    </p:spTree>
    <p:extLst>
      <p:ext uri="{BB962C8B-B14F-4D97-AF65-F5344CB8AC3E}">
        <p14:creationId xmlns:p14="http://schemas.microsoft.com/office/powerpoint/2010/main" val="1620222935"/>
      </p:ext>
    </p:extLst>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14400" y="1346948"/>
            <a:ext cx="103632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4400" y="4282764"/>
            <a:ext cx="103632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4400" y="1484779"/>
            <a:ext cx="103632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9646373" y="4107023"/>
            <a:ext cx="12192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1012444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a:xfrm>
            <a:off x="1083740" y="6272786"/>
            <a:ext cx="6327648" cy="365125"/>
          </a:xfrm>
        </p:spPr>
        <p:txBody>
          <a:bodyPr/>
          <a:lstStyle/>
          <a:p>
            <a:pPr>
              <a:defRPr/>
            </a:pPr>
            <a:endParaRPr lang="en-US"/>
          </a:p>
        </p:txBody>
      </p:sp>
      <p:sp>
        <p:nvSpPr>
          <p:cNvPr id="6" name="Slide Number Placeholder 5"/>
          <p:cNvSpPr>
            <a:spLocks noGrp="1"/>
          </p:cNvSpPr>
          <p:nvPr>
            <p:ph type="sldNum" sz="quarter" idx="12"/>
          </p:nvPr>
        </p:nvSpPr>
        <p:spPr>
          <a:xfrm>
            <a:off x="9659041" y="4227195"/>
            <a:ext cx="1193868" cy="640080"/>
          </a:xfrm>
        </p:spPr>
        <p:txBody>
          <a:bodyPr/>
          <a:lstStyle>
            <a:lvl1pPr>
              <a:defRPr sz="2800" b="1"/>
            </a:lvl1pPr>
          </a:lstStyle>
          <a:p>
            <a:pPr>
              <a:defRPr/>
            </a:pPr>
            <a:fld id="{11B41BE1-8434-442F-8989-8CAC2CEB50AE}" type="slidenum">
              <a:rPr lang="en-US" altLang="en-US" smtClean="0"/>
              <a:pPr>
                <a:defRPr/>
              </a:pPr>
              <a:t>‹#›</a:t>
            </a:fld>
            <a:endParaRPr lang="en-US" altLang="en-US"/>
          </a:p>
        </p:txBody>
      </p:sp>
    </p:spTree>
    <p:extLst>
      <p:ext uri="{BB962C8B-B14F-4D97-AF65-F5344CB8AC3E}">
        <p14:creationId xmlns:p14="http://schemas.microsoft.com/office/powerpoint/2010/main" val="237122703"/>
      </p:ext>
    </p:extLst>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4A6BA01A-C3F8-4C9D-B006-3EFA8706828F}" type="slidenum">
              <a:rPr lang="en-US" altLang="en-US" smtClean="0"/>
              <a:pPr>
                <a:defRPr/>
              </a:pPr>
              <a:t>‹#›</a:t>
            </a:fld>
            <a:endParaRPr lang="en-US" altLang="en-US"/>
          </a:p>
        </p:txBody>
      </p:sp>
    </p:spTree>
    <p:extLst>
      <p:ext uri="{BB962C8B-B14F-4D97-AF65-F5344CB8AC3E}">
        <p14:creationId xmlns:p14="http://schemas.microsoft.com/office/powerpoint/2010/main" val="3797775893"/>
      </p:ext>
    </p:extLst>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2165773" y="5020056"/>
            <a:ext cx="905256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8" y="6272786"/>
            <a:ext cx="2644309" cy="365125"/>
          </a:xfrm>
        </p:spPr>
        <p:txBody>
          <a:bodyPr/>
          <a:lstStyle>
            <a:lvl1pPr>
              <a:defRPr>
                <a:solidFill>
                  <a:schemeClr val="accent1">
                    <a:lumMod val="50000"/>
                  </a:schemeClr>
                </a:solidFill>
              </a:defRPr>
            </a:lvl1pPr>
          </a:lstStyle>
          <a:p>
            <a:pPr>
              <a:defRPr/>
            </a:pPr>
            <a:endParaRPr lang="en-US"/>
          </a:p>
        </p:txBody>
      </p:sp>
      <p:sp>
        <p:nvSpPr>
          <p:cNvPr id="5" name="Footer Placeholder 4"/>
          <p:cNvSpPr>
            <a:spLocks noGrp="1"/>
          </p:cNvSpPr>
          <p:nvPr>
            <p:ph type="ftr" sz="quarter" idx="11"/>
          </p:nvPr>
        </p:nvSpPr>
        <p:spPr>
          <a:xfrm>
            <a:off x="2181465" y="6272785"/>
            <a:ext cx="6327648" cy="365125"/>
          </a:xfrm>
        </p:spPr>
        <p:txBody>
          <a:bodyPr/>
          <a:lstStyle>
            <a:lvl1pPr>
              <a:defRPr>
                <a:solidFill>
                  <a:schemeClr val="accent1">
                    <a:lumMod val="50000"/>
                  </a:schemeClr>
                </a:solidFill>
              </a:defRPr>
            </a:lvl1pPr>
          </a:lstStyle>
          <a:p>
            <a:pPr>
              <a:defRPr/>
            </a:pPr>
            <a:endParaRPr lang="en-US"/>
          </a:p>
        </p:txBody>
      </p:sp>
      <p:grpSp>
        <p:nvGrpSpPr>
          <p:cNvPr id="8" name="Group 7"/>
          <p:cNvGrpSpPr>
            <a:grpSpLocks noChangeAspect="1"/>
          </p:cNvGrpSpPr>
          <p:nvPr/>
        </p:nvGrpSpPr>
        <p:grpSpPr>
          <a:xfrm>
            <a:off x="845149" y="2430623"/>
            <a:ext cx="12192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60600" y="2508607"/>
            <a:ext cx="1188299" cy="720332"/>
          </a:xfrm>
        </p:spPr>
        <p:txBody>
          <a:bodyPr/>
          <a:lstStyle>
            <a:lvl1pPr>
              <a:defRPr sz="2800"/>
            </a:lvl1pPr>
          </a:lstStyle>
          <a:p>
            <a:pPr>
              <a:defRPr/>
            </a:pPr>
            <a:fld id="{4B9AAE62-BAF5-406E-9044-FEDAA1D64B73}" type="slidenum">
              <a:rPr lang="en-US" altLang="en-US" smtClean="0"/>
              <a:pPr>
                <a:defRPr/>
              </a:pPr>
              <a:t>‹#›</a:t>
            </a:fld>
            <a:endParaRPr lang="en-US" altLang="en-US"/>
          </a:p>
        </p:txBody>
      </p:sp>
    </p:spTree>
    <p:extLst>
      <p:ext uri="{BB962C8B-B14F-4D97-AF65-F5344CB8AC3E}">
        <p14:creationId xmlns:p14="http://schemas.microsoft.com/office/powerpoint/2010/main" val="2998933065"/>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BECDAC6C-5DF0-765C-DB51-E208DE1DF670}"/>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23AAF06D-3871-D0C8-13FC-4EF9B56700D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06F95ADE-1CA1-FF6F-A2DF-50C3C2BD811E}"/>
              </a:ext>
            </a:extLst>
          </p:cNvPr>
          <p:cNvSpPr>
            <a:spLocks noGrp="1"/>
          </p:cNvSpPr>
          <p:nvPr>
            <p:ph type="sldNum" sz="quarter" idx="12"/>
          </p:nvPr>
        </p:nvSpPr>
        <p:spPr/>
        <p:txBody>
          <a:bodyPr/>
          <a:lstStyle>
            <a:lvl1pPr>
              <a:defRPr/>
            </a:lvl1pPr>
          </a:lstStyle>
          <a:p>
            <a:fld id="{CBF58C2E-BB1E-4EC4-BCC5-AC6A4B65B4D2}" type="slidenum">
              <a:rPr lang="en-US" altLang="en-US"/>
              <a:pPr/>
              <a:t>‹#›</a:t>
            </a:fld>
            <a:endParaRPr lang="en-US" altLang="en-US"/>
          </a:p>
        </p:txBody>
      </p:sp>
    </p:spTree>
    <p:extLst>
      <p:ext uri="{BB962C8B-B14F-4D97-AF65-F5344CB8AC3E}">
        <p14:creationId xmlns:p14="http://schemas.microsoft.com/office/powerpoint/2010/main" val="114973091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4400" y="2194560"/>
            <a:ext cx="48768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9624" y="2194560"/>
            <a:ext cx="48768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593310D-3C0E-4437-A59E-E1960C8C5D0B}" type="slidenum">
              <a:rPr lang="en-US" altLang="en-US" smtClean="0"/>
              <a:pPr>
                <a:defRPr/>
              </a:pPr>
              <a:t>‹#›</a:t>
            </a:fld>
            <a:endParaRPr lang="en-US" altLang="en-US"/>
          </a:p>
        </p:txBody>
      </p:sp>
    </p:spTree>
    <p:extLst>
      <p:ext uri="{BB962C8B-B14F-4D97-AF65-F5344CB8AC3E}">
        <p14:creationId xmlns:p14="http://schemas.microsoft.com/office/powerpoint/2010/main" val="3824814937"/>
      </p:ext>
    </p:extLst>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048256"/>
            <a:ext cx="48768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4400" y="2743200"/>
            <a:ext cx="48768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7724" y="2048256"/>
            <a:ext cx="48768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27724" y="2743200"/>
            <a:ext cx="48768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787FB94-49C3-468E-BB6E-65E204C75760}" type="slidenum">
              <a:rPr lang="en-US" altLang="en-US" smtClean="0"/>
              <a:pPr>
                <a:defRPr/>
              </a:pPr>
              <a:t>‹#›</a:t>
            </a:fld>
            <a:endParaRPr lang="en-US" alt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03419209"/>
      </p:ext>
    </p:extLst>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pPr>
              <a:defRPr/>
            </a:pPr>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pPr>
              <a:defRPr/>
            </a:pPr>
            <a:endParaRPr lang="en-US"/>
          </a:p>
        </p:txBody>
      </p:sp>
      <p:sp>
        <p:nvSpPr>
          <p:cNvPr id="5" name="Slide Number Placeholder 4"/>
          <p:cNvSpPr>
            <a:spLocks noGrp="1"/>
          </p:cNvSpPr>
          <p:nvPr>
            <p:ph type="sldNum" sz="quarter" idx="12"/>
          </p:nvPr>
        </p:nvSpPr>
        <p:spPr/>
        <p:txBody>
          <a:bodyPr/>
          <a:lstStyle/>
          <a:p>
            <a:pPr>
              <a:defRPr/>
            </a:pPr>
            <a:fld id="{314EB23D-C786-4B44-BD8A-8E61A86EC90B}" type="slidenum">
              <a:rPr lang="en-US" altLang="en-US" smtClean="0"/>
              <a:pPr>
                <a:defRPr/>
              </a:pPr>
              <a:t>‹#›</a:t>
            </a:fld>
            <a:endParaRPr lang="en-US" alt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500819"/>
      </p:ext>
    </p:extLst>
  </p:cSld>
  <p:clrMapOvr>
    <a:masterClrMapping/>
  </p:clrMapOvr>
  <p:transition>
    <p:fade thruBlk="1"/>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8DB1091-9466-4AE7-B7E4-35A483F66890}" type="slidenum">
              <a:rPr lang="en-US" altLang="en-US" smtClean="0"/>
              <a:pPr>
                <a:defRPr/>
              </a:pPr>
              <a:t>‹#›</a:t>
            </a:fld>
            <a:endParaRPr lang="en-US" altLang="en-US"/>
          </a:p>
        </p:txBody>
      </p:sp>
    </p:spTree>
    <p:extLst>
      <p:ext uri="{BB962C8B-B14F-4D97-AF65-F5344CB8AC3E}">
        <p14:creationId xmlns:p14="http://schemas.microsoft.com/office/powerpoint/2010/main" val="3579496372"/>
      </p:ext>
    </p:extLst>
  </p:cSld>
  <p:clrMapOvr>
    <a:masterClrMapping/>
  </p:clrMapOvr>
  <p:transition>
    <p:fade thruBlk="1"/>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549640" y="685800"/>
            <a:ext cx="32004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grpSp>
        <p:nvGrpSpPr>
          <p:cNvPr id="12" name="Group 11"/>
          <p:cNvGrpSpPr/>
          <p:nvPr/>
        </p:nvGrpSpPr>
        <p:grpSpPr>
          <a:xfrm>
            <a:off x="11363552" y="6255258"/>
            <a:ext cx="524256"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pPr>
              <a:defRPr/>
            </a:pPr>
            <a:endParaRPr lang="en-US"/>
          </a:p>
        </p:txBody>
      </p:sp>
      <p:sp>
        <p:nvSpPr>
          <p:cNvPr id="10" name="Footer Placeholder 9"/>
          <p:cNvSpPr>
            <a:spLocks noGrp="1"/>
          </p:cNvSpPr>
          <p:nvPr>
            <p:ph type="ftr" sz="quarter" idx="11"/>
          </p:nvPr>
        </p:nvSpPr>
        <p:spPr/>
        <p:txBody>
          <a:bodyPr/>
          <a:lstStyle/>
          <a:p>
            <a:pPr>
              <a:defRPr/>
            </a:pPr>
            <a:endParaRPr lang="en-US"/>
          </a:p>
        </p:txBody>
      </p:sp>
      <p:sp>
        <p:nvSpPr>
          <p:cNvPr id="11" name="Slide Number Placeholder 10"/>
          <p:cNvSpPr>
            <a:spLocks noGrp="1"/>
          </p:cNvSpPr>
          <p:nvPr>
            <p:ph type="sldNum" sz="quarter" idx="12"/>
          </p:nvPr>
        </p:nvSpPr>
        <p:spPr/>
        <p:txBody>
          <a:bodyPr/>
          <a:lstStyle/>
          <a:p>
            <a:pPr>
              <a:defRPr/>
            </a:pPr>
            <a:fld id="{465AEB23-EC98-47D5-9221-7913216EDBC8}" type="slidenum">
              <a:rPr lang="en-US" altLang="en-US" smtClean="0"/>
              <a:pPr>
                <a:defRPr/>
              </a:pPr>
              <a:t>‹#›</a:t>
            </a:fld>
            <a:endParaRPr lang="en-US" altLang="en-US"/>
          </a:p>
        </p:txBody>
      </p:sp>
    </p:spTree>
    <p:extLst>
      <p:ext uri="{BB962C8B-B14F-4D97-AF65-F5344CB8AC3E}">
        <p14:creationId xmlns:p14="http://schemas.microsoft.com/office/powerpoint/2010/main" val="2045163030"/>
      </p:ext>
    </p:extLst>
  </p:cSld>
  <p:clrMapOvr>
    <a:masterClrMapping/>
  </p:clrMapOvr>
  <p:transition>
    <p:fade thruBlk="1"/>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1" y="2"/>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grpSp>
        <p:nvGrpSpPr>
          <p:cNvPr id="12" name="Group 11"/>
          <p:cNvGrpSpPr/>
          <p:nvPr/>
        </p:nvGrpSpPr>
        <p:grpSpPr>
          <a:xfrm>
            <a:off x="11363552" y="6255258"/>
            <a:ext cx="524256"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pPr>
              <a:defRPr/>
            </a:pPr>
            <a:endParaRPr lang="en-US"/>
          </a:p>
        </p:txBody>
      </p:sp>
      <p:sp>
        <p:nvSpPr>
          <p:cNvPr id="10" name="Slide Number Placeholder 9"/>
          <p:cNvSpPr>
            <a:spLocks noGrp="1"/>
          </p:cNvSpPr>
          <p:nvPr>
            <p:ph type="sldNum" sz="quarter" idx="12"/>
          </p:nvPr>
        </p:nvSpPr>
        <p:spPr/>
        <p:txBody>
          <a:bodyPr/>
          <a:lstStyle/>
          <a:p>
            <a:pPr>
              <a:defRPr/>
            </a:pPr>
            <a:fld id="{65749951-01C5-460B-85DE-605F7E9AA849}" type="slidenum">
              <a:rPr lang="en-US" altLang="en-US" smtClean="0"/>
              <a:pPr>
                <a:defRPr/>
              </a:pPr>
              <a:t>‹#›</a:t>
            </a:fld>
            <a:endParaRPr lang="en-US" altLang="en-US"/>
          </a:p>
        </p:txBody>
      </p:sp>
    </p:spTree>
    <p:extLst>
      <p:ext uri="{BB962C8B-B14F-4D97-AF65-F5344CB8AC3E}">
        <p14:creationId xmlns:p14="http://schemas.microsoft.com/office/powerpoint/2010/main" val="850295570"/>
      </p:ext>
    </p:extLst>
  </p:cSld>
  <p:clrMapOvr>
    <a:masterClrMapping/>
  </p:clrMapOvr>
  <p:transition>
    <p:fade thruBlk="1"/>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60D6708-024D-40F5-9EBA-C7C82BC77200}" type="slidenum">
              <a:rPr lang="en-US" altLang="en-US" smtClean="0"/>
              <a:pPr>
                <a:defRPr/>
              </a:pPr>
              <a:t>‹#›</a:t>
            </a:fld>
            <a:endParaRPr lang="en-US" altLang="en-US"/>
          </a:p>
        </p:txBody>
      </p:sp>
    </p:spTree>
    <p:extLst>
      <p:ext uri="{BB962C8B-B14F-4D97-AF65-F5344CB8AC3E}">
        <p14:creationId xmlns:p14="http://schemas.microsoft.com/office/powerpoint/2010/main" val="1962562764"/>
      </p:ext>
    </p:extLst>
  </p:cSld>
  <p:clrMapOvr>
    <a:masterClrMapping/>
  </p:clrMapOvr>
  <p:transition>
    <p:fade thruBlk="1"/>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533400"/>
            <a:ext cx="2552700"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66801"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ACCFA70-0C58-4320-BD18-13361A33C30F}" type="slidenum">
              <a:rPr lang="en-US" altLang="en-US" smtClean="0"/>
              <a:pPr>
                <a:defRPr/>
              </a:pPr>
              <a:t>‹#›</a:t>
            </a:fld>
            <a:endParaRPr lang="en-US" altLang="en-US"/>
          </a:p>
        </p:txBody>
      </p:sp>
    </p:spTree>
    <p:extLst>
      <p:ext uri="{BB962C8B-B14F-4D97-AF65-F5344CB8AC3E}">
        <p14:creationId xmlns:p14="http://schemas.microsoft.com/office/powerpoint/2010/main" val="4084459905"/>
      </p:ext>
    </p:extLst>
  </p:cSld>
  <p:clrMapOvr>
    <a:masterClrMapping/>
  </p:clrMapOvr>
  <p:transition>
    <p:fade thruBlk="1"/>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EB5440-15FC-42A5-B024-4D80FF1B18C1}"/>
              </a:ext>
            </a:extLst>
          </p:cNvPr>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5" name="Rectangle 4">
            <a:extLst>
              <a:ext uri="{FF2B5EF4-FFF2-40B4-BE49-F238E27FC236}">
                <a16:creationId xmlns:a16="http://schemas.microsoft.com/office/drawing/2014/main" id="{EE8DB055-12E4-4C70-919C-23139CD1F4A5}"/>
              </a:ext>
            </a:extLst>
          </p:cNvPr>
          <p:cNvSpPr/>
          <p:nvPr/>
        </p:nvSpPr>
        <p:spPr>
          <a:xfrm flipV="1">
            <a:off x="7213600" y="3897314"/>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6" name="Rectangle 5">
            <a:extLst>
              <a:ext uri="{FF2B5EF4-FFF2-40B4-BE49-F238E27FC236}">
                <a16:creationId xmlns:a16="http://schemas.microsoft.com/office/drawing/2014/main" id="{AE0734C3-012D-4E39-AF93-33DA96173A30}"/>
              </a:ext>
            </a:extLst>
          </p:cNvPr>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7" name="Rectangle 6">
            <a:extLst>
              <a:ext uri="{FF2B5EF4-FFF2-40B4-BE49-F238E27FC236}">
                <a16:creationId xmlns:a16="http://schemas.microsoft.com/office/drawing/2014/main" id="{F9C963B9-6B94-4590-BEE6-D5EA0320E4AC}"/>
              </a:ext>
            </a:extLst>
          </p:cNvPr>
          <p:cNvSpPr/>
          <p:nvPr/>
        </p:nvSpPr>
        <p:spPr>
          <a:xfrm flipV="1">
            <a:off x="7213601"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 name="Rectangle 9">
            <a:extLst>
              <a:ext uri="{FF2B5EF4-FFF2-40B4-BE49-F238E27FC236}">
                <a16:creationId xmlns:a16="http://schemas.microsoft.com/office/drawing/2014/main" id="{37DB591D-3EA1-4C1E-94FA-C9B313D1070C}"/>
              </a:ext>
            </a:extLst>
          </p:cNvPr>
          <p:cNvSpPr/>
          <p:nvPr/>
        </p:nvSpPr>
        <p:spPr>
          <a:xfrm flipV="1">
            <a:off x="7213601" y="4198939"/>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1" name="Rounded Rectangle 25">
            <a:extLst>
              <a:ext uri="{FF2B5EF4-FFF2-40B4-BE49-F238E27FC236}">
                <a16:creationId xmlns:a16="http://schemas.microsoft.com/office/drawing/2014/main" id="{45254F31-4B64-4513-A343-959A4E01FB4F}"/>
              </a:ext>
            </a:extLst>
          </p:cNvPr>
          <p:cNvSpPr/>
          <p:nvPr/>
        </p:nvSpPr>
        <p:spPr bwMode="white">
          <a:xfrm>
            <a:off x="7213601"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12" name="Rounded Rectangle 26">
            <a:extLst>
              <a:ext uri="{FF2B5EF4-FFF2-40B4-BE49-F238E27FC236}">
                <a16:creationId xmlns:a16="http://schemas.microsoft.com/office/drawing/2014/main" id="{7E143F31-7F5D-413C-90FA-B2A607743276}"/>
              </a:ext>
            </a:extLst>
          </p:cNvPr>
          <p:cNvSpPr/>
          <p:nvPr/>
        </p:nvSpPr>
        <p:spPr bwMode="white">
          <a:xfrm>
            <a:off x="9836151" y="4060826"/>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 name="Rectangle 12">
            <a:extLst>
              <a:ext uri="{FF2B5EF4-FFF2-40B4-BE49-F238E27FC236}">
                <a16:creationId xmlns:a16="http://schemas.microsoft.com/office/drawing/2014/main" id="{EF55EEB0-C666-43C2-A955-A25375C3A442}"/>
              </a:ext>
            </a:extLst>
          </p:cNvPr>
          <p:cNvSpPr/>
          <p:nvPr/>
        </p:nvSpPr>
        <p:spPr>
          <a:xfrm>
            <a:off x="0" y="3649664"/>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4" name="Rectangle 13">
            <a:extLst>
              <a:ext uri="{FF2B5EF4-FFF2-40B4-BE49-F238E27FC236}">
                <a16:creationId xmlns:a16="http://schemas.microsoft.com/office/drawing/2014/main" id="{39F7F33A-6285-4663-9824-B6B7C8533EF2}"/>
              </a:ext>
            </a:extLst>
          </p:cNvPr>
          <p:cNvSpPr/>
          <p:nvPr/>
        </p:nvSpPr>
        <p:spPr>
          <a:xfrm>
            <a:off x="0" y="3675064"/>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5" name="Rectangle 14">
            <a:extLst>
              <a:ext uri="{FF2B5EF4-FFF2-40B4-BE49-F238E27FC236}">
                <a16:creationId xmlns:a16="http://schemas.microsoft.com/office/drawing/2014/main" id="{74B99A2F-C6A6-4EF9-85F9-854F3C0C4B0F}"/>
              </a:ext>
            </a:extLst>
          </p:cNvPr>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6" name="Rectangle 15">
            <a:extLst>
              <a:ext uri="{FF2B5EF4-FFF2-40B4-BE49-F238E27FC236}">
                <a16:creationId xmlns:a16="http://schemas.microsoft.com/office/drawing/2014/main" id="{D478DDFE-92B6-46CD-980B-36E97B2A65C6}"/>
              </a:ext>
            </a:extLst>
          </p:cNvPr>
          <p:cNvSpPr/>
          <p:nvPr/>
        </p:nvSpPr>
        <p:spPr>
          <a:xfrm>
            <a:off x="0" y="0"/>
            <a:ext cx="12192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7" name="Date Placeholder 27">
            <a:extLst>
              <a:ext uri="{FF2B5EF4-FFF2-40B4-BE49-F238E27FC236}">
                <a16:creationId xmlns:a16="http://schemas.microsoft.com/office/drawing/2014/main" id="{DB5A81DE-1BB4-4A82-9ACF-6F2546219B31}"/>
              </a:ext>
            </a:extLst>
          </p:cNvPr>
          <p:cNvSpPr>
            <a:spLocks noGrp="1"/>
          </p:cNvSpPr>
          <p:nvPr>
            <p:ph type="dt" sz="half" idx="10"/>
          </p:nvPr>
        </p:nvSpPr>
        <p:spPr>
          <a:xfrm>
            <a:off x="8940800" y="4206875"/>
            <a:ext cx="1280584" cy="457200"/>
          </a:xfrm>
        </p:spPr>
        <p:txBody>
          <a:bodyPr/>
          <a:lstStyle>
            <a:lvl1pPr>
              <a:defRPr/>
            </a:lvl1pPr>
          </a:lstStyle>
          <a:p>
            <a:pPr>
              <a:defRPr/>
            </a:pPr>
            <a:endParaRPr lang="en-US"/>
          </a:p>
        </p:txBody>
      </p:sp>
      <p:sp>
        <p:nvSpPr>
          <p:cNvPr id="18" name="Footer Placeholder 16">
            <a:extLst>
              <a:ext uri="{FF2B5EF4-FFF2-40B4-BE49-F238E27FC236}">
                <a16:creationId xmlns:a16="http://schemas.microsoft.com/office/drawing/2014/main" id="{DFD25FD5-BC5C-4CCC-9A4A-B4104D7CCA44}"/>
              </a:ext>
            </a:extLst>
          </p:cNvPr>
          <p:cNvSpPr>
            <a:spLocks noGrp="1"/>
          </p:cNvSpPr>
          <p:nvPr>
            <p:ph type="ftr" sz="quarter" idx="11"/>
          </p:nvPr>
        </p:nvSpPr>
        <p:spPr>
          <a:xfrm>
            <a:off x="7213600" y="4205288"/>
            <a:ext cx="1727200" cy="457200"/>
          </a:xfrm>
        </p:spPr>
        <p:txBody>
          <a:bodyPr/>
          <a:lstStyle>
            <a:lvl1pPr>
              <a:defRPr/>
            </a:lvl1pPr>
          </a:lstStyle>
          <a:p>
            <a:pPr>
              <a:defRPr/>
            </a:pPr>
            <a:endParaRPr lang="en-US"/>
          </a:p>
        </p:txBody>
      </p:sp>
      <p:sp>
        <p:nvSpPr>
          <p:cNvPr id="19" name="Slide Number Placeholder 28">
            <a:extLst>
              <a:ext uri="{FF2B5EF4-FFF2-40B4-BE49-F238E27FC236}">
                <a16:creationId xmlns:a16="http://schemas.microsoft.com/office/drawing/2014/main" id="{18C4961B-6B98-4E46-B376-3F3F3EFA87A2}"/>
              </a:ext>
            </a:extLst>
          </p:cNvPr>
          <p:cNvSpPr>
            <a:spLocks noGrp="1"/>
          </p:cNvSpPr>
          <p:nvPr>
            <p:ph type="sldNum" sz="quarter" idx="12"/>
          </p:nvPr>
        </p:nvSpPr>
        <p:spPr>
          <a:xfrm>
            <a:off x="11093451" y="1589"/>
            <a:ext cx="996949" cy="365125"/>
          </a:xfrm>
        </p:spPr>
        <p:txBody>
          <a:bodyPr/>
          <a:lstStyle>
            <a:lvl1pPr>
              <a:defRPr>
                <a:solidFill>
                  <a:schemeClr val="bg1"/>
                </a:solidFill>
              </a:defRPr>
            </a:lvl1pPr>
          </a:lstStyle>
          <a:p>
            <a:pPr>
              <a:defRPr/>
            </a:pPr>
            <a:fld id="{BA6F4591-AD5B-45AC-8105-5B06DBC85464}" type="slidenum">
              <a:rPr lang="en-US" altLang="en-US"/>
              <a:pPr>
                <a:defRPr/>
              </a:pPr>
              <a:t>‹#›</a:t>
            </a:fld>
            <a:endParaRPr lang="en-US" altLang="en-US"/>
          </a:p>
        </p:txBody>
      </p:sp>
    </p:spTree>
    <p:extLst>
      <p:ext uri="{BB962C8B-B14F-4D97-AF65-F5344CB8AC3E}">
        <p14:creationId xmlns:p14="http://schemas.microsoft.com/office/powerpoint/2010/main" val="3533904869"/>
      </p:ext>
    </p:extLst>
  </p:cSld>
  <p:clrMapOvr>
    <a:masterClrMapping/>
  </p:clrMapOvr>
  <p:transition>
    <p:fade thruBlk="1"/>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F1078763-EBE3-4D90-B4D0-701CDB7E312E}"/>
              </a:ext>
            </a:extLst>
          </p:cNvPr>
          <p:cNvSpPr>
            <a:spLocks noGrp="1"/>
          </p:cNvSpPr>
          <p:nvPr>
            <p:ph type="dt" sz="half" idx="10"/>
          </p:nvPr>
        </p:nvSpPr>
        <p:spPr/>
        <p:txBody>
          <a:bodyPr/>
          <a:lstStyle>
            <a:lvl1pPr>
              <a:defRPr/>
            </a:lvl1pPr>
          </a:lstStyle>
          <a:p>
            <a:pPr>
              <a:defRPr/>
            </a:pPr>
            <a:endParaRPr lang="en-US"/>
          </a:p>
        </p:txBody>
      </p:sp>
      <p:sp>
        <p:nvSpPr>
          <p:cNvPr id="5" name="Footer Placeholder 2">
            <a:extLst>
              <a:ext uri="{FF2B5EF4-FFF2-40B4-BE49-F238E27FC236}">
                <a16:creationId xmlns:a16="http://schemas.microsoft.com/office/drawing/2014/main" id="{B78149B9-BA6E-4E64-BB9C-A0BEBA03F14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33645D4F-52D8-48CB-98EE-6E772A73B487}"/>
              </a:ext>
            </a:extLst>
          </p:cNvPr>
          <p:cNvSpPr>
            <a:spLocks noGrp="1"/>
          </p:cNvSpPr>
          <p:nvPr>
            <p:ph type="sldNum" sz="quarter" idx="12"/>
          </p:nvPr>
        </p:nvSpPr>
        <p:spPr/>
        <p:txBody>
          <a:bodyPr/>
          <a:lstStyle>
            <a:lvl1pPr>
              <a:defRPr/>
            </a:lvl1pPr>
          </a:lstStyle>
          <a:p>
            <a:pPr>
              <a:defRPr/>
            </a:pPr>
            <a:fld id="{D0E2E2AA-D95F-4CFC-903B-A8D10F25A5D3}" type="slidenum">
              <a:rPr lang="en-US" altLang="en-US"/>
              <a:pPr>
                <a:defRPr/>
              </a:pPr>
              <a:t>‹#›</a:t>
            </a:fld>
            <a:endParaRPr lang="en-US" altLang="en-US"/>
          </a:p>
        </p:txBody>
      </p:sp>
    </p:spTree>
    <p:extLst>
      <p:ext uri="{BB962C8B-B14F-4D97-AF65-F5344CB8AC3E}">
        <p14:creationId xmlns:p14="http://schemas.microsoft.com/office/powerpoint/2010/main" val="1983180360"/>
      </p:ext>
    </p:extLst>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A9ACE7E-CF6C-B0FD-6FB3-0967AD85DD74}"/>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66F36B34-E622-B927-C568-CEDBF81A8FCE}"/>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E6036E1-4945-79A9-5484-5E056C54ED18}"/>
              </a:ext>
            </a:extLst>
          </p:cNvPr>
          <p:cNvSpPr>
            <a:spLocks noGrp="1"/>
          </p:cNvSpPr>
          <p:nvPr>
            <p:ph type="sldNum" sz="quarter" idx="12"/>
          </p:nvPr>
        </p:nvSpPr>
        <p:spPr/>
        <p:txBody>
          <a:bodyPr/>
          <a:lstStyle>
            <a:lvl1pPr>
              <a:defRPr/>
            </a:lvl1pPr>
          </a:lstStyle>
          <a:p>
            <a:fld id="{64E7AFB7-02BF-4568-B076-A5CE4C3A48ED}" type="slidenum">
              <a:rPr lang="en-US" altLang="en-US"/>
              <a:pPr/>
              <a:t>‹#›</a:t>
            </a:fld>
            <a:endParaRPr lang="en-US" altLang="en-US"/>
          </a:p>
        </p:txBody>
      </p:sp>
    </p:spTree>
    <p:extLst>
      <p:ext uri="{BB962C8B-B14F-4D97-AF65-F5344CB8AC3E}">
        <p14:creationId xmlns:p14="http://schemas.microsoft.com/office/powerpoint/2010/main" val="335126283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963084" y="3367088"/>
            <a:ext cx="103632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13">
            <a:extLst>
              <a:ext uri="{FF2B5EF4-FFF2-40B4-BE49-F238E27FC236}">
                <a16:creationId xmlns:a16="http://schemas.microsoft.com/office/drawing/2014/main" id="{F616BDCD-3C23-4734-AFE6-D8177B61CF40}"/>
              </a:ext>
            </a:extLst>
          </p:cNvPr>
          <p:cNvSpPr>
            <a:spLocks noGrp="1"/>
          </p:cNvSpPr>
          <p:nvPr>
            <p:ph type="dt" sz="half" idx="10"/>
          </p:nvPr>
        </p:nvSpPr>
        <p:spPr/>
        <p:txBody>
          <a:bodyPr/>
          <a:lstStyle>
            <a:lvl1pPr>
              <a:defRPr/>
            </a:lvl1pPr>
          </a:lstStyle>
          <a:p>
            <a:pPr>
              <a:defRPr/>
            </a:pPr>
            <a:endParaRPr lang="en-US"/>
          </a:p>
        </p:txBody>
      </p:sp>
      <p:sp>
        <p:nvSpPr>
          <p:cNvPr id="5" name="Footer Placeholder 2">
            <a:extLst>
              <a:ext uri="{FF2B5EF4-FFF2-40B4-BE49-F238E27FC236}">
                <a16:creationId xmlns:a16="http://schemas.microsoft.com/office/drawing/2014/main" id="{4576C78B-D4DB-408A-9D99-2763A21A855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22B0F204-7A95-4A29-99D8-280A9F907BA7}"/>
              </a:ext>
            </a:extLst>
          </p:cNvPr>
          <p:cNvSpPr>
            <a:spLocks noGrp="1"/>
          </p:cNvSpPr>
          <p:nvPr>
            <p:ph type="sldNum" sz="quarter" idx="12"/>
          </p:nvPr>
        </p:nvSpPr>
        <p:spPr/>
        <p:txBody>
          <a:bodyPr/>
          <a:lstStyle>
            <a:lvl1pPr>
              <a:defRPr/>
            </a:lvl1pPr>
          </a:lstStyle>
          <a:p>
            <a:pPr>
              <a:defRPr/>
            </a:pPr>
            <a:fld id="{E0BC7B26-35DC-43FD-94B8-D9B73975A477}" type="slidenum">
              <a:rPr lang="en-US" altLang="en-US"/>
              <a:pPr>
                <a:defRPr/>
              </a:pPr>
              <a:t>‹#›</a:t>
            </a:fld>
            <a:endParaRPr lang="en-US" altLang="en-US"/>
          </a:p>
        </p:txBody>
      </p:sp>
    </p:spTree>
    <p:extLst>
      <p:ext uri="{BB962C8B-B14F-4D97-AF65-F5344CB8AC3E}">
        <p14:creationId xmlns:p14="http://schemas.microsoft.com/office/powerpoint/2010/main" val="881629009"/>
      </p:ext>
    </p:extLst>
  </p:cSld>
  <p:clrMapOvr>
    <a:masterClrMapping/>
  </p:clrMapOvr>
  <p:transition>
    <p:fade thruBlk="1"/>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A950331D-6B81-4F31-A1E2-D57E0C60E9AA}"/>
              </a:ext>
            </a:extLst>
          </p:cNvPr>
          <p:cNvSpPr>
            <a:spLocks noGrp="1"/>
          </p:cNvSpPr>
          <p:nvPr>
            <p:ph type="dt" sz="half" idx="10"/>
          </p:nvPr>
        </p:nvSpPr>
        <p:spPr/>
        <p:txBody>
          <a:bodyPr/>
          <a:lstStyle>
            <a:lvl1pPr>
              <a:defRPr/>
            </a:lvl1pPr>
          </a:lstStyle>
          <a:p>
            <a:pPr>
              <a:defRPr/>
            </a:pPr>
            <a:endParaRPr lang="en-US"/>
          </a:p>
        </p:txBody>
      </p:sp>
      <p:sp>
        <p:nvSpPr>
          <p:cNvPr id="6" name="Footer Placeholder 2">
            <a:extLst>
              <a:ext uri="{FF2B5EF4-FFF2-40B4-BE49-F238E27FC236}">
                <a16:creationId xmlns:a16="http://schemas.microsoft.com/office/drawing/2014/main" id="{E43513FD-F63C-493C-99DE-8E1C34C4752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8E3D4966-C69E-4B4E-A5EC-B19D2D9B0537}"/>
              </a:ext>
            </a:extLst>
          </p:cNvPr>
          <p:cNvSpPr>
            <a:spLocks noGrp="1"/>
          </p:cNvSpPr>
          <p:nvPr>
            <p:ph type="sldNum" sz="quarter" idx="12"/>
          </p:nvPr>
        </p:nvSpPr>
        <p:spPr/>
        <p:txBody>
          <a:bodyPr/>
          <a:lstStyle>
            <a:lvl1pPr>
              <a:defRPr/>
            </a:lvl1pPr>
          </a:lstStyle>
          <a:p>
            <a:pPr>
              <a:defRPr/>
            </a:pPr>
            <a:fld id="{40B1CE62-CBFD-4D28-BCBC-BAAE06CDF2EB}" type="slidenum">
              <a:rPr lang="en-US" altLang="en-US"/>
              <a:pPr>
                <a:defRPr/>
              </a:pPr>
              <a:t>‹#›</a:t>
            </a:fld>
            <a:endParaRPr lang="en-US" altLang="en-US"/>
          </a:p>
        </p:txBody>
      </p:sp>
    </p:spTree>
    <p:extLst>
      <p:ext uri="{BB962C8B-B14F-4D97-AF65-F5344CB8AC3E}">
        <p14:creationId xmlns:p14="http://schemas.microsoft.com/office/powerpoint/2010/main" val="1727643430"/>
      </p:ext>
    </p:extLst>
  </p:cSld>
  <p:clrMapOvr>
    <a:masterClrMapping/>
  </p:clrMapOvr>
  <p:transition>
    <p:fade thruBlk="1"/>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a:extLst>
              <a:ext uri="{FF2B5EF4-FFF2-40B4-BE49-F238E27FC236}">
                <a16:creationId xmlns:a16="http://schemas.microsoft.com/office/drawing/2014/main" id="{8A14A91C-734C-4083-8A78-366E41C6A67E}"/>
              </a:ext>
            </a:extLst>
          </p:cNvPr>
          <p:cNvSpPr>
            <a:spLocks noGrp="1"/>
          </p:cNvSpPr>
          <p:nvPr>
            <p:ph type="dt" sz="half" idx="10"/>
          </p:nvPr>
        </p:nvSpPr>
        <p:spPr/>
        <p:txBody>
          <a:bodyPr/>
          <a:lstStyle>
            <a:lvl1pPr>
              <a:defRPr/>
            </a:lvl1pPr>
          </a:lstStyle>
          <a:p>
            <a:pPr>
              <a:defRPr/>
            </a:pPr>
            <a:endParaRPr lang="en-US"/>
          </a:p>
        </p:txBody>
      </p:sp>
      <p:sp>
        <p:nvSpPr>
          <p:cNvPr id="8" name="Footer Placeholder 2">
            <a:extLst>
              <a:ext uri="{FF2B5EF4-FFF2-40B4-BE49-F238E27FC236}">
                <a16:creationId xmlns:a16="http://schemas.microsoft.com/office/drawing/2014/main" id="{10776167-2491-4CEB-A2EC-2203259974C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22">
            <a:extLst>
              <a:ext uri="{FF2B5EF4-FFF2-40B4-BE49-F238E27FC236}">
                <a16:creationId xmlns:a16="http://schemas.microsoft.com/office/drawing/2014/main" id="{D6654AA6-8E22-4BA4-9001-D7DDC1E6CF12}"/>
              </a:ext>
            </a:extLst>
          </p:cNvPr>
          <p:cNvSpPr>
            <a:spLocks noGrp="1"/>
          </p:cNvSpPr>
          <p:nvPr>
            <p:ph type="sldNum" sz="quarter" idx="12"/>
          </p:nvPr>
        </p:nvSpPr>
        <p:spPr/>
        <p:txBody>
          <a:bodyPr/>
          <a:lstStyle>
            <a:lvl1pPr>
              <a:defRPr/>
            </a:lvl1pPr>
          </a:lstStyle>
          <a:p>
            <a:pPr>
              <a:defRPr/>
            </a:pPr>
            <a:fld id="{967AA000-8BAA-4271-AB64-45F257B53022}" type="slidenum">
              <a:rPr lang="en-US" altLang="en-US"/>
              <a:pPr>
                <a:defRPr/>
              </a:pPr>
              <a:t>‹#›</a:t>
            </a:fld>
            <a:endParaRPr lang="en-US" altLang="en-US"/>
          </a:p>
        </p:txBody>
      </p:sp>
    </p:spTree>
    <p:extLst>
      <p:ext uri="{BB962C8B-B14F-4D97-AF65-F5344CB8AC3E}">
        <p14:creationId xmlns:p14="http://schemas.microsoft.com/office/powerpoint/2010/main" val="2086556937"/>
      </p:ext>
    </p:extLst>
  </p:cSld>
  <p:clrMapOvr>
    <a:masterClrMapping/>
  </p:clrMapOvr>
  <p:transition>
    <p:fade thruBlk="1"/>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lstStyle>
            <a:lvl1pPr>
              <a:defRPr sz="4000">
                <a:solidFill>
                  <a:schemeClr val="tx2"/>
                </a:solidFill>
              </a:defRPr>
            </a:lvl1pPr>
          </a:lstStyle>
          <a:p>
            <a:r>
              <a:rPr lang="en-US"/>
              <a:t>Click to edit Master title style</a:t>
            </a:r>
          </a:p>
        </p:txBody>
      </p:sp>
      <p:sp>
        <p:nvSpPr>
          <p:cNvPr id="3" name="Date Placeholder 2">
            <a:extLst>
              <a:ext uri="{FF2B5EF4-FFF2-40B4-BE49-F238E27FC236}">
                <a16:creationId xmlns:a16="http://schemas.microsoft.com/office/drawing/2014/main" id="{49033DF3-FF27-4BFB-81E8-7314108BE4F1}"/>
              </a:ext>
            </a:extLst>
          </p:cNvPr>
          <p:cNvSpPr>
            <a:spLocks noGrp="1"/>
          </p:cNvSpPr>
          <p:nvPr>
            <p:ph type="dt" sz="half" idx="10"/>
          </p:nvPr>
        </p:nvSpPr>
        <p:spPr>
          <a:xfrm>
            <a:off x="8777818" y="612775"/>
            <a:ext cx="1276349" cy="457200"/>
          </a:xfrm>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2751E25E-A6B8-4190-A2DD-926B63595D5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C26E489E-69EF-4EF6-9085-85B96869BA53}"/>
              </a:ext>
            </a:extLst>
          </p:cNvPr>
          <p:cNvSpPr>
            <a:spLocks noGrp="1"/>
          </p:cNvSpPr>
          <p:nvPr>
            <p:ph type="sldNum" sz="quarter" idx="12"/>
          </p:nvPr>
        </p:nvSpPr>
        <p:spPr/>
        <p:txBody>
          <a:bodyPr/>
          <a:lstStyle>
            <a:lvl1pPr>
              <a:defRPr/>
            </a:lvl1pPr>
          </a:lstStyle>
          <a:p>
            <a:pPr>
              <a:defRPr/>
            </a:pPr>
            <a:fld id="{6B5A64F0-ACF5-4FFF-8487-CC7A8379FA6C}" type="slidenum">
              <a:rPr lang="en-US" altLang="en-US"/>
              <a:pPr>
                <a:defRPr/>
              </a:pPr>
              <a:t>‹#›</a:t>
            </a:fld>
            <a:endParaRPr lang="en-US" altLang="en-US"/>
          </a:p>
        </p:txBody>
      </p:sp>
    </p:spTree>
    <p:extLst>
      <p:ext uri="{BB962C8B-B14F-4D97-AF65-F5344CB8AC3E}">
        <p14:creationId xmlns:p14="http://schemas.microsoft.com/office/powerpoint/2010/main" val="1845942848"/>
      </p:ext>
    </p:extLst>
  </p:cSld>
  <p:clrMapOvr>
    <a:masterClrMapping/>
  </p:clrMapOvr>
  <p:transition>
    <p:fade thruBlk="1"/>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F1A8498C-A3A6-49A4-A766-7B194DF50080}"/>
              </a:ext>
            </a:extLst>
          </p:cNvPr>
          <p:cNvSpPr>
            <a:spLocks noGrp="1"/>
          </p:cNvSpPr>
          <p:nvPr>
            <p:ph type="dt" sz="half" idx="10"/>
          </p:nvPr>
        </p:nvSpPr>
        <p:spPr/>
        <p:txBody>
          <a:bodyPr/>
          <a:lstStyle>
            <a:lvl1pPr>
              <a:defRPr/>
            </a:lvl1pPr>
          </a:lstStyle>
          <a:p>
            <a:pPr>
              <a:defRPr/>
            </a:pPr>
            <a:endParaRPr lang="en-US"/>
          </a:p>
        </p:txBody>
      </p:sp>
      <p:sp>
        <p:nvSpPr>
          <p:cNvPr id="3" name="Footer Placeholder 2">
            <a:extLst>
              <a:ext uri="{FF2B5EF4-FFF2-40B4-BE49-F238E27FC236}">
                <a16:creationId xmlns:a16="http://schemas.microsoft.com/office/drawing/2014/main" id="{6B2AF83A-812D-481E-8C91-83B9C3C4CC5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12262D5C-751C-4DC4-982B-C07BDD75F13D}"/>
              </a:ext>
            </a:extLst>
          </p:cNvPr>
          <p:cNvSpPr>
            <a:spLocks noGrp="1"/>
          </p:cNvSpPr>
          <p:nvPr>
            <p:ph type="sldNum" sz="quarter" idx="12"/>
          </p:nvPr>
        </p:nvSpPr>
        <p:spPr/>
        <p:txBody>
          <a:bodyPr/>
          <a:lstStyle>
            <a:lvl1pPr>
              <a:defRPr/>
            </a:lvl1pPr>
          </a:lstStyle>
          <a:p>
            <a:pPr>
              <a:defRPr/>
            </a:pPr>
            <a:fld id="{7CABB603-714C-41B9-B106-32C423570DA9}" type="slidenum">
              <a:rPr lang="en-US" altLang="en-US"/>
              <a:pPr>
                <a:defRPr/>
              </a:pPr>
              <a:t>‹#›</a:t>
            </a:fld>
            <a:endParaRPr lang="en-US" altLang="en-US"/>
          </a:p>
        </p:txBody>
      </p:sp>
    </p:spTree>
    <p:extLst>
      <p:ext uri="{BB962C8B-B14F-4D97-AF65-F5344CB8AC3E}">
        <p14:creationId xmlns:p14="http://schemas.microsoft.com/office/powerpoint/2010/main" val="1733118222"/>
      </p:ext>
    </p:extLst>
  </p:cSld>
  <p:clrMapOvr>
    <a:masterClrMapping/>
  </p:clrMapOvr>
  <p:transition>
    <p:fade thruBlk="1"/>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2E6153BC-304C-4130-80E6-BB923742D00D}"/>
              </a:ext>
            </a:extLst>
          </p:cNvPr>
          <p:cNvSpPr>
            <a:spLocks noGrp="1"/>
          </p:cNvSpPr>
          <p:nvPr>
            <p:ph type="dt" sz="half" idx="10"/>
          </p:nvPr>
        </p:nvSpPr>
        <p:spPr/>
        <p:txBody>
          <a:bodyPr/>
          <a:lstStyle>
            <a:lvl1pPr>
              <a:defRPr/>
            </a:lvl1pPr>
          </a:lstStyle>
          <a:p>
            <a:pPr>
              <a:defRPr/>
            </a:pPr>
            <a:endParaRPr lang="en-US"/>
          </a:p>
        </p:txBody>
      </p:sp>
      <p:sp>
        <p:nvSpPr>
          <p:cNvPr id="6" name="Footer Placeholder 2">
            <a:extLst>
              <a:ext uri="{FF2B5EF4-FFF2-40B4-BE49-F238E27FC236}">
                <a16:creationId xmlns:a16="http://schemas.microsoft.com/office/drawing/2014/main" id="{C97753FD-2DE7-4BD0-8F0C-18524CEF240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4838D60F-B862-4FE3-9877-518B0647EB88}"/>
              </a:ext>
            </a:extLst>
          </p:cNvPr>
          <p:cNvSpPr>
            <a:spLocks noGrp="1"/>
          </p:cNvSpPr>
          <p:nvPr>
            <p:ph type="sldNum" sz="quarter" idx="12"/>
          </p:nvPr>
        </p:nvSpPr>
        <p:spPr/>
        <p:txBody>
          <a:bodyPr/>
          <a:lstStyle>
            <a:lvl1pPr>
              <a:defRPr/>
            </a:lvl1pPr>
          </a:lstStyle>
          <a:p>
            <a:pPr>
              <a:defRPr/>
            </a:pPr>
            <a:fld id="{7DAF76FF-48BB-4FFB-8E67-2875F5140F4C}" type="slidenum">
              <a:rPr lang="en-US" altLang="en-US"/>
              <a:pPr>
                <a:defRPr/>
              </a:pPr>
              <a:t>‹#›</a:t>
            </a:fld>
            <a:endParaRPr lang="en-US" altLang="en-US"/>
          </a:p>
        </p:txBody>
      </p:sp>
    </p:spTree>
    <p:extLst>
      <p:ext uri="{BB962C8B-B14F-4D97-AF65-F5344CB8AC3E}">
        <p14:creationId xmlns:p14="http://schemas.microsoft.com/office/powerpoint/2010/main" val="1018823631"/>
      </p:ext>
    </p:extLst>
  </p:cSld>
  <p:clrMapOvr>
    <a:masterClrMapping/>
  </p:clrMapOvr>
  <p:transition>
    <p:fade thruBlk="1"/>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117924" y="3274309"/>
            <a:ext cx="34544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a:extLst>
              <a:ext uri="{FF2B5EF4-FFF2-40B4-BE49-F238E27FC236}">
                <a16:creationId xmlns:a16="http://schemas.microsoft.com/office/drawing/2014/main" id="{1E83A92F-4E92-4DF7-80B8-1706D649E4EC}"/>
              </a:ext>
            </a:extLst>
          </p:cNvPr>
          <p:cNvSpPr>
            <a:spLocks noGrp="1"/>
          </p:cNvSpPr>
          <p:nvPr>
            <p:ph type="dt" sz="half" idx="10"/>
          </p:nvPr>
        </p:nvSpPr>
        <p:spPr/>
        <p:txBody>
          <a:bodyPr/>
          <a:lstStyle>
            <a:lvl1pPr>
              <a:defRPr/>
            </a:lvl1pPr>
          </a:lstStyle>
          <a:p>
            <a:pPr>
              <a:defRPr/>
            </a:pPr>
            <a:endParaRPr lang="en-US"/>
          </a:p>
        </p:txBody>
      </p:sp>
      <p:sp>
        <p:nvSpPr>
          <p:cNvPr id="6" name="Footer Placeholder 2">
            <a:extLst>
              <a:ext uri="{FF2B5EF4-FFF2-40B4-BE49-F238E27FC236}">
                <a16:creationId xmlns:a16="http://schemas.microsoft.com/office/drawing/2014/main" id="{9F4D97E2-7108-4098-93F7-B52D832E4BF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8C89C49D-51DB-4D68-8901-2565F9A74DD1}"/>
              </a:ext>
            </a:extLst>
          </p:cNvPr>
          <p:cNvSpPr>
            <a:spLocks noGrp="1"/>
          </p:cNvSpPr>
          <p:nvPr>
            <p:ph type="sldNum" sz="quarter" idx="12"/>
          </p:nvPr>
        </p:nvSpPr>
        <p:spPr/>
        <p:txBody>
          <a:bodyPr/>
          <a:lstStyle>
            <a:lvl1pPr>
              <a:defRPr/>
            </a:lvl1pPr>
          </a:lstStyle>
          <a:p>
            <a:pPr>
              <a:defRPr/>
            </a:pPr>
            <a:fld id="{FAEE6C8B-42E3-40F5-BBC8-907B433C7C67}" type="slidenum">
              <a:rPr lang="en-US" altLang="en-US"/>
              <a:pPr>
                <a:defRPr/>
              </a:pPr>
              <a:t>‹#›</a:t>
            </a:fld>
            <a:endParaRPr lang="en-US" altLang="en-US"/>
          </a:p>
        </p:txBody>
      </p:sp>
    </p:spTree>
    <p:extLst>
      <p:ext uri="{BB962C8B-B14F-4D97-AF65-F5344CB8AC3E}">
        <p14:creationId xmlns:p14="http://schemas.microsoft.com/office/powerpoint/2010/main" val="2851171487"/>
      </p:ext>
    </p:extLst>
  </p:cSld>
  <p:clrMapOvr>
    <a:masterClrMapping/>
  </p:clrMapOvr>
  <p:transition>
    <p:fade thruBlk="1"/>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F0121CFC-7C2A-4481-9AEB-54F65C13AB73}"/>
              </a:ext>
            </a:extLst>
          </p:cNvPr>
          <p:cNvSpPr>
            <a:spLocks noGrp="1"/>
          </p:cNvSpPr>
          <p:nvPr>
            <p:ph type="dt" sz="half" idx="10"/>
          </p:nvPr>
        </p:nvSpPr>
        <p:spPr/>
        <p:txBody>
          <a:bodyPr/>
          <a:lstStyle>
            <a:lvl1pPr>
              <a:defRPr/>
            </a:lvl1pPr>
          </a:lstStyle>
          <a:p>
            <a:pPr>
              <a:defRPr/>
            </a:pPr>
            <a:endParaRPr lang="en-US"/>
          </a:p>
        </p:txBody>
      </p:sp>
      <p:sp>
        <p:nvSpPr>
          <p:cNvPr id="5" name="Footer Placeholder 2">
            <a:extLst>
              <a:ext uri="{FF2B5EF4-FFF2-40B4-BE49-F238E27FC236}">
                <a16:creationId xmlns:a16="http://schemas.microsoft.com/office/drawing/2014/main" id="{BA9D5479-B3D8-44C7-9A17-396843EB037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5B9F4CA4-B657-46C2-A855-979C42CAE64A}"/>
              </a:ext>
            </a:extLst>
          </p:cNvPr>
          <p:cNvSpPr>
            <a:spLocks noGrp="1"/>
          </p:cNvSpPr>
          <p:nvPr>
            <p:ph type="sldNum" sz="quarter" idx="12"/>
          </p:nvPr>
        </p:nvSpPr>
        <p:spPr/>
        <p:txBody>
          <a:bodyPr/>
          <a:lstStyle>
            <a:lvl1pPr>
              <a:defRPr/>
            </a:lvl1pPr>
          </a:lstStyle>
          <a:p>
            <a:pPr>
              <a:defRPr/>
            </a:pPr>
            <a:fld id="{F4FC5AAB-89A7-461E-B5E4-2EC7E0262E0E}" type="slidenum">
              <a:rPr lang="en-US" altLang="en-US"/>
              <a:pPr>
                <a:defRPr/>
              </a:pPr>
              <a:t>‹#›</a:t>
            </a:fld>
            <a:endParaRPr lang="en-US" altLang="en-US"/>
          </a:p>
        </p:txBody>
      </p:sp>
    </p:spTree>
    <p:extLst>
      <p:ext uri="{BB962C8B-B14F-4D97-AF65-F5344CB8AC3E}">
        <p14:creationId xmlns:p14="http://schemas.microsoft.com/office/powerpoint/2010/main" val="1747445708"/>
      </p:ext>
    </p:extLst>
  </p:cSld>
  <p:clrMapOvr>
    <a:masterClrMapping/>
  </p:clrMapOvr>
  <p:transition>
    <p:fade thruBlk="1"/>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FDDB5200-D180-463E-9B03-60990F4DB936}"/>
              </a:ext>
            </a:extLst>
          </p:cNvPr>
          <p:cNvSpPr>
            <a:spLocks noGrp="1"/>
          </p:cNvSpPr>
          <p:nvPr>
            <p:ph type="dt" sz="half" idx="10"/>
          </p:nvPr>
        </p:nvSpPr>
        <p:spPr/>
        <p:txBody>
          <a:bodyPr/>
          <a:lstStyle>
            <a:lvl1pPr>
              <a:defRPr/>
            </a:lvl1pPr>
          </a:lstStyle>
          <a:p>
            <a:pPr>
              <a:defRPr/>
            </a:pPr>
            <a:endParaRPr lang="en-US"/>
          </a:p>
        </p:txBody>
      </p:sp>
      <p:sp>
        <p:nvSpPr>
          <p:cNvPr id="5" name="Footer Placeholder 2">
            <a:extLst>
              <a:ext uri="{FF2B5EF4-FFF2-40B4-BE49-F238E27FC236}">
                <a16:creationId xmlns:a16="http://schemas.microsoft.com/office/drawing/2014/main" id="{7B3B687B-6D45-4E05-BC8A-09F04FA7E59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FA2EB59A-1BCA-4BFC-8FC8-6094DADDE4FA}"/>
              </a:ext>
            </a:extLst>
          </p:cNvPr>
          <p:cNvSpPr>
            <a:spLocks noGrp="1"/>
          </p:cNvSpPr>
          <p:nvPr>
            <p:ph type="sldNum" sz="quarter" idx="12"/>
          </p:nvPr>
        </p:nvSpPr>
        <p:spPr/>
        <p:txBody>
          <a:bodyPr/>
          <a:lstStyle>
            <a:lvl1pPr>
              <a:defRPr/>
            </a:lvl1pPr>
          </a:lstStyle>
          <a:p>
            <a:pPr>
              <a:defRPr/>
            </a:pPr>
            <a:fld id="{F12DDA22-5C9B-4D00-99BA-EDF48F3DAFF0}" type="slidenum">
              <a:rPr lang="en-US" altLang="en-US"/>
              <a:pPr>
                <a:defRPr/>
              </a:pPr>
              <a:t>‹#›</a:t>
            </a:fld>
            <a:endParaRPr lang="en-US" altLang="en-US"/>
          </a:p>
        </p:txBody>
      </p:sp>
    </p:spTree>
    <p:extLst>
      <p:ext uri="{BB962C8B-B14F-4D97-AF65-F5344CB8AC3E}">
        <p14:creationId xmlns:p14="http://schemas.microsoft.com/office/powerpoint/2010/main" val="76045129"/>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882D-A05B-BCAB-F753-F4445E9AC97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E8D72EB-F897-DB52-E659-A51F94BF63A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C457C4-A35B-370D-124C-E5A94C02090F}"/>
              </a:ext>
            </a:extLst>
          </p:cNvPr>
          <p:cNvSpPr>
            <a:spLocks noGrp="1"/>
          </p:cNvSpPr>
          <p:nvPr>
            <p:ph type="dt" sz="half" idx="10"/>
          </p:nvPr>
        </p:nvSpPr>
        <p:spPr/>
        <p:txBody>
          <a:bodyPr/>
          <a:lstStyle/>
          <a:p>
            <a:fld id="{1AB8C4E6-416B-4DD5-AC59-1A5AAED8E42B}" type="datetimeFigureOut">
              <a:rPr lang="en-US" smtClean="0"/>
              <a:t>6/29/2024</a:t>
            </a:fld>
            <a:endParaRPr lang="en-US"/>
          </a:p>
        </p:txBody>
      </p:sp>
      <p:sp>
        <p:nvSpPr>
          <p:cNvPr id="5" name="Footer Placeholder 4">
            <a:extLst>
              <a:ext uri="{FF2B5EF4-FFF2-40B4-BE49-F238E27FC236}">
                <a16:creationId xmlns:a16="http://schemas.microsoft.com/office/drawing/2014/main" id="{92E09512-2780-1FFE-B587-B77ED4760E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95C07-657E-0AC9-AB83-93E911E1603B}"/>
              </a:ext>
            </a:extLst>
          </p:cNvPr>
          <p:cNvSpPr>
            <a:spLocks noGrp="1"/>
          </p:cNvSpPr>
          <p:nvPr>
            <p:ph type="sldNum" sz="quarter" idx="12"/>
          </p:nvPr>
        </p:nvSpPr>
        <p:spPr/>
        <p:txBody>
          <a:bodyPr/>
          <a:lstStyle/>
          <a:p>
            <a:fld id="{5C6C47FA-EF10-4A0C-ADF7-9B72D244A98D}" type="slidenum">
              <a:rPr lang="en-US" smtClean="0"/>
              <a:t>‹#›</a:t>
            </a:fld>
            <a:endParaRPr lang="en-US"/>
          </a:p>
        </p:txBody>
      </p:sp>
    </p:spTree>
    <p:extLst>
      <p:ext uri="{BB962C8B-B14F-4D97-AF65-F5344CB8AC3E}">
        <p14:creationId xmlns:p14="http://schemas.microsoft.com/office/powerpoint/2010/main" val="4218687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15933D-5445-1F19-00E9-A9BECCF87520}"/>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1"/>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8">
            <a:extLst>
              <a:ext uri="{FF2B5EF4-FFF2-40B4-BE49-F238E27FC236}">
                <a16:creationId xmlns:a16="http://schemas.microsoft.com/office/drawing/2014/main" id="{7B8AB40F-3F93-1B43-054B-844E4E97E870}"/>
              </a:ext>
            </a:extLst>
          </p:cNvPr>
          <p:cNvSpPr>
            <a:spLocks noGrp="1"/>
          </p:cNvSpPr>
          <p:nvPr>
            <p:ph type="dt" sz="half" idx="10"/>
          </p:nvPr>
        </p:nvSpPr>
        <p:spPr/>
        <p:txBody>
          <a:bodyPr/>
          <a:lstStyle>
            <a:lvl1pPr>
              <a:defRPr/>
            </a:lvl1pPr>
          </a:lstStyle>
          <a:p>
            <a:pPr>
              <a:defRPr/>
            </a:pPr>
            <a:endParaRPr lang="en-US"/>
          </a:p>
        </p:txBody>
      </p:sp>
      <p:sp>
        <p:nvSpPr>
          <p:cNvPr id="7" name="Footer Placeholder 9">
            <a:extLst>
              <a:ext uri="{FF2B5EF4-FFF2-40B4-BE49-F238E27FC236}">
                <a16:creationId xmlns:a16="http://schemas.microsoft.com/office/drawing/2014/main" id="{99BC4C48-F89F-797A-6AA6-8A176B972F2F}"/>
              </a:ext>
            </a:extLst>
          </p:cNvPr>
          <p:cNvSpPr>
            <a:spLocks noGrp="1"/>
          </p:cNvSpPr>
          <p:nvPr>
            <p:ph type="ftr" sz="quarter" idx="11"/>
          </p:nvPr>
        </p:nvSpPr>
        <p:spPr>
          <a:xfrm>
            <a:off x="855133" y="6235701"/>
            <a:ext cx="5073651"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10">
            <a:extLst>
              <a:ext uri="{FF2B5EF4-FFF2-40B4-BE49-F238E27FC236}">
                <a16:creationId xmlns:a16="http://schemas.microsoft.com/office/drawing/2014/main" id="{4CF268EF-6360-4458-A8F6-842C6EDDB09C}"/>
              </a:ext>
            </a:extLst>
          </p:cNvPr>
          <p:cNvSpPr>
            <a:spLocks noGrp="1"/>
          </p:cNvSpPr>
          <p:nvPr>
            <p:ph type="sldNum" sz="quarter" idx="12"/>
          </p:nvPr>
        </p:nvSpPr>
        <p:spPr/>
        <p:txBody>
          <a:bodyPr/>
          <a:lstStyle>
            <a:lvl1pPr>
              <a:defRPr/>
            </a:lvl1pPr>
          </a:lstStyle>
          <a:p>
            <a:fld id="{280222B1-950A-413A-B1E7-D25593AEE2C3}" type="slidenum">
              <a:rPr lang="en-US" altLang="en-US"/>
              <a:pPr/>
              <a:t>‹#›</a:t>
            </a:fld>
            <a:endParaRPr lang="en-US" altLang="en-US"/>
          </a:p>
        </p:txBody>
      </p:sp>
    </p:spTree>
    <p:extLst>
      <p:ext uri="{BB962C8B-B14F-4D97-AF65-F5344CB8AC3E}">
        <p14:creationId xmlns:p14="http://schemas.microsoft.com/office/powerpoint/2010/main" val="3537582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AF71B3-60DC-109B-1E42-630408E366A0}"/>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50620" y="3549920"/>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7">
            <a:extLst>
              <a:ext uri="{FF2B5EF4-FFF2-40B4-BE49-F238E27FC236}">
                <a16:creationId xmlns:a16="http://schemas.microsoft.com/office/drawing/2014/main" id="{D373C65A-262D-725E-E127-284460A0906D}"/>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a:extLst>
              <a:ext uri="{FF2B5EF4-FFF2-40B4-BE49-F238E27FC236}">
                <a16:creationId xmlns:a16="http://schemas.microsoft.com/office/drawing/2014/main" id="{C8C2DE4E-267B-F335-57C1-9A1E8621548B}"/>
              </a:ext>
            </a:extLst>
          </p:cNvPr>
          <p:cNvSpPr>
            <a:spLocks noGrp="1"/>
          </p:cNvSpPr>
          <p:nvPr>
            <p:ph type="ftr" sz="quarter" idx="11"/>
          </p:nvPr>
        </p:nvSpPr>
        <p:spPr>
          <a:xfrm>
            <a:off x="853018" y="6235701"/>
            <a:ext cx="5071533"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9">
            <a:extLst>
              <a:ext uri="{FF2B5EF4-FFF2-40B4-BE49-F238E27FC236}">
                <a16:creationId xmlns:a16="http://schemas.microsoft.com/office/drawing/2014/main" id="{CB4809A6-0005-777C-9E30-78F3770E01CC}"/>
              </a:ext>
            </a:extLst>
          </p:cNvPr>
          <p:cNvSpPr>
            <a:spLocks noGrp="1"/>
          </p:cNvSpPr>
          <p:nvPr>
            <p:ph type="sldNum" sz="quarter" idx="12"/>
          </p:nvPr>
        </p:nvSpPr>
        <p:spPr/>
        <p:txBody>
          <a:bodyPr/>
          <a:lstStyle>
            <a:lvl1pPr>
              <a:defRPr/>
            </a:lvl1pPr>
          </a:lstStyle>
          <a:p>
            <a:fld id="{66C45AEB-4E6D-4C03-91EF-49CB95AEE00F}" type="slidenum">
              <a:rPr lang="en-US" altLang="en-US"/>
              <a:pPr/>
              <a:t>‹#›</a:t>
            </a:fld>
            <a:endParaRPr lang="en-US" altLang="en-US"/>
          </a:p>
        </p:txBody>
      </p:sp>
    </p:spTree>
    <p:extLst>
      <p:ext uri="{BB962C8B-B14F-4D97-AF65-F5344CB8AC3E}">
        <p14:creationId xmlns:p14="http://schemas.microsoft.com/office/powerpoint/2010/main" val="512951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ACE3EDF-14EE-FF2B-2ABC-9AE8F0089A2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286E9B9-D2D6-0E0F-071A-2C93BFFC25F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C3B0BC7-4DC6-B9C7-9A23-1BCE67CF625D}"/>
              </a:ext>
            </a:extLst>
          </p:cNvPr>
          <p:cNvSpPr>
            <a:spLocks noGrp="1"/>
          </p:cNvSpPr>
          <p:nvPr>
            <p:ph type="sldNum" sz="quarter" idx="12"/>
          </p:nvPr>
        </p:nvSpPr>
        <p:spPr/>
        <p:txBody>
          <a:bodyPr/>
          <a:lstStyle>
            <a:lvl1pPr>
              <a:defRPr/>
            </a:lvl1pPr>
          </a:lstStyle>
          <a:p>
            <a:fld id="{79A635BC-97F8-4ACD-ADB9-6DD023A2E911}" type="slidenum">
              <a:rPr lang="en-US" altLang="en-US"/>
              <a:pPr/>
              <a:t>‹#›</a:t>
            </a:fld>
            <a:endParaRPr lang="en-US" altLang="en-US"/>
          </a:p>
        </p:txBody>
      </p:sp>
    </p:spTree>
    <p:extLst>
      <p:ext uri="{BB962C8B-B14F-4D97-AF65-F5344CB8AC3E}">
        <p14:creationId xmlns:p14="http://schemas.microsoft.com/office/powerpoint/2010/main" val="19387437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45A39C4-BF20-2D7D-8EC0-7EA69C1D191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6427549-4E77-242E-AC29-3E70BCBEE70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61AE94B-A7CB-DD2C-9C9D-F0064D25B13A}"/>
              </a:ext>
            </a:extLst>
          </p:cNvPr>
          <p:cNvSpPr>
            <a:spLocks noGrp="1"/>
          </p:cNvSpPr>
          <p:nvPr>
            <p:ph type="sldNum" sz="quarter" idx="12"/>
          </p:nvPr>
        </p:nvSpPr>
        <p:spPr/>
        <p:txBody>
          <a:bodyPr/>
          <a:lstStyle>
            <a:lvl1pPr>
              <a:defRPr/>
            </a:lvl1pPr>
          </a:lstStyle>
          <a:p>
            <a:fld id="{ABA4113C-BFBD-4819-AA14-1D9AE2477B39}" type="slidenum">
              <a:rPr lang="en-US" altLang="en-US"/>
              <a:pPr/>
              <a:t>‹#›</a:t>
            </a:fld>
            <a:endParaRPr lang="en-US" altLang="en-US"/>
          </a:p>
        </p:txBody>
      </p:sp>
    </p:spTree>
    <p:extLst>
      <p:ext uri="{BB962C8B-B14F-4D97-AF65-F5344CB8AC3E}">
        <p14:creationId xmlns:p14="http://schemas.microsoft.com/office/powerpoint/2010/main" val="2853707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1"/>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6">
            <a:extLst>
              <a:ext uri="{FF2B5EF4-FFF2-40B4-BE49-F238E27FC236}">
                <a16:creationId xmlns:a16="http://schemas.microsoft.com/office/drawing/2014/main" id="{43218961-BD2B-76E0-A4FD-72EDAAD5C182}"/>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931E1A68-93DA-B63E-9A7E-56201A5D440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60A91835-DA2C-E78B-C087-C98A17F357F2}"/>
              </a:ext>
            </a:extLst>
          </p:cNvPr>
          <p:cNvSpPr>
            <a:spLocks noGrp="1"/>
          </p:cNvSpPr>
          <p:nvPr>
            <p:ph type="sldNum" sz="quarter" idx="12"/>
          </p:nvPr>
        </p:nvSpPr>
        <p:spPr/>
        <p:txBody>
          <a:bodyPr/>
          <a:lstStyle>
            <a:lvl1pPr>
              <a:defRPr/>
            </a:lvl1pPr>
          </a:lstStyle>
          <a:p>
            <a:fld id="{2AB8C1C6-4052-445A-8289-6917169AD4B2}" type="slidenum">
              <a:rPr lang="en-US" altLang="en-US"/>
              <a:pPr/>
              <a:t>‹#›</a:t>
            </a:fld>
            <a:endParaRPr lang="en-US" altLang="en-US"/>
          </a:p>
        </p:txBody>
      </p:sp>
    </p:spTree>
    <p:extLst>
      <p:ext uri="{BB962C8B-B14F-4D97-AF65-F5344CB8AC3E}">
        <p14:creationId xmlns:p14="http://schemas.microsoft.com/office/powerpoint/2010/main" val="2125665109"/>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a:extLst>
              <a:ext uri="{FF2B5EF4-FFF2-40B4-BE49-F238E27FC236}">
                <a16:creationId xmlns:a16="http://schemas.microsoft.com/office/drawing/2014/main" id="{415A60C8-F5B6-3AA7-4387-CBB0ED31707B}"/>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1FD0DD45-1976-79E6-2D58-1168006B918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B9C1A41C-C1AE-224F-DAC9-DEBA9BA24D4A}"/>
              </a:ext>
            </a:extLst>
          </p:cNvPr>
          <p:cNvSpPr>
            <a:spLocks noGrp="1"/>
          </p:cNvSpPr>
          <p:nvPr>
            <p:ph type="sldNum" sz="quarter" idx="12"/>
          </p:nvPr>
        </p:nvSpPr>
        <p:spPr/>
        <p:txBody>
          <a:bodyPr/>
          <a:lstStyle>
            <a:lvl1pPr>
              <a:defRPr/>
            </a:lvl1pPr>
          </a:lstStyle>
          <a:p>
            <a:fld id="{9C02BD5A-4FA0-4D6F-B90B-725D2B5B5597}" type="slidenum">
              <a:rPr lang="en-US" altLang="en-US"/>
              <a:pPr/>
              <a:t>‹#›</a:t>
            </a:fld>
            <a:endParaRPr lang="en-US" altLang="en-US"/>
          </a:p>
        </p:txBody>
      </p:sp>
    </p:spTree>
    <p:extLst>
      <p:ext uri="{BB962C8B-B14F-4D97-AF65-F5344CB8AC3E}">
        <p14:creationId xmlns:p14="http://schemas.microsoft.com/office/powerpoint/2010/main" val="345277279"/>
      </p:ext>
    </p:extLst>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1"/>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6">
            <a:extLst>
              <a:ext uri="{FF2B5EF4-FFF2-40B4-BE49-F238E27FC236}">
                <a16:creationId xmlns:a16="http://schemas.microsoft.com/office/drawing/2014/main" id="{6024321F-BA09-1BCC-1318-61DE05934D08}"/>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6E030F5C-B1C8-98C0-CAFB-D9321F4EB92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887538BE-F61B-51FA-E54D-9FCC1E0EEF6B}"/>
              </a:ext>
            </a:extLst>
          </p:cNvPr>
          <p:cNvSpPr>
            <a:spLocks noGrp="1"/>
          </p:cNvSpPr>
          <p:nvPr>
            <p:ph type="sldNum" sz="quarter" idx="12"/>
          </p:nvPr>
        </p:nvSpPr>
        <p:spPr/>
        <p:txBody>
          <a:bodyPr/>
          <a:lstStyle>
            <a:lvl1pPr>
              <a:defRPr/>
            </a:lvl1pPr>
          </a:lstStyle>
          <a:p>
            <a:fld id="{12CDB574-7291-421B-AD0F-FEA7BD94A488}" type="slidenum">
              <a:rPr lang="en-US" altLang="en-US"/>
              <a:pPr/>
              <a:t>‹#›</a:t>
            </a:fld>
            <a:endParaRPr lang="en-US" altLang="en-US"/>
          </a:p>
        </p:txBody>
      </p:sp>
    </p:spTree>
    <p:extLst>
      <p:ext uri="{BB962C8B-B14F-4D97-AF65-F5344CB8AC3E}">
        <p14:creationId xmlns:p14="http://schemas.microsoft.com/office/powerpoint/2010/main" val="4258130633"/>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7">
            <a:extLst>
              <a:ext uri="{FF2B5EF4-FFF2-40B4-BE49-F238E27FC236}">
                <a16:creationId xmlns:a16="http://schemas.microsoft.com/office/drawing/2014/main" id="{51532154-52A0-A2A9-BD86-C97F0E183E3C}"/>
              </a:ext>
            </a:extLst>
          </p:cNvPr>
          <p:cNvSpPr>
            <a:spLocks noGrp="1"/>
          </p:cNvSpPr>
          <p:nvPr>
            <p:ph type="dt" sz="half" idx="10"/>
          </p:nvPr>
        </p:nvSpPr>
        <p:spPr/>
        <p:txBody>
          <a:bodyPr/>
          <a:lstStyle>
            <a:lvl1pPr>
              <a:defRPr/>
            </a:lvl1pPr>
          </a:lstStyle>
          <a:p>
            <a:pPr>
              <a:defRPr/>
            </a:pPr>
            <a:endParaRPr lang="en-US"/>
          </a:p>
        </p:txBody>
      </p:sp>
      <p:sp>
        <p:nvSpPr>
          <p:cNvPr id="6" name="Footer Placeholder 8">
            <a:extLst>
              <a:ext uri="{FF2B5EF4-FFF2-40B4-BE49-F238E27FC236}">
                <a16:creationId xmlns:a16="http://schemas.microsoft.com/office/drawing/2014/main" id="{6C9412E3-9963-B1CD-CDDF-EA3A69C98F9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9">
            <a:extLst>
              <a:ext uri="{FF2B5EF4-FFF2-40B4-BE49-F238E27FC236}">
                <a16:creationId xmlns:a16="http://schemas.microsoft.com/office/drawing/2014/main" id="{A62BC355-0FE3-CEF6-B497-035128895876}"/>
              </a:ext>
            </a:extLst>
          </p:cNvPr>
          <p:cNvSpPr>
            <a:spLocks noGrp="1"/>
          </p:cNvSpPr>
          <p:nvPr>
            <p:ph type="sldNum" sz="quarter" idx="12"/>
          </p:nvPr>
        </p:nvSpPr>
        <p:spPr/>
        <p:txBody>
          <a:bodyPr/>
          <a:lstStyle>
            <a:lvl1pPr>
              <a:defRPr/>
            </a:lvl1pPr>
          </a:lstStyle>
          <a:p>
            <a:fld id="{C68958D2-FE16-4CA6-AD69-83F75BE3ECF1}" type="slidenum">
              <a:rPr lang="en-US" altLang="en-US"/>
              <a:pPr/>
              <a:t>‹#›</a:t>
            </a:fld>
            <a:endParaRPr lang="en-US" altLang="en-US"/>
          </a:p>
        </p:txBody>
      </p:sp>
    </p:spTree>
    <p:extLst>
      <p:ext uri="{BB962C8B-B14F-4D97-AF65-F5344CB8AC3E}">
        <p14:creationId xmlns:p14="http://schemas.microsoft.com/office/powerpoint/2010/main" val="1143038659"/>
      </p:ext>
    </p:extLst>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Date Placeholder 3">
            <a:extLst>
              <a:ext uri="{FF2B5EF4-FFF2-40B4-BE49-F238E27FC236}">
                <a16:creationId xmlns:a16="http://schemas.microsoft.com/office/drawing/2014/main" id="{4EE15BAC-7EF3-4D30-231C-C5F2B7AACC34}"/>
              </a:ext>
            </a:extLst>
          </p:cNvPr>
          <p:cNvSpPr>
            <a:spLocks noGrp="1"/>
          </p:cNvSpPr>
          <p:nvPr>
            <p:ph type="dt" sz="half" idx="14"/>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6020104-1396-885B-B7DF-8D2FE0E4BBCA}"/>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D267051-B682-6562-D36B-F361CA6F768B}"/>
              </a:ext>
            </a:extLst>
          </p:cNvPr>
          <p:cNvSpPr>
            <a:spLocks noGrp="1"/>
          </p:cNvSpPr>
          <p:nvPr>
            <p:ph type="sldNum" sz="quarter" idx="16"/>
          </p:nvPr>
        </p:nvSpPr>
        <p:spPr/>
        <p:txBody>
          <a:bodyPr/>
          <a:lstStyle>
            <a:lvl1pPr>
              <a:defRPr/>
            </a:lvl1pPr>
          </a:lstStyle>
          <a:p>
            <a:fld id="{4EA5B987-DF2F-4E9F-B19E-C1AE6D7BF7BA}" type="slidenum">
              <a:rPr lang="en-US" altLang="en-US"/>
              <a:pPr/>
              <a:t>‹#›</a:t>
            </a:fld>
            <a:endParaRPr lang="en-US" altLang="en-US"/>
          </a:p>
        </p:txBody>
      </p:sp>
    </p:spTree>
    <p:extLst>
      <p:ext uri="{BB962C8B-B14F-4D97-AF65-F5344CB8AC3E}">
        <p14:creationId xmlns:p14="http://schemas.microsoft.com/office/powerpoint/2010/main" val="21223768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131C498-2868-0414-07B7-A9E9703F3051}"/>
              </a:ext>
            </a:extLst>
          </p:cNvPr>
          <p:cNvSpPr>
            <a:spLocks noGrp="1"/>
          </p:cNvSpPr>
          <p:nvPr>
            <p:ph type="dt" sz="half" idx="10"/>
          </p:nvPr>
        </p:nvSpPr>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4A63A375-0C22-21DD-B180-45D4E9A372E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7481B677-DE5E-EB93-1FF6-564C3929BC86}"/>
              </a:ext>
            </a:extLst>
          </p:cNvPr>
          <p:cNvSpPr>
            <a:spLocks noGrp="1"/>
          </p:cNvSpPr>
          <p:nvPr>
            <p:ph type="sldNum" sz="quarter" idx="12"/>
          </p:nvPr>
        </p:nvSpPr>
        <p:spPr/>
        <p:txBody>
          <a:bodyPr/>
          <a:lstStyle>
            <a:lvl1pPr>
              <a:defRPr/>
            </a:lvl1pPr>
          </a:lstStyle>
          <a:p>
            <a:fld id="{2EBDF124-D63D-4AC8-BCDB-1E0840720072}" type="slidenum">
              <a:rPr lang="en-US" altLang="en-US"/>
              <a:pPr/>
              <a:t>‹#›</a:t>
            </a:fld>
            <a:endParaRPr lang="en-US" altLang="en-US"/>
          </a:p>
        </p:txBody>
      </p:sp>
    </p:spTree>
    <p:extLst>
      <p:ext uri="{BB962C8B-B14F-4D97-AF65-F5344CB8AC3E}">
        <p14:creationId xmlns:p14="http://schemas.microsoft.com/office/powerpoint/2010/main" val="2911503357"/>
      </p:ext>
    </p:extLst>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5FFBC-1AFE-2BAA-D14E-9785AFE815A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6E15B77-E87A-7597-7897-047769B6C00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10A5003-C257-2E95-B210-AA67432C0E9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12199F2-B20B-2237-C164-5F2693FBFA30}"/>
              </a:ext>
            </a:extLst>
          </p:cNvPr>
          <p:cNvSpPr>
            <a:spLocks noGrp="1"/>
          </p:cNvSpPr>
          <p:nvPr>
            <p:ph type="dt" sz="half" idx="10"/>
          </p:nvPr>
        </p:nvSpPr>
        <p:spPr/>
        <p:txBody>
          <a:bodyPr/>
          <a:lstStyle/>
          <a:p>
            <a:fld id="{1AB8C4E6-416B-4DD5-AC59-1A5AAED8E42B}" type="datetimeFigureOut">
              <a:rPr lang="en-US" smtClean="0"/>
              <a:t>6/29/2024</a:t>
            </a:fld>
            <a:endParaRPr lang="en-US"/>
          </a:p>
        </p:txBody>
      </p:sp>
      <p:sp>
        <p:nvSpPr>
          <p:cNvPr id="6" name="Footer Placeholder 5">
            <a:extLst>
              <a:ext uri="{FF2B5EF4-FFF2-40B4-BE49-F238E27FC236}">
                <a16:creationId xmlns:a16="http://schemas.microsoft.com/office/drawing/2014/main" id="{9F09D60C-A6CA-CFC1-6461-A6D7E2391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CC52AC-26C0-3280-6A93-8D77F590177E}"/>
              </a:ext>
            </a:extLst>
          </p:cNvPr>
          <p:cNvSpPr>
            <a:spLocks noGrp="1"/>
          </p:cNvSpPr>
          <p:nvPr>
            <p:ph type="sldNum" sz="quarter" idx="12"/>
          </p:nvPr>
        </p:nvSpPr>
        <p:spPr/>
        <p:txBody>
          <a:bodyPr/>
          <a:lstStyle/>
          <a:p>
            <a:fld id="{5C6C47FA-EF10-4A0C-ADF7-9B72D244A98D}" type="slidenum">
              <a:rPr lang="en-US" smtClean="0"/>
              <a:t>‹#›</a:t>
            </a:fld>
            <a:endParaRPr lang="en-US"/>
          </a:p>
        </p:txBody>
      </p:sp>
    </p:spTree>
    <p:extLst>
      <p:ext uri="{BB962C8B-B14F-4D97-AF65-F5344CB8AC3E}">
        <p14:creationId xmlns:p14="http://schemas.microsoft.com/office/powerpoint/2010/main" val="40713072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55170-F416-A2CC-268F-A9BCF6F6E3EB}"/>
              </a:ext>
            </a:extLst>
          </p:cNvPr>
          <p:cNvSpPr>
            <a:spLocks noGrp="1"/>
          </p:cNvSpPr>
          <p:nvPr>
            <p:ph type="dt" sz="half" idx="10"/>
          </p:nvPr>
        </p:nvSpPr>
        <p:spPr/>
        <p:txBody>
          <a:bodyPr/>
          <a:lstStyle>
            <a:lvl1pPr>
              <a:defRPr/>
            </a:lvl1pPr>
          </a:lstStyle>
          <a:p>
            <a:pPr>
              <a:defRPr/>
            </a:pPr>
            <a:endParaRPr lang="en-US"/>
          </a:p>
        </p:txBody>
      </p:sp>
      <p:sp>
        <p:nvSpPr>
          <p:cNvPr id="3" name="Footer Placeholder 2">
            <a:extLst>
              <a:ext uri="{FF2B5EF4-FFF2-40B4-BE49-F238E27FC236}">
                <a16:creationId xmlns:a16="http://schemas.microsoft.com/office/drawing/2014/main" id="{AF6F4634-48C8-63FD-CD71-F73578F2506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5A235189-CB04-AB1F-EBFA-42CFACD24CDE}"/>
              </a:ext>
            </a:extLst>
          </p:cNvPr>
          <p:cNvSpPr>
            <a:spLocks noGrp="1"/>
          </p:cNvSpPr>
          <p:nvPr>
            <p:ph type="sldNum" sz="quarter" idx="12"/>
          </p:nvPr>
        </p:nvSpPr>
        <p:spPr/>
        <p:txBody>
          <a:bodyPr/>
          <a:lstStyle>
            <a:lvl1pPr>
              <a:defRPr/>
            </a:lvl1pPr>
          </a:lstStyle>
          <a:p>
            <a:fld id="{AEF00E86-36B2-43AB-8ACE-4C5EBD166E7B}" type="slidenum">
              <a:rPr lang="en-US" altLang="en-US"/>
              <a:pPr/>
              <a:t>‹#›</a:t>
            </a:fld>
            <a:endParaRPr lang="en-US" altLang="en-US"/>
          </a:p>
        </p:txBody>
      </p:sp>
    </p:spTree>
    <p:extLst>
      <p:ext uri="{BB962C8B-B14F-4D97-AF65-F5344CB8AC3E}">
        <p14:creationId xmlns:p14="http://schemas.microsoft.com/office/powerpoint/2010/main" val="4020848083"/>
      </p:ext>
    </p:extLst>
  </p:cSld>
  <p:clrMapOvr>
    <a:masterClrMapping/>
  </p:clrMapOvr>
  <p:transition>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CB6585-DB4B-5D45-257B-968954A5E48A}"/>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1"/>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8">
            <a:extLst>
              <a:ext uri="{FF2B5EF4-FFF2-40B4-BE49-F238E27FC236}">
                <a16:creationId xmlns:a16="http://schemas.microsoft.com/office/drawing/2014/main" id="{011D5679-9E9B-77C9-9B71-D95B4D822FFB}"/>
              </a:ext>
            </a:extLst>
          </p:cNvPr>
          <p:cNvSpPr>
            <a:spLocks noGrp="1"/>
          </p:cNvSpPr>
          <p:nvPr>
            <p:ph type="dt" sz="half" idx="10"/>
          </p:nvPr>
        </p:nvSpPr>
        <p:spPr/>
        <p:txBody>
          <a:bodyPr/>
          <a:lstStyle>
            <a:lvl1pPr>
              <a:defRPr/>
            </a:lvl1pPr>
          </a:lstStyle>
          <a:p>
            <a:pPr>
              <a:defRPr/>
            </a:pPr>
            <a:endParaRPr lang="en-US"/>
          </a:p>
        </p:txBody>
      </p:sp>
      <p:sp>
        <p:nvSpPr>
          <p:cNvPr id="7" name="Footer Placeholder 9">
            <a:extLst>
              <a:ext uri="{FF2B5EF4-FFF2-40B4-BE49-F238E27FC236}">
                <a16:creationId xmlns:a16="http://schemas.microsoft.com/office/drawing/2014/main" id="{7734D8F7-29EC-216A-8104-F2B3FC75CFC5}"/>
              </a:ext>
            </a:extLst>
          </p:cNvPr>
          <p:cNvSpPr>
            <a:spLocks noGrp="1"/>
          </p:cNvSpPr>
          <p:nvPr>
            <p:ph type="ftr" sz="quarter" idx="11"/>
          </p:nvPr>
        </p:nvSpPr>
        <p:spPr>
          <a:xfrm>
            <a:off x="855133" y="6235701"/>
            <a:ext cx="5073651"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10">
            <a:extLst>
              <a:ext uri="{FF2B5EF4-FFF2-40B4-BE49-F238E27FC236}">
                <a16:creationId xmlns:a16="http://schemas.microsoft.com/office/drawing/2014/main" id="{EC7B8077-BDC0-DBCB-62A0-2473534B276F}"/>
              </a:ext>
            </a:extLst>
          </p:cNvPr>
          <p:cNvSpPr>
            <a:spLocks noGrp="1"/>
          </p:cNvSpPr>
          <p:nvPr>
            <p:ph type="sldNum" sz="quarter" idx="12"/>
          </p:nvPr>
        </p:nvSpPr>
        <p:spPr/>
        <p:txBody>
          <a:bodyPr/>
          <a:lstStyle>
            <a:lvl1pPr>
              <a:defRPr/>
            </a:lvl1pPr>
          </a:lstStyle>
          <a:p>
            <a:fld id="{06F3706C-1DFA-4551-8CD9-A93667B214CA}" type="slidenum">
              <a:rPr lang="en-US" altLang="en-US"/>
              <a:pPr/>
              <a:t>‹#›</a:t>
            </a:fld>
            <a:endParaRPr lang="en-US" altLang="en-US"/>
          </a:p>
        </p:txBody>
      </p:sp>
    </p:spTree>
    <p:extLst>
      <p:ext uri="{BB962C8B-B14F-4D97-AF65-F5344CB8AC3E}">
        <p14:creationId xmlns:p14="http://schemas.microsoft.com/office/powerpoint/2010/main" val="1361885461"/>
      </p:ext>
    </p:extLst>
  </p:cSld>
  <p:clrMapOvr>
    <a:masterClrMapping/>
  </p:clrMapOvr>
  <p:transition>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A81F24-FBB7-7233-091D-5D5075A2C5C9}"/>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50620" y="3549920"/>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7">
            <a:extLst>
              <a:ext uri="{FF2B5EF4-FFF2-40B4-BE49-F238E27FC236}">
                <a16:creationId xmlns:a16="http://schemas.microsoft.com/office/drawing/2014/main" id="{78E5C8D6-0340-BA3B-3518-765042773AB2}"/>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a:extLst>
              <a:ext uri="{FF2B5EF4-FFF2-40B4-BE49-F238E27FC236}">
                <a16:creationId xmlns:a16="http://schemas.microsoft.com/office/drawing/2014/main" id="{67A1C62E-F18D-6B9E-8315-6CE7434C851A}"/>
              </a:ext>
            </a:extLst>
          </p:cNvPr>
          <p:cNvSpPr>
            <a:spLocks noGrp="1"/>
          </p:cNvSpPr>
          <p:nvPr>
            <p:ph type="ftr" sz="quarter" idx="11"/>
          </p:nvPr>
        </p:nvSpPr>
        <p:spPr>
          <a:xfrm>
            <a:off x="853018" y="6235701"/>
            <a:ext cx="5071533"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9">
            <a:extLst>
              <a:ext uri="{FF2B5EF4-FFF2-40B4-BE49-F238E27FC236}">
                <a16:creationId xmlns:a16="http://schemas.microsoft.com/office/drawing/2014/main" id="{FF17EBD7-172D-5323-5168-322D46FE3771}"/>
              </a:ext>
            </a:extLst>
          </p:cNvPr>
          <p:cNvSpPr>
            <a:spLocks noGrp="1"/>
          </p:cNvSpPr>
          <p:nvPr>
            <p:ph type="sldNum" sz="quarter" idx="12"/>
          </p:nvPr>
        </p:nvSpPr>
        <p:spPr/>
        <p:txBody>
          <a:bodyPr/>
          <a:lstStyle>
            <a:lvl1pPr>
              <a:defRPr/>
            </a:lvl1pPr>
          </a:lstStyle>
          <a:p>
            <a:fld id="{B4668938-A2F5-4834-AEEC-756C034EB57F}" type="slidenum">
              <a:rPr lang="en-US" altLang="en-US"/>
              <a:pPr/>
              <a:t>‹#›</a:t>
            </a:fld>
            <a:endParaRPr lang="en-US" altLang="en-US"/>
          </a:p>
        </p:txBody>
      </p:sp>
    </p:spTree>
    <p:extLst>
      <p:ext uri="{BB962C8B-B14F-4D97-AF65-F5344CB8AC3E}">
        <p14:creationId xmlns:p14="http://schemas.microsoft.com/office/powerpoint/2010/main" val="918401933"/>
      </p:ext>
    </p:extLst>
  </p:cSld>
  <p:clrMapOvr>
    <a:masterClrMapping/>
  </p:clrMapOvr>
  <p:transition>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773CF-C024-F0CC-B42E-0D1FA2FAADC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7B72669-BBEB-7972-12CB-FF4EA669634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5260FB7-4325-ED9D-48C9-8710D37A1E1C}"/>
              </a:ext>
            </a:extLst>
          </p:cNvPr>
          <p:cNvSpPr>
            <a:spLocks noGrp="1"/>
          </p:cNvSpPr>
          <p:nvPr>
            <p:ph type="sldNum" sz="quarter" idx="12"/>
          </p:nvPr>
        </p:nvSpPr>
        <p:spPr/>
        <p:txBody>
          <a:bodyPr/>
          <a:lstStyle>
            <a:lvl1pPr>
              <a:defRPr/>
            </a:lvl1pPr>
          </a:lstStyle>
          <a:p>
            <a:fld id="{FA7EF6CC-2BFF-4C0B-AC3C-17B6FA37FD6C}" type="slidenum">
              <a:rPr lang="en-US" altLang="en-US"/>
              <a:pPr/>
              <a:t>‹#›</a:t>
            </a:fld>
            <a:endParaRPr lang="en-US" altLang="en-US"/>
          </a:p>
        </p:txBody>
      </p:sp>
    </p:spTree>
    <p:extLst>
      <p:ext uri="{BB962C8B-B14F-4D97-AF65-F5344CB8AC3E}">
        <p14:creationId xmlns:p14="http://schemas.microsoft.com/office/powerpoint/2010/main" val="1486079819"/>
      </p:ext>
    </p:extLst>
  </p:cSld>
  <p:clrMapOvr>
    <a:masterClrMapping/>
  </p:clrMapOvr>
  <p:transition>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6DC5B2-308E-D774-BF68-D6538E54045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4E27DF6-3817-6132-6A93-65FA13C1D0F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9CC6897-19F7-F6C6-C581-A4B5F175356B}"/>
              </a:ext>
            </a:extLst>
          </p:cNvPr>
          <p:cNvSpPr>
            <a:spLocks noGrp="1"/>
          </p:cNvSpPr>
          <p:nvPr>
            <p:ph type="sldNum" sz="quarter" idx="12"/>
          </p:nvPr>
        </p:nvSpPr>
        <p:spPr/>
        <p:txBody>
          <a:bodyPr/>
          <a:lstStyle>
            <a:lvl1pPr>
              <a:defRPr/>
            </a:lvl1pPr>
          </a:lstStyle>
          <a:p>
            <a:fld id="{D616974E-F6E2-4225-BBD3-0AFD0B562442}" type="slidenum">
              <a:rPr lang="en-US" altLang="en-US"/>
              <a:pPr/>
              <a:t>‹#›</a:t>
            </a:fld>
            <a:endParaRPr lang="en-US" altLang="en-US"/>
          </a:p>
        </p:txBody>
      </p:sp>
    </p:spTree>
    <p:extLst>
      <p:ext uri="{BB962C8B-B14F-4D97-AF65-F5344CB8AC3E}">
        <p14:creationId xmlns:p14="http://schemas.microsoft.com/office/powerpoint/2010/main" val="3185058270"/>
      </p:ext>
    </p:extLst>
  </p:cSld>
  <p:clrMapOvr>
    <a:masterClrMapping/>
  </p:clrMapOvr>
  <p:transition>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1"/>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6">
            <a:extLst>
              <a:ext uri="{FF2B5EF4-FFF2-40B4-BE49-F238E27FC236}">
                <a16:creationId xmlns:a16="http://schemas.microsoft.com/office/drawing/2014/main" id="{18EF294D-F04B-1D03-4B7D-323A42BF5587}"/>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0F492C36-FF99-F175-4662-364F292E986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7B382AB6-3940-7670-25B2-2A26B463C19A}"/>
              </a:ext>
            </a:extLst>
          </p:cNvPr>
          <p:cNvSpPr>
            <a:spLocks noGrp="1"/>
          </p:cNvSpPr>
          <p:nvPr>
            <p:ph type="sldNum" sz="quarter" idx="12"/>
          </p:nvPr>
        </p:nvSpPr>
        <p:spPr/>
        <p:txBody>
          <a:bodyPr/>
          <a:lstStyle>
            <a:lvl1pPr>
              <a:defRPr/>
            </a:lvl1pPr>
          </a:lstStyle>
          <a:p>
            <a:fld id="{B9943496-FE2B-4D2B-AB26-A717C23906BB}" type="slidenum">
              <a:rPr lang="en-US" altLang="en-US"/>
              <a:pPr/>
              <a:t>‹#›</a:t>
            </a:fld>
            <a:endParaRPr lang="en-US" altLang="en-US"/>
          </a:p>
        </p:txBody>
      </p:sp>
    </p:spTree>
    <p:extLst>
      <p:ext uri="{BB962C8B-B14F-4D97-AF65-F5344CB8AC3E}">
        <p14:creationId xmlns:p14="http://schemas.microsoft.com/office/powerpoint/2010/main" val="485307292"/>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a:extLst>
              <a:ext uri="{FF2B5EF4-FFF2-40B4-BE49-F238E27FC236}">
                <a16:creationId xmlns:a16="http://schemas.microsoft.com/office/drawing/2014/main" id="{ED9BF384-8BB3-B2BB-A6DE-B1938BA8D4ED}"/>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D33E4EF9-A1F1-E23F-F51D-1ABF5E0AE36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8AF9F690-5C28-7A8C-E56D-6B285DF7E5FE}"/>
              </a:ext>
            </a:extLst>
          </p:cNvPr>
          <p:cNvSpPr>
            <a:spLocks noGrp="1"/>
          </p:cNvSpPr>
          <p:nvPr>
            <p:ph type="sldNum" sz="quarter" idx="12"/>
          </p:nvPr>
        </p:nvSpPr>
        <p:spPr/>
        <p:txBody>
          <a:bodyPr/>
          <a:lstStyle>
            <a:lvl1pPr>
              <a:defRPr/>
            </a:lvl1pPr>
          </a:lstStyle>
          <a:p>
            <a:fld id="{F3DA915C-2FA6-4AE7-B0F0-3508E5DFD58E}" type="slidenum">
              <a:rPr lang="en-US" altLang="en-US"/>
              <a:pPr/>
              <a:t>‹#›</a:t>
            </a:fld>
            <a:endParaRPr lang="en-US" altLang="en-US"/>
          </a:p>
        </p:txBody>
      </p:sp>
    </p:spTree>
    <p:extLst>
      <p:ext uri="{BB962C8B-B14F-4D97-AF65-F5344CB8AC3E}">
        <p14:creationId xmlns:p14="http://schemas.microsoft.com/office/powerpoint/2010/main" val="169366196"/>
      </p:ext>
    </p:extLst>
  </p:cSld>
  <p:clrMapOvr>
    <a:masterClrMapping/>
  </p:clrMapOvr>
  <p:transition>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1"/>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6">
            <a:extLst>
              <a:ext uri="{FF2B5EF4-FFF2-40B4-BE49-F238E27FC236}">
                <a16:creationId xmlns:a16="http://schemas.microsoft.com/office/drawing/2014/main" id="{C55011E4-DE2E-9A0D-C33F-98F1B155438A}"/>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48785563-967C-00F9-561A-2121049E0B4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DE2A00FA-7197-BC35-92DC-B7A48103BB09}"/>
              </a:ext>
            </a:extLst>
          </p:cNvPr>
          <p:cNvSpPr>
            <a:spLocks noGrp="1"/>
          </p:cNvSpPr>
          <p:nvPr>
            <p:ph type="sldNum" sz="quarter" idx="12"/>
          </p:nvPr>
        </p:nvSpPr>
        <p:spPr/>
        <p:txBody>
          <a:bodyPr/>
          <a:lstStyle>
            <a:lvl1pPr>
              <a:defRPr/>
            </a:lvl1pPr>
          </a:lstStyle>
          <a:p>
            <a:fld id="{7A6AD882-2384-4771-B4B4-71C1F048E01F}" type="slidenum">
              <a:rPr lang="en-US" altLang="en-US"/>
              <a:pPr/>
              <a:t>‹#›</a:t>
            </a:fld>
            <a:endParaRPr lang="en-US" altLang="en-US"/>
          </a:p>
        </p:txBody>
      </p:sp>
    </p:spTree>
    <p:extLst>
      <p:ext uri="{BB962C8B-B14F-4D97-AF65-F5344CB8AC3E}">
        <p14:creationId xmlns:p14="http://schemas.microsoft.com/office/powerpoint/2010/main" val="2853649840"/>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7">
            <a:extLst>
              <a:ext uri="{FF2B5EF4-FFF2-40B4-BE49-F238E27FC236}">
                <a16:creationId xmlns:a16="http://schemas.microsoft.com/office/drawing/2014/main" id="{CC0A9F34-326D-443F-9D2E-5019BF33081D}"/>
              </a:ext>
            </a:extLst>
          </p:cNvPr>
          <p:cNvSpPr>
            <a:spLocks noGrp="1"/>
          </p:cNvSpPr>
          <p:nvPr>
            <p:ph type="dt" sz="half" idx="10"/>
          </p:nvPr>
        </p:nvSpPr>
        <p:spPr/>
        <p:txBody>
          <a:bodyPr/>
          <a:lstStyle>
            <a:lvl1pPr>
              <a:defRPr/>
            </a:lvl1pPr>
          </a:lstStyle>
          <a:p>
            <a:pPr>
              <a:defRPr/>
            </a:pPr>
            <a:endParaRPr lang="en-US"/>
          </a:p>
        </p:txBody>
      </p:sp>
      <p:sp>
        <p:nvSpPr>
          <p:cNvPr id="6" name="Footer Placeholder 8">
            <a:extLst>
              <a:ext uri="{FF2B5EF4-FFF2-40B4-BE49-F238E27FC236}">
                <a16:creationId xmlns:a16="http://schemas.microsoft.com/office/drawing/2014/main" id="{3BADB31D-5CFE-248B-B782-2EC7DF7D4FD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9">
            <a:extLst>
              <a:ext uri="{FF2B5EF4-FFF2-40B4-BE49-F238E27FC236}">
                <a16:creationId xmlns:a16="http://schemas.microsoft.com/office/drawing/2014/main" id="{365AB1BC-45F7-2CFF-9D52-344B830A3962}"/>
              </a:ext>
            </a:extLst>
          </p:cNvPr>
          <p:cNvSpPr>
            <a:spLocks noGrp="1"/>
          </p:cNvSpPr>
          <p:nvPr>
            <p:ph type="sldNum" sz="quarter" idx="12"/>
          </p:nvPr>
        </p:nvSpPr>
        <p:spPr/>
        <p:txBody>
          <a:bodyPr/>
          <a:lstStyle>
            <a:lvl1pPr>
              <a:defRPr/>
            </a:lvl1pPr>
          </a:lstStyle>
          <a:p>
            <a:fld id="{800E2E3C-8900-4164-A55A-EC8BA3A33E1E}" type="slidenum">
              <a:rPr lang="en-US" altLang="en-US"/>
              <a:pPr/>
              <a:t>‹#›</a:t>
            </a:fld>
            <a:endParaRPr lang="en-US" altLang="en-US"/>
          </a:p>
        </p:txBody>
      </p:sp>
    </p:spTree>
    <p:extLst>
      <p:ext uri="{BB962C8B-B14F-4D97-AF65-F5344CB8AC3E}">
        <p14:creationId xmlns:p14="http://schemas.microsoft.com/office/powerpoint/2010/main" val="878022625"/>
      </p:ext>
    </p:extLst>
  </p:cSld>
  <p:clrMapOvr>
    <a:masterClrMapping/>
  </p:clrMapOvr>
  <p:transition>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Date Placeholder 3">
            <a:extLst>
              <a:ext uri="{FF2B5EF4-FFF2-40B4-BE49-F238E27FC236}">
                <a16:creationId xmlns:a16="http://schemas.microsoft.com/office/drawing/2014/main" id="{2867C6AC-1D44-19F4-6AE9-3E40CB7D377E}"/>
              </a:ext>
            </a:extLst>
          </p:cNvPr>
          <p:cNvSpPr>
            <a:spLocks noGrp="1"/>
          </p:cNvSpPr>
          <p:nvPr>
            <p:ph type="dt" sz="half" idx="14"/>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256D322-4A4B-28FF-988C-08C44E1D15FC}"/>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63350FF-A15F-17D9-FB67-F3759854E81C}"/>
              </a:ext>
            </a:extLst>
          </p:cNvPr>
          <p:cNvSpPr>
            <a:spLocks noGrp="1"/>
          </p:cNvSpPr>
          <p:nvPr>
            <p:ph type="sldNum" sz="quarter" idx="16"/>
          </p:nvPr>
        </p:nvSpPr>
        <p:spPr/>
        <p:txBody>
          <a:bodyPr/>
          <a:lstStyle>
            <a:lvl1pPr>
              <a:defRPr/>
            </a:lvl1pPr>
          </a:lstStyle>
          <a:p>
            <a:fld id="{7DB061E6-F0AC-4246-8D4A-6E88A0342AD3}" type="slidenum">
              <a:rPr lang="en-US" altLang="en-US"/>
              <a:pPr/>
              <a:t>‹#›</a:t>
            </a:fld>
            <a:endParaRPr lang="en-US" altLang="en-US"/>
          </a:p>
        </p:txBody>
      </p:sp>
    </p:spTree>
    <p:extLst>
      <p:ext uri="{BB962C8B-B14F-4D97-AF65-F5344CB8AC3E}">
        <p14:creationId xmlns:p14="http://schemas.microsoft.com/office/powerpoint/2010/main" val="318464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631D-FAD0-C1C7-8EE6-9992F3315AE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05CD35B-5E2F-97A6-BD0F-D6530772D2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4095AAC-13E2-191A-1678-789D8C21612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CEE2723-71D5-B86E-919B-F7F18C134A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9884D6-920D-8BED-C113-6568EBA01CE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30B228F-C107-C22B-FF8F-956BA20CB7C2}"/>
              </a:ext>
            </a:extLst>
          </p:cNvPr>
          <p:cNvSpPr>
            <a:spLocks noGrp="1"/>
          </p:cNvSpPr>
          <p:nvPr>
            <p:ph type="dt" sz="half" idx="10"/>
          </p:nvPr>
        </p:nvSpPr>
        <p:spPr/>
        <p:txBody>
          <a:bodyPr/>
          <a:lstStyle/>
          <a:p>
            <a:fld id="{1AB8C4E6-416B-4DD5-AC59-1A5AAED8E42B}" type="datetimeFigureOut">
              <a:rPr lang="en-US" smtClean="0"/>
              <a:t>6/29/2024</a:t>
            </a:fld>
            <a:endParaRPr lang="en-US"/>
          </a:p>
        </p:txBody>
      </p:sp>
      <p:sp>
        <p:nvSpPr>
          <p:cNvPr id="8" name="Footer Placeholder 7">
            <a:extLst>
              <a:ext uri="{FF2B5EF4-FFF2-40B4-BE49-F238E27FC236}">
                <a16:creationId xmlns:a16="http://schemas.microsoft.com/office/drawing/2014/main" id="{82B031D7-4542-6549-439E-24D5CBED38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E1E976-A021-113A-E2AC-7409CA2C4A28}"/>
              </a:ext>
            </a:extLst>
          </p:cNvPr>
          <p:cNvSpPr>
            <a:spLocks noGrp="1"/>
          </p:cNvSpPr>
          <p:nvPr>
            <p:ph type="sldNum" sz="quarter" idx="12"/>
          </p:nvPr>
        </p:nvSpPr>
        <p:spPr/>
        <p:txBody>
          <a:bodyPr/>
          <a:lstStyle/>
          <a:p>
            <a:fld id="{5C6C47FA-EF10-4A0C-ADF7-9B72D244A98D}" type="slidenum">
              <a:rPr lang="en-US" smtClean="0"/>
              <a:t>‹#›</a:t>
            </a:fld>
            <a:endParaRPr lang="en-US"/>
          </a:p>
        </p:txBody>
      </p:sp>
    </p:spTree>
    <p:extLst>
      <p:ext uri="{BB962C8B-B14F-4D97-AF65-F5344CB8AC3E}">
        <p14:creationId xmlns:p14="http://schemas.microsoft.com/office/powerpoint/2010/main" val="37570061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8B4BD7A-9B20-9673-78D4-CD4EA090C638}"/>
              </a:ext>
            </a:extLst>
          </p:cNvPr>
          <p:cNvSpPr>
            <a:spLocks noGrp="1"/>
          </p:cNvSpPr>
          <p:nvPr>
            <p:ph type="dt" sz="half" idx="10"/>
          </p:nvPr>
        </p:nvSpPr>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068F282E-DCDD-A0A3-B6B1-DFE8336F951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E3E6AA00-DDFB-9A45-3890-EC8D220DA356}"/>
              </a:ext>
            </a:extLst>
          </p:cNvPr>
          <p:cNvSpPr>
            <a:spLocks noGrp="1"/>
          </p:cNvSpPr>
          <p:nvPr>
            <p:ph type="sldNum" sz="quarter" idx="12"/>
          </p:nvPr>
        </p:nvSpPr>
        <p:spPr/>
        <p:txBody>
          <a:bodyPr/>
          <a:lstStyle>
            <a:lvl1pPr>
              <a:defRPr/>
            </a:lvl1pPr>
          </a:lstStyle>
          <a:p>
            <a:fld id="{BECDB739-D36D-4975-A22E-035A8614DB6D}" type="slidenum">
              <a:rPr lang="en-US" altLang="en-US"/>
              <a:pPr/>
              <a:t>‹#›</a:t>
            </a:fld>
            <a:endParaRPr lang="en-US" altLang="en-US"/>
          </a:p>
        </p:txBody>
      </p:sp>
    </p:spTree>
    <p:extLst>
      <p:ext uri="{BB962C8B-B14F-4D97-AF65-F5344CB8AC3E}">
        <p14:creationId xmlns:p14="http://schemas.microsoft.com/office/powerpoint/2010/main" val="3605037872"/>
      </p:ext>
    </p:extLst>
  </p:cSld>
  <p:clrMapOvr>
    <a:masterClrMapping/>
  </p:clrMapOvr>
  <p:transition>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86CF4F-A3A5-804C-7A72-4CB0006F8AE7}"/>
              </a:ext>
            </a:extLst>
          </p:cNvPr>
          <p:cNvSpPr>
            <a:spLocks noGrp="1"/>
          </p:cNvSpPr>
          <p:nvPr>
            <p:ph type="dt" sz="half" idx="10"/>
          </p:nvPr>
        </p:nvSpPr>
        <p:spPr/>
        <p:txBody>
          <a:bodyPr/>
          <a:lstStyle>
            <a:lvl1pPr>
              <a:defRPr/>
            </a:lvl1pPr>
          </a:lstStyle>
          <a:p>
            <a:pPr>
              <a:defRPr/>
            </a:pPr>
            <a:endParaRPr lang="en-US"/>
          </a:p>
        </p:txBody>
      </p:sp>
      <p:sp>
        <p:nvSpPr>
          <p:cNvPr id="3" name="Footer Placeholder 2">
            <a:extLst>
              <a:ext uri="{FF2B5EF4-FFF2-40B4-BE49-F238E27FC236}">
                <a16:creationId xmlns:a16="http://schemas.microsoft.com/office/drawing/2014/main" id="{07608C8F-4C30-39D9-33E2-A16EC4325A8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09527AB9-AB6F-C6E0-7EFB-A55BD5D47E61}"/>
              </a:ext>
            </a:extLst>
          </p:cNvPr>
          <p:cNvSpPr>
            <a:spLocks noGrp="1"/>
          </p:cNvSpPr>
          <p:nvPr>
            <p:ph type="sldNum" sz="quarter" idx="12"/>
          </p:nvPr>
        </p:nvSpPr>
        <p:spPr/>
        <p:txBody>
          <a:bodyPr/>
          <a:lstStyle>
            <a:lvl1pPr>
              <a:defRPr/>
            </a:lvl1pPr>
          </a:lstStyle>
          <a:p>
            <a:fld id="{6F775FAB-4A34-4F9C-B141-D44A2AB324E0}" type="slidenum">
              <a:rPr lang="en-US" altLang="en-US"/>
              <a:pPr/>
              <a:t>‹#›</a:t>
            </a:fld>
            <a:endParaRPr lang="en-US" altLang="en-US"/>
          </a:p>
        </p:txBody>
      </p:sp>
    </p:spTree>
    <p:extLst>
      <p:ext uri="{BB962C8B-B14F-4D97-AF65-F5344CB8AC3E}">
        <p14:creationId xmlns:p14="http://schemas.microsoft.com/office/powerpoint/2010/main" val="1087159252"/>
      </p:ext>
    </p:extLst>
  </p:cSld>
  <p:clrMapOvr>
    <a:masterClrMapping/>
  </p:clrMapOvr>
  <p:transition>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92D2C2-0B71-F4A8-5FD3-1FAB91844722}"/>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1"/>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8">
            <a:extLst>
              <a:ext uri="{FF2B5EF4-FFF2-40B4-BE49-F238E27FC236}">
                <a16:creationId xmlns:a16="http://schemas.microsoft.com/office/drawing/2014/main" id="{291507AF-EBC2-459B-96D6-D0DCF94E8AFB}"/>
              </a:ext>
            </a:extLst>
          </p:cNvPr>
          <p:cNvSpPr>
            <a:spLocks noGrp="1"/>
          </p:cNvSpPr>
          <p:nvPr>
            <p:ph type="dt" sz="half" idx="10"/>
          </p:nvPr>
        </p:nvSpPr>
        <p:spPr/>
        <p:txBody>
          <a:bodyPr/>
          <a:lstStyle>
            <a:lvl1pPr>
              <a:defRPr/>
            </a:lvl1pPr>
          </a:lstStyle>
          <a:p>
            <a:pPr>
              <a:defRPr/>
            </a:pPr>
            <a:endParaRPr lang="en-US"/>
          </a:p>
        </p:txBody>
      </p:sp>
      <p:sp>
        <p:nvSpPr>
          <p:cNvPr id="7" name="Footer Placeholder 9">
            <a:extLst>
              <a:ext uri="{FF2B5EF4-FFF2-40B4-BE49-F238E27FC236}">
                <a16:creationId xmlns:a16="http://schemas.microsoft.com/office/drawing/2014/main" id="{E0492AE0-6B0B-0BC2-F4C0-85B9CF77AAA8}"/>
              </a:ext>
            </a:extLst>
          </p:cNvPr>
          <p:cNvSpPr>
            <a:spLocks noGrp="1"/>
          </p:cNvSpPr>
          <p:nvPr>
            <p:ph type="ftr" sz="quarter" idx="11"/>
          </p:nvPr>
        </p:nvSpPr>
        <p:spPr>
          <a:xfrm>
            <a:off x="855133" y="6235701"/>
            <a:ext cx="5073651"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10">
            <a:extLst>
              <a:ext uri="{FF2B5EF4-FFF2-40B4-BE49-F238E27FC236}">
                <a16:creationId xmlns:a16="http://schemas.microsoft.com/office/drawing/2014/main" id="{F8021B46-70BC-F30B-A3CC-11B0E83BAF40}"/>
              </a:ext>
            </a:extLst>
          </p:cNvPr>
          <p:cNvSpPr>
            <a:spLocks noGrp="1"/>
          </p:cNvSpPr>
          <p:nvPr>
            <p:ph type="sldNum" sz="quarter" idx="12"/>
          </p:nvPr>
        </p:nvSpPr>
        <p:spPr/>
        <p:txBody>
          <a:bodyPr/>
          <a:lstStyle>
            <a:lvl1pPr>
              <a:defRPr/>
            </a:lvl1pPr>
          </a:lstStyle>
          <a:p>
            <a:fld id="{D26A689F-6830-45F5-82E7-C738E2BD356E}" type="slidenum">
              <a:rPr lang="en-US" altLang="en-US"/>
              <a:pPr/>
              <a:t>‹#›</a:t>
            </a:fld>
            <a:endParaRPr lang="en-US" altLang="en-US"/>
          </a:p>
        </p:txBody>
      </p:sp>
    </p:spTree>
    <p:extLst>
      <p:ext uri="{BB962C8B-B14F-4D97-AF65-F5344CB8AC3E}">
        <p14:creationId xmlns:p14="http://schemas.microsoft.com/office/powerpoint/2010/main" val="3153105001"/>
      </p:ext>
    </p:extLst>
  </p:cSld>
  <p:clrMapOvr>
    <a:masterClrMapping/>
  </p:clrMapOvr>
  <p:transition>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427052-6E01-45A4-9744-DC6D271BBCE0}"/>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50620" y="3549920"/>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7">
            <a:extLst>
              <a:ext uri="{FF2B5EF4-FFF2-40B4-BE49-F238E27FC236}">
                <a16:creationId xmlns:a16="http://schemas.microsoft.com/office/drawing/2014/main" id="{5AFF59FC-6907-BC73-2A08-D815FB399B3D}"/>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a:extLst>
              <a:ext uri="{FF2B5EF4-FFF2-40B4-BE49-F238E27FC236}">
                <a16:creationId xmlns:a16="http://schemas.microsoft.com/office/drawing/2014/main" id="{2C2067F2-5F12-ED0F-6A9D-A52782252877}"/>
              </a:ext>
            </a:extLst>
          </p:cNvPr>
          <p:cNvSpPr>
            <a:spLocks noGrp="1"/>
          </p:cNvSpPr>
          <p:nvPr>
            <p:ph type="ftr" sz="quarter" idx="11"/>
          </p:nvPr>
        </p:nvSpPr>
        <p:spPr>
          <a:xfrm>
            <a:off x="853018" y="6235701"/>
            <a:ext cx="5071533"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9">
            <a:extLst>
              <a:ext uri="{FF2B5EF4-FFF2-40B4-BE49-F238E27FC236}">
                <a16:creationId xmlns:a16="http://schemas.microsoft.com/office/drawing/2014/main" id="{EC1A9CA8-2556-F8FF-BB79-39C6924386B0}"/>
              </a:ext>
            </a:extLst>
          </p:cNvPr>
          <p:cNvSpPr>
            <a:spLocks noGrp="1"/>
          </p:cNvSpPr>
          <p:nvPr>
            <p:ph type="sldNum" sz="quarter" idx="12"/>
          </p:nvPr>
        </p:nvSpPr>
        <p:spPr/>
        <p:txBody>
          <a:bodyPr/>
          <a:lstStyle>
            <a:lvl1pPr>
              <a:defRPr/>
            </a:lvl1pPr>
          </a:lstStyle>
          <a:p>
            <a:fld id="{2D30E318-2BAF-4369-810E-F09287D5A662}" type="slidenum">
              <a:rPr lang="en-US" altLang="en-US"/>
              <a:pPr/>
              <a:t>‹#›</a:t>
            </a:fld>
            <a:endParaRPr lang="en-US" altLang="en-US"/>
          </a:p>
        </p:txBody>
      </p:sp>
    </p:spTree>
    <p:extLst>
      <p:ext uri="{BB962C8B-B14F-4D97-AF65-F5344CB8AC3E}">
        <p14:creationId xmlns:p14="http://schemas.microsoft.com/office/powerpoint/2010/main" val="1387796463"/>
      </p:ext>
    </p:extLst>
  </p:cSld>
  <p:clrMapOvr>
    <a:masterClrMapping/>
  </p:clrMapOvr>
  <p:transition>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5D08B48-C10B-F90D-6292-564AF72BB08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C1F9B95-9D87-BD89-9D52-68451D2773F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65DF901-B511-8C68-F4F6-B58B06E27BF1}"/>
              </a:ext>
            </a:extLst>
          </p:cNvPr>
          <p:cNvSpPr>
            <a:spLocks noGrp="1"/>
          </p:cNvSpPr>
          <p:nvPr>
            <p:ph type="sldNum" sz="quarter" idx="12"/>
          </p:nvPr>
        </p:nvSpPr>
        <p:spPr/>
        <p:txBody>
          <a:bodyPr/>
          <a:lstStyle>
            <a:lvl1pPr>
              <a:defRPr/>
            </a:lvl1pPr>
          </a:lstStyle>
          <a:p>
            <a:fld id="{84067F16-4AE8-4301-90EF-FA5D463BFC67}" type="slidenum">
              <a:rPr lang="en-US" altLang="en-US"/>
              <a:pPr/>
              <a:t>‹#›</a:t>
            </a:fld>
            <a:endParaRPr lang="en-US" altLang="en-US"/>
          </a:p>
        </p:txBody>
      </p:sp>
    </p:spTree>
    <p:extLst>
      <p:ext uri="{BB962C8B-B14F-4D97-AF65-F5344CB8AC3E}">
        <p14:creationId xmlns:p14="http://schemas.microsoft.com/office/powerpoint/2010/main" val="532558565"/>
      </p:ext>
    </p:extLst>
  </p:cSld>
  <p:clrMapOvr>
    <a:masterClrMapping/>
  </p:clrMapOvr>
  <p:transition>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D9F7DFD-1039-96DA-156C-1FC982F8084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D01CD3D-50DC-9774-97DA-AE376C125F6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D36592D-7682-DF3C-207D-9CC0E9663EA9}"/>
              </a:ext>
            </a:extLst>
          </p:cNvPr>
          <p:cNvSpPr>
            <a:spLocks noGrp="1"/>
          </p:cNvSpPr>
          <p:nvPr>
            <p:ph type="sldNum" sz="quarter" idx="12"/>
          </p:nvPr>
        </p:nvSpPr>
        <p:spPr/>
        <p:txBody>
          <a:bodyPr/>
          <a:lstStyle>
            <a:lvl1pPr>
              <a:defRPr/>
            </a:lvl1pPr>
          </a:lstStyle>
          <a:p>
            <a:fld id="{C4507879-279F-4AB4-A9FF-E1496DA7D6EE}" type="slidenum">
              <a:rPr lang="en-US" altLang="en-US"/>
              <a:pPr/>
              <a:t>‹#›</a:t>
            </a:fld>
            <a:endParaRPr lang="en-US" altLang="en-US"/>
          </a:p>
        </p:txBody>
      </p:sp>
    </p:spTree>
    <p:extLst>
      <p:ext uri="{BB962C8B-B14F-4D97-AF65-F5344CB8AC3E}">
        <p14:creationId xmlns:p14="http://schemas.microsoft.com/office/powerpoint/2010/main" val="4211784269"/>
      </p:ext>
    </p:extLst>
  </p:cSld>
  <p:clrMapOvr>
    <a:masterClrMapping/>
  </p:clrMapOvr>
  <p:transition>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1"/>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6">
            <a:extLst>
              <a:ext uri="{FF2B5EF4-FFF2-40B4-BE49-F238E27FC236}">
                <a16:creationId xmlns:a16="http://schemas.microsoft.com/office/drawing/2014/main" id="{ABFC2AFD-FB33-38AF-22D4-155158FD4887}"/>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833AD5A1-B07C-43BF-7325-6926917C405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28B3655D-9E5C-47A4-2D7D-5DBCC13F6E49}"/>
              </a:ext>
            </a:extLst>
          </p:cNvPr>
          <p:cNvSpPr>
            <a:spLocks noGrp="1"/>
          </p:cNvSpPr>
          <p:nvPr>
            <p:ph type="sldNum" sz="quarter" idx="12"/>
          </p:nvPr>
        </p:nvSpPr>
        <p:spPr/>
        <p:txBody>
          <a:bodyPr/>
          <a:lstStyle>
            <a:lvl1pPr>
              <a:defRPr/>
            </a:lvl1pPr>
          </a:lstStyle>
          <a:p>
            <a:fld id="{89E7C21F-4F9B-4697-907A-12B75CE06C98}" type="slidenum">
              <a:rPr lang="en-US" altLang="en-US"/>
              <a:pPr/>
              <a:t>‹#›</a:t>
            </a:fld>
            <a:endParaRPr lang="en-US" altLang="en-US"/>
          </a:p>
        </p:txBody>
      </p:sp>
    </p:spTree>
    <p:extLst>
      <p:ext uri="{BB962C8B-B14F-4D97-AF65-F5344CB8AC3E}">
        <p14:creationId xmlns:p14="http://schemas.microsoft.com/office/powerpoint/2010/main" val="29576702"/>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a:extLst>
              <a:ext uri="{FF2B5EF4-FFF2-40B4-BE49-F238E27FC236}">
                <a16:creationId xmlns:a16="http://schemas.microsoft.com/office/drawing/2014/main" id="{84AFC780-E51F-9472-5097-68D2F07D70BA}"/>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8D7148A7-4E23-5DAC-1965-6117F4A169A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79D21E81-D382-6943-E622-1FBA660A4163}"/>
              </a:ext>
            </a:extLst>
          </p:cNvPr>
          <p:cNvSpPr>
            <a:spLocks noGrp="1"/>
          </p:cNvSpPr>
          <p:nvPr>
            <p:ph type="sldNum" sz="quarter" idx="12"/>
          </p:nvPr>
        </p:nvSpPr>
        <p:spPr/>
        <p:txBody>
          <a:bodyPr/>
          <a:lstStyle>
            <a:lvl1pPr>
              <a:defRPr/>
            </a:lvl1pPr>
          </a:lstStyle>
          <a:p>
            <a:fld id="{70ED98E9-5222-4BBA-9DD4-CDBB2A007718}" type="slidenum">
              <a:rPr lang="en-US" altLang="en-US"/>
              <a:pPr/>
              <a:t>‹#›</a:t>
            </a:fld>
            <a:endParaRPr lang="en-US" altLang="en-US"/>
          </a:p>
        </p:txBody>
      </p:sp>
    </p:spTree>
    <p:extLst>
      <p:ext uri="{BB962C8B-B14F-4D97-AF65-F5344CB8AC3E}">
        <p14:creationId xmlns:p14="http://schemas.microsoft.com/office/powerpoint/2010/main" val="1599016313"/>
      </p:ext>
    </p:extLst>
  </p:cSld>
  <p:clrMapOvr>
    <a:masterClrMapping/>
  </p:clrMapOvr>
  <p:transition>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1"/>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6">
            <a:extLst>
              <a:ext uri="{FF2B5EF4-FFF2-40B4-BE49-F238E27FC236}">
                <a16:creationId xmlns:a16="http://schemas.microsoft.com/office/drawing/2014/main" id="{E09CC1F6-CE43-DCB0-62C5-A99B64DD18CB}"/>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004AFF3E-70BF-DDFF-84C9-754DA133BD3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3A45113D-F766-C607-C07E-A976D6C8980F}"/>
              </a:ext>
            </a:extLst>
          </p:cNvPr>
          <p:cNvSpPr>
            <a:spLocks noGrp="1"/>
          </p:cNvSpPr>
          <p:nvPr>
            <p:ph type="sldNum" sz="quarter" idx="12"/>
          </p:nvPr>
        </p:nvSpPr>
        <p:spPr/>
        <p:txBody>
          <a:bodyPr/>
          <a:lstStyle>
            <a:lvl1pPr>
              <a:defRPr/>
            </a:lvl1pPr>
          </a:lstStyle>
          <a:p>
            <a:fld id="{84930D2F-97A9-4471-9804-D94350F5E82F}" type="slidenum">
              <a:rPr lang="en-US" altLang="en-US"/>
              <a:pPr/>
              <a:t>‹#›</a:t>
            </a:fld>
            <a:endParaRPr lang="en-US" altLang="en-US"/>
          </a:p>
        </p:txBody>
      </p:sp>
    </p:spTree>
    <p:extLst>
      <p:ext uri="{BB962C8B-B14F-4D97-AF65-F5344CB8AC3E}">
        <p14:creationId xmlns:p14="http://schemas.microsoft.com/office/powerpoint/2010/main" val="4081571831"/>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7">
            <a:extLst>
              <a:ext uri="{FF2B5EF4-FFF2-40B4-BE49-F238E27FC236}">
                <a16:creationId xmlns:a16="http://schemas.microsoft.com/office/drawing/2014/main" id="{6544C4E7-23AF-3FBF-30B1-7F7C650594F4}"/>
              </a:ext>
            </a:extLst>
          </p:cNvPr>
          <p:cNvSpPr>
            <a:spLocks noGrp="1"/>
          </p:cNvSpPr>
          <p:nvPr>
            <p:ph type="dt" sz="half" idx="10"/>
          </p:nvPr>
        </p:nvSpPr>
        <p:spPr/>
        <p:txBody>
          <a:bodyPr/>
          <a:lstStyle>
            <a:lvl1pPr>
              <a:defRPr/>
            </a:lvl1pPr>
          </a:lstStyle>
          <a:p>
            <a:pPr>
              <a:defRPr/>
            </a:pPr>
            <a:endParaRPr lang="en-US"/>
          </a:p>
        </p:txBody>
      </p:sp>
      <p:sp>
        <p:nvSpPr>
          <p:cNvPr id="6" name="Footer Placeholder 8">
            <a:extLst>
              <a:ext uri="{FF2B5EF4-FFF2-40B4-BE49-F238E27FC236}">
                <a16:creationId xmlns:a16="http://schemas.microsoft.com/office/drawing/2014/main" id="{D0D27BAB-D9F2-7900-7A25-459430D704B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9">
            <a:extLst>
              <a:ext uri="{FF2B5EF4-FFF2-40B4-BE49-F238E27FC236}">
                <a16:creationId xmlns:a16="http://schemas.microsoft.com/office/drawing/2014/main" id="{3DB11EB8-AA3D-8CFD-A53B-31917B087229}"/>
              </a:ext>
            </a:extLst>
          </p:cNvPr>
          <p:cNvSpPr>
            <a:spLocks noGrp="1"/>
          </p:cNvSpPr>
          <p:nvPr>
            <p:ph type="sldNum" sz="quarter" idx="12"/>
          </p:nvPr>
        </p:nvSpPr>
        <p:spPr/>
        <p:txBody>
          <a:bodyPr/>
          <a:lstStyle>
            <a:lvl1pPr>
              <a:defRPr/>
            </a:lvl1pPr>
          </a:lstStyle>
          <a:p>
            <a:fld id="{9346D5A5-81DA-4EAB-96C9-2E26B7D72F4C}" type="slidenum">
              <a:rPr lang="en-US" altLang="en-US"/>
              <a:pPr/>
              <a:t>‹#›</a:t>
            </a:fld>
            <a:endParaRPr lang="en-US" altLang="en-US"/>
          </a:p>
        </p:txBody>
      </p:sp>
    </p:spTree>
    <p:extLst>
      <p:ext uri="{BB962C8B-B14F-4D97-AF65-F5344CB8AC3E}">
        <p14:creationId xmlns:p14="http://schemas.microsoft.com/office/powerpoint/2010/main" val="2695460287"/>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E778-BADD-B004-3D9F-120E74E032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5F5A7DC-61C4-3648-532E-081672CFB460}"/>
              </a:ext>
            </a:extLst>
          </p:cNvPr>
          <p:cNvSpPr>
            <a:spLocks noGrp="1"/>
          </p:cNvSpPr>
          <p:nvPr>
            <p:ph type="dt" sz="half" idx="10"/>
          </p:nvPr>
        </p:nvSpPr>
        <p:spPr/>
        <p:txBody>
          <a:bodyPr/>
          <a:lstStyle/>
          <a:p>
            <a:fld id="{1AB8C4E6-416B-4DD5-AC59-1A5AAED8E42B}" type="datetimeFigureOut">
              <a:rPr lang="en-US" smtClean="0"/>
              <a:t>6/29/2024</a:t>
            </a:fld>
            <a:endParaRPr lang="en-US"/>
          </a:p>
        </p:txBody>
      </p:sp>
      <p:sp>
        <p:nvSpPr>
          <p:cNvPr id="4" name="Footer Placeholder 3">
            <a:extLst>
              <a:ext uri="{FF2B5EF4-FFF2-40B4-BE49-F238E27FC236}">
                <a16:creationId xmlns:a16="http://schemas.microsoft.com/office/drawing/2014/main" id="{53546FFB-A2E7-6C66-C4DB-AE64BECDD7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42F00B-8CE0-4570-B071-C9CC0546199A}"/>
              </a:ext>
            </a:extLst>
          </p:cNvPr>
          <p:cNvSpPr>
            <a:spLocks noGrp="1"/>
          </p:cNvSpPr>
          <p:nvPr>
            <p:ph type="sldNum" sz="quarter" idx="12"/>
          </p:nvPr>
        </p:nvSpPr>
        <p:spPr/>
        <p:txBody>
          <a:bodyPr/>
          <a:lstStyle/>
          <a:p>
            <a:fld id="{5C6C47FA-EF10-4A0C-ADF7-9B72D244A98D}" type="slidenum">
              <a:rPr lang="en-US" smtClean="0"/>
              <a:t>‹#›</a:t>
            </a:fld>
            <a:endParaRPr lang="en-US"/>
          </a:p>
        </p:txBody>
      </p:sp>
    </p:spTree>
    <p:extLst>
      <p:ext uri="{BB962C8B-B14F-4D97-AF65-F5344CB8AC3E}">
        <p14:creationId xmlns:p14="http://schemas.microsoft.com/office/powerpoint/2010/main" val="41262262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Date Placeholder 3">
            <a:extLst>
              <a:ext uri="{FF2B5EF4-FFF2-40B4-BE49-F238E27FC236}">
                <a16:creationId xmlns:a16="http://schemas.microsoft.com/office/drawing/2014/main" id="{E5DCCC40-0CD3-BE16-E279-E44385B9CB07}"/>
              </a:ext>
            </a:extLst>
          </p:cNvPr>
          <p:cNvSpPr>
            <a:spLocks noGrp="1"/>
          </p:cNvSpPr>
          <p:nvPr>
            <p:ph type="dt" sz="half" idx="14"/>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95AA6EF-6C3B-9989-E70B-861508530EA5}"/>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DEC24AE-CDA7-F805-2000-2B02093A7FD9}"/>
              </a:ext>
            </a:extLst>
          </p:cNvPr>
          <p:cNvSpPr>
            <a:spLocks noGrp="1"/>
          </p:cNvSpPr>
          <p:nvPr>
            <p:ph type="sldNum" sz="quarter" idx="16"/>
          </p:nvPr>
        </p:nvSpPr>
        <p:spPr/>
        <p:txBody>
          <a:bodyPr/>
          <a:lstStyle>
            <a:lvl1pPr>
              <a:defRPr/>
            </a:lvl1pPr>
          </a:lstStyle>
          <a:p>
            <a:fld id="{034B1794-AF05-4CCF-8E93-98222E7A8514}" type="slidenum">
              <a:rPr lang="en-US" altLang="en-US"/>
              <a:pPr/>
              <a:t>‹#›</a:t>
            </a:fld>
            <a:endParaRPr lang="en-US" altLang="en-US"/>
          </a:p>
        </p:txBody>
      </p:sp>
    </p:spTree>
    <p:extLst>
      <p:ext uri="{BB962C8B-B14F-4D97-AF65-F5344CB8AC3E}">
        <p14:creationId xmlns:p14="http://schemas.microsoft.com/office/powerpoint/2010/main" val="4065464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41FC53F-7C1F-A129-C854-B0570433584D}"/>
              </a:ext>
            </a:extLst>
          </p:cNvPr>
          <p:cNvSpPr>
            <a:spLocks noGrp="1"/>
          </p:cNvSpPr>
          <p:nvPr>
            <p:ph type="dt" sz="half" idx="10"/>
          </p:nvPr>
        </p:nvSpPr>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90177AC6-2639-3B2E-D82F-972CBF4B9B0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48D45555-B665-5D85-D4BA-E8B0AD47F38B}"/>
              </a:ext>
            </a:extLst>
          </p:cNvPr>
          <p:cNvSpPr>
            <a:spLocks noGrp="1"/>
          </p:cNvSpPr>
          <p:nvPr>
            <p:ph type="sldNum" sz="quarter" idx="12"/>
          </p:nvPr>
        </p:nvSpPr>
        <p:spPr/>
        <p:txBody>
          <a:bodyPr/>
          <a:lstStyle>
            <a:lvl1pPr>
              <a:defRPr/>
            </a:lvl1pPr>
          </a:lstStyle>
          <a:p>
            <a:fld id="{7F92F763-DEDA-46E3-9129-B6A359B9C4A1}" type="slidenum">
              <a:rPr lang="en-US" altLang="en-US"/>
              <a:pPr/>
              <a:t>‹#›</a:t>
            </a:fld>
            <a:endParaRPr lang="en-US" altLang="en-US"/>
          </a:p>
        </p:txBody>
      </p:sp>
    </p:spTree>
    <p:extLst>
      <p:ext uri="{BB962C8B-B14F-4D97-AF65-F5344CB8AC3E}">
        <p14:creationId xmlns:p14="http://schemas.microsoft.com/office/powerpoint/2010/main" val="869885151"/>
      </p:ext>
    </p:extLst>
  </p:cSld>
  <p:clrMapOvr>
    <a:masterClrMapping/>
  </p:clrMapOvr>
  <p:transition>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49C9AB-1E3F-73E9-DE09-793D67392279}"/>
              </a:ext>
            </a:extLst>
          </p:cNvPr>
          <p:cNvSpPr>
            <a:spLocks noGrp="1"/>
          </p:cNvSpPr>
          <p:nvPr>
            <p:ph type="dt" sz="half" idx="10"/>
          </p:nvPr>
        </p:nvSpPr>
        <p:spPr/>
        <p:txBody>
          <a:bodyPr/>
          <a:lstStyle>
            <a:lvl1pPr>
              <a:defRPr/>
            </a:lvl1pPr>
          </a:lstStyle>
          <a:p>
            <a:pPr>
              <a:defRPr/>
            </a:pPr>
            <a:endParaRPr lang="en-US"/>
          </a:p>
        </p:txBody>
      </p:sp>
      <p:sp>
        <p:nvSpPr>
          <p:cNvPr id="3" name="Footer Placeholder 2">
            <a:extLst>
              <a:ext uri="{FF2B5EF4-FFF2-40B4-BE49-F238E27FC236}">
                <a16:creationId xmlns:a16="http://schemas.microsoft.com/office/drawing/2014/main" id="{FDB5BED9-23FF-2A10-F31A-6E65A1EC218C}"/>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A5F11779-6D94-8221-300F-174F67314076}"/>
              </a:ext>
            </a:extLst>
          </p:cNvPr>
          <p:cNvSpPr>
            <a:spLocks noGrp="1"/>
          </p:cNvSpPr>
          <p:nvPr>
            <p:ph type="sldNum" sz="quarter" idx="12"/>
          </p:nvPr>
        </p:nvSpPr>
        <p:spPr/>
        <p:txBody>
          <a:bodyPr/>
          <a:lstStyle>
            <a:lvl1pPr>
              <a:defRPr/>
            </a:lvl1pPr>
          </a:lstStyle>
          <a:p>
            <a:fld id="{0778F8F5-154E-4596-B361-597E3754CAD3}" type="slidenum">
              <a:rPr lang="en-US" altLang="en-US"/>
              <a:pPr/>
              <a:t>‹#›</a:t>
            </a:fld>
            <a:endParaRPr lang="en-US" altLang="en-US"/>
          </a:p>
        </p:txBody>
      </p:sp>
    </p:spTree>
    <p:extLst>
      <p:ext uri="{BB962C8B-B14F-4D97-AF65-F5344CB8AC3E}">
        <p14:creationId xmlns:p14="http://schemas.microsoft.com/office/powerpoint/2010/main" val="2710219470"/>
      </p:ext>
    </p:extLst>
  </p:cSld>
  <p:clrMapOvr>
    <a:masterClrMapping/>
  </p:clrMapOvr>
  <p:transition>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934438-95BA-132D-A1B1-8A5B2985F3C2}"/>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1"/>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8">
            <a:extLst>
              <a:ext uri="{FF2B5EF4-FFF2-40B4-BE49-F238E27FC236}">
                <a16:creationId xmlns:a16="http://schemas.microsoft.com/office/drawing/2014/main" id="{D9F4EACF-829A-0C2F-B4F8-6ED3D4690942}"/>
              </a:ext>
            </a:extLst>
          </p:cNvPr>
          <p:cNvSpPr>
            <a:spLocks noGrp="1"/>
          </p:cNvSpPr>
          <p:nvPr>
            <p:ph type="dt" sz="half" idx="10"/>
          </p:nvPr>
        </p:nvSpPr>
        <p:spPr/>
        <p:txBody>
          <a:bodyPr/>
          <a:lstStyle>
            <a:lvl1pPr>
              <a:defRPr/>
            </a:lvl1pPr>
          </a:lstStyle>
          <a:p>
            <a:pPr>
              <a:defRPr/>
            </a:pPr>
            <a:endParaRPr lang="en-US"/>
          </a:p>
        </p:txBody>
      </p:sp>
      <p:sp>
        <p:nvSpPr>
          <p:cNvPr id="7" name="Footer Placeholder 9">
            <a:extLst>
              <a:ext uri="{FF2B5EF4-FFF2-40B4-BE49-F238E27FC236}">
                <a16:creationId xmlns:a16="http://schemas.microsoft.com/office/drawing/2014/main" id="{2F746203-842D-82E3-F9DE-5E7DC51F1187}"/>
              </a:ext>
            </a:extLst>
          </p:cNvPr>
          <p:cNvSpPr>
            <a:spLocks noGrp="1"/>
          </p:cNvSpPr>
          <p:nvPr>
            <p:ph type="ftr" sz="quarter" idx="11"/>
          </p:nvPr>
        </p:nvSpPr>
        <p:spPr>
          <a:xfrm>
            <a:off x="855133" y="6235701"/>
            <a:ext cx="5073651"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10">
            <a:extLst>
              <a:ext uri="{FF2B5EF4-FFF2-40B4-BE49-F238E27FC236}">
                <a16:creationId xmlns:a16="http://schemas.microsoft.com/office/drawing/2014/main" id="{4F0C58DC-4E11-3062-720F-3590D83323D6}"/>
              </a:ext>
            </a:extLst>
          </p:cNvPr>
          <p:cNvSpPr>
            <a:spLocks noGrp="1"/>
          </p:cNvSpPr>
          <p:nvPr>
            <p:ph type="sldNum" sz="quarter" idx="12"/>
          </p:nvPr>
        </p:nvSpPr>
        <p:spPr/>
        <p:txBody>
          <a:bodyPr/>
          <a:lstStyle>
            <a:lvl1pPr>
              <a:defRPr/>
            </a:lvl1pPr>
          </a:lstStyle>
          <a:p>
            <a:fld id="{5C94CECB-D447-4FAE-9AC1-8FCB8811E4E8}" type="slidenum">
              <a:rPr lang="en-US" altLang="en-US"/>
              <a:pPr/>
              <a:t>‹#›</a:t>
            </a:fld>
            <a:endParaRPr lang="en-US" altLang="en-US"/>
          </a:p>
        </p:txBody>
      </p:sp>
    </p:spTree>
    <p:extLst>
      <p:ext uri="{BB962C8B-B14F-4D97-AF65-F5344CB8AC3E}">
        <p14:creationId xmlns:p14="http://schemas.microsoft.com/office/powerpoint/2010/main" val="3312871850"/>
      </p:ext>
    </p:extLst>
  </p:cSld>
  <p:clrMapOvr>
    <a:masterClrMapping/>
  </p:clrMapOvr>
  <p:transition>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A217A9-CF4B-6F8F-A4A4-487A6D03EABA}"/>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50620" y="3549920"/>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7">
            <a:extLst>
              <a:ext uri="{FF2B5EF4-FFF2-40B4-BE49-F238E27FC236}">
                <a16:creationId xmlns:a16="http://schemas.microsoft.com/office/drawing/2014/main" id="{5B824B05-B79A-9F39-C6DB-90044CA23FB1}"/>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a:extLst>
              <a:ext uri="{FF2B5EF4-FFF2-40B4-BE49-F238E27FC236}">
                <a16:creationId xmlns:a16="http://schemas.microsoft.com/office/drawing/2014/main" id="{E508EC4F-0EA7-7EA6-AF17-9C8E4F8F5230}"/>
              </a:ext>
            </a:extLst>
          </p:cNvPr>
          <p:cNvSpPr>
            <a:spLocks noGrp="1"/>
          </p:cNvSpPr>
          <p:nvPr>
            <p:ph type="ftr" sz="quarter" idx="11"/>
          </p:nvPr>
        </p:nvSpPr>
        <p:spPr>
          <a:xfrm>
            <a:off x="853018" y="6235701"/>
            <a:ext cx="5071533"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9">
            <a:extLst>
              <a:ext uri="{FF2B5EF4-FFF2-40B4-BE49-F238E27FC236}">
                <a16:creationId xmlns:a16="http://schemas.microsoft.com/office/drawing/2014/main" id="{3D46081B-E759-CB5B-078A-844C427C3951}"/>
              </a:ext>
            </a:extLst>
          </p:cNvPr>
          <p:cNvSpPr>
            <a:spLocks noGrp="1"/>
          </p:cNvSpPr>
          <p:nvPr>
            <p:ph type="sldNum" sz="quarter" idx="12"/>
          </p:nvPr>
        </p:nvSpPr>
        <p:spPr/>
        <p:txBody>
          <a:bodyPr/>
          <a:lstStyle>
            <a:lvl1pPr>
              <a:defRPr/>
            </a:lvl1pPr>
          </a:lstStyle>
          <a:p>
            <a:fld id="{48D5B5CD-5387-4C52-A800-654DA3B2FB55}" type="slidenum">
              <a:rPr lang="en-US" altLang="en-US"/>
              <a:pPr/>
              <a:t>‹#›</a:t>
            </a:fld>
            <a:endParaRPr lang="en-US" altLang="en-US"/>
          </a:p>
        </p:txBody>
      </p:sp>
    </p:spTree>
    <p:extLst>
      <p:ext uri="{BB962C8B-B14F-4D97-AF65-F5344CB8AC3E}">
        <p14:creationId xmlns:p14="http://schemas.microsoft.com/office/powerpoint/2010/main" val="4075634046"/>
      </p:ext>
    </p:extLst>
  </p:cSld>
  <p:clrMapOvr>
    <a:masterClrMapping/>
  </p:clrMapOvr>
  <p:transition>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218777-4B16-FA14-072B-C83D9BD93D2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04DF358-0BA0-F5CD-45CA-890155AFC3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596C34C-0045-B405-4E16-F32E08043B61}"/>
              </a:ext>
            </a:extLst>
          </p:cNvPr>
          <p:cNvSpPr>
            <a:spLocks noGrp="1"/>
          </p:cNvSpPr>
          <p:nvPr>
            <p:ph type="sldNum" sz="quarter" idx="12"/>
          </p:nvPr>
        </p:nvSpPr>
        <p:spPr/>
        <p:txBody>
          <a:bodyPr/>
          <a:lstStyle>
            <a:lvl1pPr>
              <a:defRPr/>
            </a:lvl1pPr>
          </a:lstStyle>
          <a:p>
            <a:fld id="{7F13C745-D7E8-4905-89EA-602182EF4AFB}" type="slidenum">
              <a:rPr lang="en-US" altLang="en-US"/>
              <a:pPr/>
              <a:t>‹#›</a:t>
            </a:fld>
            <a:endParaRPr lang="en-US" altLang="en-US"/>
          </a:p>
        </p:txBody>
      </p:sp>
    </p:spTree>
    <p:extLst>
      <p:ext uri="{BB962C8B-B14F-4D97-AF65-F5344CB8AC3E}">
        <p14:creationId xmlns:p14="http://schemas.microsoft.com/office/powerpoint/2010/main" val="3801916500"/>
      </p:ext>
    </p:extLst>
  </p:cSld>
  <p:clrMapOvr>
    <a:masterClrMapping/>
  </p:clrMapOvr>
  <p:transition>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8BA152-FD68-0182-5129-7B3CEADD43B5}"/>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98140C3-8905-68B4-D12B-086F9A76A09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64F1D99-D458-D989-AF1B-9206846A83E5}"/>
              </a:ext>
            </a:extLst>
          </p:cNvPr>
          <p:cNvSpPr>
            <a:spLocks noGrp="1"/>
          </p:cNvSpPr>
          <p:nvPr>
            <p:ph type="sldNum" sz="quarter" idx="12"/>
          </p:nvPr>
        </p:nvSpPr>
        <p:spPr/>
        <p:txBody>
          <a:bodyPr/>
          <a:lstStyle>
            <a:lvl1pPr>
              <a:defRPr/>
            </a:lvl1pPr>
          </a:lstStyle>
          <a:p>
            <a:fld id="{10FD1A66-6BFE-4F64-A195-2BFBD358DC8A}" type="slidenum">
              <a:rPr lang="en-US" altLang="en-US"/>
              <a:pPr/>
              <a:t>‹#›</a:t>
            </a:fld>
            <a:endParaRPr lang="en-US" altLang="en-US"/>
          </a:p>
        </p:txBody>
      </p:sp>
    </p:spTree>
    <p:extLst>
      <p:ext uri="{BB962C8B-B14F-4D97-AF65-F5344CB8AC3E}">
        <p14:creationId xmlns:p14="http://schemas.microsoft.com/office/powerpoint/2010/main" val="4216566937"/>
      </p:ext>
    </p:extLst>
  </p:cSld>
  <p:clrMapOvr>
    <a:masterClrMapping/>
  </p:clrMapOvr>
  <p:transition>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1"/>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6">
            <a:extLst>
              <a:ext uri="{FF2B5EF4-FFF2-40B4-BE49-F238E27FC236}">
                <a16:creationId xmlns:a16="http://schemas.microsoft.com/office/drawing/2014/main" id="{C3FB6C86-93F8-2430-D5E2-94AC2E405D6D}"/>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FCBC5047-86F0-C54B-EC8C-C1BAF8F9FCC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A2695E03-7514-8A7A-E5B4-A53463E4B653}"/>
              </a:ext>
            </a:extLst>
          </p:cNvPr>
          <p:cNvSpPr>
            <a:spLocks noGrp="1"/>
          </p:cNvSpPr>
          <p:nvPr>
            <p:ph type="sldNum" sz="quarter" idx="12"/>
          </p:nvPr>
        </p:nvSpPr>
        <p:spPr/>
        <p:txBody>
          <a:bodyPr/>
          <a:lstStyle>
            <a:lvl1pPr>
              <a:defRPr/>
            </a:lvl1pPr>
          </a:lstStyle>
          <a:p>
            <a:fld id="{88F65DA0-CEBA-4DB7-816E-EB043AD9EA64}" type="slidenum">
              <a:rPr lang="en-US" altLang="en-US"/>
              <a:pPr/>
              <a:t>‹#›</a:t>
            </a:fld>
            <a:endParaRPr lang="en-US" altLang="en-US"/>
          </a:p>
        </p:txBody>
      </p:sp>
    </p:spTree>
    <p:extLst>
      <p:ext uri="{BB962C8B-B14F-4D97-AF65-F5344CB8AC3E}">
        <p14:creationId xmlns:p14="http://schemas.microsoft.com/office/powerpoint/2010/main" val="697883636"/>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BFF0420-04A4-BD61-317D-13C2FF817D8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D39EF34-14C0-763F-4814-620098D8F43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428A43A-024F-041A-7702-582CC46A39D8}"/>
              </a:ext>
            </a:extLst>
          </p:cNvPr>
          <p:cNvSpPr>
            <a:spLocks noGrp="1"/>
          </p:cNvSpPr>
          <p:nvPr>
            <p:ph type="sldNum" sz="quarter" idx="12"/>
          </p:nvPr>
        </p:nvSpPr>
        <p:spPr/>
        <p:txBody>
          <a:bodyPr/>
          <a:lstStyle>
            <a:lvl1pPr>
              <a:defRPr/>
            </a:lvl1pPr>
          </a:lstStyle>
          <a:p>
            <a:fld id="{9F8EEDFE-7569-4F65-8BB4-44DB59F05141}" type="slidenum">
              <a:rPr lang="en-US" altLang="en-US"/>
              <a:pPr/>
              <a:t>‹#›</a:t>
            </a:fld>
            <a:endParaRPr lang="en-US" altLang="en-US"/>
          </a:p>
        </p:txBody>
      </p:sp>
    </p:spTree>
    <p:extLst>
      <p:ext uri="{BB962C8B-B14F-4D97-AF65-F5344CB8AC3E}">
        <p14:creationId xmlns:p14="http://schemas.microsoft.com/office/powerpoint/2010/main" val="3276334352"/>
      </p:ext>
    </p:extLst>
  </p:cSld>
  <p:clrMapOvr>
    <a:masterClrMapping/>
  </p:clrMapOvr>
  <p:transition>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1"/>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6">
            <a:extLst>
              <a:ext uri="{FF2B5EF4-FFF2-40B4-BE49-F238E27FC236}">
                <a16:creationId xmlns:a16="http://schemas.microsoft.com/office/drawing/2014/main" id="{982D6EC4-1639-7627-BF4B-B2C3D8A778A5}"/>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344D288A-4E93-5D81-3670-43240B1D0D3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989411E9-9C4D-EE6B-3660-884EF4EF0CB8}"/>
              </a:ext>
            </a:extLst>
          </p:cNvPr>
          <p:cNvSpPr>
            <a:spLocks noGrp="1"/>
          </p:cNvSpPr>
          <p:nvPr>
            <p:ph type="sldNum" sz="quarter" idx="12"/>
          </p:nvPr>
        </p:nvSpPr>
        <p:spPr/>
        <p:txBody>
          <a:bodyPr/>
          <a:lstStyle>
            <a:lvl1pPr>
              <a:defRPr/>
            </a:lvl1pPr>
          </a:lstStyle>
          <a:p>
            <a:fld id="{E1665084-63B0-4C3B-A33A-0F4D284D16B1}" type="slidenum">
              <a:rPr lang="en-US" altLang="en-US"/>
              <a:pPr/>
              <a:t>‹#›</a:t>
            </a:fld>
            <a:endParaRPr lang="en-US" altLang="en-US"/>
          </a:p>
        </p:txBody>
      </p:sp>
    </p:spTree>
    <p:extLst>
      <p:ext uri="{BB962C8B-B14F-4D97-AF65-F5344CB8AC3E}">
        <p14:creationId xmlns:p14="http://schemas.microsoft.com/office/powerpoint/2010/main" val="4090235532"/>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CC1F01-EC83-302B-5F65-DFBE2DE38FD2}"/>
              </a:ext>
            </a:extLst>
          </p:cNvPr>
          <p:cNvSpPr>
            <a:spLocks noGrp="1"/>
          </p:cNvSpPr>
          <p:nvPr>
            <p:ph type="dt" sz="half" idx="10"/>
          </p:nvPr>
        </p:nvSpPr>
        <p:spPr/>
        <p:txBody>
          <a:bodyPr/>
          <a:lstStyle/>
          <a:p>
            <a:fld id="{1AB8C4E6-416B-4DD5-AC59-1A5AAED8E42B}" type="datetimeFigureOut">
              <a:rPr lang="en-US" smtClean="0"/>
              <a:t>6/29/2024</a:t>
            </a:fld>
            <a:endParaRPr lang="en-US"/>
          </a:p>
        </p:txBody>
      </p:sp>
      <p:sp>
        <p:nvSpPr>
          <p:cNvPr id="3" name="Footer Placeholder 2">
            <a:extLst>
              <a:ext uri="{FF2B5EF4-FFF2-40B4-BE49-F238E27FC236}">
                <a16:creationId xmlns:a16="http://schemas.microsoft.com/office/drawing/2014/main" id="{C9C9188F-AAB7-1858-17A4-35572E9AED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76E975-258A-93C3-F96F-4CCFC0E5885B}"/>
              </a:ext>
            </a:extLst>
          </p:cNvPr>
          <p:cNvSpPr>
            <a:spLocks noGrp="1"/>
          </p:cNvSpPr>
          <p:nvPr>
            <p:ph type="sldNum" sz="quarter" idx="12"/>
          </p:nvPr>
        </p:nvSpPr>
        <p:spPr/>
        <p:txBody>
          <a:bodyPr/>
          <a:lstStyle/>
          <a:p>
            <a:fld id="{5C6C47FA-EF10-4A0C-ADF7-9B72D244A98D}" type="slidenum">
              <a:rPr lang="en-US" smtClean="0"/>
              <a:t>‹#›</a:t>
            </a:fld>
            <a:endParaRPr lang="en-US"/>
          </a:p>
        </p:txBody>
      </p:sp>
    </p:spTree>
    <p:extLst>
      <p:ext uri="{BB962C8B-B14F-4D97-AF65-F5344CB8AC3E}">
        <p14:creationId xmlns:p14="http://schemas.microsoft.com/office/powerpoint/2010/main" val="13076882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84DDAC2B-BFF2-10A3-E4D2-3E317BB5BA0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D74C8864-B7CE-5482-D593-A2B01EADFEA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48831E9-B1FA-6A67-C2A2-08A8C4827086}"/>
              </a:ext>
            </a:extLst>
          </p:cNvPr>
          <p:cNvSpPr>
            <a:spLocks noGrp="1"/>
          </p:cNvSpPr>
          <p:nvPr>
            <p:ph type="sldNum" sz="quarter" idx="12"/>
          </p:nvPr>
        </p:nvSpPr>
        <p:spPr/>
        <p:txBody>
          <a:bodyPr/>
          <a:lstStyle>
            <a:lvl1pPr>
              <a:defRPr/>
            </a:lvl1pPr>
          </a:lstStyle>
          <a:p>
            <a:fld id="{228428E6-A474-405F-AFD0-1930761A4983}" type="slidenum">
              <a:rPr lang="en-US" altLang="en-US"/>
              <a:pPr/>
              <a:t>‹#›</a:t>
            </a:fld>
            <a:endParaRPr lang="en-US" altLang="en-US"/>
          </a:p>
        </p:txBody>
      </p:sp>
    </p:spTree>
    <p:extLst>
      <p:ext uri="{BB962C8B-B14F-4D97-AF65-F5344CB8AC3E}">
        <p14:creationId xmlns:p14="http://schemas.microsoft.com/office/powerpoint/2010/main" val="1295346553"/>
      </p:ext>
    </p:extLst>
  </p:cSld>
  <p:clrMapOvr>
    <a:masterClrMapping/>
  </p:clrMapOvr>
  <p:transition>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Date Placeholder 3">
            <a:extLst>
              <a:ext uri="{FF2B5EF4-FFF2-40B4-BE49-F238E27FC236}">
                <a16:creationId xmlns:a16="http://schemas.microsoft.com/office/drawing/2014/main" id="{5E126B6F-9BDF-7B33-BC32-6DDCB4D36FB7}"/>
              </a:ext>
            </a:extLst>
          </p:cNvPr>
          <p:cNvSpPr>
            <a:spLocks noGrp="1"/>
          </p:cNvSpPr>
          <p:nvPr>
            <p:ph type="dt" sz="half" idx="14"/>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D5FF22F-6A31-9A0B-8CF1-228AB18059F3}"/>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449C9CC-3BD3-CDDC-787A-6FED804F3CC9}"/>
              </a:ext>
            </a:extLst>
          </p:cNvPr>
          <p:cNvSpPr>
            <a:spLocks noGrp="1"/>
          </p:cNvSpPr>
          <p:nvPr>
            <p:ph type="sldNum" sz="quarter" idx="16"/>
          </p:nvPr>
        </p:nvSpPr>
        <p:spPr/>
        <p:txBody>
          <a:bodyPr/>
          <a:lstStyle>
            <a:lvl1pPr>
              <a:defRPr/>
            </a:lvl1pPr>
          </a:lstStyle>
          <a:p>
            <a:fld id="{CA535D2A-D6E5-4166-B33D-C38594E29F44}" type="slidenum">
              <a:rPr lang="en-US" altLang="en-US"/>
              <a:pPr/>
              <a:t>‹#›</a:t>
            </a:fld>
            <a:endParaRPr lang="en-US" altLang="en-US"/>
          </a:p>
        </p:txBody>
      </p:sp>
    </p:spTree>
    <p:extLst>
      <p:ext uri="{BB962C8B-B14F-4D97-AF65-F5344CB8AC3E}">
        <p14:creationId xmlns:p14="http://schemas.microsoft.com/office/powerpoint/2010/main" val="29833696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B50E3185-C80C-C4CD-657D-9B5D92AB92DD}"/>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EA97064C-A44F-DD16-C64E-27899D6D655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61FD8E0-CDCC-C81F-6E02-BD0FE639C1A6}"/>
              </a:ext>
            </a:extLst>
          </p:cNvPr>
          <p:cNvSpPr>
            <a:spLocks noGrp="1"/>
          </p:cNvSpPr>
          <p:nvPr>
            <p:ph type="sldNum" sz="quarter" idx="12"/>
          </p:nvPr>
        </p:nvSpPr>
        <p:spPr/>
        <p:txBody>
          <a:bodyPr/>
          <a:lstStyle>
            <a:lvl1pPr>
              <a:defRPr/>
            </a:lvl1pPr>
          </a:lstStyle>
          <a:p>
            <a:fld id="{CD5A7E27-FB1D-4042-93CE-00E5A476621D}" type="slidenum">
              <a:rPr lang="en-US" altLang="en-US"/>
              <a:pPr/>
              <a:t>‹#›</a:t>
            </a:fld>
            <a:endParaRPr lang="en-US" altLang="en-US"/>
          </a:p>
        </p:txBody>
      </p:sp>
    </p:spTree>
    <p:extLst>
      <p:ext uri="{BB962C8B-B14F-4D97-AF65-F5344CB8AC3E}">
        <p14:creationId xmlns:p14="http://schemas.microsoft.com/office/powerpoint/2010/main" val="1888969211"/>
      </p:ext>
    </p:extLst>
  </p:cSld>
  <p:clrMapOvr>
    <a:masterClrMapping/>
  </p:clrMapOvr>
  <p:transition>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37B80E6-085C-F568-DD4F-B471BDBB0E49}"/>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9E82E37D-D70C-E183-6A26-ADDED44D10E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7CCCF90-9537-0BF6-A72F-0FABB1CF0655}"/>
              </a:ext>
            </a:extLst>
          </p:cNvPr>
          <p:cNvSpPr>
            <a:spLocks noGrp="1"/>
          </p:cNvSpPr>
          <p:nvPr>
            <p:ph type="sldNum" sz="quarter" idx="12"/>
          </p:nvPr>
        </p:nvSpPr>
        <p:spPr/>
        <p:txBody>
          <a:bodyPr/>
          <a:lstStyle>
            <a:lvl1pPr>
              <a:defRPr/>
            </a:lvl1pPr>
          </a:lstStyle>
          <a:p>
            <a:fld id="{54C64123-0B35-4133-8DD7-A05F4ECF519E}" type="slidenum">
              <a:rPr lang="en-US" altLang="en-US"/>
              <a:pPr/>
              <a:t>‹#›</a:t>
            </a:fld>
            <a:endParaRPr lang="en-US" altLang="en-US"/>
          </a:p>
        </p:txBody>
      </p:sp>
    </p:spTree>
    <p:extLst>
      <p:ext uri="{BB962C8B-B14F-4D97-AF65-F5344CB8AC3E}">
        <p14:creationId xmlns:p14="http://schemas.microsoft.com/office/powerpoint/2010/main" val="396520343"/>
      </p:ext>
    </p:extLst>
  </p:cSld>
  <p:clrMapOvr>
    <a:masterClrMapping/>
  </p:clrMapOvr>
  <p:transition>
    <p:fade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1E19AB-7866-76A3-9426-BA36AD7D687F}"/>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1"/>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8">
            <a:extLst>
              <a:ext uri="{FF2B5EF4-FFF2-40B4-BE49-F238E27FC236}">
                <a16:creationId xmlns:a16="http://schemas.microsoft.com/office/drawing/2014/main" id="{69917F11-BB83-C09D-42EF-D16D5EB7BB41}"/>
              </a:ext>
            </a:extLst>
          </p:cNvPr>
          <p:cNvSpPr>
            <a:spLocks noGrp="1"/>
          </p:cNvSpPr>
          <p:nvPr>
            <p:ph type="dt" sz="half" idx="10"/>
          </p:nvPr>
        </p:nvSpPr>
        <p:spPr/>
        <p:txBody>
          <a:bodyPr/>
          <a:lstStyle>
            <a:lvl1pPr>
              <a:defRPr/>
            </a:lvl1pPr>
          </a:lstStyle>
          <a:p>
            <a:pPr>
              <a:defRPr/>
            </a:pPr>
            <a:endParaRPr lang="en-US"/>
          </a:p>
        </p:txBody>
      </p:sp>
      <p:sp>
        <p:nvSpPr>
          <p:cNvPr id="7" name="Footer Placeholder 9">
            <a:extLst>
              <a:ext uri="{FF2B5EF4-FFF2-40B4-BE49-F238E27FC236}">
                <a16:creationId xmlns:a16="http://schemas.microsoft.com/office/drawing/2014/main" id="{41BAEE54-D41F-BC0F-F3AD-EAB9BEAB9768}"/>
              </a:ext>
            </a:extLst>
          </p:cNvPr>
          <p:cNvSpPr>
            <a:spLocks noGrp="1"/>
          </p:cNvSpPr>
          <p:nvPr>
            <p:ph type="ftr" sz="quarter" idx="11"/>
          </p:nvPr>
        </p:nvSpPr>
        <p:spPr>
          <a:xfrm>
            <a:off x="855133" y="6235701"/>
            <a:ext cx="5073651"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10">
            <a:extLst>
              <a:ext uri="{FF2B5EF4-FFF2-40B4-BE49-F238E27FC236}">
                <a16:creationId xmlns:a16="http://schemas.microsoft.com/office/drawing/2014/main" id="{CDCEFA05-6848-71BE-2553-246FCBA82D17}"/>
              </a:ext>
            </a:extLst>
          </p:cNvPr>
          <p:cNvSpPr>
            <a:spLocks noGrp="1"/>
          </p:cNvSpPr>
          <p:nvPr>
            <p:ph type="sldNum" sz="quarter" idx="12"/>
          </p:nvPr>
        </p:nvSpPr>
        <p:spPr/>
        <p:txBody>
          <a:bodyPr/>
          <a:lstStyle>
            <a:lvl1pPr>
              <a:defRPr/>
            </a:lvl1pPr>
          </a:lstStyle>
          <a:p>
            <a:fld id="{11144C35-9E0D-4F03-9433-33CC79ED778F}" type="slidenum">
              <a:rPr lang="en-US" altLang="en-US"/>
              <a:pPr/>
              <a:t>‹#›</a:t>
            </a:fld>
            <a:endParaRPr lang="en-US" altLang="en-US"/>
          </a:p>
        </p:txBody>
      </p:sp>
    </p:spTree>
    <p:extLst>
      <p:ext uri="{BB962C8B-B14F-4D97-AF65-F5344CB8AC3E}">
        <p14:creationId xmlns:p14="http://schemas.microsoft.com/office/powerpoint/2010/main" val="258779026"/>
      </p:ext>
    </p:extLst>
  </p:cSld>
  <p:clrMapOvr>
    <a:masterClrMapping/>
  </p:clrMapOvr>
  <p:transition>
    <p:fade thruBlk="1"/>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40D239-41FE-55CE-3FFF-B56B8251643A}"/>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50620" y="3549920"/>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7">
            <a:extLst>
              <a:ext uri="{FF2B5EF4-FFF2-40B4-BE49-F238E27FC236}">
                <a16:creationId xmlns:a16="http://schemas.microsoft.com/office/drawing/2014/main" id="{515D0F89-E575-368A-F327-70EC4E62CCD4}"/>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a:extLst>
              <a:ext uri="{FF2B5EF4-FFF2-40B4-BE49-F238E27FC236}">
                <a16:creationId xmlns:a16="http://schemas.microsoft.com/office/drawing/2014/main" id="{30881AB0-75B5-8BE6-9E47-16F778482613}"/>
              </a:ext>
            </a:extLst>
          </p:cNvPr>
          <p:cNvSpPr>
            <a:spLocks noGrp="1"/>
          </p:cNvSpPr>
          <p:nvPr>
            <p:ph type="ftr" sz="quarter" idx="11"/>
          </p:nvPr>
        </p:nvSpPr>
        <p:spPr>
          <a:xfrm>
            <a:off x="853018" y="6235701"/>
            <a:ext cx="5071533"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9">
            <a:extLst>
              <a:ext uri="{FF2B5EF4-FFF2-40B4-BE49-F238E27FC236}">
                <a16:creationId xmlns:a16="http://schemas.microsoft.com/office/drawing/2014/main" id="{38A26C2B-8719-D424-00E3-5333F240F306}"/>
              </a:ext>
            </a:extLst>
          </p:cNvPr>
          <p:cNvSpPr>
            <a:spLocks noGrp="1"/>
          </p:cNvSpPr>
          <p:nvPr>
            <p:ph type="sldNum" sz="quarter" idx="12"/>
          </p:nvPr>
        </p:nvSpPr>
        <p:spPr/>
        <p:txBody>
          <a:bodyPr/>
          <a:lstStyle>
            <a:lvl1pPr>
              <a:defRPr/>
            </a:lvl1pPr>
          </a:lstStyle>
          <a:p>
            <a:fld id="{F0686DDE-4EC4-4CDF-891B-78D8788EEE07}" type="slidenum">
              <a:rPr lang="en-US" altLang="en-US"/>
              <a:pPr/>
              <a:t>‹#›</a:t>
            </a:fld>
            <a:endParaRPr lang="en-US" altLang="en-US"/>
          </a:p>
        </p:txBody>
      </p:sp>
    </p:spTree>
    <p:extLst>
      <p:ext uri="{BB962C8B-B14F-4D97-AF65-F5344CB8AC3E}">
        <p14:creationId xmlns:p14="http://schemas.microsoft.com/office/powerpoint/2010/main" val="4044623339"/>
      </p:ext>
    </p:extLst>
  </p:cSld>
  <p:clrMapOvr>
    <a:masterClrMapping/>
  </p:clrMapOvr>
  <p:transition>
    <p:fade thruBlk="1"/>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A10F198-AE12-8164-145F-AE490E72D9B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6A59EFE-7D3C-094D-3ED4-50498CA964C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AE8E35D-0A84-63F9-6E04-0F8C058A6FF5}"/>
              </a:ext>
            </a:extLst>
          </p:cNvPr>
          <p:cNvSpPr>
            <a:spLocks noGrp="1"/>
          </p:cNvSpPr>
          <p:nvPr>
            <p:ph type="sldNum" sz="quarter" idx="12"/>
          </p:nvPr>
        </p:nvSpPr>
        <p:spPr/>
        <p:txBody>
          <a:bodyPr/>
          <a:lstStyle>
            <a:lvl1pPr>
              <a:defRPr/>
            </a:lvl1pPr>
          </a:lstStyle>
          <a:p>
            <a:fld id="{32B79DEC-355D-4848-A2EC-9D8A3588F893}" type="slidenum">
              <a:rPr lang="en-US" altLang="en-US"/>
              <a:pPr/>
              <a:t>‹#›</a:t>
            </a:fld>
            <a:endParaRPr lang="en-US" altLang="en-US"/>
          </a:p>
        </p:txBody>
      </p:sp>
    </p:spTree>
    <p:extLst>
      <p:ext uri="{BB962C8B-B14F-4D97-AF65-F5344CB8AC3E}">
        <p14:creationId xmlns:p14="http://schemas.microsoft.com/office/powerpoint/2010/main" val="3472526574"/>
      </p:ext>
    </p:extLst>
  </p:cSld>
  <p:clrMapOvr>
    <a:masterClrMapping/>
  </p:clrMapOvr>
  <p:transition>
    <p:fade thruBlk="1"/>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B38D6D-FDA6-4FD5-CC4F-03A61F33653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E4F3791-577D-DF11-84AD-7552B5C9182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C33ADAD-E44A-ED76-DB03-963940300A22}"/>
              </a:ext>
            </a:extLst>
          </p:cNvPr>
          <p:cNvSpPr>
            <a:spLocks noGrp="1"/>
          </p:cNvSpPr>
          <p:nvPr>
            <p:ph type="sldNum" sz="quarter" idx="12"/>
          </p:nvPr>
        </p:nvSpPr>
        <p:spPr/>
        <p:txBody>
          <a:bodyPr/>
          <a:lstStyle>
            <a:lvl1pPr>
              <a:defRPr/>
            </a:lvl1pPr>
          </a:lstStyle>
          <a:p>
            <a:fld id="{18AEA24E-34FA-4B2F-9694-26067DCC3289}" type="slidenum">
              <a:rPr lang="en-US" altLang="en-US"/>
              <a:pPr/>
              <a:t>‹#›</a:t>
            </a:fld>
            <a:endParaRPr lang="en-US" altLang="en-US"/>
          </a:p>
        </p:txBody>
      </p:sp>
    </p:spTree>
    <p:extLst>
      <p:ext uri="{BB962C8B-B14F-4D97-AF65-F5344CB8AC3E}">
        <p14:creationId xmlns:p14="http://schemas.microsoft.com/office/powerpoint/2010/main" val="1074506751"/>
      </p:ext>
    </p:extLst>
  </p:cSld>
  <p:clrMapOvr>
    <a:masterClrMapping/>
  </p:clrMapOvr>
  <p:transition>
    <p:fade thruBlk="1"/>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1"/>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6">
            <a:extLst>
              <a:ext uri="{FF2B5EF4-FFF2-40B4-BE49-F238E27FC236}">
                <a16:creationId xmlns:a16="http://schemas.microsoft.com/office/drawing/2014/main" id="{4900BE75-0377-DF1E-2149-F7AE148822A5}"/>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E1FA0E08-2DA0-630C-3D4F-72CC4F6C522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96463574-EAB7-739F-FEBE-1B2C4EB0B635}"/>
              </a:ext>
            </a:extLst>
          </p:cNvPr>
          <p:cNvSpPr>
            <a:spLocks noGrp="1"/>
          </p:cNvSpPr>
          <p:nvPr>
            <p:ph type="sldNum" sz="quarter" idx="12"/>
          </p:nvPr>
        </p:nvSpPr>
        <p:spPr/>
        <p:txBody>
          <a:bodyPr/>
          <a:lstStyle>
            <a:lvl1pPr>
              <a:defRPr/>
            </a:lvl1pPr>
          </a:lstStyle>
          <a:p>
            <a:fld id="{7C071D8B-4EBD-4A11-B4CF-73BF0B3E7BDF}" type="slidenum">
              <a:rPr lang="en-US" altLang="en-US"/>
              <a:pPr/>
              <a:t>‹#›</a:t>
            </a:fld>
            <a:endParaRPr lang="en-US" altLang="en-US"/>
          </a:p>
        </p:txBody>
      </p:sp>
    </p:spTree>
    <p:extLst>
      <p:ext uri="{BB962C8B-B14F-4D97-AF65-F5344CB8AC3E}">
        <p14:creationId xmlns:p14="http://schemas.microsoft.com/office/powerpoint/2010/main" val="1831716242"/>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D6C9E37-9BEC-C32D-E158-CC911EA8E3A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759BB869-015F-8336-6756-41BC96D8CDB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A5940BA-AE6F-1A3A-CF27-98C8209402A0}"/>
              </a:ext>
            </a:extLst>
          </p:cNvPr>
          <p:cNvSpPr>
            <a:spLocks noGrp="1"/>
          </p:cNvSpPr>
          <p:nvPr>
            <p:ph type="sldNum" sz="quarter" idx="12"/>
          </p:nvPr>
        </p:nvSpPr>
        <p:spPr/>
        <p:txBody>
          <a:bodyPr/>
          <a:lstStyle>
            <a:lvl1pPr>
              <a:defRPr/>
            </a:lvl1pPr>
          </a:lstStyle>
          <a:p>
            <a:fld id="{35C80797-BD6A-446E-BDE8-3E77876489BA}" type="slidenum">
              <a:rPr lang="en-US" altLang="en-US"/>
              <a:pPr/>
              <a:t>‹#›</a:t>
            </a:fld>
            <a:endParaRPr lang="en-US" altLang="en-US"/>
          </a:p>
        </p:txBody>
      </p:sp>
    </p:spTree>
    <p:extLst>
      <p:ext uri="{BB962C8B-B14F-4D97-AF65-F5344CB8AC3E}">
        <p14:creationId xmlns:p14="http://schemas.microsoft.com/office/powerpoint/2010/main" val="2179544198"/>
      </p:ext>
    </p:extLst>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4C11-C163-009F-451F-BF65BD2F5F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CD987A3-F0E4-2D4C-65B8-995D352679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A96416C-2A0E-3F46-A884-85D32E46F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131F3A-97E0-0933-E15E-C04B6C18E3F7}"/>
              </a:ext>
            </a:extLst>
          </p:cNvPr>
          <p:cNvSpPr>
            <a:spLocks noGrp="1"/>
          </p:cNvSpPr>
          <p:nvPr>
            <p:ph type="dt" sz="half" idx="10"/>
          </p:nvPr>
        </p:nvSpPr>
        <p:spPr/>
        <p:txBody>
          <a:bodyPr/>
          <a:lstStyle/>
          <a:p>
            <a:fld id="{1AB8C4E6-416B-4DD5-AC59-1A5AAED8E42B}" type="datetimeFigureOut">
              <a:rPr lang="en-US" smtClean="0"/>
              <a:t>6/29/2024</a:t>
            </a:fld>
            <a:endParaRPr lang="en-US"/>
          </a:p>
        </p:txBody>
      </p:sp>
      <p:sp>
        <p:nvSpPr>
          <p:cNvPr id="6" name="Footer Placeholder 5">
            <a:extLst>
              <a:ext uri="{FF2B5EF4-FFF2-40B4-BE49-F238E27FC236}">
                <a16:creationId xmlns:a16="http://schemas.microsoft.com/office/drawing/2014/main" id="{9F94C1C8-A0C6-FF11-DCFC-0CC2FD842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E4FFAE-C005-13C8-2462-F4F85D2006F6}"/>
              </a:ext>
            </a:extLst>
          </p:cNvPr>
          <p:cNvSpPr>
            <a:spLocks noGrp="1"/>
          </p:cNvSpPr>
          <p:nvPr>
            <p:ph type="sldNum" sz="quarter" idx="12"/>
          </p:nvPr>
        </p:nvSpPr>
        <p:spPr/>
        <p:txBody>
          <a:bodyPr/>
          <a:lstStyle/>
          <a:p>
            <a:fld id="{5C6C47FA-EF10-4A0C-ADF7-9B72D244A98D}" type="slidenum">
              <a:rPr lang="en-US" smtClean="0"/>
              <a:t>‹#›</a:t>
            </a:fld>
            <a:endParaRPr lang="en-US"/>
          </a:p>
        </p:txBody>
      </p:sp>
    </p:spTree>
    <p:extLst>
      <p:ext uri="{BB962C8B-B14F-4D97-AF65-F5344CB8AC3E}">
        <p14:creationId xmlns:p14="http://schemas.microsoft.com/office/powerpoint/2010/main" val="34101435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1"/>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6">
            <a:extLst>
              <a:ext uri="{FF2B5EF4-FFF2-40B4-BE49-F238E27FC236}">
                <a16:creationId xmlns:a16="http://schemas.microsoft.com/office/drawing/2014/main" id="{A5594500-EC16-A0C8-75A8-73AFE809D532}"/>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68A77E89-F2AB-FC22-ECCB-1FC12042D16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46125C0F-625F-5251-2E27-B8CE5100C2A4}"/>
              </a:ext>
            </a:extLst>
          </p:cNvPr>
          <p:cNvSpPr>
            <a:spLocks noGrp="1"/>
          </p:cNvSpPr>
          <p:nvPr>
            <p:ph type="sldNum" sz="quarter" idx="12"/>
          </p:nvPr>
        </p:nvSpPr>
        <p:spPr/>
        <p:txBody>
          <a:bodyPr/>
          <a:lstStyle>
            <a:lvl1pPr>
              <a:defRPr/>
            </a:lvl1pPr>
          </a:lstStyle>
          <a:p>
            <a:fld id="{ECFDA6B2-3565-4BE8-9F1D-51DDD653CB47}" type="slidenum">
              <a:rPr lang="en-US" altLang="en-US"/>
              <a:pPr/>
              <a:t>‹#›</a:t>
            </a:fld>
            <a:endParaRPr lang="en-US" altLang="en-US"/>
          </a:p>
        </p:txBody>
      </p:sp>
    </p:spTree>
    <p:extLst>
      <p:ext uri="{BB962C8B-B14F-4D97-AF65-F5344CB8AC3E}">
        <p14:creationId xmlns:p14="http://schemas.microsoft.com/office/powerpoint/2010/main" val="856210089"/>
      </p:ext>
    </p:extLst>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A0FBFA49-FCB8-3499-A54C-AF0795074451}"/>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1C81AF5-B551-B582-449A-D1EC1EFCB94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51CBDF1-8939-5EBD-0FA7-3AF25CB29BF5}"/>
              </a:ext>
            </a:extLst>
          </p:cNvPr>
          <p:cNvSpPr>
            <a:spLocks noGrp="1"/>
          </p:cNvSpPr>
          <p:nvPr>
            <p:ph type="sldNum" sz="quarter" idx="12"/>
          </p:nvPr>
        </p:nvSpPr>
        <p:spPr/>
        <p:txBody>
          <a:bodyPr/>
          <a:lstStyle>
            <a:lvl1pPr>
              <a:defRPr/>
            </a:lvl1pPr>
          </a:lstStyle>
          <a:p>
            <a:fld id="{79E53C40-89D8-4589-8284-99C9A7C197A5}" type="slidenum">
              <a:rPr lang="en-US" altLang="en-US"/>
              <a:pPr/>
              <a:t>‹#›</a:t>
            </a:fld>
            <a:endParaRPr lang="en-US" altLang="en-US"/>
          </a:p>
        </p:txBody>
      </p:sp>
    </p:spTree>
    <p:extLst>
      <p:ext uri="{BB962C8B-B14F-4D97-AF65-F5344CB8AC3E}">
        <p14:creationId xmlns:p14="http://schemas.microsoft.com/office/powerpoint/2010/main" val="552602487"/>
      </p:ext>
    </p:extLst>
  </p:cSld>
  <p:clrMapOvr>
    <a:masterClrMapping/>
  </p:clrMapOvr>
  <p:transition>
    <p:fade thruBlk="1"/>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Date Placeholder 3">
            <a:extLst>
              <a:ext uri="{FF2B5EF4-FFF2-40B4-BE49-F238E27FC236}">
                <a16:creationId xmlns:a16="http://schemas.microsoft.com/office/drawing/2014/main" id="{71435E1B-56A7-1845-082F-A90B9468F0C8}"/>
              </a:ext>
            </a:extLst>
          </p:cNvPr>
          <p:cNvSpPr>
            <a:spLocks noGrp="1"/>
          </p:cNvSpPr>
          <p:nvPr>
            <p:ph type="dt" sz="half" idx="14"/>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7988CC9E-7B89-5BB0-37E5-0AA978989A81}"/>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F2D16A2-307D-FF9E-33FE-35678CF78F39}"/>
              </a:ext>
            </a:extLst>
          </p:cNvPr>
          <p:cNvSpPr>
            <a:spLocks noGrp="1"/>
          </p:cNvSpPr>
          <p:nvPr>
            <p:ph type="sldNum" sz="quarter" idx="16"/>
          </p:nvPr>
        </p:nvSpPr>
        <p:spPr/>
        <p:txBody>
          <a:bodyPr/>
          <a:lstStyle>
            <a:lvl1pPr>
              <a:defRPr/>
            </a:lvl1pPr>
          </a:lstStyle>
          <a:p>
            <a:fld id="{577458E8-E4FD-41D3-A1E6-51C119E0C41D}" type="slidenum">
              <a:rPr lang="en-US" altLang="en-US"/>
              <a:pPr/>
              <a:t>‹#›</a:t>
            </a:fld>
            <a:endParaRPr lang="en-US" altLang="en-US"/>
          </a:p>
        </p:txBody>
      </p:sp>
    </p:spTree>
    <p:extLst>
      <p:ext uri="{BB962C8B-B14F-4D97-AF65-F5344CB8AC3E}">
        <p14:creationId xmlns:p14="http://schemas.microsoft.com/office/powerpoint/2010/main" val="1087043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F3120090-7B81-6CAB-CF9D-1DEF6C339075}"/>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9BCA30A9-328D-1B1D-AF5E-60871B8E530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6B20ADD3-BB0E-B689-F96B-9FB24A351913}"/>
              </a:ext>
            </a:extLst>
          </p:cNvPr>
          <p:cNvSpPr>
            <a:spLocks noGrp="1"/>
          </p:cNvSpPr>
          <p:nvPr>
            <p:ph type="sldNum" sz="quarter" idx="12"/>
          </p:nvPr>
        </p:nvSpPr>
        <p:spPr/>
        <p:txBody>
          <a:bodyPr/>
          <a:lstStyle>
            <a:lvl1pPr>
              <a:defRPr/>
            </a:lvl1pPr>
          </a:lstStyle>
          <a:p>
            <a:fld id="{85925DB3-7A57-4B03-9FFA-F2C0D6F849CD}" type="slidenum">
              <a:rPr lang="en-US" altLang="en-US"/>
              <a:pPr/>
              <a:t>‹#›</a:t>
            </a:fld>
            <a:endParaRPr lang="en-US" altLang="en-US"/>
          </a:p>
        </p:txBody>
      </p:sp>
    </p:spTree>
    <p:extLst>
      <p:ext uri="{BB962C8B-B14F-4D97-AF65-F5344CB8AC3E}">
        <p14:creationId xmlns:p14="http://schemas.microsoft.com/office/powerpoint/2010/main" val="2530943307"/>
      </p:ext>
    </p:extLst>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F4CF805-6761-15AC-8BC2-B54A32364707}"/>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77DF6C96-6CCD-B99F-6023-A553E1EBC3B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8F30C3A1-A55B-E8FB-BBAC-370E60F2D0A0}"/>
              </a:ext>
            </a:extLst>
          </p:cNvPr>
          <p:cNvSpPr>
            <a:spLocks noGrp="1"/>
          </p:cNvSpPr>
          <p:nvPr>
            <p:ph type="sldNum" sz="quarter" idx="12"/>
          </p:nvPr>
        </p:nvSpPr>
        <p:spPr/>
        <p:txBody>
          <a:bodyPr/>
          <a:lstStyle>
            <a:lvl1pPr>
              <a:defRPr/>
            </a:lvl1pPr>
          </a:lstStyle>
          <a:p>
            <a:fld id="{A84C6EFB-CD2F-442A-B4FB-4A13CCB32186}" type="slidenum">
              <a:rPr lang="en-US" altLang="en-US"/>
              <a:pPr/>
              <a:t>‹#›</a:t>
            </a:fld>
            <a:endParaRPr lang="en-US" altLang="en-US"/>
          </a:p>
        </p:txBody>
      </p:sp>
    </p:spTree>
    <p:extLst>
      <p:ext uri="{BB962C8B-B14F-4D97-AF65-F5344CB8AC3E}">
        <p14:creationId xmlns:p14="http://schemas.microsoft.com/office/powerpoint/2010/main" val="1198767243"/>
      </p:ext>
    </p:extLst>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D0A333-C020-0FCB-E53D-9D0924640589}"/>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1"/>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8">
            <a:extLst>
              <a:ext uri="{FF2B5EF4-FFF2-40B4-BE49-F238E27FC236}">
                <a16:creationId xmlns:a16="http://schemas.microsoft.com/office/drawing/2014/main" id="{239A51BE-0C87-49A0-996D-F85B9605077B}"/>
              </a:ext>
            </a:extLst>
          </p:cNvPr>
          <p:cNvSpPr>
            <a:spLocks noGrp="1"/>
          </p:cNvSpPr>
          <p:nvPr>
            <p:ph type="dt" sz="half" idx="10"/>
          </p:nvPr>
        </p:nvSpPr>
        <p:spPr/>
        <p:txBody>
          <a:bodyPr/>
          <a:lstStyle>
            <a:lvl1pPr>
              <a:defRPr/>
            </a:lvl1pPr>
          </a:lstStyle>
          <a:p>
            <a:pPr>
              <a:defRPr/>
            </a:pPr>
            <a:endParaRPr lang="en-US"/>
          </a:p>
        </p:txBody>
      </p:sp>
      <p:sp>
        <p:nvSpPr>
          <p:cNvPr id="7" name="Footer Placeholder 9">
            <a:extLst>
              <a:ext uri="{FF2B5EF4-FFF2-40B4-BE49-F238E27FC236}">
                <a16:creationId xmlns:a16="http://schemas.microsoft.com/office/drawing/2014/main" id="{ADB554EE-E55D-934A-0D63-BFBE9DAE0D50}"/>
              </a:ext>
            </a:extLst>
          </p:cNvPr>
          <p:cNvSpPr>
            <a:spLocks noGrp="1"/>
          </p:cNvSpPr>
          <p:nvPr>
            <p:ph type="ftr" sz="quarter" idx="11"/>
          </p:nvPr>
        </p:nvSpPr>
        <p:spPr>
          <a:xfrm>
            <a:off x="855133" y="6235701"/>
            <a:ext cx="5073651"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10">
            <a:extLst>
              <a:ext uri="{FF2B5EF4-FFF2-40B4-BE49-F238E27FC236}">
                <a16:creationId xmlns:a16="http://schemas.microsoft.com/office/drawing/2014/main" id="{9B32FF69-1F7A-1683-D585-5F45491ECAB2}"/>
              </a:ext>
            </a:extLst>
          </p:cNvPr>
          <p:cNvSpPr>
            <a:spLocks noGrp="1"/>
          </p:cNvSpPr>
          <p:nvPr>
            <p:ph type="sldNum" sz="quarter" idx="12"/>
          </p:nvPr>
        </p:nvSpPr>
        <p:spPr/>
        <p:txBody>
          <a:bodyPr/>
          <a:lstStyle>
            <a:lvl1pPr>
              <a:defRPr/>
            </a:lvl1pPr>
          </a:lstStyle>
          <a:p>
            <a:fld id="{7DF8B878-8E55-40F4-A73E-5998FE474022}" type="slidenum">
              <a:rPr lang="en-US" altLang="en-US"/>
              <a:pPr/>
              <a:t>‹#›</a:t>
            </a:fld>
            <a:endParaRPr lang="en-US" altLang="en-US"/>
          </a:p>
        </p:txBody>
      </p:sp>
    </p:spTree>
    <p:extLst>
      <p:ext uri="{BB962C8B-B14F-4D97-AF65-F5344CB8AC3E}">
        <p14:creationId xmlns:p14="http://schemas.microsoft.com/office/powerpoint/2010/main" val="1032617277"/>
      </p:ext>
    </p:extLst>
  </p:cSld>
  <p:clrMapOvr>
    <a:masterClrMapping/>
  </p:clrMapOvr>
  <p:transition>
    <p:fade thruBlk="1"/>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116C91-9E46-DC54-36E3-CC34902EB8CD}"/>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50620" y="3549920"/>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7">
            <a:extLst>
              <a:ext uri="{FF2B5EF4-FFF2-40B4-BE49-F238E27FC236}">
                <a16:creationId xmlns:a16="http://schemas.microsoft.com/office/drawing/2014/main" id="{AC41E888-C083-BC29-28B1-221C079C6976}"/>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a:extLst>
              <a:ext uri="{FF2B5EF4-FFF2-40B4-BE49-F238E27FC236}">
                <a16:creationId xmlns:a16="http://schemas.microsoft.com/office/drawing/2014/main" id="{793593EF-ACF3-14E3-973A-4CB3AFC0DD63}"/>
              </a:ext>
            </a:extLst>
          </p:cNvPr>
          <p:cNvSpPr>
            <a:spLocks noGrp="1"/>
          </p:cNvSpPr>
          <p:nvPr>
            <p:ph type="ftr" sz="quarter" idx="11"/>
          </p:nvPr>
        </p:nvSpPr>
        <p:spPr>
          <a:xfrm>
            <a:off x="853018" y="6235701"/>
            <a:ext cx="5071533"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9">
            <a:extLst>
              <a:ext uri="{FF2B5EF4-FFF2-40B4-BE49-F238E27FC236}">
                <a16:creationId xmlns:a16="http://schemas.microsoft.com/office/drawing/2014/main" id="{1F0C592B-724E-A434-D065-17279A4D0E9E}"/>
              </a:ext>
            </a:extLst>
          </p:cNvPr>
          <p:cNvSpPr>
            <a:spLocks noGrp="1"/>
          </p:cNvSpPr>
          <p:nvPr>
            <p:ph type="sldNum" sz="quarter" idx="12"/>
          </p:nvPr>
        </p:nvSpPr>
        <p:spPr/>
        <p:txBody>
          <a:bodyPr/>
          <a:lstStyle>
            <a:lvl1pPr>
              <a:defRPr/>
            </a:lvl1pPr>
          </a:lstStyle>
          <a:p>
            <a:fld id="{CB4E8494-A922-48AD-8F46-B85C92240448}" type="slidenum">
              <a:rPr lang="en-US" altLang="en-US"/>
              <a:pPr/>
              <a:t>‹#›</a:t>
            </a:fld>
            <a:endParaRPr lang="en-US" altLang="en-US"/>
          </a:p>
        </p:txBody>
      </p:sp>
    </p:spTree>
    <p:extLst>
      <p:ext uri="{BB962C8B-B14F-4D97-AF65-F5344CB8AC3E}">
        <p14:creationId xmlns:p14="http://schemas.microsoft.com/office/powerpoint/2010/main" val="2947195230"/>
      </p:ext>
    </p:extLst>
  </p:cSld>
  <p:clrMapOvr>
    <a:masterClrMapping/>
  </p:clrMapOvr>
  <p:transition>
    <p:fade thruBlk="1"/>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60B840D-A030-90D8-550A-E182EED71D0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E717EE0-2973-8025-33C8-46C7CE38837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B20F9B4-0387-4C59-E9BC-C34641F3AB64}"/>
              </a:ext>
            </a:extLst>
          </p:cNvPr>
          <p:cNvSpPr>
            <a:spLocks noGrp="1"/>
          </p:cNvSpPr>
          <p:nvPr>
            <p:ph type="sldNum" sz="quarter" idx="12"/>
          </p:nvPr>
        </p:nvSpPr>
        <p:spPr/>
        <p:txBody>
          <a:bodyPr/>
          <a:lstStyle>
            <a:lvl1pPr>
              <a:defRPr/>
            </a:lvl1pPr>
          </a:lstStyle>
          <a:p>
            <a:fld id="{97B11D2D-08D2-433F-BA3B-BFC3409202A0}" type="slidenum">
              <a:rPr lang="en-US" altLang="en-US"/>
              <a:pPr/>
              <a:t>‹#›</a:t>
            </a:fld>
            <a:endParaRPr lang="en-US" altLang="en-US"/>
          </a:p>
        </p:txBody>
      </p:sp>
    </p:spTree>
    <p:extLst>
      <p:ext uri="{BB962C8B-B14F-4D97-AF65-F5344CB8AC3E}">
        <p14:creationId xmlns:p14="http://schemas.microsoft.com/office/powerpoint/2010/main" val="2745864978"/>
      </p:ext>
    </p:extLst>
  </p:cSld>
  <p:clrMapOvr>
    <a:masterClrMapping/>
  </p:clrMapOvr>
  <p:transition>
    <p:fade thruBlk="1"/>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CF251B4-A4D9-B15E-90EB-5DB7EB27891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17B5F53-3637-5609-D565-A553311A645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816221E-1A34-5099-584E-A4416DF06FA2}"/>
              </a:ext>
            </a:extLst>
          </p:cNvPr>
          <p:cNvSpPr>
            <a:spLocks noGrp="1"/>
          </p:cNvSpPr>
          <p:nvPr>
            <p:ph type="sldNum" sz="quarter" idx="12"/>
          </p:nvPr>
        </p:nvSpPr>
        <p:spPr/>
        <p:txBody>
          <a:bodyPr/>
          <a:lstStyle>
            <a:lvl1pPr>
              <a:defRPr/>
            </a:lvl1pPr>
          </a:lstStyle>
          <a:p>
            <a:fld id="{660D5796-E095-4502-9416-08C0269DB859}" type="slidenum">
              <a:rPr lang="en-US" altLang="en-US"/>
              <a:pPr/>
              <a:t>‹#›</a:t>
            </a:fld>
            <a:endParaRPr lang="en-US" altLang="en-US"/>
          </a:p>
        </p:txBody>
      </p:sp>
    </p:spTree>
    <p:extLst>
      <p:ext uri="{BB962C8B-B14F-4D97-AF65-F5344CB8AC3E}">
        <p14:creationId xmlns:p14="http://schemas.microsoft.com/office/powerpoint/2010/main" val="2329791717"/>
      </p:ext>
    </p:extLst>
  </p:cSld>
  <p:clrMapOvr>
    <a:masterClrMapping/>
  </p:clrMapOvr>
  <p:transition>
    <p:fade thruBlk="1"/>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469654" y="2386744"/>
            <a:ext cx="9252693" cy="1645920"/>
          </a:xfrm>
          <a:solidFill>
            <a:srgbClr val="FFFFFF"/>
          </a:solidFill>
          <a:ln w="38100">
            <a:solidFill>
              <a:srgbClr val="404040"/>
            </a:solidFill>
          </a:ln>
        </p:spPr>
        <p:txBody>
          <a:bodyPr lIns="274320" rIns="274320" anchorCtr="1"/>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4"/>
            <a:ext cx="6801612"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6">
            <a:extLst>
              <a:ext uri="{FF2B5EF4-FFF2-40B4-BE49-F238E27FC236}">
                <a16:creationId xmlns:a16="http://schemas.microsoft.com/office/drawing/2014/main" id="{5E32CE3E-C5E6-9EF7-EEC1-137DA5A2E9EC}"/>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0D764C22-C1EF-9BCE-BA48-93BA26A8844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AAFA1A48-E584-5C77-399C-BDD49E872475}"/>
              </a:ext>
            </a:extLst>
          </p:cNvPr>
          <p:cNvSpPr>
            <a:spLocks noGrp="1"/>
          </p:cNvSpPr>
          <p:nvPr>
            <p:ph type="sldNum" sz="quarter" idx="12"/>
          </p:nvPr>
        </p:nvSpPr>
        <p:spPr/>
        <p:txBody>
          <a:bodyPr/>
          <a:lstStyle>
            <a:lvl1pPr>
              <a:defRPr/>
            </a:lvl1pPr>
          </a:lstStyle>
          <a:p>
            <a:fld id="{3A12C153-123C-48EC-9744-47B3DFF270EE}" type="slidenum">
              <a:rPr lang="en-US" altLang="en-US"/>
              <a:pPr/>
              <a:t>‹#›</a:t>
            </a:fld>
            <a:endParaRPr lang="en-US" altLang="en-US"/>
          </a:p>
        </p:txBody>
      </p:sp>
    </p:spTree>
    <p:extLst>
      <p:ext uri="{BB962C8B-B14F-4D97-AF65-F5344CB8AC3E}">
        <p14:creationId xmlns:p14="http://schemas.microsoft.com/office/powerpoint/2010/main" val="391559096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8F36B-1F63-F62B-30E4-6BAA92B1AB0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C98411B-070D-ACC6-7018-1B53FD146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D168E8-BE8D-9A90-F820-15CC9AC5F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9C657A-8DF5-BF7C-7904-1DE8B0BA9148}"/>
              </a:ext>
            </a:extLst>
          </p:cNvPr>
          <p:cNvSpPr>
            <a:spLocks noGrp="1"/>
          </p:cNvSpPr>
          <p:nvPr>
            <p:ph type="dt" sz="half" idx="10"/>
          </p:nvPr>
        </p:nvSpPr>
        <p:spPr/>
        <p:txBody>
          <a:bodyPr/>
          <a:lstStyle/>
          <a:p>
            <a:fld id="{1AB8C4E6-416B-4DD5-AC59-1A5AAED8E42B}" type="datetimeFigureOut">
              <a:rPr lang="en-US" smtClean="0"/>
              <a:t>6/29/2024</a:t>
            </a:fld>
            <a:endParaRPr lang="en-US"/>
          </a:p>
        </p:txBody>
      </p:sp>
      <p:sp>
        <p:nvSpPr>
          <p:cNvPr id="6" name="Footer Placeholder 5">
            <a:extLst>
              <a:ext uri="{FF2B5EF4-FFF2-40B4-BE49-F238E27FC236}">
                <a16:creationId xmlns:a16="http://schemas.microsoft.com/office/drawing/2014/main" id="{BDFCD9D8-4770-A41C-F504-59D6D07602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A678D8-DF63-9D39-0932-72D4030FA34C}"/>
              </a:ext>
            </a:extLst>
          </p:cNvPr>
          <p:cNvSpPr>
            <a:spLocks noGrp="1"/>
          </p:cNvSpPr>
          <p:nvPr>
            <p:ph type="sldNum" sz="quarter" idx="12"/>
          </p:nvPr>
        </p:nvSpPr>
        <p:spPr/>
        <p:txBody>
          <a:bodyPr/>
          <a:lstStyle/>
          <a:p>
            <a:fld id="{5C6C47FA-EF10-4A0C-ADF7-9B72D244A98D}" type="slidenum">
              <a:rPr lang="en-US" smtClean="0"/>
              <a:t>‹#›</a:t>
            </a:fld>
            <a:endParaRPr lang="en-US"/>
          </a:p>
        </p:txBody>
      </p:sp>
    </p:spTree>
    <p:extLst>
      <p:ext uri="{BB962C8B-B14F-4D97-AF65-F5344CB8AC3E}">
        <p14:creationId xmlns:p14="http://schemas.microsoft.com/office/powerpoint/2010/main" val="24737071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937CDA2-476D-FE63-2D1B-BF8A4513650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5A8382D-CB1A-288B-2C4F-750A327BFA3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5CD4515-3A44-D992-F582-41FBFDB489B9}"/>
              </a:ext>
            </a:extLst>
          </p:cNvPr>
          <p:cNvSpPr>
            <a:spLocks noGrp="1"/>
          </p:cNvSpPr>
          <p:nvPr>
            <p:ph type="sldNum" sz="quarter" idx="12"/>
          </p:nvPr>
        </p:nvSpPr>
        <p:spPr/>
        <p:txBody>
          <a:bodyPr/>
          <a:lstStyle>
            <a:lvl1pPr>
              <a:defRPr/>
            </a:lvl1pPr>
          </a:lstStyle>
          <a:p>
            <a:fld id="{7B4F99D7-0FA3-4463-B446-DF756079E0E1}" type="slidenum">
              <a:rPr lang="en-US" altLang="en-US"/>
              <a:pPr/>
              <a:t>‹#›</a:t>
            </a:fld>
            <a:endParaRPr lang="en-US" altLang="en-US"/>
          </a:p>
        </p:txBody>
      </p:sp>
    </p:spTree>
    <p:extLst>
      <p:ext uri="{BB962C8B-B14F-4D97-AF65-F5344CB8AC3E}">
        <p14:creationId xmlns:p14="http://schemas.microsoft.com/office/powerpoint/2010/main" val="3964364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475232" y="2386744"/>
            <a:ext cx="9253728" cy="1645920"/>
          </a:xfrm>
          <a:solidFill>
            <a:srgbClr val="FFFFFF"/>
          </a:solidFill>
          <a:ln w="38100">
            <a:solidFill>
              <a:srgbClr val="404040"/>
            </a:solidFill>
          </a:ln>
        </p:spPr>
        <p:txBody>
          <a:bodyPr lIns="274320" rIns="274320" anchorCtr="1"/>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2"/>
          </a:xfrm>
        </p:spPr>
        <p:txBody>
          <a:bodyPr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6">
            <a:extLst>
              <a:ext uri="{FF2B5EF4-FFF2-40B4-BE49-F238E27FC236}">
                <a16:creationId xmlns:a16="http://schemas.microsoft.com/office/drawing/2014/main" id="{11EDC9B6-2E51-3947-6DEB-31D3A1FC0F8D}"/>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id="{CA636BF9-F847-829A-EA28-BC1D2DBB7B9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8">
            <a:extLst>
              <a:ext uri="{FF2B5EF4-FFF2-40B4-BE49-F238E27FC236}">
                <a16:creationId xmlns:a16="http://schemas.microsoft.com/office/drawing/2014/main" id="{2E6E83A4-25AA-2292-65B3-B23F159557DD}"/>
              </a:ext>
            </a:extLst>
          </p:cNvPr>
          <p:cNvSpPr>
            <a:spLocks noGrp="1"/>
          </p:cNvSpPr>
          <p:nvPr>
            <p:ph type="sldNum" sz="quarter" idx="12"/>
          </p:nvPr>
        </p:nvSpPr>
        <p:spPr/>
        <p:txBody>
          <a:bodyPr/>
          <a:lstStyle>
            <a:lvl1pPr>
              <a:defRPr/>
            </a:lvl1pPr>
          </a:lstStyle>
          <a:p>
            <a:fld id="{1C48E8C6-239C-43FF-916B-1077882E8FD8}" type="slidenum">
              <a:rPr lang="en-US" altLang="en-US"/>
              <a:pPr/>
              <a:t>‹#›</a:t>
            </a:fld>
            <a:endParaRPr lang="en-US" altLang="en-US"/>
          </a:p>
        </p:txBody>
      </p:sp>
    </p:spTree>
    <p:extLst>
      <p:ext uri="{BB962C8B-B14F-4D97-AF65-F5344CB8AC3E}">
        <p14:creationId xmlns:p14="http://schemas.microsoft.com/office/powerpoint/2010/main" val="667006106"/>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F4766B5B-53CB-FDA3-6FB6-3342B2D7ADA7}"/>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41CA9DA3-BD7B-B75A-AABC-462F8470966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E181DF6-91B4-0CE7-D397-DEAA1A8F7108}"/>
              </a:ext>
            </a:extLst>
          </p:cNvPr>
          <p:cNvSpPr>
            <a:spLocks noGrp="1"/>
          </p:cNvSpPr>
          <p:nvPr>
            <p:ph type="sldNum" sz="quarter" idx="12"/>
          </p:nvPr>
        </p:nvSpPr>
        <p:spPr/>
        <p:txBody>
          <a:bodyPr/>
          <a:lstStyle>
            <a:lvl1pPr>
              <a:defRPr/>
            </a:lvl1pPr>
          </a:lstStyle>
          <a:p>
            <a:fld id="{83CD5BE3-60E6-45A7-AE39-2CF2E9E1A0EC}" type="slidenum">
              <a:rPr lang="en-US" altLang="en-US"/>
              <a:pPr/>
              <a:t>‹#›</a:t>
            </a:fld>
            <a:endParaRPr lang="en-US" altLang="en-US"/>
          </a:p>
        </p:txBody>
      </p:sp>
    </p:spTree>
    <p:extLst>
      <p:ext uri="{BB962C8B-B14F-4D97-AF65-F5344CB8AC3E}">
        <p14:creationId xmlns:p14="http://schemas.microsoft.com/office/powerpoint/2010/main" val="38260889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69652" y="2313435"/>
            <a:ext cx="4384032"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69652" y="3143250"/>
            <a:ext cx="4384032"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387355"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5"/>
            <a:ext cx="438735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2" name="Date Placeholder 3">
            <a:extLst>
              <a:ext uri="{FF2B5EF4-FFF2-40B4-BE49-F238E27FC236}">
                <a16:creationId xmlns:a16="http://schemas.microsoft.com/office/drawing/2014/main" id="{5056FF0C-56C5-8F5F-8706-8F16AD03BEAF}"/>
              </a:ext>
            </a:extLst>
          </p:cNvPr>
          <p:cNvSpPr>
            <a:spLocks noGrp="1"/>
          </p:cNvSpPr>
          <p:nvPr>
            <p:ph type="dt" sz="half" idx="14"/>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526F436-22E4-D846-F36B-EDFE71CF9211}"/>
              </a:ext>
            </a:extLst>
          </p:cNvPr>
          <p:cNvSpPr>
            <a:spLocks noGrp="1"/>
          </p:cNvSpPr>
          <p:nvPr>
            <p:ph type="ftr" sz="quarter" idx="15"/>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436D80F-3437-5D05-62D1-964E155650E1}"/>
              </a:ext>
            </a:extLst>
          </p:cNvPr>
          <p:cNvSpPr>
            <a:spLocks noGrp="1"/>
          </p:cNvSpPr>
          <p:nvPr>
            <p:ph type="sldNum" sz="quarter" idx="16"/>
          </p:nvPr>
        </p:nvSpPr>
        <p:spPr/>
        <p:txBody>
          <a:bodyPr/>
          <a:lstStyle>
            <a:lvl1pPr>
              <a:defRPr/>
            </a:lvl1pPr>
          </a:lstStyle>
          <a:p>
            <a:fld id="{6621E1E5-A937-4CE3-87FD-44EFE15F9A64}" type="slidenum">
              <a:rPr lang="en-US" altLang="en-US"/>
              <a:pPr/>
              <a:t>‹#›</a:t>
            </a:fld>
            <a:endParaRPr lang="en-US" altLang="en-US"/>
          </a:p>
        </p:txBody>
      </p:sp>
    </p:spTree>
    <p:extLst>
      <p:ext uri="{BB962C8B-B14F-4D97-AF65-F5344CB8AC3E}">
        <p14:creationId xmlns:p14="http://schemas.microsoft.com/office/powerpoint/2010/main" val="9282350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28A86DE8-6777-AD52-05C8-253337DF7DE1}"/>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31F546F5-BC91-24B5-89DC-99C806C6988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808CDAF-EBE1-266B-417B-78E757FF9B15}"/>
              </a:ext>
            </a:extLst>
          </p:cNvPr>
          <p:cNvSpPr>
            <a:spLocks noGrp="1"/>
          </p:cNvSpPr>
          <p:nvPr>
            <p:ph type="sldNum" sz="quarter" idx="12"/>
          </p:nvPr>
        </p:nvSpPr>
        <p:spPr/>
        <p:txBody>
          <a:bodyPr/>
          <a:lstStyle>
            <a:lvl1pPr>
              <a:defRPr/>
            </a:lvl1pPr>
          </a:lstStyle>
          <a:p>
            <a:fld id="{BD3D5E33-EFA9-4160-B74D-A167806426E9}" type="slidenum">
              <a:rPr lang="en-US" altLang="en-US"/>
              <a:pPr/>
              <a:t>‹#›</a:t>
            </a:fld>
            <a:endParaRPr lang="en-US" altLang="en-US"/>
          </a:p>
        </p:txBody>
      </p:sp>
    </p:spTree>
    <p:extLst>
      <p:ext uri="{BB962C8B-B14F-4D97-AF65-F5344CB8AC3E}">
        <p14:creationId xmlns:p14="http://schemas.microsoft.com/office/powerpoint/2010/main" val="12912177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9C62FDC-F744-57F1-1E9C-7B307642D602}"/>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FE05B0B9-F155-9A67-C49A-CFC3551304A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54796D3D-54C7-F408-5FEE-D352F07E7464}"/>
              </a:ext>
            </a:extLst>
          </p:cNvPr>
          <p:cNvSpPr>
            <a:spLocks noGrp="1"/>
          </p:cNvSpPr>
          <p:nvPr>
            <p:ph type="sldNum" sz="quarter" idx="12"/>
          </p:nvPr>
        </p:nvSpPr>
        <p:spPr/>
        <p:txBody>
          <a:bodyPr/>
          <a:lstStyle>
            <a:lvl1pPr>
              <a:defRPr/>
            </a:lvl1pPr>
          </a:lstStyle>
          <a:p>
            <a:fld id="{4EC932A8-D13C-4FE9-8A68-E6C9F4C3329D}" type="slidenum">
              <a:rPr lang="en-US" altLang="en-US"/>
              <a:pPr/>
              <a:t>‹#›</a:t>
            </a:fld>
            <a:endParaRPr lang="en-US" altLang="en-US"/>
          </a:p>
        </p:txBody>
      </p:sp>
    </p:spTree>
    <p:extLst>
      <p:ext uri="{BB962C8B-B14F-4D97-AF65-F5344CB8AC3E}">
        <p14:creationId xmlns:p14="http://schemas.microsoft.com/office/powerpoint/2010/main" val="38685844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982D1C-0902-1021-CD07-ADED53614208}"/>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4271" y="2243830"/>
            <a:ext cx="4387459" cy="1141497"/>
          </a:xfrm>
          <a:solidFill>
            <a:srgbClr val="FFFFFF"/>
          </a:solidFill>
          <a:ln>
            <a:solidFill>
              <a:srgbClr val="404040"/>
            </a:solidFill>
          </a:ln>
        </p:spPr>
        <p:txBody>
          <a:bodyPr anchorCtr="1"/>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0620"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8">
            <a:extLst>
              <a:ext uri="{FF2B5EF4-FFF2-40B4-BE49-F238E27FC236}">
                <a16:creationId xmlns:a16="http://schemas.microsoft.com/office/drawing/2014/main" id="{DD37FCA1-7350-2D79-D8AC-9713E7D9E5BC}"/>
              </a:ext>
            </a:extLst>
          </p:cNvPr>
          <p:cNvSpPr>
            <a:spLocks noGrp="1"/>
          </p:cNvSpPr>
          <p:nvPr>
            <p:ph type="dt" sz="half" idx="10"/>
          </p:nvPr>
        </p:nvSpPr>
        <p:spPr/>
        <p:txBody>
          <a:bodyPr/>
          <a:lstStyle>
            <a:lvl1pPr>
              <a:defRPr/>
            </a:lvl1pPr>
          </a:lstStyle>
          <a:p>
            <a:pPr>
              <a:defRPr/>
            </a:pPr>
            <a:endParaRPr lang="en-US"/>
          </a:p>
        </p:txBody>
      </p:sp>
      <p:sp>
        <p:nvSpPr>
          <p:cNvPr id="7" name="Footer Placeholder 9">
            <a:extLst>
              <a:ext uri="{FF2B5EF4-FFF2-40B4-BE49-F238E27FC236}">
                <a16:creationId xmlns:a16="http://schemas.microsoft.com/office/drawing/2014/main" id="{EF74E124-502F-6701-726F-DD150EED2304}"/>
              </a:ext>
            </a:extLst>
          </p:cNvPr>
          <p:cNvSpPr>
            <a:spLocks noGrp="1"/>
          </p:cNvSpPr>
          <p:nvPr>
            <p:ph type="ftr" sz="quarter" idx="11"/>
          </p:nvPr>
        </p:nvSpPr>
        <p:spPr>
          <a:xfrm>
            <a:off x="855133" y="6235701"/>
            <a:ext cx="5073651"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10">
            <a:extLst>
              <a:ext uri="{FF2B5EF4-FFF2-40B4-BE49-F238E27FC236}">
                <a16:creationId xmlns:a16="http://schemas.microsoft.com/office/drawing/2014/main" id="{1210B932-B21B-807F-CC34-0EA8078877DA}"/>
              </a:ext>
            </a:extLst>
          </p:cNvPr>
          <p:cNvSpPr>
            <a:spLocks noGrp="1"/>
          </p:cNvSpPr>
          <p:nvPr>
            <p:ph type="sldNum" sz="quarter" idx="12"/>
          </p:nvPr>
        </p:nvSpPr>
        <p:spPr/>
        <p:txBody>
          <a:bodyPr/>
          <a:lstStyle>
            <a:lvl1pPr>
              <a:defRPr/>
            </a:lvl1pPr>
          </a:lstStyle>
          <a:p>
            <a:fld id="{2261C654-3883-4EBC-AC79-374CF8487FE2}" type="slidenum">
              <a:rPr lang="en-US" altLang="en-US"/>
              <a:pPr/>
              <a:t>‹#›</a:t>
            </a:fld>
            <a:endParaRPr lang="en-US" altLang="en-US"/>
          </a:p>
        </p:txBody>
      </p:sp>
    </p:spTree>
    <p:extLst>
      <p:ext uri="{BB962C8B-B14F-4D97-AF65-F5344CB8AC3E}">
        <p14:creationId xmlns:p14="http://schemas.microsoft.com/office/powerpoint/2010/main" val="11931677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91C311-9548-701F-E4F6-0A36369BD0B5}"/>
              </a:ext>
            </a:extLst>
          </p:cNvPr>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53440" y="2243828"/>
            <a:ext cx="4389120" cy="1143000"/>
          </a:xfrm>
          <a:solidFill>
            <a:srgbClr val="FFFFFF"/>
          </a:solidFill>
          <a:ln>
            <a:solidFill>
              <a:srgbClr val="262626"/>
            </a:solidFill>
          </a:ln>
        </p:spPr>
        <p:txBody>
          <a:bodyP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42172"/>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50620" y="3549920"/>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Date Placeholder 7">
            <a:extLst>
              <a:ext uri="{FF2B5EF4-FFF2-40B4-BE49-F238E27FC236}">
                <a16:creationId xmlns:a16="http://schemas.microsoft.com/office/drawing/2014/main" id="{0F79756B-DC92-7389-E1F7-F62978C0C3C6}"/>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a:extLst>
              <a:ext uri="{FF2B5EF4-FFF2-40B4-BE49-F238E27FC236}">
                <a16:creationId xmlns:a16="http://schemas.microsoft.com/office/drawing/2014/main" id="{AD9C8571-BB4E-7560-B872-265DFC714286}"/>
              </a:ext>
            </a:extLst>
          </p:cNvPr>
          <p:cNvSpPr>
            <a:spLocks noGrp="1"/>
          </p:cNvSpPr>
          <p:nvPr>
            <p:ph type="ftr" sz="quarter" idx="11"/>
          </p:nvPr>
        </p:nvSpPr>
        <p:spPr>
          <a:xfrm>
            <a:off x="853018" y="6235701"/>
            <a:ext cx="5071533" cy="320675"/>
          </a:xfrm>
        </p:spPr>
        <p:txBody>
          <a:bodyPr>
            <a:normAutofit/>
          </a:bodyPr>
          <a:lstStyle>
            <a:lvl1pPr>
              <a:defRPr>
                <a:solidFill>
                  <a:srgbClr val="FFFFFF">
                    <a:alpha val="70000"/>
                  </a:srgbClr>
                </a:solidFill>
              </a:defRPr>
            </a:lvl1pPr>
          </a:lstStyle>
          <a:p>
            <a:pPr>
              <a:defRPr/>
            </a:pPr>
            <a:endParaRPr lang="en-US"/>
          </a:p>
        </p:txBody>
      </p:sp>
      <p:sp>
        <p:nvSpPr>
          <p:cNvPr id="8" name="Slide Number Placeholder 9">
            <a:extLst>
              <a:ext uri="{FF2B5EF4-FFF2-40B4-BE49-F238E27FC236}">
                <a16:creationId xmlns:a16="http://schemas.microsoft.com/office/drawing/2014/main" id="{8CF38104-65B7-060E-6247-D5E651741D04}"/>
              </a:ext>
            </a:extLst>
          </p:cNvPr>
          <p:cNvSpPr>
            <a:spLocks noGrp="1"/>
          </p:cNvSpPr>
          <p:nvPr>
            <p:ph type="sldNum" sz="quarter" idx="12"/>
          </p:nvPr>
        </p:nvSpPr>
        <p:spPr/>
        <p:txBody>
          <a:bodyPr/>
          <a:lstStyle>
            <a:lvl1pPr>
              <a:defRPr/>
            </a:lvl1pPr>
          </a:lstStyle>
          <a:p>
            <a:fld id="{C94DFDDD-EA97-47D5-989D-4A0BB0C3F160}" type="slidenum">
              <a:rPr lang="en-US" altLang="en-US"/>
              <a:pPr/>
              <a:t>‹#›</a:t>
            </a:fld>
            <a:endParaRPr lang="en-US" altLang="en-US"/>
          </a:p>
        </p:txBody>
      </p:sp>
    </p:spTree>
    <p:extLst>
      <p:ext uri="{BB962C8B-B14F-4D97-AF65-F5344CB8AC3E}">
        <p14:creationId xmlns:p14="http://schemas.microsoft.com/office/powerpoint/2010/main" val="29434616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183101-5D77-AD6B-FA2D-E8C8ADC101B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A4EC887-3C05-0DD3-7B31-92255790CB2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0566D78-8994-89C7-0769-746191167E1A}"/>
              </a:ext>
            </a:extLst>
          </p:cNvPr>
          <p:cNvSpPr>
            <a:spLocks noGrp="1"/>
          </p:cNvSpPr>
          <p:nvPr>
            <p:ph type="sldNum" sz="quarter" idx="12"/>
          </p:nvPr>
        </p:nvSpPr>
        <p:spPr/>
        <p:txBody>
          <a:bodyPr/>
          <a:lstStyle>
            <a:lvl1pPr>
              <a:defRPr/>
            </a:lvl1pPr>
          </a:lstStyle>
          <a:p>
            <a:fld id="{D3C9ED43-4B9D-4B66-819D-7C3D7A74EB99}" type="slidenum">
              <a:rPr lang="en-US" altLang="en-US"/>
              <a:pPr/>
              <a:t>‹#›</a:t>
            </a:fld>
            <a:endParaRPr lang="en-US" altLang="en-US"/>
          </a:p>
        </p:txBody>
      </p:sp>
    </p:spTree>
    <p:extLst>
      <p:ext uri="{BB962C8B-B14F-4D97-AF65-F5344CB8AC3E}">
        <p14:creationId xmlns:p14="http://schemas.microsoft.com/office/powerpoint/2010/main" val="29263046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40528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41395" y="937260"/>
            <a:ext cx="6288232"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C02BB4B-BB75-8E6E-BA5B-40D4D269A28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4B52DC8-78A4-5B0D-AD98-4A12CA7BB2C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0290FFF-99DB-303D-5B85-0F920C01C15D}"/>
              </a:ext>
            </a:extLst>
          </p:cNvPr>
          <p:cNvSpPr>
            <a:spLocks noGrp="1"/>
          </p:cNvSpPr>
          <p:nvPr>
            <p:ph type="sldNum" sz="quarter" idx="12"/>
          </p:nvPr>
        </p:nvSpPr>
        <p:spPr/>
        <p:txBody>
          <a:bodyPr/>
          <a:lstStyle>
            <a:lvl1pPr>
              <a:defRPr/>
            </a:lvl1pPr>
          </a:lstStyle>
          <a:p>
            <a:fld id="{50FAB841-EA29-4596-B2BA-DBAC6EFC635F}" type="slidenum">
              <a:rPr lang="en-US" altLang="en-US"/>
              <a:pPr/>
              <a:t>‹#›</a:t>
            </a:fld>
            <a:endParaRPr lang="en-US" altLang="en-US"/>
          </a:p>
        </p:txBody>
      </p:sp>
    </p:spTree>
    <p:extLst>
      <p:ext uri="{BB962C8B-B14F-4D97-AF65-F5344CB8AC3E}">
        <p14:creationId xmlns:p14="http://schemas.microsoft.com/office/powerpoint/2010/main" val="1674077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3.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5.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6.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7.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6.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theme" Target="../theme/theme18.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19.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theme" Target="../theme/theme20.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theme" Target="../theme/theme21.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theme" Target="../theme/theme22.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theme" Target="../theme/theme23.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2.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theme" Target="../theme/theme24.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3.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theme" Target="../theme/theme25.xml"/><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image" Target="../media/image3.png"/><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theme" Target="../theme/theme26.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5" Type="http://schemas.openxmlformats.org/officeDocument/2006/relationships/image" Target="../media/image4.png"/><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microsoft.com/office/2007/relationships/hdphoto" Target="../media/hdphoto1.wdp"/></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5.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theme" Target="../theme/theme27.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F7B00-9843-1AC2-F59F-EB85CF3FB5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A38046A-2FB3-0E70-A250-7C7B470A82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1A400F-8C88-F709-94BB-798A993DBC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B8C4E6-416B-4DD5-AC59-1A5AAED8E42B}" type="datetimeFigureOut">
              <a:rPr lang="en-US" smtClean="0"/>
              <a:t>6/29/2024</a:t>
            </a:fld>
            <a:endParaRPr lang="en-US"/>
          </a:p>
        </p:txBody>
      </p:sp>
      <p:sp>
        <p:nvSpPr>
          <p:cNvPr id="5" name="Footer Placeholder 4">
            <a:extLst>
              <a:ext uri="{FF2B5EF4-FFF2-40B4-BE49-F238E27FC236}">
                <a16:creationId xmlns:a16="http://schemas.microsoft.com/office/drawing/2014/main" id="{4FB032F0-C3E2-3667-0FCE-3FD3587AB8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0FFC8A7-55B9-3702-134F-D9CF81DCBE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6C47FA-EF10-4A0C-ADF7-9B72D244A98D}" type="slidenum">
              <a:rPr lang="en-US" smtClean="0"/>
              <a:t>‹#›</a:t>
            </a:fld>
            <a:endParaRPr lang="en-US"/>
          </a:p>
        </p:txBody>
      </p:sp>
    </p:spTree>
    <p:extLst>
      <p:ext uri="{BB962C8B-B14F-4D97-AF65-F5344CB8AC3E}">
        <p14:creationId xmlns:p14="http://schemas.microsoft.com/office/powerpoint/2010/main" val="1416250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971924" y="6238816"/>
            <a:ext cx="2753747" cy="323968"/>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US"/>
          </a:p>
        </p:txBody>
      </p:sp>
      <p:sp>
        <p:nvSpPr>
          <p:cNvPr id="5" name="Footer Placeholder 4"/>
          <p:cNvSpPr>
            <a:spLocks noGrp="1"/>
          </p:cNvSpPr>
          <p:nvPr>
            <p:ph type="ftr" sz="quarter" idx="3"/>
          </p:nvPr>
        </p:nvSpPr>
        <p:spPr>
          <a:xfrm>
            <a:off x="1469652" y="6236208"/>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p>
        </p:txBody>
      </p:sp>
      <p:sp>
        <p:nvSpPr>
          <p:cNvPr id="6" name="Slide Number Placeholder 5"/>
          <p:cNvSpPr>
            <a:spLocks noGrp="1"/>
          </p:cNvSpPr>
          <p:nvPr>
            <p:ph type="sldNum" sz="quarter" idx="4"/>
          </p:nvPr>
        </p:nvSpPr>
        <p:spPr>
          <a:xfrm>
            <a:off x="10986816" y="6217920"/>
            <a:ext cx="48768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pPr>
              <a:defRPr/>
            </a:pPr>
            <a:fld id="{B3B65738-5868-4725-B40C-EB96CC5EC335}" type="slidenum">
              <a:rPr lang="en-US" altLang="en-US" smtClean="0"/>
              <a:pPr>
                <a:defRPr/>
              </a:pPr>
              <a:t>‹#›</a:t>
            </a:fld>
            <a:endParaRPr lang="en-US" altLang="en-US"/>
          </a:p>
        </p:txBody>
      </p:sp>
    </p:spTree>
    <p:extLst>
      <p:ext uri="{BB962C8B-B14F-4D97-AF65-F5344CB8AC3E}">
        <p14:creationId xmlns:p14="http://schemas.microsoft.com/office/powerpoint/2010/main" val="4245354374"/>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D28D04-A058-0E48-B137-9EC4F9A51CE6}"/>
              </a:ext>
            </a:extLst>
          </p:cNvPr>
          <p:cNvSpPr>
            <a:spLocks noGrp="1"/>
          </p:cNvSpPr>
          <p:nvPr>
            <p:ph type="title"/>
          </p:nvPr>
        </p:nvSpPr>
        <p:spPr bwMode="black">
          <a:xfrm>
            <a:off x="2142067" y="965200"/>
            <a:ext cx="7916333" cy="118745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1027" name="Text Placeholder 2">
            <a:extLst>
              <a:ext uri="{FF2B5EF4-FFF2-40B4-BE49-F238E27FC236}">
                <a16:creationId xmlns:a16="http://schemas.microsoft.com/office/drawing/2014/main" id="{7F077CBB-3106-625F-0427-00353F0D97F5}"/>
              </a:ext>
            </a:extLst>
          </p:cNvPr>
          <p:cNvSpPr>
            <a:spLocks noGrp="1" noChangeArrowheads="1"/>
          </p:cNvSpPr>
          <p:nvPr>
            <p:ph type="body" idx="1"/>
          </p:nvPr>
        </p:nvSpPr>
        <p:spPr bwMode="auto">
          <a:xfrm>
            <a:off x="2142067" y="2638426"/>
            <a:ext cx="791633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E74127F-6632-F349-937A-2B7F696A9F48}"/>
              </a:ext>
            </a:extLst>
          </p:cNvPr>
          <p:cNvSpPr>
            <a:spLocks noGrp="1"/>
          </p:cNvSpPr>
          <p:nvPr>
            <p:ph type="dt" sz="half" idx="2"/>
          </p:nvPr>
        </p:nvSpPr>
        <p:spPr>
          <a:xfrm>
            <a:off x="7971367" y="6238875"/>
            <a:ext cx="2753784" cy="323850"/>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US"/>
          </a:p>
        </p:txBody>
      </p:sp>
      <p:sp>
        <p:nvSpPr>
          <p:cNvPr id="5" name="Footer Placeholder 4">
            <a:extLst>
              <a:ext uri="{FF2B5EF4-FFF2-40B4-BE49-F238E27FC236}">
                <a16:creationId xmlns:a16="http://schemas.microsoft.com/office/drawing/2014/main" id="{EC11FE33-D49A-0445-90CE-1CCAA83159C4}"/>
              </a:ext>
            </a:extLst>
          </p:cNvPr>
          <p:cNvSpPr>
            <a:spLocks noGrp="1"/>
          </p:cNvSpPr>
          <p:nvPr>
            <p:ph type="ftr" sz="quarter" idx="3"/>
          </p:nvPr>
        </p:nvSpPr>
        <p:spPr>
          <a:xfrm>
            <a:off x="1468967" y="6235701"/>
            <a:ext cx="6076951" cy="320675"/>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B046554-A48C-6F46-A4EF-DE2CEF853748}"/>
              </a:ext>
            </a:extLst>
          </p:cNvPr>
          <p:cNvSpPr>
            <a:spLocks noGrp="1"/>
          </p:cNvSpPr>
          <p:nvPr>
            <p:ph type="sldNum" sz="quarter" idx="4"/>
          </p:nvPr>
        </p:nvSpPr>
        <p:spPr>
          <a:xfrm>
            <a:off x="10987618" y="6218239"/>
            <a:ext cx="486833" cy="365125"/>
          </a:xfrm>
          <a:prstGeom prst="ellipse">
            <a:avLst/>
          </a:prstGeom>
          <a:solidFill>
            <a:srgbClr val="1D1D1D">
              <a:alpha val="69804"/>
            </a:srgbClr>
          </a:solidFill>
        </p:spPr>
        <p:txBody>
          <a:bodyPr vert="horz" wrap="square" lIns="18288" tIns="45720" rIns="18288" bIns="45720" numCol="1" anchor="ctr" anchorCtr="0" compatLnSpc="1">
            <a:prstTxWarp prst="textNoShape">
              <a:avLst/>
            </a:prstTxWarp>
            <a:noAutofit/>
          </a:bodyPr>
          <a:lstStyle>
            <a:lvl1pPr algn="ctr">
              <a:defRPr sz="1100">
                <a:solidFill>
                  <a:srgbClr val="FFFFFF"/>
                </a:solidFill>
              </a:defRPr>
            </a:lvl1pPr>
          </a:lstStyle>
          <a:p>
            <a:fld id="{4E450343-59C0-4799-8E32-DAE0C13AA25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89" r:id="rId1"/>
    <p:sldLayoutId id="2147484082" r:id="rId2"/>
    <p:sldLayoutId id="2147484090" r:id="rId3"/>
    <p:sldLayoutId id="2147484083" r:id="rId4"/>
    <p:sldLayoutId id="2147484084" r:id="rId5"/>
    <p:sldLayoutId id="2147484085" r:id="rId6"/>
    <p:sldLayoutId id="2147484086" r:id="rId7"/>
    <p:sldLayoutId id="2147484091" r:id="rId8"/>
    <p:sldLayoutId id="2147484092" r:id="rId9"/>
    <p:sldLayoutId id="2147484087" r:id="rId10"/>
    <p:sldLayoutId id="2147484088" r:id="rId11"/>
  </p:sldLayoutIdLst>
  <p:txStyles>
    <p:titleStyle>
      <a:lvl1pPr algn="ctr" rtl="0" eaLnBrk="0" fontAlgn="base" hangingPunct="0">
        <a:lnSpc>
          <a:spcPct val="90000"/>
        </a:lnSpc>
        <a:spcBef>
          <a:spcPct val="0"/>
        </a:spcBef>
        <a:spcAft>
          <a:spcPct val="0"/>
        </a:spcAft>
        <a:defRPr sz="2600" kern="1200" cap="all" spc="200">
          <a:solidFill>
            <a:srgbClr val="262626"/>
          </a:solidFill>
          <a:latin typeface="+mj-lt"/>
          <a:ea typeface="+mj-ea"/>
          <a:cs typeface="+mj-cs"/>
        </a:defRPr>
      </a:lvl1pPr>
      <a:lvl2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2pPr>
      <a:lvl3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3pPr>
      <a:lvl4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4pPr>
      <a:lvl5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5pPr>
      <a:lvl6pPr marL="457200" algn="ctr" rtl="0" fontAlgn="base">
        <a:lnSpc>
          <a:spcPct val="90000"/>
        </a:lnSpc>
        <a:spcBef>
          <a:spcPct val="0"/>
        </a:spcBef>
        <a:spcAft>
          <a:spcPct val="0"/>
        </a:spcAft>
        <a:defRPr sz="2600">
          <a:solidFill>
            <a:srgbClr val="262626"/>
          </a:solidFill>
          <a:latin typeface="Gill Sans MT" panose="020B0502020104020203" pitchFamily="34" charset="77"/>
        </a:defRPr>
      </a:lvl6pPr>
      <a:lvl7pPr marL="914400" algn="ctr" rtl="0" fontAlgn="base">
        <a:lnSpc>
          <a:spcPct val="90000"/>
        </a:lnSpc>
        <a:spcBef>
          <a:spcPct val="0"/>
        </a:spcBef>
        <a:spcAft>
          <a:spcPct val="0"/>
        </a:spcAft>
        <a:defRPr sz="2600">
          <a:solidFill>
            <a:srgbClr val="262626"/>
          </a:solidFill>
          <a:latin typeface="Gill Sans MT" panose="020B0502020104020203" pitchFamily="34" charset="77"/>
        </a:defRPr>
      </a:lvl7pPr>
      <a:lvl8pPr marL="1371600" algn="ctr" rtl="0" fontAlgn="base">
        <a:lnSpc>
          <a:spcPct val="90000"/>
        </a:lnSpc>
        <a:spcBef>
          <a:spcPct val="0"/>
        </a:spcBef>
        <a:spcAft>
          <a:spcPct val="0"/>
        </a:spcAft>
        <a:defRPr sz="2600">
          <a:solidFill>
            <a:srgbClr val="262626"/>
          </a:solidFill>
          <a:latin typeface="Gill Sans MT" panose="020B0502020104020203" pitchFamily="34" charset="77"/>
        </a:defRPr>
      </a:lvl8pPr>
      <a:lvl9pPr marL="1828800" algn="ctr" rtl="0" fontAlgn="base">
        <a:lnSpc>
          <a:spcPct val="90000"/>
        </a:lnSpc>
        <a:spcBef>
          <a:spcPct val="0"/>
        </a:spcBef>
        <a:spcAft>
          <a:spcPct val="0"/>
        </a:spcAft>
        <a:defRPr sz="2600">
          <a:solidFill>
            <a:srgbClr val="262626"/>
          </a:solidFill>
          <a:latin typeface="Gill Sans MT" panose="020B0502020104020203" pitchFamily="34" charset="77"/>
        </a:defRPr>
      </a:lvl9pPr>
    </p:titleStyle>
    <p:bodyStyle>
      <a:lvl1pPr marL="228600" indent="-228600" algn="l" rtl="0" eaLnBrk="0" fontAlgn="base" hangingPunct="0">
        <a:spcBef>
          <a:spcPts val="1000"/>
        </a:spcBef>
        <a:spcAft>
          <a:spcPct val="0"/>
        </a:spcAft>
        <a:buClr>
          <a:schemeClr val="accent2"/>
        </a:buClr>
        <a:buFont typeface="Arial" panose="020B0604020202020204" pitchFamily="34" charset="0"/>
        <a:buChar char="•"/>
        <a:defRPr kern="1200">
          <a:solidFill>
            <a:srgbClr val="262626"/>
          </a:solidFill>
          <a:latin typeface="+mn-lt"/>
          <a:ea typeface="+mn-ea"/>
          <a:cs typeface="+mn-cs"/>
        </a:defRPr>
      </a:lvl1pPr>
      <a:lvl2pPr marL="4572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2pPr>
      <a:lvl3pPr marL="6858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3pPr>
      <a:lvl4pPr marL="9144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4pPr>
      <a:lvl5pPr marL="11430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35ED11-5A87-B948-95B6-395A54A410C1}"/>
              </a:ext>
            </a:extLst>
          </p:cNvPr>
          <p:cNvSpPr>
            <a:spLocks noGrp="1"/>
          </p:cNvSpPr>
          <p:nvPr>
            <p:ph type="title"/>
          </p:nvPr>
        </p:nvSpPr>
        <p:spPr bwMode="black">
          <a:xfrm>
            <a:off x="2142067" y="965200"/>
            <a:ext cx="7916333" cy="118745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1027" name="Text Placeholder 2">
            <a:extLst>
              <a:ext uri="{FF2B5EF4-FFF2-40B4-BE49-F238E27FC236}">
                <a16:creationId xmlns:a16="http://schemas.microsoft.com/office/drawing/2014/main" id="{239112AB-945A-9F6F-B88C-CB7AC3F8F1D4}"/>
              </a:ext>
            </a:extLst>
          </p:cNvPr>
          <p:cNvSpPr>
            <a:spLocks noGrp="1" noChangeArrowheads="1"/>
          </p:cNvSpPr>
          <p:nvPr>
            <p:ph type="body" idx="1"/>
          </p:nvPr>
        </p:nvSpPr>
        <p:spPr bwMode="auto">
          <a:xfrm>
            <a:off x="2142067" y="2638426"/>
            <a:ext cx="791633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ED9DE7F-B346-9441-8A26-7796E9A1A8A9}"/>
              </a:ext>
            </a:extLst>
          </p:cNvPr>
          <p:cNvSpPr>
            <a:spLocks noGrp="1"/>
          </p:cNvSpPr>
          <p:nvPr>
            <p:ph type="dt" sz="half" idx="2"/>
          </p:nvPr>
        </p:nvSpPr>
        <p:spPr>
          <a:xfrm>
            <a:off x="7971367" y="6238875"/>
            <a:ext cx="2753784" cy="323850"/>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US"/>
          </a:p>
        </p:txBody>
      </p:sp>
      <p:sp>
        <p:nvSpPr>
          <p:cNvPr id="5" name="Footer Placeholder 4">
            <a:extLst>
              <a:ext uri="{FF2B5EF4-FFF2-40B4-BE49-F238E27FC236}">
                <a16:creationId xmlns:a16="http://schemas.microsoft.com/office/drawing/2014/main" id="{4BB3A28B-6624-5540-A263-37F62CDE64B2}"/>
              </a:ext>
            </a:extLst>
          </p:cNvPr>
          <p:cNvSpPr>
            <a:spLocks noGrp="1"/>
          </p:cNvSpPr>
          <p:nvPr>
            <p:ph type="ftr" sz="quarter" idx="3"/>
          </p:nvPr>
        </p:nvSpPr>
        <p:spPr>
          <a:xfrm>
            <a:off x="1468967" y="6235701"/>
            <a:ext cx="6076951" cy="320675"/>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1CF3FB9F-CCC0-8E4D-9F74-5E3B080ED612}"/>
              </a:ext>
            </a:extLst>
          </p:cNvPr>
          <p:cNvSpPr>
            <a:spLocks noGrp="1"/>
          </p:cNvSpPr>
          <p:nvPr>
            <p:ph type="sldNum" sz="quarter" idx="4"/>
          </p:nvPr>
        </p:nvSpPr>
        <p:spPr>
          <a:xfrm>
            <a:off x="10987618" y="6218239"/>
            <a:ext cx="486833" cy="365125"/>
          </a:xfrm>
          <a:prstGeom prst="ellipse">
            <a:avLst/>
          </a:prstGeom>
          <a:solidFill>
            <a:srgbClr val="1D1D1D">
              <a:alpha val="69804"/>
            </a:srgbClr>
          </a:solidFill>
        </p:spPr>
        <p:txBody>
          <a:bodyPr vert="horz" wrap="square" lIns="18288" tIns="45720" rIns="18288" bIns="45720" numCol="1" anchor="ctr" anchorCtr="0" compatLnSpc="1">
            <a:prstTxWarp prst="textNoShape">
              <a:avLst/>
            </a:prstTxWarp>
            <a:noAutofit/>
          </a:bodyPr>
          <a:lstStyle>
            <a:lvl1pPr algn="ctr">
              <a:defRPr sz="1100">
                <a:solidFill>
                  <a:srgbClr val="FFFFFF"/>
                </a:solidFill>
              </a:defRPr>
            </a:lvl1pPr>
          </a:lstStyle>
          <a:p>
            <a:fld id="{A789F00A-7F8D-4163-A165-A886D30A062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21" r:id="rId1"/>
    <p:sldLayoutId id="2147484114" r:id="rId2"/>
    <p:sldLayoutId id="2147484122" r:id="rId3"/>
    <p:sldLayoutId id="2147484115" r:id="rId4"/>
    <p:sldLayoutId id="2147484116" r:id="rId5"/>
    <p:sldLayoutId id="2147484117" r:id="rId6"/>
    <p:sldLayoutId id="2147484118" r:id="rId7"/>
    <p:sldLayoutId id="2147484123" r:id="rId8"/>
    <p:sldLayoutId id="2147484124" r:id="rId9"/>
    <p:sldLayoutId id="2147484119" r:id="rId10"/>
    <p:sldLayoutId id="2147484120" r:id="rId11"/>
  </p:sldLayoutIdLst>
  <p:txStyles>
    <p:titleStyle>
      <a:lvl1pPr algn="ctr" rtl="0" eaLnBrk="0" fontAlgn="base" hangingPunct="0">
        <a:lnSpc>
          <a:spcPct val="90000"/>
        </a:lnSpc>
        <a:spcBef>
          <a:spcPct val="0"/>
        </a:spcBef>
        <a:spcAft>
          <a:spcPct val="0"/>
        </a:spcAft>
        <a:defRPr sz="2600" kern="1200" cap="all" spc="200">
          <a:solidFill>
            <a:srgbClr val="262626"/>
          </a:solidFill>
          <a:latin typeface="+mj-lt"/>
          <a:ea typeface="+mj-ea"/>
          <a:cs typeface="+mj-cs"/>
        </a:defRPr>
      </a:lvl1pPr>
      <a:lvl2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2pPr>
      <a:lvl3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3pPr>
      <a:lvl4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4pPr>
      <a:lvl5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5pPr>
      <a:lvl6pPr marL="457200" algn="ctr" rtl="0" fontAlgn="base">
        <a:lnSpc>
          <a:spcPct val="90000"/>
        </a:lnSpc>
        <a:spcBef>
          <a:spcPct val="0"/>
        </a:spcBef>
        <a:spcAft>
          <a:spcPct val="0"/>
        </a:spcAft>
        <a:defRPr sz="2600">
          <a:solidFill>
            <a:srgbClr val="262626"/>
          </a:solidFill>
          <a:latin typeface="Gill Sans MT" panose="020B0502020104020203" pitchFamily="34" charset="77"/>
        </a:defRPr>
      </a:lvl6pPr>
      <a:lvl7pPr marL="914400" algn="ctr" rtl="0" fontAlgn="base">
        <a:lnSpc>
          <a:spcPct val="90000"/>
        </a:lnSpc>
        <a:spcBef>
          <a:spcPct val="0"/>
        </a:spcBef>
        <a:spcAft>
          <a:spcPct val="0"/>
        </a:spcAft>
        <a:defRPr sz="2600">
          <a:solidFill>
            <a:srgbClr val="262626"/>
          </a:solidFill>
          <a:latin typeface="Gill Sans MT" panose="020B0502020104020203" pitchFamily="34" charset="77"/>
        </a:defRPr>
      </a:lvl7pPr>
      <a:lvl8pPr marL="1371600" algn="ctr" rtl="0" fontAlgn="base">
        <a:lnSpc>
          <a:spcPct val="90000"/>
        </a:lnSpc>
        <a:spcBef>
          <a:spcPct val="0"/>
        </a:spcBef>
        <a:spcAft>
          <a:spcPct val="0"/>
        </a:spcAft>
        <a:defRPr sz="2600">
          <a:solidFill>
            <a:srgbClr val="262626"/>
          </a:solidFill>
          <a:latin typeface="Gill Sans MT" panose="020B0502020104020203" pitchFamily="34" charset="77"/>
        </a:defRPr>
      </a:lvl8pPr>
      <a:lvl9pPr marL="1828800" algn="ctr" rtl="0" fontAlgn="base">
        <a:lnSpc>
          <a:spcPct val="90000"/>
        </a:lnSpc>
        <a:spcBef>
          <a:spcPct val="0"/>
        </a:spcBef>
        <a:spcAft>
          <a:spcPct val="0"/>
        </a:spcAft>
        <a:defRPr sz="2600">
          <a:solidFill>
            <a:srgbClr val="262626"/>
          </a:solidFill>
          <a:latin typeface="Gill Sans MT" panose="020B0502020104020203" pitchFamily="34" charset="77"/>
        </a:defRPr>
      </a:lvl9pPr>
    </p:titleStyle>
    <p:bodyStyle>
      <a:lvl1pPr marL="228600" indent="-228600" algn="l" rtl="0" eaLnBrk="0" fontAlgn="base" hangingPunct="0">
        <a:spcBef>
          <a:spcPts val="1000"/>
        </a:spcBef>
        <a:spcAft>
          <a:spcPct val="0"/>
        </a:spcAft>
        <a:buClr>
          <a:schemeClr val="accent2"/>
        </a:buClr>
        <a:buFont typeface="Arial" panose="020B0604020202020204" pitchFamily="34" charset="0"/>
        <a:buChar char="•"/>
        <a:defRPr kern="1200">
          <a:solidFill>
            <a:srgbClr val="262626"/>
          </a:solidFill>
          <a:latin typeface="+mn-lt"/>
          <a:ea typeface="+mn-ea"/>
          <a:cs typeface="+mn-cs"/>
        </a:defRPr>
      </a:lvl1pPr>
      <a:lvl2pPr marL="4572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2pPr>
      <a:lvl3pPr marL="6858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3pPr>
      <a:lvl4pPr marL="9144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4pPr>
      <a:lvl5pPr marL="11430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48D25-042B-3E4E-B47C-C069EC2D2495}"/>
              </a:ext>
            </a:extLst>
          </p:cNvPr>
          <p:cNvSpPr>
            <a:spLocks noGrp="1"/>
          </p:cNvSpPr>
          <p:nvPr>
            <p:ph type="title"/>
          </p:nvPr>
        </p:nvSpPr>
        <p:spPr bwMode="black">
          <a:xfrm>
            <a:off x="2142067" y="965200"/>
            <a:ext cx="7916333" cy="118745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1027" name="Text Placeholder 2">
            <a:extLst>
              <a:ext uri="{FF2B5EF4-FFF2-40B4-BE49-F238E27FC236}">
                <a16:creationId xmlns:a16="http://schemas.microsoft.com/office/drawing/2014/main" id="{FA282F72-1858-07CB-6ECF-71A0E5C8CB2D}"/>
              </a:ext>
            </a:extLst>
          </p:cNvPr>
          <p:cNvSpPr>
            <a:spLocks noGrp="1" noChangeArrowheads="1"/>
          </p:cNvSpPr>
          <p:nvPr>
            <p:ph type="body" idx="1"/>
          </p:nvPr>
        </p:nvSpPr>
        <p:spPr bwMode="auto">
          <a:xfrm>
            <a:off x="2142067" y="2638426"/>
            <a:ext cx="791633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D8A2C36-64B1-C040-B27E-89C4DEBAABB1}"/>
              </a:ext>
            </a:extLst>
          </p:cNvPr>
          <p:cNvSpPr>
            <a:spLocks noGrp="1"/>
          </p:cNvSpPr>
          <p:nvPr>
            <p:ph type="dt" sz="half" idx="2"/>
          </p:nvPr>
        </p:nvSpPr>
        <p:spPr>
          <a:xfrm>
            <a:off x="7971367" y="6238875"/>
            <a:ext cx="2753784" cy="323850"/>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fld id="{543E6A26-69E5-49B3-BD31-3684E4569F16}" type="datetime1">
              <a:rPr lang="en-US" altLang="en-US"/>
              <a:pPr>
                <a:defRPr/>
              </a:pPr>
              <a:t>6/29/2024</a:t>
            </a:fld>
            <a:endParaRPr lang="en-US" altLang="en-US"/>
          </a:p>
        </p:txBody>
      </p:sp>
      <p:sp>
        <p:nvSpPr>
          <p:cNvPr id="5" name="Footer Placeholder 4">
            <a:extLst>
              <a:ext uri="{FF2B5EF4-FFF2-40B4-BE49-F238E27FC236}">
                <a16:creationId xmlns:a16="http://schemas.microsoft.com/office/drawing/2014/main" id="{10F6D81C-6448-244B-9168-E29063208C1D}"/>
              </a:ext>
            </a:extLst>
          </p:cNvPr>
          <p:cNvSpPr>
            <a:spLocks noGrp="1"/>
          </p:cNvSpPr>
          <p:nvPr>
            <p:ph type="ftr" sz="quarter" idx="3"/>
          </p:nvPr>
        </p:nvSpPr>
        <p:spPr>
          <a:xfrm>
            <a:off x="1468967" y="6235701"/>
            <a:ext cx="6076951" cy="320675"/>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ltLang="en-US"/>
          </a:p>
        </p:txBody>
      </p:sp>
      <p:sp>
        <p:nvSpPr>
          <p:cNvPr id="6" name="Slide Number Placeholder 5">
            <a:extLst>
              <a:ext uri="{FF2B5EF4-FFF2-40B4-BE49-F238E27FC236}">
                <a16:creationId xmlns:a16="http://schemas.microsoft.com/office/drawing/2014/main" id="{655D0795-3463-F54B-A4D0-888B5A5B5B14}"/>
              </a:ext>
            </a:extLst>
          </p:cNvPr>
          <p:cNvSpPr>
            <a:spLocks noGrp="1"/>
          </p:cNvSpPr>
          <p:nvPr>
            <p:ph type="sldNum" sz="quarter" idx="4"/>
          </p:nvPr>
        </p:nvSpPr>
        <p:spPr>
          <a:xfrm>
            <a:off x="10987618" y="6218239"/>
            <a:ext cx="486833" cy="365125"/>
          </a:xfrm>
          <a:prstGeom prst="ellipse">
            <a:avLst/>
          </a:prstGeom>
          <a:solidFill>
            <a:srgbClr val="1D1D1D">
              <a:alpha val="69804"/>
            </a:srgbClr>
          </a:solidFill>
        </p:spPr>
        <p:txBody>
          <a:bodyPr vert="horz" wrap="square" lIns="18288" tIns="45720" rIns="18288" bIns="45720" numCol="1" anchor="ctr" anchorCtr="0" compatLnSpc="1">
            <a:prstTxWarp prst="textNoShape">
              <a:avLst/>
            </a:prstTxWarp>
            <a:noAutofit/>
          </a:bodyPr>
          <a:lstStyle>
            <a:lvl1pPr algn="ctr">
              <a:defRPr sz="1100">
                <a:solidFill>
                  <a:srgbClr val="FFFFFF"/>
                </a:solidFill>
              </a:defRPr>
            </a:lvl1pPr>
          </a:lstStyle>
          <a:p>
            <a:fld id="{FF565B5B-5627-4F61-9068-88F74CFFCB1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63" r:id="rId1"/>
    <p:sldLayoutId id="2147484278" r:id="rId2"/>
    <p:sldLayoutId id="2147484264" r:id="rId3"/>
    <p:sldLayoutId id="2147484279" r:id="rId4"/>
    <p:sldLayoutId id="2147484437" r:id="rId5"/>
    <p:sldLayoutId id="2147484438" r:id="rId6"/>
    <p:sldLayoutId id="2147484439" r:id="rId7"/>
    <p:sldLayoutId id="2147484265" r:id="rId8"/>
    <p:sldLayoutId id="2147484266" r:id="rId9"/>
    <p:sldLayoutId id="2147484260" r:id="rId10"/>
    <p:sldLayoutId id="2147484261" r:id="rId11"/>
    <p:sldLayoutId id="2147484262" r:id="rId12"/>
  </p:sldLayoutIdLst>
  <p:hf hdr="0" ftr="0" dt="0"/>
  <p:txStyles>
    <p:titleStyle>
      <a:lvl1pPr algn="ctr" rtl="0" eaLnBrk="0" fontAlgn="base" hangingPunct="0">
        <a:lnSpc>
          <a:spcPct val="90000"/>
        </a:lnSpc>
        <a:spcBef>
          <a:spcPct val="0"/>
        </a:spcBef>
        <a:spcAft>
          <a:spcPct val="0"/>
        </a:spcAft>
        <a:defRPr sz="2600" kern="1200" cap="all" spc="200">
          <a:solidFill>
            <a:srgbClr val="262626"/>
          </a:solidFill>
          <a:latin typeface="+mj-lt"/>
          <a:ea typeface="+mj-ea"/>
          <a:cs typeface="+mj-cs"/>
        </a:defRPr>
      </a:lvl1pPr>
      <a:lvl2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2pPr>
      <a:lvl3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3pPr>
      <a:lvl4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4pPr>
      <a:lvl5pPr algn="ctr" rtl="0" eaLnBrk="0" fontAlgn="base" hangingPunct="0">
        <a:lnSpc>
          <a:spcPct val="90000"/>
        </a:lnSpc>
        <a:spcBef>
          <a:spcPct val="0"/>
        </a:spcBef>
        <a:spcAft>
          <a:spcPct val="0"/>
        </a:spcAft>
        <a:defRPr sz="2600">
          <a:solidFill>
            <a:srgbClr val="262626"/>
          </a:solidFill>
          <a:latin typeface="Gill Sans MT" panose="020B0502020104020203" pitchFamily="34" charset="77"/>
        </a:defRPr>
      </a:lvl5pPr>
      <a:lvl6pPr marL="457200" algn="ctr" rtl="0" fontAlgn="base">
        <a:lnSpc>
          <a:spcPct val="90000"/>
        </a:lnSpc>
        <a:spcBef>
          <a:spcPct val="0"/>
        </a:spcBef>
        <a:spcAft>
          <a:spcPct val="0"/>
        </a:spcAft>
        <a:defRPr sz="2600">
          <a:solidFill>
            <a:srgbClr val="262626"/>
          </a:solidFill>
          <a:latin typeface="Gill Sans MT" panose="020B0502020104020203" pitchFamily="34" charset="77"/>
        </a:defRPr>
      </a:lvl6pPr>
      <a:lvl7pPr marL="914400" algn="ctr" rtl="0" fontAlgn="base">
        <a:lnSpc>
          <a:spcPct val="90000"/>
        </a:lnSpc>
        <a:spcBef>
          <a:spcPct val="0"/>
        </a:spcBef>
        <a:spcAft>
          <a:spcPct val="0"/>
        </a:spcAft>
        <a:defRPr sz="2600">
          <a:solidFill>
            <a:srgbClr val="262626"/>
          </a:solidFill>
          <a:latin typeface="Gill Sans MT" panose="020B0502020104020203" pitchFamily="34" charset="77"/>
        </a:defRPr>
      </a:lvl7pPr>
      <a:lvl8pPr marL="1371600" algn="ctr" rtl="0" fontAlgn="base">
        <a:lnSpc>
          <a:spcPct val="90000"/>
        </a:lnSpc>
        <a:spcBef>
          <a:spcPct val="0"/>
        </a:spcBef>
        <a:spcAft>
          <a:spcPct val="0"/>
        </a:spcAft>
        <a:defRPr sz="2600">
          <a:solidFill>
            <a:srgbClr val="262626"/>
          </a:solidFill>
          <a:latin typeface="Gill Sans MT" panose="020B0502020104020203" pitchFamily="34" charset="77"/>
        </a:defRPr>
      </a:lvl8pPr>
      <a:lvl9pPr marL="1828800" algn="ctr" rtl="0" fontAlgn="base">
        <a:lnSpc>
          <a:spcPct val="90000"/>
        </a:lnSpc>
        <a:spcBef>
          <a:spcPct val="0"/>
        </a:spcBef>
        <a:spcAft>
          <a:spcPct val="0"/>
        </a:spcAft>
        <a:defRPr sz="2600">
          <a:solidFill>
            <a:srgbClr val="262626"/>
          </a:solidFill>
          <a:latin typeface="Gill Sans MT" panose="020B0502020104020203" pitchFamily="34" charset="77"/>
        </a:defRPr>
      </a:lvl9pPr>
    </p:titleStyle>
    <p:bodyStyle>
      <a:lvl1pPr marL="228600" indent="-228600" algn="l" rtl="0" eaLnBrk="0" fontAlgn="base" hangingPunct="0">
        <a:spcBef>
          <a:spcPts val="1000"/>
        </a:spcBef>
        <a:spcAft>
          <a:spcPct val="0"/>
        </a:spcAft>
        <a:buClr>
          <a:schemeClr val="accent2"/>
        </a:buClr>
        <a:buFont typeface="Arial" panose="020B0604020202020204" pitchFamily="34" charset="0"/>
        <a:buChar char="•"/>
        <a:defRPr kern="1200">
          <a:solidFill>
            <a:srgbClr val="262626"/>
          </a:solidFill>
          <a:latin typeface="+mn-lt"/>
          <a:ea typeface="+mn-ea"/>
          <a:cs typeface="+mn-cs"/>
        </a:defRPr>
      </a:lvl1pPr>
      <a:lvl2pPr marL="4572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2pPr>
      <a:lvl3pPr marL="6858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3pPr>
      <a:lvl4pPr marL="9144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4pPr>
      <a:lvl5pPr marL="1143000" indent="-228600" algn="l" rtl="0" eaLnBrk="0" fontAlgn="base" hangingPunct="0">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063"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64"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rgbClr val="FFC000"/>
                </a:solidFill>
              </a:defRPr>
            </a:lvl1pPr>
          </a:lstStyle>
          <a:p>
            <a:pPr>
              <a:defRPr/>
            </a:pPr>
            <a:fld id="{4AD49FD5-9259-43B2-9D5C-FDF3ACC6758C}" type="datetime1">
              <a:rPr lang="en-US" altLang="en-US"/>
              <a:pPr>
                <a:defRPr/>
              </a:pPr>
              <a:t>6/29/2024</a:t>
            </a:fld>
            <a:endParaRPr lang="en-US" altLang="en-US"/>
          </a:p>
        </p:txBody>
      </p:sp>
      <p:sp>
        <p:nvSpPr>
          <p:cNvPr id="3" name="Footer Placeholder 2"/>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rgbClr val="FFC000"/>
                </a:solidFill>
              </a:defRPr>
            </a:lvl1pPr>
          </a:lstStyle>
          <a:p>
            <a:pPr>
              <a:defRPr/>
            </a:pPr>
            <a:endParaRPr lang="en-US" altLang="en-US"/>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814E79F4-99CF-4FEA-8ED2-962F72A7EEF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transition/>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39"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0"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chemeClr val="accent2"/>
                </a:solidFill>
              </a:defRPr>
            </a:lvl1pPr>
          </a:lstStyle>
          <a:p>
            <a:pPr>
              <a:defRPr/>
            </a:pPr>
            <a:fld id="{8ABE058F-8A86-479E-8D54-2B0B0B5C4645}" type="datetime1">
              <a:rPr lang="en-US" altLang="en-US"/>
              <a:pPr>
                <a:defRPr/>
              </a:pPr>
              <a:t>6/29/2024</a:t>
            </a:fld>
            <a:endParaRPr lang="en-US" altLang="en-US"/>
          </a:p>
        </p:txBody>
      </p:sp>
      <p:sp>
        <p:nvSpPr>
          <p:cNvPr id="3" name="Footer Placeholder 2"/>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accent2"/>
                </a:solidFill>
              </a:defRPr>
            </a:lvl1pPr>
          </a:lstStyle>
          <a:p>
            <a:pPr>
              <a:defRPr/>
            </a:pPr>
            <a:endParaRPr lang="en-US" altLang="en-US"/>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508821A8-743E-4B7A-9412-38C1DB37A27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ransition/>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Cambria" pitchFamily="18" charset="0"/>
        </a:defRPr>
      </a:lvl6pPr>
      <a:lvl7pPr marL="914400" algn="l" rtl="0" fontAlgn="base">
        <a:spcBef>
          <a:spcPct val="0"/>
        </a:spcBef>
        <a:spcAft>
          <a:spcPct val="0"/>
        </a:spcAft>
        <a:defRPr sz="4000">
          <a:solidFill>
            <a:schemeClr val="tx2"/>
          </a:solidFill>
          <a:latin typeface="Cambria" pitchFamily="18" charset="0"/>
        </a:defRPr>
      </a:lvl7pPr>
      <a:lvl8pPr marL="1371600" algn="l" rtl="0" fontAlgn="base">
        <a:spcBef>
          <a:spcPct val="0"/>
        </a:spcBef>
        <a:spcAft>
          <a:spcPct val="0"/>
        </a:spcAft>
        <a:defRPr sz="4000">
          <a:solidFill>
            <a:schemeClr val="tx2"/>
          </a:solidFill>
          <a:latin typeface="Cambria" pitchFamily="18" charset="0"/>
        </a:defRPr>
      </a:lvl8pPr>
      <a:lvl9pPr marL="1828800" algn="l" rtl="0" fontAlgn="base">
        <a:spcBef>
          <a:spcPct val="0"/>
        </a:spcBef>
        <a:spcAft>
          <a:spcPct val="0"/>
        </a:spcAft>
        <a:defRPr sz="4000">
          <a:solidFill>
            <a:schemeClr val="tx2"/>
          </a:solidFill>
          <a:latin typeface="Cambria" pitchFamily="18" charset="0"/>
        </a:defRPr>
      </a:lvl9pPr>
    </p:titleStyle>
    <p:bodyStyle>
      <a:lvl1pPr marL="365125" indent="-255588" algn="l" rtl="0" eaLnBrk="0" fontAlgn="base" hangingPunct="0">
        <a:spcBef>
          <a:spcPts val="300"/>
        </a:spcBef>
        <a:spcAft>
          <a:spcPct val="0"/>
        </a:spcAft>
        <a:buClr>
          <a:srgbClr val="000000"/>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000000"/>
        </a:buClr>
        <a:buFont typeface="Georgia" panose="02040502050405020303" pitchFamily="18" charset="0"/>
        <a:buChar char="▫"/>
        <a:defRPr sz="2000" kern="1200">
          <a:solidFill>
            <a:srgbClr val="000000"/>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CAEE587-08CA-4947-B494-F096531EFDE6}"/>
              </a:ext>
            </a:extLst>
          </p:cNvPr>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a:extLst>
              <a:ext uri="{FF2B5EF4-FFF2-40B4-BE49-F238E27FC236}">
                <a16:creationId xmlns:a16="http://schemas.microsoft.com/office/drawing/2014/main" id="{28C24C17-2353-734D-8029-F7C0F17C8A8E}"/>
              </a:ext>
            </a:extLst>
          </p:cNvPr>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a:extLst>
              <a:ext uri="{FF2B5EF4-FFF2-40B4-BE49-F238E27FC236}">
                <a16:creationId xmlns:a16="http://schemas.microsoft.com/office/drawing/2014/main" id="{90EB3C6E-CD05-AF4F-98C8-BAB1F6308062}"/>
              </a:ext>
            </a:extLst>
          </p:cNvPr>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a:extLst>
              <a:ext uri="{FF2B5EF4-FFF2-40B4-BE49-F238E27FC236}">
                <a16:creationId xmlns:a16="http://schemas.microsoft.com/office/drawing/2014/main" id="{64E192CC-A81F-DA42-9809-1C43773FD927}"/>
              </a:ext>
            </a:extLst>
          </p:cNvPr>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a:extLst>
              <a:ext uri="{FF2B5EF4-FFF2-40B4-BE49-F238E27FC236}">
                <a16:creationId xmlns:a16="http://schemas.microsoft.com/office/drawing/2014/main" id="{7B042700-4771-AF4B-8A91-F678345C8B7C}"/>
              </a:ext>
            </a:extLst>
          </p:cNvPr>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a:extLst>
              <a:ext uri="{FF2B5EF4-FFF2-40B4-BE49-F238E27FC236}">
                <a16:creationId xmlns:a16="http://schemas.microsoft.com/office/drawing/2014/main" id="{31D63FB3-0DF2-1946-A53D-A58441BA0182}"/>
              </a:ext>
            </a:extLst>
          </p:cNvPr>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a:extLst>
              <a:ext uri="{FF2B5EF4-FFF2-40B4-BE49-F238E27FC236}">
                <a16:creationId xmlns:a16="http://schemas.microsoft.com/office/drawing/2014/main" id="{7E242A26-CFAF-6B47-BECD-742386DB94C3}"/>
              </a:ext>
            </a:extLst>
          </p:cNvPr>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a:extLst>
              <a:ext uri="{FF2B5EF4-FFF2-40B4-BE49-F238E27FC236}">
                <a16:creationId xmlns:a16="http://schemas.microsoft.com/office/drawing/2014/main" id="{EF903ED3-F8DF-1349-A03F-E612F7ED2286}"/>
              </a:ext>
            </a:extLst>
          </p:cNvPr>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a:extLst>
              <a:ext uri="{FF2B5EF4-FFF2-40B4-BE49-F238E27FC236}">
                <a16:creationId xmlns:a16="http://schemas.microsoft.com/office/drawing/2014/main" id="{0F91C7B4-1BC0-054A-A14E-FE6A3E35536B}"/>
              </a:ext>
            </a:extLst>
          </p:cNvPr>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a:extLst>
              <a:ext uri="{FF2B5EF4-FFF2-40B4-BE49-F238E27FC236}">
                <a16:creationId xmlns:a16="http://schemas.microsoft.com/office/drawing/2014/main" id="{AF882F41-DE3F-6E49-BFEE-3DB1E74A65CC}"/>
              </a:ext>
            </a:extLst>
          </p:cNvPr>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a:extLst>
              <a:ext uri="{FF2B5EF4-FFF2-40B4-BE49-F238E27FC236}">
                <a16:creationId xmlns:a16="http://schemas.microsoft.com/office/drawing/2014/main" id="{F0E7F697-6807-EA45-BE1E-43CDC500C877}"/>
              </a:ext>
            </a:extLst>
          </p:cNvPr>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a:extLst>
              <a:ext uri="{FF2B5EF4-FFF2-40B4-BE49-F238E27FC236}">
                <a16:creationId xmlns:a16="http://schemas.microsoft.com/office/drawing/2014/main" id="{EACBA69C-D795-5C41-9673-27651D4BF7F1}"/>
              </a:ext>
            </a:extLst>
          </p:cNvPr>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a:extLst>
              <a:ext uri="{FF2B5EF4-FFF2-40B4-BE49-F238E27FC236}">
                <a16:creationId xmlns:a16="http://schemas.microsoft.com/office/drawing/2014/main" id="{8E5F9015-2A2C-4048-9CAB-FEDA882E40E4}"/>
              </a:ext>
            </a:extLst>
          </p:cNvPr>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3327" name="Title Placeholder 21">
            <a:extLst>
              <a:ext uri="{FF2B5EF4-FFF2-40B4-BE49-F238E27FC236}">
                <a16:creationId xmlns:a16="http://schemas.microsoft.com/office/drawing/2014/main" id="{C4C0EC18-0C86-5B06-8F89-7062AD0F8466}"/>
              </a:ext>
            </a:extLst>
          </p:cNvPr>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328" name="Text Placeholder 12">
            <a:extLst>
              <a:ext uri="{FF2B5EF4-FFF2-40B4-BE49-F238E27FC236}">
                <a16:creationId xmlns:a16="http://schemas.microsoft.com/office/drawing/2014/main" id="{0B450DA1-D3A6-FC88-C0C0-C9D066B59785}"/>
              </a:ext>
            </a:extLst>
          </p:cNvPr>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019FD1E9-4882-124E-9785-1B6779140B04}"/>
              </a:ext>
            </a:extLst>
          </p:cNvPr>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rgbClr val="FFC000"/>
                </a:solidFill>
              </a:defRPr>
            </a:lvl1pPr>
          </a:lstStyle>
          <a:p>
            <a:pPr>
              <a:defRPr/>
            </a:pPr>
            <a:fld id="{910600D8-38CB-4B8B-9AB0-F140765F842A}" type="datetime1">
              <a:rPr lang="en-US" altLang="en-US"/>
              <a:pPr>
                <a:defRPr/>
              </a:pPr>
              <a:t>6/29/2024</a:t>
            </a:fld>
            <a:endParaRPr lang="en-US" altLang="en-US"/>
          </a:p>
        </p:txBody>
      </p:sp>
      <p:sp>
        <p:nvSpPr>
          <p:cNvPr id="3" name="Footer Placeholder 2">
            <a:extLst>
              <a:ext uri="{FF2B5EF4-FFF2-40B4-BE49-F238E27FC236}">
                <a16:creationId xmlns:a16="http://schemas.microsoft.com/office/drawing/2014/main" id="{6B965C48-F18E-A149-B1C6-90FD1FA9249E}"/>
              </a:ext>
            </a:extLst>
          </p:cNvPr>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rgbClr val="FFC000"/>
                </a:solidFill>
              </a:defRPr>
            </a:lvl1pPr>
          </a:lstStyle>
          <a:p>
            <a:pPr>
              <a:defRPr/>
            </a:pPr>
            <a:endParaRPr lang="en-US" altLang="en-US"/>
          </a:p>
        </p:txBody>
      </p:sp>
      <p:sp>
        <p:nvSpPr>
          <p:cNvPr id="23" name="Slide Number Placeholder 22">
            <a:extLst>
              <a:ext uri="{FF2B5EF4-FFF2-40B4-BE49-F238E27FC236}">
                <a16:creationId xmlns:a16="http://schemas.microsoft.com/office/drawing/2014/main" id="{BA3DED56-157C-3548-B4C6-2C323B8A228C}"/>
              </a:ext>
            </a:extLst>
          </p:cNvPr>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fld id="{56194DA8-9B42-46A2-A813-7B36769C975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Lst>
  <p:transition/>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6492E9-4311-F945-8A35-2574D7A18D00}"/>
              </a:ext>
            </a:extLst>
          </p:cNvPr>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a:extLst>
              <a:ext uri="{FF2B5EF4-FFF2-40B4-BE49-F238E27FC236}">
                <a16:creationId xmlns:a16="http://schemas.microsoft.com/office/drawing/2014/main" id="{9D3A7E22-0288-134A-86E5-EBCD7BB1885D}"/>
              </a:ext>
            </a:extLst>
          </p:cNvPr>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a:extLst>
              <a:ext uri="{FF2B5EF4-FFF2-40B4-BE49-F238E27FC236}">
                <a16:creationId xmlns:a16="http://schemas.microsoft.com/office/drawing/2014/main" id="{99985015-D724-5B48-9CF7-E70009287D53}"/>
              </a:ext>
            </a:extLst>
          </p:cNvPr>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a:extLst>
              <a:ext uri="{FF2B5EF4-FFF2-40B4-BE49-F238E27FC236}">
                <a16:creationId xmlns:a16="http://schemas.microsoft.com/office/drawing/2014/main" id="{68BF342B-57B7-1641-ACB9-DFC5D67DC6DE}"/>
              </a:ext>
            </a:extLst>
          </p:cNvPr>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a:extLst>
              <a:ext uri="{FF2B5EF4-FFF2-40B4-BE49-F238E27FC236}">
                <a16:creationId xmlns:a16="http://schemas.microsoft.com/office/drawing/2014/main" id="{7C19AB04-561B-284E-91EF-1C47153133DD}"/>
              </a:ext>
            </a:extLst>
          </p:cNvPr>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a:extLst>
              <a:ext uri="{FF2B5EF4-FFF2-40B4-BE49-F238E27FC236}">
                <a16:creationId xmlns:a16="http://schemas.microsoft.com/office/drawing/2014/main" id="{8316D48A-D97A-824C-8BB8-82BED563D1F7}"/>
              </a:ext>
            </a:extLst>
          </p:cNvPr>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a:extLst>
              <a:ext uri="{FF2B5EF4-FFF2-40B4-BE49-F238E27FC236}">
                <a16:creationId xmlns:a16="http://schemas.microsoft.com/office/drawing/2014/main" id="{CD7ED8E6-E90D-3941-B28B-55279EA538C0}"/>
              </a:ext>
            </a:extLst>
          </p:cNvPr>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a:extLst>
              <a:ext uri="{FF2B5EF4-FFF2-40B4-BE49-F238E27FC236}">
                <a16:creationId xmlns:a16="http://schemas.microsoft.com/office/drawing/2014/main" id="{9AE4DB17-80BA-B24A-BEDA-1A35C5D97FD6}"/>
              </a:ext>
            </a:extLst>
          </p:cNvPr>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a:extLst>
              <a:ext uri="{FF2B5EF4-FFF2-40B4-BE49-F238E27FC236}">
                <a16:creationId xmlns:a16="http://schemas.microsoft.com/office/drawing/2014/main" id="{832F85B0-61FD-904A-898A-7B0A07887C51}"/>
              </a:ext>
            </a:extLst>
          </p:cNvPr>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a:extLst>
              <a:ext uri="{FF2B5EF4-FFF2-40B4-BE49-F238E27FC236}">
                <a16:creationId xmlns:a16="http://schemas.microsoft.com/office/drawing/2014/main" id="{622F5CA6-78F7-0C43-BD00-420B6D562479}"/>
              </a:ext>
            </a:extLst>
          </p:cNvPr>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a:extLst>
              <a:ext uri="{FF2B5EF4-FFF2-40B4-BE49-F238E27FC236}">
                <a16:creationId xmlns:a16="http://schemas.microsoft.com/office/drawing/2014/main" id="{F990B521-779A-3D44-A6BD-2DCDC9FF4120}"/>
              </a:ext>
            </a:extLst>
          </p:cNvPr>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a:extLst>
              <a:ext uri="{FF2B5EF4-FFF2-40B4-BE49-F238E27FC236}">
                <a16:creationId xmlns:a16="http://schemas.microsoft.com/office/drawing/2014/main" id="{593267ED-C259-0C4A-B242-96079DF27FBA}"/>
              </a:ext>
            </a:extLst>
          </p:cNvPr>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a:extLst>
              <a:ext uri="{FF2B5EF4-FFF2-40B4-BE49-F238E27FC236}">
                <a16:creationId xmlns:a16="http://schemas.microsoft.com/office/drawing/2014/main" id="{FDA25F35-1BE8-1A42-98A0-F443342E84DD}"/>
              </a:ext>
            </a:extLst>
          </p:cNvPr>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39" name="Title Placeholder 21">
            <a:extLst>
              <a:ext uri="{FF2B5EF4-FFF2-40B4-BE49-F238E27FC236}">
                <a16:creationId xmlns:a16="http://schemas.microsoft.com/office/drawing/2014/main" id="{A8AA2F81-11A9-1C43-C3BC-2E205499F8A5}"/>
              </a:ext>
            </a:extLst>
          </p:cNvPr>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0" name="Text Placeholder 12">
            <a:extLst>
              <a:ext uri="{FF2B5EF4-FFF2-40B4-BE49-F238E27FC236}">
                <a16:creationId xmlns:a16="http://schemas.microsoft.com/office/drawing/2014/main" id="{962379A9-68B5-1826-2B67-F9758AEC10C7}"/>
              </a:ext>
            </a:extLst>
          </p:cNvPr>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6D0D6602-4F1A-804B-86B2-1F2FB9263C4E}"/>
              </a:ext>
            </a:extLst>
          </p:cNvPr>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chemeClr val="accent2"/>
                </a:solidFill>
              </a:defRPr>
            </a:lvl1pPr>
          </a:lstStyle>
          <a:p>
            <a:pPr>
              <a:defRPr/>
            </a:pPr>
            <a:fld id="{A5436FF6-5174-443F-8E1A-530B1145A85E}" type="datetime1">
              <a:rPr lang="en-US" altLang="en-US"/>
              <a:pPr>
                <a:defRPr/>
              </a:pPr>
              <a:t>6/29/2024</a:t>
            </a:fld>
            <a:endParaRPr lang="en-US" altLang="en-US"/>
          </a:p>
        </p:txBody>
      </p:sp>
      <p:sp>
        <p:nvSpPr>
          <p:cNvPr id="3" name="Footer Placeholder 2">
            <a:extLst>
              <a:ext uri="{FF2B5EF4-FFF2-40B4-BE49-F238E27FC236}">
                <a16:creationId xmlns:a16="http://schemas.microsoft.com/office/drawing/2014/main" id="{46D75AEC-859B-1241-8D7A-61183BBC8700}"/>
              </a:ext>
            </a:extLst>
          </p:cNvPr>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accent2"/>
                </a:solidFill>
              </a:defRPr>
            </a:lvl1pPr>
          </a:lstStyle>
          <a:p>
            <a:pPr>
              <a:defRPr/>
            </a:pPr>
            <a:endParaRPr lang="en-US" altLang="en-US"/>
          </a:p>
        </p:txBody>
      </p:sp>
      <p:sp>
        <p:nvSpPr>
          <p:cNvPr id="23" name="Slide Number Placeholder 22">
            <a:extLst>
              <a:ext uri="{FF2B5EF4-FFF2-40B4-BE49-F238E27FC236}">
                <a16:creationId xmlns:a16="http://schemas.microsoft.com/office/drawing/2014/main" id="{2EF1A0BD-6578-D342-A52A-5909AB5AA3B5}"/>
              </a:ext>
            </a:extLst>
          </p:cNvPr>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fld id="{5344B386-2CB6-4E89-957B-0E2D095B354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Lst>
  <p:transition/>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Cambria" pitchFamily="18" charset="0"/>
        </a:defRPr>
      </a:lvl6pPr>
      <a:lvl7pPr marL="914400" algn="l" rtl="0" fontAlgn="base">
        <a:spcBef>
          <a:spcPct val="0"/>
        </a:spcBef>
        <a:spcAft>
          <a:spcPct val="0"/>
        </a:spcAft>
        <a:defRPr sz="4000">
          <a:solidFill>
            <a:schemeClr val="tx2"/>
          </a:solidFill>
          <a:latin typeface="Cambria" pitchFamily="18" charset="0"/>
        </a:defRPr>
      </a:lvl7pPr>
      <a:lvl8pPr marL="1371600" algn="l" rtl="0" fontAlgn="base">
        <a:spcBef>
          <a:spcPct val="0"/>
        </a:spcBef>
        <a:spcAft>
          <a:spcPct val="0"/>
        </a:spcAft>
        <a:defRPr sz="4000">
          <a:solidFill>
            <a:schemeClr val="tx2"/>
          </a:solidFill>
          <a:latin typeface="Cambria" pitchFamily="18" charset="0"/>
        </a:defRPr>
      </a:lvl8pPr>
      <a:lvl9pPr marL="1828800" algn="l" rtl="0" fontAlgn="base">
        <a:spcBef>
          <a:spcPct val="0"/>
        </a:spcBef>
        <a:spcAft>
          <a:spcPct val="0"/>
        </a:spcAft>
        <a:defRPr sz="4000">
          <a:solidFill>
            <a:schemeClr val="tx2"/>
          </a:solidFill>
          <a:latin typeface="Cambria" pitchFamily="18" charset="0"/>
        </a:defRPr>
      </a:lvl9pPr>
    </p:titleStyle>
    <p:bodyStyle>
      <a:lvl1pPr marL="365125" indent="-255588" algn="l" rtl="0" eaLnBrk="0" fontAlgn="base" hangingPunct="0">
        <a:spcBef>
          <a:spcPts val="300"/>
        </a:spcBef>
        <a:spcAft>
          <a:spcPct val="0"/>
        </a:spcAft>
        <a:buClr>
          <a:srgbClr val="000000"/>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000000"/>
        </a:buClr>
        <a:buFont typeface="Georgia" panose="02040502050405020303" pitchFamily="18" charset="0"/>
        <a:buChar char="▫"/>
        <a:defRPr sz="2000" kern="1200">
          <a:solidFill>
            <a:srgbClr val="000000"/>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063"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64"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rgbClr val="FFC000"/>
                </a:solidFill>
                <a:latin typeface="Arial" charset="0"/>
              </a:defRPr>
            </a:lvl1pPr>
          </a:lstStyle>
          <a:p>
            <a:pPr>
              <a:defRPr/>
            </a:pPr>
            <a:endParaRPr lang="en-US"/>
          </a:p>
        </p:txBody>
      </p:sp>
      <p:sp>
        <p:nvSpPr>
          <p:cNvPr id="3" name="Footer Placeholder 2"/>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rgbClr val="FFC000"/>
                </a:solidFill>
                <a:latin typeface="Arial" charset="0"/>
              </a:defRPr>
            </a:lvl1pPr>
          </a:lstStyle>
          <a:p>
            <a:pPr>
              <a:defRPr/>
            </a:pPr>
            <a:endParaRPr lang="en-US"/>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24712BA0-2FE4-4C6F-BA26-02AB9F35735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ransition/>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39"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0"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chemeClr val="accent2"/>
                </a:solidFill>
                <a:latin typeface="Arial" charset="0"/>
              </a:defRPr>
            </a:lvl1pPr>
          </a:lstStyle>
          <a:p>
            <a:pPr>
              <a:defRPr/>
            </a:pPr>
            <a:endParaRPr lang="en-US"/>
          </a:p>
        </p:txBody>
      </p:sp>
      <p:sp>
        <p:nvSpPr>
          <p:cNvPr id="3" name="Footer Placeholder 2"/>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accent2"/>
                </a:solidFill>
                <a:latin typeface="Arial" charset="0"/>
              </a:defRPr>
            </a:lvl1pPr>
          </a:lstStyle>
          <a:p>
            <a:pPr>
              <a:defRPr/>
            </a:pPr>
            <a:endParaRPr lang="en-US"/>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6BDFBD96-1BA6-4190-945C-8117B6B4F94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ransition/>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Cambria" pitchFamily="18" charset="0"/>
        </a:defRPr>
      </a:lvl6pPr>
      <a:lvl7pPr marL="914400" algn="l" rtl="0" fontAlgn="base">
        <a:spcBef>
          <a:spcPct val="0"/>
        </a:spcBef>
        <a:spcAft>
          <a:spcPct val="0"/>
        </a:spcAft>
        <a:defRPr sz="4000">
          <a:solidFill>
            <a:schemeClr val="tx2"/>
          </a:solidFill>
          <a:latin typeface="Cambria" pitchFamily="18" charset="0"/>
        </a:defRPr>
      </a:lvl7pPr>
      <a:lvl8pPr marL="1371600" algn="l" rtl="0" fontAlgn="base">
        <a:spcBef>
          <a:spcPct val="0"/>
        </a:spcBef>
        <a:spcAft>
          <a:spcPct val="0"/>
        </a:spcAft>
        <a:defRPr sz="4000">
          <a:solidFill>
            <a:schemeClr val="tx2"/>
          </a:solidFill>
          <a:latin typeface="Cambria" pitchFamily="18" charset="0"/>
        </a:defRPr>
      </a:lvl8pPr>
      <a:lvl9pPr marL="1828800" algn="l" rtl="0" fontAlgn="base">
        <a:spcBef>
          <a:spcPct val="0"/>
        </a:spcBef>
        <a:spcAft>
          <a:spcPct val="0"/>
        </a:spcAft>
        <a:defRPr sz="4000">
          <a:solidFill>
            <a:schemeClr val="tx2"/>
          </a:solidFill>
          <a:latin typeface="Cambria" pitchFamily="18" charset="0"/>
        </a:defRPr>
      </a:lvl9pPr>
    </p:titleStyle>
    <p:bodyStyle>
      <a:lvl1pPr marL="365125" indent="-255588" algn="l" rtl="0" eaLnBrk="0" fontAlgn="base" hangingPunct="0">
        <a:spcBef>
          <a:spcPts val="300"/>
        </a:spcBef>
        <a:spcAft>
          <a:spcPct val="0"/>
        </a:spcAft>
        <a:buClr>
          <a:srgbClr val="000000"/>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000000"/>
        </a:buClr>
        <a:buFont typeface="Georgia" panose="02040502050405020303" pitchFamily="18" charset="0"/>
        <a:buChar char="▫"/>
        <a:defRPr sz="2000" kern="1200">
          <a:solidFill>
            <a:srgbClr val="000000"/>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A11099-8F3B-F068-FE61-FB5A7F64C353}"/>
              </a:ext>
            </a:extLst>
          </p:cNvPr>
          <p:cNvSpPr>
            <a:spLocks noGrp="1"/>
          </p:cNvSpPr>
          <p:nvPr>
            <p:ph type="title"/>
          </p:nvPr>
        </p:nvSpPr>
        <p:spPr bwMode="black">
          <a:xfrm>
            <a:off x="2142067" y="965200"/>
            <a:ext cx="7916333" cy="118745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15363" name="Text Placeholder 2">
            <a:extLst>
              <a:ext uri="{FF2B5EF4-FFF2-40B4-BE49-F238E27FC236}">
                <a16:creationId xmlns:a16="http://schemas.microsoft.com/office/drawing/2014/main" id="{2ACFAC3A-0240-34E8-077D-87065FC16CDC}"/>
              </a:ext>
            </a:extLst>
          </p:cNvPr>
          <p:cNvSpPr>
            <a:spLocks noGrp="1" noChangeArrowheads="1"/>
          </p:cNvSpPr>
          <p:nvPr>
            <p:ph type="body" idx="1"/>
          </p:nvPr>
        </p:nvSpPr>
        <p:spPr bwMode="auto">
          <a:xfrm>
            <a:off x="2142067" y="2638426"/>
            <a:ext cx="791633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D2CE221-49FF-0883-ADF8-43D4B0D00966}"/>
              </a:ext>
            </a:extLst>
          </p:cNvPr>
          <p:cNvSpPr>
            <a:spLocks noGrp="1"/>
          </p:cNvSpPr>
          <p:nvPr>
            <p:ph type="dt" sz="half" idx="2"/>
          </p:nvPr>
        </p:nvSpPr>
        <p:spPr>
          <a:xfrm>
            <a:off x="7971367" y="6238875"/>
            <a:ext cx="2753784" cy="323850"/>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US"/>
          </a:p>
        </p:txBody>
      </p:sp>
      <p:sp>
        <p:nvSpPr>
          <p:cNvPr id="5" name="Footer Placeholder 4">
            <a:extLst>
              <a:ext uri="{FF2B5EF4-FFF2-40B4-BE49-F238E27FC236}">
                <a16:creationId xmlns:a16="http://schemas.microsoft.com/office/drawing/2014/main" id="{72A39598-3147-3616-F815-3F8A039F2566}"/>
              </a:ext>
            </a:extLst>
          </p:cNvPr>
          <p:cNvSpPr>
            <a:spLocks noGrp="1"/>
          </p:cNvSpPr>
          <p:nvPr>
            <p:ph type="ftr" sz="quarter" idx="3"/>
          </p:nvPr>
        </p:nvSpPr>
        <p:spPr>
          <a:xfrm>
            <a:off x="1468967" y="6235701"/>
            <a:ext cx="6076951" cy="320675"/>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785DEDEC-BA01-65E8-C1EA-5C87D65101FE}"/>
              </a:ext>
            </a:extLst>
          </p:cNvPr>
          <p:cNvSpPr>
            <a:spLocks noGrp="1"/>
          </p:cNvSpPr>
          <p:nvPr>
            <p:ph type="sldNum" sz="quarter" idx="4"/>
          </p:nvPr>
        </p:nvSpPr>
        <p:spPr>
          <a:xfrm>
            <a:off x="10987618" y="6218239"/>
            <a:ext cx="486833" cy="365125"/>
          </a:xfrm>
          <a:prstGeom prst="ellipse">
            <a:avLst/>
          </a:prstGeom>
          <a:solidFill>
            <a:srgbClr val="1D1D1D">
              <a:alpha val="69804"/>
            </a:srgbClr>
          </a:solidFill>
        </p:spPr>
        <p:txBody>
          <a:bodyPr vert="horz" wrap="square" lIns="18288" tIns="45720" rIns="18288" bIns="45720" numCol="1" anchor="ctr" anchorCtr="0" compatLnSpc="1">
            <a:prstTxWarp prst="textNoShape">
              <a:avLst/>
            </a:prstTxWarp>
            <a:noAutofit/>
          </a:bodyPr>
          <a:lstStyle>
            <a:lvl1pPr algn="ctr">
              <a:defRPr sz="1100">
                <a:solidFill>
                  <a:srgbClr val="FFFFFF"/>
                </a:solidFill>
              </a:defRPr>
            </a:lvl1pPr>
          </a:lstStyle>
          <a:p>
            <a:fld id="{D39CAA82-3508-470A-AADD-58E19C01D1A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17" r:id="rId1"/>
    <p:sldLayoutId id="2147484228" r:id="rId2"/>
    <p:sldLayoutId id="2147484218" r:id="rId3"/>
    <p:sldLayoutId id="2147484229" r:id="rId4"/>
    <p:sldLayoutId id="2147484230" r:id="rId5"/>
    <p:sldLayoutId id="2147484231" r:id="rId6"/>
    <p:sldLayoutId id="2147484270" r:id="rId7"/>
    <p:sldLayoutId id="2147484219" r:id="rId8"/>
    <p:sldLayoutId id="2147484220" r:id="rId9"/>
    <p:sldLayoutId id="2147484233" r:id="rId10"/>
    <p:sldLayoutId id="2147484234" r:id="rId11"/>
  </p:sldLayoutIdLst>
  <p:txStyles>
    <p:titleStyle>
      <a:lvl1pPr algn="ctr" rtl="0" fontAlgn="base">
        <a:lnSpc>
          <a:spcPct val="90000"/>
        </a:lnSpc>
        <a:spcBef>
          <a:spcPct val="0"/>
        </a:spcBef>
        <a:spcAft>
          <a:spcPct val="0"/>
        </a:spcAft>
        <a:defRPr sz="2600" kern="1200" cap="all" spc="200">
          <a:solidFill>
            <a:srgbClr val="262626"/>
          </a:solidFill>
          <a:latin typeface="+mj-lt"/>
          <a:ea typeface="+mj-ea"/>
          <a:cs typeface="+mj-cs"/>
        </a:defRPr>
      </a:lvl1pPr>
      <a:lvl2pPr algn="ctr" rtl="0" fontAlgn="base">
        <a:lnSpc>
          <a:spcPct val="90000"/>
        </a:lnSpc>
        <a:spcBef>
          <a:spcPct val="0"/>
        </a:spcBef>
        <a:spcAft>
          <a:spcPct val="0"/>
        </a:spcAft>
        <a:defRPr sz="2600">
          <a:solidFill>
            <a:srgbClr val="262626"/>
          </a:solidFill>
          <a:latin typeface="Gill Sans MT" panose="020B0502020104020203" pitchFamily="34" charset="0"/>
        </a:defRPr>
      </a:lvl2pPr>
      <a:lvl3pPr algn="ctr" rtl="0" fontAlgn="base">
        <a:lnSpc>
          <a:spcPct val="90000"/>
        </a:lnSpc>
        <a:spcBef>
          <a:spcPct val="0"/>
        </a:spcBef>
        <a:spcAft>
          <a:spcPct val="0"/>
        </a:spcAft>
        <a:defRPr sz="2600">
          <a:solidFill>
            <a:srgbClr val="262626"/>
          </a:solidFill>
          <a:latin typeface="Gill Sans MT" panose="020B0502020104020203" pitchFamily="34" charset="0"/>
        </a:defRPr>
      </a:lvl3pPr>
      <a:lvl4pPr algn="ctr" rtl="0" fontAlgn="base">
        <a:lnSpc>
          <a:spcPct val="90000"/>
        </a:lnSpc>
        <a:spcBef>
          <a:spcPct val="0"/>
        </a:spcBef>
        <a:spcAft>
          <a:spcPct val="0"/>
        </a:spcAft>
        <a:defRPr sz="2600">
          <a:solidFill>
            <a:srgbClr val="262626"/>
          </a:solidFill>
          <a:latin typeface="Gill Sans MT" panose="020B0502020104020203" pitchFamily="34" charset="0"/>
        </a:defRPr>
      </a:lvl4pPr>
      <a:lvl5pPr algn="ctr" rtl="0" fontAlgn="base">
        <a:lnSpc>
          <a:spcPct val="90000"/>
        </a:lnSpc>
        <a:spcBef>
          <a:spcPct val="0"/>
        </a:spcBef>
        <a:spcAft>
          <a:spcPct val="0"/>
        </a:spcAft>
        <a:defRPr sz="2600">
          <a:solidFill>
            <a:srgbClr val="262626"/>
          </a:solidFill>
          <a:latin typeface="Gill Sans MT" panose="020B0502020104020203" pitchFamily="34" charset="0"/>
        </a:defRPr>
      </a:lvl5pPr>
      <a:lvl6pPr marL="457200" algn="ctr" rtl="0" fontAlgn="base">
        <a:lnSpc>
          <a:spcPct val="90000"/>
        </a:lnSpc>
        <a:spcBef>
          <a:spcPct val="0"/>
        </a:spcBef>
        <a:spcAft>
          <a:spcPct val="0"/>
        </a:spcAft>
        <a:defRPr sz="2600">
          <a:solidFill>
            <a:srgbClr val="262626"/>
          </a:solidFill>
          <a:latin typeface="Gill Sans MT" panose="020B0502020104020203" pitchFamily="34" charset="0"/>
        </a:defRPr>
      </a:lvl6pPr>
      <a:lvl7pPr marL="914400" algn="ctr" rtl="0" fontAlgn="base">
        <a:lnSpc>
          <a:spcPct val="90000"/>
        </a:lnSpc>
        <a:spcBef>
          <a:spcPct val="0"/>
        </a:spcBef>
        <a:spcAft>
          <a:spcPct val="0"/>
        </a:spcAft>
        <a:defRPr sz="2600">
          <a:solidFill>
            <a:srgbClr val="262626"/>
          </a:solidFill>
          <a:latin typeface="Gill Sans MT" panose="020B0502020104020203" pitchFamily="34" charset="0"/>
        </a:defRPr>
      </a:lvl7pPr>
      <a:lvl8pPr marL="1371600" algn="ctr" rtl="0" fontAlgn="base">
        <a:lnSpc>
          <a:spcPct val="90000"/>
        </a:lnSpc>
        <a:spcBef>
          <a:spcPct val="0"/>
        </a:spcBef>
        <a:spcAft>
          <a:spcPct val="0"/>
        </a:spcAft>
        <a:defRPr sz="2600">
          <a:solidFill>
            <a:srgbClr val="262626"/>
          </a:solidFill>
          <a:latin typeface="Gill Sans MT" panose="020B0502020104020203" pitchFamily="34" charset="0"/>
        </a:defRPr>
      </a:lvl8pPr>
      <a:lvl9pPr marL="1828800" algn="ctr" rtl="0" fontAlgn="base">
        <a:lnSpc>
          <a:spcPct val="90000"/>
        </a:lnSpc>
        <a:spcBef>
          <a:spcPct val="0"/>
        </a:spcBef>
        <a:spcAft>
          <a:spcPct val="0"/>
        </a:spcAft>
        <a:defRPr sz="2600">
          <a:solidFill>
            <a:srgbClr val="262626"/>
          </a:solidFill>
          <a:latin typeface="Gill Sans MT" panose="020B0502020104020203" pitchFamily="34" charset="0"/>
        </a:defRPr>
      </a:lvl9pPr>
    </p:titleStyle>
    <p:bodyStyle>
      <a:lvl1pPr marL="228600" indent="-228600" algn="l" rtl="0" fontAlgn="base">
        <a:spcBef>
          <a:spcPts val="1000"/>
        </a:spcBef>
        <a:spcAft>
          <a:spcPct val="0"/>
        </a:spcAft>
        <a:buClr>
          <a:schemeClr val="accent2"/>
        </a:buClr>
        <a:buFont typeface="Arial" panose="020B0604020202020204" pitchFamily="34" charset="0"/>
        <a:buChar char="•"/>
        <a:defRPr kern="1200">
          <a:solidFill>
            <a:srgbClr val="262626"/>
          </a:solidFill>
          <a:latin typeface="+mn-lt"/>
          <a:ea typeface="+mn-ea"/>
          <a:cs typeface="+mn-cs"/>
        </a:defRPr>
      </a:lvl1pPr>
      <a:lvl2pPr marL="4572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2pPr>
      <a:lvl3pPr marL="6858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3pPr>
      <a:lvl4pPr marL="9144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4pPr>
      <a:lvl5pPr marL="11430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063"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64"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rgbClr val="FFC000"/>
                </a:solidFill>
                <a:latin typeface="Arial" charset="0"/>
                <a:cs typeface="+mn-cs"/>
              </a:defRPr>
            </a:lvl1pPr>
          </a:lstStyle>
          <a:p>
            <a:pPr>
              <a:defRPr/>
            </a:pPr>
            <a:endParaRPr lang="en-US"/>
          </a:p>
        </p:txBody>
      </p:sp>
      <p:sp>
        <p:nvSpPr>
          <p:cNvPr id="3" name="Footer Placeholder 2"/>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rgbClr val="FFC000"/>
                </a:solidFill>
                <a:latin typeface="Arial" charset="0"/>
                <a:cs typeface="+mn-cs"/>
              </a:defRPr>
            </a:lvl1pPr>
          </a:lstStyle>
          <a:p>
            <a:pPr>
              <a:defRPr/>
            </a:pPr>
            <a:endParaRPr lang="en-US"/>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0960EE55-F136-4FE4-B0B5-1E8CBB6C794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Lst>
  <p:transition/>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39"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0"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chemeClr val="accent2"/>
                </a:solidFill>
                <a:latin typeface="Arial" charset="0"/>
                <a:cs typeface="+mn-cs"/>
              </a:defRPr>
            </a:lvl1pPr>
          </a:lstStyle>
          <a:p>
            <a:pPr>
              <a:defRPr/>
            </a:pPr>
            <a:endParaRPr lang="en-US"/>
          </a:p>
        </p:txBody>
      </p:sp>
      <p:sp>
        <p:nvSpPr>
          <p:cNvPr id="3" name="Footer Placeholder 2"/>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accent2"/>
                </a:solidFill>
                <a:latin typeface="Arial" charset="0"/>
                <a:cs typeface="+mn-cs"/>
              </a:defRPr>
            </a:lvl1pPr>
          </a:lstStyle>
          <a:p>
            <a:pPr>
              <a:defRPr/>
            </a:pPr>
            <a:endParaRPr lang="en-US"/>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86009EF5-5B1F-4138-8FA6-A726184D7A5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Lst>
  <p:transition/>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Cambria" pitchFamily="18" charset="0"/>
        </a:defRPr>
      </a:lvl6pPr>
      <a:lvl7pPr marL="914400" algn="l" rtl="0" fontAlgn="base">
        <a:spcBef>
          <a:spcPct val="0"/>
        </a:spcBef>
        <a:spcAft>
          <a:spcPct val="0"/>
        </a:spcAft>
        <a:defRPr sz="4000">
          <a:solidFill>
            <a:schemeClr val="tx2"/>
          </a:solidFill>
          <a:latin typeface="Cambria" pitchFamily="18" charset="0"/>
        </a:defRPr>
      </a:lvl7pPr>
      <a:lvl8pPr marL="1371600" algn="l" rtl="0" fontAlgn="base">
        <a:spcBef>
          <a:spcPct val="0"/>
        </a:spcBef>
        <a:spcAft>
          <a:spcPct val="0"/>
        </a:spcAft>
        <a:defRPr sz="4000">
          <a:solidFill>
            <a:schemeClr val="tx2"/>
          </a:solidFill>
          <a:latin typeface="Cambria" pitchFamily="18" charset="0"/>
        </a:defRPr>
      </a:lvl8pPr>
      <a:lvl9pPr marL="1828800" algn="l" rtl="0" fontAlgn="base">
        <a:spcBef>
          <a:spcPct val="0"/>
        </a:spcBef>
        <a:spcAft>
          <a:spcPct val="0"/>
        </a:spcAft>
        <a:defRPr sz="4000">
          <a:solidFill>
            <a:schemeClr val="tx2"/>
          </a:solidFill>
          <a:latin typeface="Cambria" pitchFamily="18" charset="0"/>
        </a:defRPr>
      </a:lvl9pPr>
    </p:titleStyle>
    <p:bodyStyle>
      <a:lvl1pPr marL="365125" indent="-255588" algn="l" rtl="0" eaLnBrk="0" fontAlgn="base" hangingPunct="0">
        <a:spcBef>
          <a:spcPts val="300"/>
        </a:spcBef>
        <a:spcAft>
          <a:spcPct val="0"/>
        </a:spcAft>
        <a:buClr>
          <a:srgbClr val="000000"/>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000000"/>
        </a:buClr>
        <a:buFont typeface="Georgia" panose="02040502050405020303" pitchFamily="18" charset="0"/>
        <a:buChar char="▫"/>
        <a:defRPr sz="2000" kern="1200">
          <a:solidFill>
            <a:srgbClr val="000000"/>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063"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64"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rgbClr val="FFC000"/>
                </a:solidFill>
                <a:latin typeface="Arial" charset="0"/>
              </a:defRPr>
            </a:lvl1pPr>
          </a:lstStyle>
          <a:p>
            <a:pPr>
              <a:defRPr/>
            </a:pPr>
            <a:endParaRPr lang="en-US"/>
          </a:p>
        </p:txBody>
      </p:sp>
      <p:sp>
        <p:nvSpPr>
          <p:cNvPr id="3" name="Footer Placeholder 2"/>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rgbClr val="FFC000"/>
                </a:solidFill>
                <a:latin typeface="Arial" charset="0"/>
              </a:defRPr>
            </a:lvl1pPr>
          </a:lstStyle>
          <a:p>
            <a:pPr>
              <a:defRPr/>
            </a:pPr>
            <a:endParaRPr lang="en-US"/>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4E12250F-BF89-43F2-A59D-770AEE5466B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transition/>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39"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0"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chemeClr val="accent2"/>
                </a:solidFill>
                <a:latin typeface="Arial" charset="0"/>
              </a:defRPr>
            </a:lvl1pPr>
          </a:lstStyle>
          <a:p>
            <a:pPr>
              <a:defRPr/>
            </a:pPr>
            <a:endParaRPr lang="en-US"/>
          </a:p>
        </p:txBody>
      </p:sp>
      <p:sp>
        <p:nvSpPr>
          <p:cNvPr id="3" name="Footer Placeholder 2"/>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accent2"/>
                </a:solidFill>
                <a:latin typeface="Arial" charset="0"/>
              </a:defRPr>
            </a:lvl1pPr>
          </a:lstStyle>
          <a:p>
            <a:pPr>
              <a:defRPr/>
            </a:pPr>
            <a:endParaRPr lang="en-US"/>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9837DD02-2A26-47D1-B4C3-FBFF0DDC23B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Lst>
  <p:transition/>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Cambria" pitchFamily="18" charset="0"/>
        </a:defRPr>
      </a:lvl6pPr>
      <a:lvl7pPr marL="914400" algn="l" rtl="0" fontAlgn="base">
        <a:spcBef>
          <a:spcPct val="0"/>
        </a:spcBef>
        <a:spcAft>
          <a:spcPct val="0"/>
        </a:spcAft>
        <a:defRPr sz="4000">
          <a:solidFill>
            <a:schemeClr val="tx2"/>
          </a:solidFill>
          <a:latin typeface="Cambria" pitchFamily="18" charset="0"/>
        </a:defRPr>
      </a:lvl7pPr>
      <a:lvl8pPr marL="1371600" algn="l" rtl="0" fontAlgn="base">
        <a:spcBef>
          <a:spcPct val="0"/>
        </a:spcBef>
        <a:spcAft>
          <a:spcPct val="0"/>
        </a:spcAft>
        <a:defRPr sz="4000">
          <a:solidFill>
            <a:schemeClr val="tx2"/>
          </a:solidFill>
          <a:latin typeface="Cambria" pitchFamily="18" charset="0"/>
        </a:defRPr>
      </a:lvl8pPr>
      <a:lvl9pPr marL="1828800" algn="l" rtl="0" fontAlgn="base">
        <a:spcBef>
          <a:spcPct val="0"/>
        </a:spcBef>
        <a:spcAft>
          <a:spcPct val="0"/>
        </a:spcAft>
        <a:defRPr sz="4000">
          <a:solidFill>
            <a:schemeClr val="tx2"/>
          </a:solidFill>
          <a:latin typeface="Cambria" pitchFamily="18" charset="0"/>
        </a:defRPr>
      </a:lvl9pPr>
    </p:titleStyle>
    <p:bodyStyle>
      <a:lvl1pPr marL="365125" indent="-255588" algn="l" rtl="0" eaLnBrk="0" fontAlgn="base" hangingPunct="0">
        <a:spcBef>
          <a:spcPts val="300"/>
        </a:spcBef>
        <a:spcAft>
          <a:spcPct val="0"/>
        </a:spcAft>
        <a:buClr>
          <a:srgbClr val="000000"/>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000000"/>
        </a:buClr>
        <a:buFont typeface="Georgia" panose="02040502050405020303" pitchFamily="18" charset="0"/>
        <a:buChar char="▫"/>
        <a:defRPr sz="2000" kern="1200">
          <a:solidFill>
            <a:srgbClr val="000000"/>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063"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64"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rgbClr val="FFC000"/>
                </a:solidFill>
                <a:latin typeface="Arial" charset="0"/>
              </a:defRPr>
            </a:lvl1pPr>
          </a:lstStyle>
          <a:p>
            <a:pPr>
              <a:defRPr/>
            </a:pPr>
            <a:endParaRPr lang="en-US"/>
          </a:p>
        </p:txBody>
      </p:sp>
      <p:sp>
        <p:nvSpPr>
          <p:cNvPr id="3" name="Footer Placeholder 2"/>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rgbClr val="FFC000"/>
                </a:solidFill>
                <a:latin typeface="Arial" charset="0"/>
              </a:defRPr>
            </a:lvl1pPr>
          </a:lstStyle>
          <a:p>
            <a:pPr>
              <a:defRPr/>
            </a:pPr>
            <a:endParaRPr lang="en-US"/>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A525A9F1-DDCB-4544-ABB1-32785D04415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423" r:id="rId1"/>
    <p:sldLayoutId id="2147484424" r:id="rId2"/>
    <p:sldLayoutId id="2147484425" r:id="rId3"/>
    <p:sldLayoutId id="2147484426" r:id="rId4"/>
    <p:sldLayoutId id="2147484427" r:id="rId5"/>
    <p:sldLayoutId id="2147484428" r:id="rId6"/>
    <p:sldLayoutId id="2147484429" r:id="rId7"/>
    <p:sldLayoutId id="2147484430" r:id="rId8"/>
    <p:sldLayoutId id="2147484431" r:id="rId9"/>
    <p:sldLayoutId id="2147484432" r:id="rId10"/>
    <p:sldLayoutId id="2147484433" r:id="rId11"/>
  </p:sldLayoutIdLst>
  <p:transition/>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39" name="Title Placeholder 21"/>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0" name="Text Placeholder 12"/>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chemeClr val="accent2"/>
                </a:solidFill>
                <a:latin typeface="Arial" charset="0"/>
              </a:defRPr>
            </a:lvl1pPr>
          </a:lstStyle>
          <a:p>
            <a:pPr>
              <a:defRPr/>
            </a:pPr>
            <a:endParaRPr lang="en-US"/>
          </a:p>
        </p:txBody>
      </p:sp>
      <p:sp>
        <p:nvSpPr>
          <p:cNvPr id="3" name="Footer Placeholder 2"/>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accent2"/>
                </a:solidFill>
                <a:latin typeface="Arial" charset="0"/>
              </a:defRPr>
            </a:lvl1pPr>
          </a:lstStyle>
          <a:p>
            <a:pPr>
              <a:defRPr/>
            </a:pPr>
            <a:endParaRPr lang="en-US"/>
          </a:p>
        </p:txBody>
      </p:sp>
      <p:sp>
        <p:nvSpPr>
          <p:cNvPr id="23" name="Slide Number Placeholder 22"/>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A40978C5-EA09-458F-BDA2-542A2A84CE1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Lst>
  <p:transition/>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Cambria" pitchFamily="18" charset="0"/>
        </a:defRPr>
      </a:lvl6pPr>
      <a:lvl7pPr marL="914400" algn="l" rtl="0" fontAlgn="base">
        <a:spcBef>
          <a:spcPct val="0"/>
        </a:spcBef>
        <a:spcAft>
          <a:spcPct val="0"/>
        </a:spcAft>
        <a:defRPr sz="4000">
          <a:solidFill>
            <a:schemeClr val="tx2"/>
          </a:solidFill>
          <a:latin typeface="Cambria" pitchFamily="18" charset="0"/>
        </a:defRPr>
      </a:lvl7pPr>
      <a:lvl8pPr marL="1371600" algn="l" rtl="0" fontAlgn="base">
        <a:spcBef>
          <a:spcPct val="0"/>
        </a:spcBef>
        <a:spcAft>
          <a:spcPct val="0"/>
        </a:spcAft>
        <a:defRPr sz="4000">
          <a:solidFill>
            <a:schemeClr val="tx2"/>
          </a:solidFill>
          <a:latin typeface="Cambria" pitchFamily="18" charset="0"/>
        </a:defRPr>
      </a:lvl8pPr>
      <a:lvl9pPr marL="1828800" algn="l" rtl="0" fontAlgn="base">
        <a:spcBef>
          <a:spcPct val="0"/>
        </a:spcBef>
        <a:spcAft>
          <a:spcPct val="0"/>
        </a:spcAft>
        <a:defRPr sz="4000">
          <a:solidFill>
            <a:schemeClr val="tx2"/>
          </a:solidFill>
          <a:latin typeface="Cambria" pitchFamily="18" charset="0"/>
        </a:defRPr>
      </a:lvl9pPr>
    </p:titleStyle>
    <p:bodyStyle>
      <a:lvl1pPr marL="365125" indent="-255588" algn="l" rtl="0" eaLnBrk="0" fontAlgn="base" hangingPunct="0">
        <a:spcBef>
          <a:spcPts val="300"/>
        </a:spcBef>
        <a:spcAft>
          <a:spcPct val="0"/>
        </a:spcAft>
        <a:buClr>
          <a:srgbClr val="000000"/>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000000"/>
        </a:buClr>
        <a:buFont typeface="Georgia" panose="02040502050405020303" pitchFamily="18" charset="0"/>
        <a:buChar char="▫"/>
        <a:defRPr sz="2000" kern="1200">
          <a:solidFill>
            <a:srgbClr val="000000"/>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11363552" y="6255258"/>
            <a:ext cx="524256"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914400" y="484632"/>
            <a:ext cx="103632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121408"/>
            <a:ext cx="103632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4" y="6272786"/>
            <a:ext cx="3273552"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pPr>
              <a:defRPr/>
            </a:pPr>
            <a:endParaRPr lang="en-US"/>
          </a:p>
        </p:txBody>
      </p:sp>
      <p:sp>
        <p:nvSpPr>
          <p:cNvPr id="5" name="Footer Placeholder 4"/>
          <p:cNvSpPr>
            <a:spLocks noGrp="1"/>
          </p:cNvSpPr>
          <p:nvPr>
            <p:ph type="ftr" sz="quarter" idx="3"/>
          </p:nvPr>
        </p:nvSpPr>
        <p:spPr>
          <a:xfrm>
            <a:off x="914400" y="6272786"/>
            <a:ext cx="6327648"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pPr>
              <a:defRPr/>
            </a:pPr>
            <a:endParaRPr lang="en-US"/>
          </a:p>
        </p:txBody>
      </p:sp>
      <p:sp>
        <p:nvSpPr>
          <p:cNvPr id="6" name="Slide Number Placeholder 5"/>
          <p:cNvSpPr>
            <a:spLocks noGrp="1"/>
          </p:cNvSpPr>
          <p:nvPr>
            <p:ph type="sldNum" sz="quarter" idx="4"/>
          </p:nvPr>
        </p:nvSpPr>
        <p:spPr>
          <a:xfrm>
            <a:off x="11311128" y="6272786"/>
            <a:ext cx="64008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pPr>
              <a:defRPr/>
            </a:pPr>
            <a:fld id="{0D934ECC-FCD1-44D1-842C-610D525BB8FA}" type="slidenum">
              <a:rPr lang="en-US" altLang="en-US" smtClean="0"/>
              <a:pPr>
                <a:defRPr/>
              </a:pPr>
              <a:t>‹#›</a:t>
            </a:fld>
            <a:endParaRPr lang="en-US" altLang="en-US"/>
          </a:p>
        </p:txBody>
      </p:sp>
    </p:spTree>
    <p:extLst>
      <p:ext uri="{BB962C8B-B14F-4D97-AF65-F5344CB8AC3E}">
        <p14:creationId xmlns:p14="http://schemas.microsoft.com/office/powerpoint/2010/main" val="2400882335"/>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1F71FE3-3B05-4407-97BE-446424AFB227}"/>
              </a:ext>
            </a:extLst>
          </p:cNvPr>
          <p:cNvSpPr/>
          <p:nvPr/>
        </p:nvSpPr>
        <p:spPr>
          <a:xfrm>
            <a:off x="0" y="366714"/>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29" name="Rectangle 28">
            <a:extLst>
              <a:ext uri="{FF2B5EF4-FFF2-40B4-BE49-F238E27FC236}">
                <a16:creationId xmlns:a16="http://schemas.microsoft.com/office/drawing/2014/main" id="{34906F4F-D587-4F6F-B8C2-6DDA8C537E01}"/>
              </a:ext>
            </a:extLst>
          </p:cNvPr>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0" name="Rectangle 29">
            <a:extLst>
              <a:ext uri="{FF2B5EF4-FFF2-40B4-BE49-F238E27FC236}">
                <a16:creationId xmlns:a16="http://schemas.microsoft.com/office/drawing/2014/main" id="{22F44F7C-5A0B-42A0-AAB4-01D57527E07D}"/>
              </a:ext>
            </a:extLst>
          </p:cNvPr>
          <p:cNvSpPr/>
          <p:nvPr/>
        </p:nvSpPr>
        <p:spPr>
          <a:xfrm>
            <a:off x="0" y="307976"/>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1" name="Rectangle 30">
            <a:extLst>
              <a:ext uri="{FF2B5EF4-FFF2-40B4-BE49-F238E27FC236}">
                <a16:creationId xmlns:a16="http://schemas.microsoft.com/office/drawing/2014/main" id="{B740D543-52A7-4816-A7BD-1D6761BB3727}"/>
              </a:ext>
            </a:extLst>
          </p:cNvPr>
          <p:cNvSpPr/>
          <p:nvPr/>
        </p:nvSpPr>
        <p:spPr>
          <a:xfrm flipV="1">
            <a:off x="7213600" y="360364"/>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2" name="Rectangle 31">
            <a:extLst>
              <a:ext uri="{FF2B5EF4-FFF2-40B4-BE49-F238E27FC236}">
                <a16:creationId xmlns:a16="http://schemas.microsoft.com/office/drawing/2014/main" id="{E628399D-1B1F-4871-9374-CBC2C5645B52}"/>
              </a:ext>
            </a:extLst>
          </p:cNvPr>
          <p:cNvSpPr/>
          <p:nvPr/>
        </p:nvSpPr>
        <p:spPr>
          <a:xfrm flipV="1">
            <a:off x="7213600" y="439739"/>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3" name="Rounded Rectangle 32">
            <a:extLst>
              <a:ext uri="{FF2B5EF4-FFF2-40B4-BE49-F238E27FC236}">
                <a16:creationId xmlns:a16="http://schemas.microsoft.com/office/drawing/2014/main" id="{B1052DE9-37DD-4866-8810-BCBD264EB3C4}"/>
              </a:ext>
            </a:extLst>
          </p:cNvPr>
          <p:cNvSpPr/>
          <p:nvPr/>
        </p:nvSpPr>
        <p:spPr bwMode="white">
          <a:xfrm>
            <a:off x="7209367"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useBgFill="1">
        <p:nvSpPr>
          <p:cNvPr id="34" name="Rounded Rectangle 33">
            <a:extLst>
              <a:ext uri="{FF2B5EF4-FFF2-40B4-BE49-F238E27FC236}">
                <a16:creationId xmlns:a16="http://schemas.microsoft.com/office/drawing/2014/main" id="{E8EF6D86-3A0F-4A1B-A105-7DF7FB20ECF9}"/>
              </a:ext>
            </a:extLst>
          </p:cNvPr>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5" name="Rectangle 34">
            <a:extLst>
              <a:ext uri="{FF2B5EF4-FFF2-40B4-BE49-F238E27FC236}">
                <a16:creationId xmlns:a16="http://schemas.microsoft.com/office/drawing/2014/main" id="{C46D6232-DF0A-4724-A1D7-5B24BBCA577F}"/>
              </a:ext>
            </a:extLst>
          </p:cNvPr>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6" name="Rectangle 35">
            <a:extLst>
              <a:ext uri="{FF2B5EF4-FFF2-40B4-BE49-F238E27FC236}">
                <a16:creationId xmlns:a16="http://schemas.microsoft.com/office/drawing/2014/main" id="{759B88D8-13D2-432B-A3EA-E6A57E5C0E30}"/>
              </a:ext>
            </a:extLst>
          </p:cNvPr>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7" name="Rectangle 36">
            <a:extLst>
              <a:ext uri="{FF2B5EF4-FFF2-40B4-BE49-F238E27FC236}">
                <a16:creationId xmlns:a16="http://schemas.microsoft.com/office/drawing/2014/main" id="{3B5EDCAD-F273-47E8-BD41-7B8004184014}"/>
              </a:ext>
            </a:extLst>
          </p:cNvPr>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8" name="Rectangle 37">
            <a:extLst>
              <a:ext uri="{FF2B5EF4-FFF2-40B4-BE49-F238E27FC236}">
                <a16:creationId xmlns:a16="http://schemas.microsoft.com/office/drawing/2014/main" id="{1259B9D1-6110-46F0-93F3-2FCD8CD854A5}"/>
              </a:ext>
            </a:extLst>
          </p:cNvPr>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39" name="Rectangle 38">
            <a:extLst>
              <a:ext uri="{FF2B5EF4-FFF2-40B4-BE49-F238E27FC236}">
                <a16:creationId xmlns:a16="http://schemas.microsoft.com/office/drawing/2014/main" id="{357A9BB5-F910-47DE-BB6A-E122B8E9FBAE}"/>
              </a:ext>
            </a:extLst>
          </p:cNvPr>
          <p:cNvSpPr/>
          <p:nvPr/>
        </p:nvSpPr>
        <p:spPr bwMode="invGray">
          <a:xfrm>
            <a:off x="11887201"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40" name="Rectangle 39">
            <a:extLst>
              <a:ext uri="{FF2B5EF4-FFF2-40B4-BE49-F238E27FC236}">
                <a16:creationId xmlns:a16="http://schemas.microsoft.com/office/drawing/2014/main" id="{73F12E39-12DF-4092-B6A4-16B86EDB0131}"/>
              </a:ext>
            </a:extLst>
          </p:cNvPr>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EAEAEA"/>
              </a:solidFill>
            </a:endParaRPr>
          </a:p>
        </p:txBody>
      </p:sp>
      <p:sp>
        <p:nvSpPr>
          <p:cNvPr id="1039" name="Title Placeholder 21">
            <a:extLst>
              <a:ext uri="{FF2B5EF4-FFF2-40B4-BE49-F238E27FC236}">
                <a16:creationId xmlns:a16="http://schemas.microsoft.com/office/drawing/2014/main" id="{AF9B7DB1-CB91-4AF7-805F-CFAC23E7AAB7}"/>
              </a:ext>
            </a:extLst>
          </p:cNvPr>
          <p:cNvSpPr>
            <a:spLocks noGrp="1"/>
          </p:cNvSpPr>
          <p:nvPr>
            <p:ph type="title"/>
          </p:nvPr>
        </p:nvSpPr>
        <p:spPr bwMode="auto">
          <a:xfrm>
            <a:off x="609600" y="1143000"/>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0" name="Text Placeholder 12">
            <a:extLst>
              <a:ext uri="{FF2B5EF4-FFF2-40B4-BE49-F238E27FC236}">
                <a16:creationId xmlns:a16="http://schemas.microsoft.com/office/drawing/2014/main" id="{4B133E2A-9879-4272-9E45-436A5E1D1205}"/>
              </a:ext>
            </a:extLst>
          </p:cNvPr>
          <p:cNvSpPr>
            <a:spLocks noGrp="1"/>
          </p:cNvSpPr>
          <p:nvPr>
            <p:ph type="body" idx="1"/>
          </p:nvPr>
        </p:nvSpPr>
        <p:spPr bwMode="auto">
          <a:xfrm>
            <a:off x="609600" y="2249488"/>
            <a:ext cx="109728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FDA66110-180A-4027-8C7D-1BBE069C62A8}"/>
              </a:ext>
            </a:extLst>
          </p:cNvPr>
          <p:cNvSpPr>
            <a:spLocks noGrp="1"/>
          </p:cNvSpPr>
          <p:nvPr>
            <p:ph type="dt" sz="half" idx="2"/>
          </p:nvPr>
        </p:nvSpPr>
        <p:spPr>
          <a:xfrm>
            <a:off x="8782051" y="612775"/>
            <a:ext cx="1276349"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chemeClr val="accent2"/>
                </a:solidFill>
                <a:latin typeface="Arial" charset="0"/>
              </a:defRPr>
            </a:lvl1pPr>
          </a:lstStyle>
          <a:p>
            <a:pPr>
              <a:defRPr/>
            </a:pPr>
            <a:endParaRPr lang="en-US"/>
          </a:p>
        </p:txBody>
      </p:sp>
      <p:sp>
        <p:nvSpPr>
          <p:cNvPr id="3" name="Footer Placeholder 2">
            <a:extLst>
              <a:ext uri="{FF2B5EF4-FFF2-40B4-BE49-F238E27FC236}">
                <a16:creationId xmlns:a16="http://schemas.microsoft.com/office/drawing/2014/main" id="{1B05AF97-F6E3-415F-9AE6-56F9A73FFF94}"/>
              </a:ext>
            </a:extLst>
          </p:cNvPr>
          <p:cNvSpPr>
            <a:spLocks noGrp="1"/>
          </p:cNvSpPr>
          <p:nvPr>
            <p:ph type="ftr" sz="quarter" idx="3"/>
          </p:nvPr>
        </p:nvSpPr>
        <p:spPr>
          <a:xfrm>
            <a:off x="7010401" y="612775"/>
            <a:ext cx="1767417"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accent2"/>
                </a:solidFill>
                <a:latin typeface="Arial" charset="0"/>
              </a:defRPr>
            </a:lvl1pPr>
          </a:lstStyle>
          <a:p>
            <a:pPr>
              <a:defRPr/>
            </a:pPr>
            <a:endParaRPr lang="en-US"/>
          </a:p>
        </p:txBody>
      </p:sp>
      <p:sp>
        <p:nvSpPr>
          <p:cNvPr id="23" name="Slide Number Placeholder 22">
            <a:extLst>
              <a:ext uri="{FF2B5EF4-FFF2-40B4-BE49-F238E27FC236}">
                <a16:creationId xmlns:a16="http://schemas.microsoft.com/office/drawing/2014/main" id="{44018DED-6125-484B-B229-B4D4BBADE40B}"/>
              </a:ext>
            </a:extLst>
          </p:cNvPr>
          <p:cNvSpPr>
            <a:spLocks noGrp="1"/>
          </p:cNvSpPr>
          <p:nvPr>
            <p:ph type="sldNum" sz="quarter" idx="4"/>
          </p:nvPr>
        </p:nvSpPr>
        <p:spPr>
          <a:xfrm>
            <a:off x="10898717" y="1588"/>
            <a:ext cx="1016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defRPr>
            </a:lvl1pPr>
          </a:lstStyle>
          <a:p>
            <a:pPr>
              <a:defRPr/>
            </a:pPr>
            <a:fld id="{0D934ECC-FCD1-44D1-842C-610D525BB8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Lst>
  <p:transition/>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Cambria" pitchFamily="18" charset="0"/>
        </a:defRPr>
      </a:lvl6pPr>
      <a:lvl7pPr marL="914400" algn="l" rtl="0" fontAlgn="base">
        <a:spcBef>
          <a:spcPct val="0"/>
        </a:spcBef>
        <a:spcAft>
          <a:spcPct val="0"/>
        </a:spcAft>
        <a:defRPr sz="4000">
          <a:solidFill>
            <a:schemeClr val="tx2"/>
          </a:solidFill>
          <a:latin typeface="Cambria" pitchFamily="18" charset="0"/>
        </a:defRPr>
      </a:lvl7pPr>
      <a:lvl8pPr marL="1371600" algn="l" rtl="0" fontAlgn="base">
        <a:spcBef>
          <a:spcPct val="0"/>
        </a:spcBef>
        <a:spcAft>
          <a:spcPct val="0"/>
        </a:spcAft>
        <a:defRPr sz="4000">
          <a:solidFill>
            <a:schemeClr val="tx2"/>
          </a:solidFill>
          <a:latin typeface="Cambria" pitchFamily="18" charset="0"/>
        </a:defRPr>
      </a:lvl8pPr>
      <a:lvl9pPr marL="1828800" algn="l" rtl="0" fontAlgn="base">
        <a:spcBef>
          <a:spcPct val="0"/>
        </a:spcBef>
        <a:spcAft>
          <a:spcPct val="0"/>
        </a:spcAft>
        <a:defRPr sz="4000">
          <a:solidFill>
            <a:schemeClr val="tx2"/>
          </a:solidFill>
          <a:latin typeface="Cambria" pitchFamily="18" charset="0"/>
        </a:defRPr>
      </a:lvl9pPr>
    </p:titleStyle>
    <p:bodyStyle>
      <a:lvl1pPr marL="365125" indent="-255588" algn="l" rtl="0" eaLnBrk="0" fontAlgn="base" hangingPunct="0">
        <a:spcBef>
          <a:spcPts val="300"/>
        </a:spcBef>
        <a:spcAft>
          <a:spcPct val="0"/>
        </a:spcAft>
        <a:buClr>
          <a:srgbClr val="000000"/>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000000"/>
        </a:buClr>
        <a:buFont typeface="Georgia" panose="02040502050405020303" pitchFamily="18" charset="0"/>
        <a:buChar char="▫"/>
        <a:defRPr sz="2000" kern="1200">
          <a:solidFill>
            <a:srgbClr val="000000"/>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CC328C-5A8D-B6FA-C9D3-CD9D90A28C49}"/>
              </a:ext>
            </a:extLst>
          </p:cNvPr>
          <p:cNvSpPr>
            <a:spLocks noGrp="1"/>
          </p:cNvSpPr>
          <p:nvPr>
            <p:ph type="title"/>
          </p:nvPr>
        </p:nvSpPr>
        <p:spPr bwMode="black">
          <a:xfrm>
            <a:off x="2142067" y="965200"/>
            <a:ext cx="7916333" cy="118745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57347" name="Text Placeholder 2">
            <a:extLst>
              <a:ext uri="{FF2B5EF4-FFF2-40B4-BE49-F238E27FC236}">
                <a16:creationId xmlns:a16="http://schemas.microsoft.com/office/drawing/2014/main" id="{033C1BCF-A7EE-6BC1-D12B-FE1FBB772C41}"/>
              </a:ext>
            </a:extLst>
          </p:cNvPr>
          <p:cNvSpPr>
            <a:spLocks noGrp="1" noChangeArrowheads="1"/>
          </p:cNvSpPr>
          <p:nvPr>
            <p:ph type="body" idx="1"/>
          </p:nvPr>
        </p:nvSpPr>
        <p:spPr bwMode="auto">
          <a:xfrm>
            <a:off x="2142067" y="2638426"/>
            <a:ext cx="791633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FBEA876-1444-3E5C-AA05-691E6B1C6410}"/>
              </a:ext>
            </a:extLst>
          </p:cNvPr>
          <p:cNvSpPr>
            <a:spLocks noGrp="1"/>
          </p:cNvSpPr>
          <p:nvPr>
            <p:ph type="dt" sz="half" idx="2"/>
          </p:nvPr>
        </p:nvSpPr>
        <p:spPr>
          <a:xfrm>
            <a:off x="7971367" y="6238875"/>
            <a:ext cx="2753784" cy="323850"/>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US"/>
          </a:p>
        </p:txBody>
      </p:sp>
      <p:sp>
        <p:nvSpPr>
          <p:cNvPr id="5" name="Footer Placeholder 4">
            <a:extLst>
              <a:ext uri="{FF2B5EF4-FFF2-40B4-BE49-F238E27FC236}">
                <a16:creationId xmlns:a16="http://schemas.microsoft.com/office/drawing/2014/main" id="{A3A7D1BE-3239-1CAF-C547-722B986AA63F}"/>
              </a:ext>
            </a:extLst>
          </p:cNvPr>
          <p:cNvSpPr>
            <a:spLocks noGrp="1"/>
          </p:cNvSpPr>
          <p:nvPr>
            <p:ph type="ftr" sz="quarter" idx="3"/>
          </p:nvPr>
        </p:nvSpPr>
        <p:spPr>
          <a:xfrm>
            <a:off x="1468967" y="6235701"/>
            <a:ext cx="6076951" cy="320675"/>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F240089-A45C-3CEF-AB5A-536A49894532}"/>
              </a:ext>
            </a:extLst>
          </p:cNvPr>
          <p:cNvSpPr>
            <a:spLocks noGrp="1"/>
          </p:cNvSpPr>
          <p:nvPr>
            <p:ph type="sldNum" sz="quarter" idx="4"/>
          </p:nvPr>
        </p:nvSpPr>
        <p:spPr>
          <a:xfrm>
            <a:off x="10987618" y="6218239"/>
            <a:ext cx="486833" cy="365125"/>
          </a:xfrm>
          <a:prstGeom prst="ellipse">
            <a:avLst/>
          </a:prstGeom>
          <a:solidFill>
            <a:srgbClr val="1D1D1D">
              <a:alpha val="69804"/>
            </a:srgbClr>
          </a:solidFill>
        </p:spPr>
        <p:txBody>
          <a:bodyPr vert="horz" wrap="square" lIns="18288" tIns="45720" rIns="18288" bIns="45720" numCol="1" anchor="ctr" anchorCtr="0" compatLnSpc="1">
            <a:prstTxWarp prst="textNoShape">
              <a:avLst/>
            </a:prstTxWarp>
            <a:noAutofit/>
          </a:bodyPr>
          <a:lstStyle>
            <a:lvl1pPr algn="ctr">
              <a:defRPr sz="1100">
                <a:solidFill>
                  <a:srgbClr val="FFFFFF"/>
                </a:solidFill>
              </a:defRPr>
            </a:lvl1pPr>
          </a:lstStyle>
          <a:p>
            <a:fld id="{B83E9F79-2385-48B8-B798-BFA20627C1B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80" r:id="rId1"/>
    <p:sldLayoutId id="2147484222" r:id="rId2"/>
    <p:sldLayoutId id="2147484052" r:id="rId3"/>
    <p:sldLayoutId id="2147484223" r:id="rId4"/>
    <p:sldLayoutId id="2147484224" r:id="rId5"/>
    <p:sldLayoutId id="2147484225" r:id="rId6"/>
    <p:sldLayoutId id="2147484129" r:id="rId7"/>
    <p:sldLayoutId id="2147484267" r:id="rId8"/>
    <p:sldLayoutId id="2147484054" r:id="rId9"/>
    <p:sldLayoutId id="2147484277" r:id="rId10"/>
    <p:sldLayoutId id="2147484128" r:id="rId11"/>
  </p:sldLayoutIdLst>
  <p:txStyles>
    <p:titleStyle>
      <a:lvl1pPr algn="ctr" rtl="0" fontAlgn="base">
        <a:lnSpc>
          <a:spcPct val="90000"/>
        </a:lnSpc>
        <a:spcBef>
          <a:spcPct val="0"/>
        </a:spcBef>
        <a:spcAft>
          <a:spcPct val="0"/>
        </a:spcAft>
        <a:defRPr sz="2600" kern="1200" cap="all" spc="200">
          <a:solidFill>
            <a:srgbClr val="262626"/>
          </a:solidFill>
          <a:latin typeface="+mj-lt"/>
          <a:ea typeface="+mj-ea"/>
          <a:cs typeface="+mj-cs"/>
        </a:defRPr>
      </a:lvl1pPr>
      <a:lvl2pPr algn="ctr" rtl="0" fontAlgn="base">
        <a:lnSpc>
          <a:spcPct val="90000"/>
        </a:lnSpc>
        <a:spcBef>
          <a:spcPct val="0"/>
        </a:spcBef>
        <a:spcAft>
          <a:spcPct val="0"/>
        </a:spcAft>
        <a:defRPr sz="2600">
          <a:solidFill>
            <a:srgbClr val="262626"/>
          </a:solidFill>
          <a:latin typeface="Gill Sans MT" panose="020B0502020104020203" pitchFamily="34" charset="0"/>
        </a:defRPr>
      </a:lvl2pPr>
      <a:lvl3pPr algn="ctr" rtl="0" fontAlgn="base">
        <a:lnSpc>
          <a:spcPct val="90000"/>
        </a:lnSpc>
        <a:spcBef>
          <a:spcPct val="0"/>
        </a:spcBef>
        <a:spcAft>
          <a:spcPct val="0"/>
        </a:spcAft>
        <a:defRPr sz="2600">
          <a:solidFill>
            <a:srgbClr val="262626"/>
          </a:solidFill>
          <a:latin typeface="Gill Sans MT" panose="020B0502020104020203" pitchFamily="34" charset="0"/>
        </a:defRPr>
      </a:lvl3pPr>
      <a:lvl4pPr algn="ctr" rtl="0" fontAlgn="base">
        <a:lnSpc>
          <a:spcPct val="90000"/>
        </a:lnSpc>
        <a:spcBef>
          <a:spcPct val="0"/>
        </a:spcBef>
        <a:spcAft>
          <a:spcPct val="0"/>
        </a:spcAft>
        <a:defRPr sz="2600">
          <a:solidFill>
            <a:srgbClr val="262626"/>
          </a:solidFill>
          <a:latin typeface="Gill Sans MT" panose="020B0502020104020203" pitchFamily="34" charset="0"/>
        </a:defRPr>
      </a:lvl4pPr>
      <a:lvl5pPr algn="ctr" rtl="0" fontAlgn="base">
        <a:lnSpc>
          <a:spcPct val="90000"/>
        </a:lnSpc>
        <a:spcBef>
          <a:spcPct val="0"/>
        </a:spcBef>
        <a:spcAft>
          <a:spcPct val="0"/>
        </a:spcAft>
        <a:defRPr sz="2600">
          <a:solidFill>
            <a:srgbClr val="262626"/>
          </a:solidFill>
          <a:latin typeface="Gill Sans MT" panose="020B0502020104020203" pitchFamily="34" charset="0"/>
        </a:defRPr>
      </a:lvl5pPr>
      <a:lvl6pPr marL="457200" algn="ctr" rtl="0" fontAlgn="base">
        <a:lnSpc>
          <a:spcPct val="90000"/>
        </a:lnSpc>
        <a:spcBef>
          <a:spcPct val="0"/>
        </a:spcBef>
        <a:spcAft>
          <a:spcPct val="0"/>
        </a:spcAft>
        <a:defRPr sz="2600">
          <a:solidFill>
            <a:srgbClr val="262626"/>
          </a:solidFill>
          <a:latin typeface="Gill Sans MT" panose="020B0502020104020203" pitchFamily="34" charset="0"/>
        </a:defRPr>
      </a:lvl6pPr>
      <a:lvl7pPr marL="914400" algn="ctr" rtl="0" fontAlgn="base">
        <a:lnSpc>
          <a:spcPct val="90000"/>
        </a:lnSpc>
        <a:spcBef>
          <a:spcPct val="0"/>
        </a:spcBef>
        <a:spcAft>
          <a:spcPct val="0"/>
        </a:spcAft>
        <a:defRPr sz="2600">
          <a:solidFill>
            <a:srgbClr val="262626"/>
          </a:solidFill>
          <a:latin typeface="Gill Sans MT" panose="020B0502020104020203" pitchFamily="34" charset="0"/>
        </a:defRPr>
      </a:lvl7pPr>
      <a:lvl8pPr marL="1371600" algn="ctr" rtl="0" fontAlgn="base">
        <a:lnSpc>
          <a:spcPct val="90000"/>
        </a:lnSpc>
        <a:spcBef>
          <a:spcPct val="0"/>
        </a:spcBef>
        <a:spcAft>
          <a:spcPct val="0"/>
        </a:spcAft>
        <a:defRPr sz="2600">
          <a:solidFill>
            <a:srgbClr val="262626"/>
          </a:solidFill>
          <a:latin typeface="Gill Sans MT" panose="020B0502020104020203" pitchFamily="34" charset="0"/>
        </a:defRPr>
      </a:lvl8pPr>
      <a:lvl9pPr marL="1828800" algn="ctr" rtl="0" fontAlgn="base">
        <a:lnSpc>
          <a:spcPct val="90000"/>
        </a:lnSpc>
        <a:spcBef>
          <a:spcPct val="0"/>
        </a:spcBef>
        <a:spcAft>
          <a:spcPct val="0"/>
        </a:spcAft>
        <a:defRPr sz="2600">
          <a:solidFill>
            <a:srgbClr val="262626"/>
          </a:solidFill>
          <a:latin typeface="Gill Sans MT" panose="020B0502020104020203" pitchFamily="34" charset="0"/>
        </a:defRPr>
      </a:lvl9pPr>
    </p:titleStyle>
    <p:bodyStyle>
      <a:lvl1pPr marL="228600" indent="-228600" algn="l" rtl="0" fontAlgn="base">
        <a:spcBef>
          <a:spcPts val="1000"/>
        </a:spcBef>
        <a:spcAft>
          <a:spcPct val="0"/>
        </a:spcAft>
        <a:buClr>
          <a:schemeClr val="accent2"/>
        </a:buClr>
        <a:buFont typeface="Arial" panose="020B0604020202020204" pitchFamily="34" charset="0"/>
        <a:buChar char="•"/>
        <a:defRPr kern="1200">
          <a:solidFill>
            <a:srgbClr val="262626"/>
          </a:solidFill>
          <a:latin typeface="+mn-lt"/>
          <a:ea typeface="+mn-ea"/>
          <a:cs typeface="+mn-cs"/>
        </a:defRPr>
      </a:lvl1pPr>
      <a:lvl2pPr marL="4572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2pPr>
      <a:lvl3pPr marL="6858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3pPr>
      <a:lvl4pPr marL="9144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4pPr>
      <a:lvl5pPr marL="11430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8D11EA-485D-E455-35E3-8C29E44D3FA4}"/>
              </a:ext>
            </a:extLst>
          </p:cNvPr>
          <p:cNvSpPr>
            <a:spLocks noGrp="1"/>
          </p:cNvSpPr>
          <p:nvPr>
            <p:ph type="title"/>
          </p:nvPr>
        </p:nvSpPr>
        <p:spPr bwMode="black">
          <a:xfrm>
            <a:off x="2142067" y="965200"/>
            <a:ext cx="7916333" cy="118745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48131" name="Text Placeholder 2">
            <a:extLst>
              <a:ext uri="{FF2B5EF4-FFF2-40B4-BE49-F238E27FC236}">
                <a16:creationId xmlns:a16="http://schemas.microsoft.com/office/drawing/2014/main" id="{8CE419FD-BACD-0CE5-314E-E2BA5E4EA7BA}"/>
              </a:ext>
            </a:extLst>
          </p:cNvPr>
          <p:cNvSpPr>
            <a:spLocks noGrp="1" noChangeArrowheads="1"/>
          </p:cNvSpPr>
          <p:nvPr>
            <p:ph type="body" idx="1"/>
          </p:nvPr>
        </p:nvSpPr>
        <p:spPr bwMode="auto">
          <a:xfrm>
            <a:off x="2142067" y="2638426"/>
            <a:ext cx="791633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3326526-0521-CBDF-2320-7069CE8D8785}"/>
              </a:ext>
            </a:extLst>
          </p:cNvPr>
          <p:cNvSpPr>
            <a:spLocks noGrp="1"/>
          </p:cNvSpPr>
          <p:nvPr>
            <p:ph type="dt" sz="half" idx="2"/>
          </p:nvPr>
        </p:nvSpPr>
        <p:spPr>
          <a:xfrm>
            <a:off x="7971367" y="6238875"/>
            <a:ext cx="2753784" cy="323850"/>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US"/>
          </a:p>
        </p:txBody>
      </p:sp>
      <p:sp>
        <p:nvSpPr>
          <p:cNvPr id="5" name="Footer Placeholder 4">
            <a:extLst>
              <a:ext uri="{FF2B5EF4-FFF2-40B4-BE49-F238E27FC236}">
                <a16:creationId xmlns:a16="http://schemas.microsoft.com/office/drawing/2014/main" id="{03FA042D-3569-CF63-B7B5-6E52D5AB556F}"/>
              </a:ext>
            </a:extLst>
          </p:cNvPr>
          <p:cNvSpPr>
            <a:spLocks noGrp="1"/>
          </p:cNvSpPr>
          <p:nvPr>
            <p:ph type="ftr" sz="quarter" idx="3"/>
          </p:nvPr>
        </p:nvSpPr>
        <p:spPr>
          <a:xfrm>
            <a:off x="1468967" y="6235701"/>
            <a:ext cx="6076951" cy="320675"/>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CCD1D224-68DB-8215-70A3-496C5FAD1B8B}"/>
              </a:ext>
            </a:extLst>
          </p:cNvPr>
          <p:cNvSpPr>
            <a:spLocks noGrp="1"/>
          </p:cNvSpPr>
          <p:nvPr>
            <p:ph type="sldNum" sz="quarter" idx="4"/>
          </p:nvPr>
        </p:nvSpPr>
        <p:spPr>
          <a:xfrm>
            <a:off x="10987618" y="6218239"/>
            <a:ext cx="486833" cy="365125"/>
          </a:xfrm>
          <a:prstGeom prst="ellipse">
            <a:avLst/>
          </a:prstGeom>
          <a:solidFill>
            <a:srgbClr val="1D1D1D">
              <a:alpha val="69804"/>
            </a:srgbClr>
          </a:solidFill>
        </p:spPr>
        <p:txBody>
          <a:bodyPr vert="horz" wrap="square" lIns="18288" tIns="45720" rIns="18288" bIns="45720" numCol="1" anchor="ctr" anchorCtr="0" compatLnSpc="1">
            <a:prstTxWarp prst="textNoShape">
              <a:avLst/>
            </a:prstTxWarp>
            <a:noAutofit/>
          </a:bodyPr>
          <a:lstStyle>
            <a:lvl1pPr algn="ctr">
              <a:defRPr sz="1100">
                <a:solidFill>
                  <a:srgbClr val="FFFFFF"/>
                </a:solidFill>
              </a:defRPr>
            </a:lvl1pPr>
          </a:lstStyle>
          <a:p>
            <a:fld id="{26CF4F6E-C4C5-42E6-B0F9-7EEE82324CB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27" r:id="rId5"/>
    <p:sldLayoutId id="2147484147" r:id="rId6"/>
    <p:sldLayoutId id="2147484272" r:id="rId7"/>
    <p:sldLayoutId id="2147484273" r:id="rId8"/>
    <p:sldLayoutId id="2147484274" r:id="rId9"/>
    <p:sldLayoutId id="2147484275" r:id="rId10"/>
    <p:sldLayoutId id="2147484276" r:id="rId11"/>
  </p:sldLayoutIdLst>
  <p:txStyles>
    <p:titleStyle>
      <a:lvl1pPr algn="ctr" rtl="0" fontAlgn="base">
        <a:lnSpc>
          <a:spcPct val="90000"/>
        </a:lnSpc>
        <a:spcBef>
          <a:spcPct val="0"/>
        </a:spcBef>
        <a:spcAft>
          <a:spcPct val="0"/>
        </a:spcAft>
        <a:defRPr sz="2600" kern="1200" cap="all" spc="200">
          <a:solidFill>
            <a:srgbClr val="262626"/>
          </a:solidFill>
          <a:latin typeface="+mj-lt"/>
          <a:ea typeface="+mj-ea"/>
          <a:cs typeface="+mj-cs"/>
        </a:defRPr>
      </a:lvl1pPr>
      <a:lvl2pPr algn="ctr" rtl="0" fontAlgn="base">
        <a:lnSpc>
          <a:spcPct val="90000"/>
        </a:lnSpc>
        <a:spcBef>
          <a:spcPct val="0"/>
        </a:spcBef>
        <a:spcAft>
          <a:spcPct val="0"/>
        </a:spcAft>
        <a:defRPr sz="2600">
          <a:solidFill>
            <a:srgbClr val="262626"/>
          </a:solidFill>
          <a:latin typeface="Gill Sans MT" panose="020B0502020104020203" pitchFamily="34" charset="0"/>
        </a:defRPr>
      </a:lvl2pPr>
      <a:lvl3pPr algn="ctr" rtl="0" fontAlgn="base">
        <a:lnSpc>
          <a:spcPct val="90000"/>
        </a:lnSpc>
        <a:spcBef>
          <a:spcPct val="0"/>
        </a:spcBef>
        <a:spcAft>
          <a:spcPct val="0"/>
        </a:spcAft>
        <a:defRPr sz="2600">
          <a:solidFill>
            <a:srgbClr val="262626"/>
          </a:solidFill>
          <a:latin typeface="Gill Sans MT" panose="020B0502020104020203" pitchFamily="34" charset="0"/>
        </a:defRPr>
      </a:lvl3pPr>
      <a:lvl4pPr algn="ctr" rtl="0" fontAlgn="base">
        <a:lnSpc>
          <a:spcPct val="90000"/>
        </a:lnSpc>
        <a:spcBef>
          <a:spcPct val="0"/>
        </a:spcBef>
        <a:spcAft>
          <a:spcPct val="0"/>
        </a:spcAft>
        <a:defRPr sz="2600">
          <a:solidFill>
            <a:srgbClr val="262626"/>
          </a:solidFill>
          <a:latin typeface="Gill Sans MT" panose="020B0502020104020203" pitchFamily="34" charset="0"/>
        </a:defRPr>
      </a:lvl4pPr>
      <a:lvl5pPr algn="ctr" rtl="0" fontAlgn="base">
        <a:lnSpc>
          <a:spcPct val="90000"/>
        </a:lnSpc>
        <a:spcBef>
          <a:spcPct val="0"/>
        </a:spcBef>
        <a:spcAft>
          <a:spcPct val="0"/>
        </a:spcAft>
        <a:defRPr sz="2600">
          <a:solidFill>
            <a:srgbClr val="262626"/>
          </a:solidFill>
          <a:latin typeface="Gill Sans MT" panose="020B0502020104020203" pitchFamily="34" charset="0"/>
        </a:defRPr>
      </a:lvl5pPr>
      <a:lvl6pPr marL="457200" algn="ctr" rtl="0" fontAlgn="base">
        <a:lnSpc>
          <a:spcPct val="90000"/>
        </a:lnSpc>
        <a:spcBef>
          <a:spcPct val="0"/>
        </a:spcBef>
        <a:spcAft>
          <a:spcPct val="0"/>
        </a:spcAft>
        <a:defRPr sz="2600">
          <a:solidFill>
            <a:srgbClr val="262626"/>
          </a:solidFill>
          <a:latin typeface="Gill Sans MT" panose="020B0502020104020203" pitchFamily="34" charset="0"/>
        </a:defRPr>
      </a:lvl6pPr>
      <a:lvl7pPr marL="914400" algn="ctr" rtl="0" fontAlgn="base">
        <a:lnSpc>
          <a:spcPct val="90000"/>
        </a:lnSpc>
        <a:spcBef>
          <a:spcPct val="0"/>
        </a:spcBef>
        <a:spcAft>
          <a:spcPct val="0"/>
        </a:spcAft>
        <a:defRPr sz="2600">
          <a:solidFill>
            <a:srgbClr val="262626"/>
          </a:solidFill>
          <a:latin typeface="Gill Sans MT" panose="020B0502020104020203" pitchFamily="34" charset="0"/>
        </a:defRPr>
      </a:lvl7pPr>
      <a:lvl8pPr marL="1371600" algn="ctr" rtl="0" fontAlgn="base">
        <a:lnSpc>
          <a:spcPct val="90000"/>
        </a:lnSpc>
        <a:spcBef>
          <a:spcPct val="0"/>
        </a:spcBef>
        <a:spcAft>
          <a:spcPct val="0"/>
        </a:spcAft>
        <a:defRPr sz="2600">
          <a:solidFill>
            <a:srgbClr val="262626"/>
          </a:solidFill>
          <a:latin typeface="Gill Sans MT" panose="020B0502020104020203" pitchFamily="34" charset="0"/>
        </a:defRPr>
      </a:lvl8pPr>
      <a:lvl9pPr marL="1828800" algn="ctr" rtl="0" fontAlgn="base">
        <a:lnSpc>
          <a:spcPct val="90000"/>
        </a:lnSpc>
        <a:spcBef>
          <a:spcPct val="0"/>
        </a:spcBef>
        <a:spcAft>
          <a:spcPct val="0"/>
        </a:spcAft>
        <a:defRPr sz="2600">
          <a:solidFill>
            <a:srgbClr val="262626"/>
          </a:solidFill>
          <a:latin typeface="Gill Sans MT" panose="020B0502020104020203" pitchFamily="34" charset="0"/>
        </a:defRPr>
      </a:lvl9pPr>
    </p:titleStyle>
    <p:bodyStyle>
      <a:lvl1pPr marL="228600" indent="-228600" algn="l" rtl="0" fontAlgn="base">
        <a:spcBef>
          <a:spcPts val="1000"/>
        </a:spcBef>
        <a:spcAft>
          <a:spcPct val="0"/>
        </a:spcAft>
        <a:buClr>
          <a:schemeClr val="accent2"/>
        </a:buClr>
        <a:buFont typeface="Arial" panose="020B0604020202020204" pitchFamily="34" charset="0"/>
        <a:buChar char="•"/>
        <a:defRPr kern="1200">
          <a:solidFill>
            <a:srgbClr val="262626"/>
          </a:solidFill>
          <a:latin typeface="+mn-lt"/>
          <a:ea typeface="+mn-ea"/>
          <a:cs typeface="+mn-cs"/>
        </a:defRPr>
      </a:lvl1pPr>
      <a:lvl2pPr marL="4572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2pPr>
      <a:lvl3pPr marL="6858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3pPr>
      <a:lvl4pPr marL="9144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4pPr>
      <a:lvl5pPr marL="11430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AC971E-BD01-B1E0-FE41-D5F2A24137A3}"/>
              </a:ext>
            </a:extLst>
          </p:cNvPr>
          <p:cNvSpPr>
            <a:spLocks noGrp="1"/>
          </p:cNvSpPr>
          <p:nvPr>
            <p:ph type="title"/>
          </p:nvPr>
        </p:nvSpPr>
        <p:spPr bwMode="black">
          <a:xfrm>
            <a:off x="2142067" y="965200"/>
            <a:ext cx="7916333" cy="118745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74755" name="Text Placeholder 2">
            <a:extLst>
              <a:ext uri="{FF2B5EF4-FFF2-40B4-BE49-F238E27FC236}">
                <a16:creationId xmlns:a16="http://schemas.microsoft.com/office/drawing/2014/main" id="{6D4D10DE-AB4E-768B-5FED-C66CFCA14424}"/>
              </a:ext>
            </a:extLst>
          </p:cNvPr>
          <p:cNvSpPr>
            <a:spLocks noGrp="1" noChangeArrowheads="1"/>
          </p:cNvSpPr>
          <p:nvPr>
            <p:ph type="body" idx="1"/>
          </p:nvPr>
        </p:nvSpPr>
        <p:spPr bwMode="auto">
          <a:xfrm>
            <a:off x="2142067" y="2638426"/>
            <a:ext cx="791633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00A4892-8335-EDB6-A59C-99C582290E81}"/>
              </a:ext>
            </a:extLst>
          </p:cNvPr>
          <p:cNvSpPr>
            <a:spLocks noGrp="1"/>
          </p:cNvSpPr>
          <p:nvPr>
            <p:ph type="dt" sz="half" idx="2"/>
          </p:nvPr>
        </p:nvSpPr>
        <p:spPr>
          <a:xfrm>
            <a:off x="7971367" y="6238875"/>
            <a:ext cx="2753784" cy="323850"/>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US"/>
          </a:p>
        </p:txBody>
      </p:sp>
      <p:sp>
        <p:nvSpPr>
          <p:cNvPr id="5" name="Footer Placeholder 4">
            <a:extLst>
              <a:ext uri="{FF2B5EF4-FFF2-40B4-BE49-F238E27FC236}">
                <a16:creationId xmlns:a16="http://schemas.microsoft.com/office/drawing/2014/main" id="{9931F795-A210-6944-B404-FD7745C5288E}"/>
              </a:ext>
            </a:extLst>
          </p:cNvPr>
          <p:cNvSpPr>
            <a:spLocks noGrp="1"/>
          </p:cNvSpPr>
          <p:nvPr>
            <p:ph type="ftr" sz="quarter" idx="3"/>
          </p:nvPr>
        </p:nvSpPr>
        <p:spPr>
          <a:xfrm>
            <a:off x="1468967" y="6235701"/>
            <a:ext cx="6076951" cy="320675"/>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7E66B8B-20DD-96F7-19E3-2A953E8E67C1}"/>
              </a:ext>
            </a:extLst>
          </p:cNvPr>
          <p:cNvSpPr>
            <a:spLocks noGrp="1"/>
          </p:cNvSpPr>
          <p:nvPr>
            <p:ph type="sldNum" sz="quarter" idx="4"/>
          </p:nvPr>
        </p:nvSpPr>
        <p:spPr>
          <a:xfrm>
            <a:off x="10987618" y="6218239"/>
            <a:ext cx="486833" cy="365125"/>
          </a:xfrm>
          <a:prstGeom prst="ellipse">
            <a:avLst/>
          </a:prstGeom>
          <a:solidFill>
            <a:srgbClr val="1D1D1D">
              <a:alpha val="69804"/>
            </a:srgbClr>
          </a:solidFill>
        </p:spPr>
        <p:txBody>
          <a:bodyPr vert="horz" wrap="square" lIns="18288" tIns="45720" rIns="18288" bIns="45720" numCol="1" anchor="ctr" anchorCtr="0" compatLnSpc="1">
            <a:prstTxWarp prst="textNoShape">
              <a:avLst/>
            </a:prstTxWarp>
            <a:noAutofit/>
          </a:bodyPr>
          <a:lstStyle>
            <a:lvl1pPr algn="ctr">
              <a:defRPr sz="1100">
                <a:solidFill>
                  <a:srgbClr val="FFFFFF"/>
                </a:solidFill>
              </a:defRPr>
            </a:lvl1pPr>
          </a:lstStyle>
          <a:p>
            <a:fld id="{0E7E30EC-FB98-443B-853D-CCC8DD3F690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30" r:id="rId4"/>
    <p:sldLayoutId id="2147484183" r:id="rId5"/>
    <p:sldLayoutId id="2147484187" r:id="rId6"/>
    <p:sldLayoutId id="2147484182" r:id="rId7"/>
    <p:sldLayoutId id="2147484184" r:id="rId8"/>
    <p:sldLayoutId id="2147484179" r:id="rId9"/>
    <p:sldLayoutId id="2147484181" r:id="rId10"/>
    <p:sldLayoutId id="2147484093" r:id="rId11"/>
  </p:sldLayoutIdLst>
  <p:txStyles>
    <p:titleStyle>
      <a:lvl1pPr algn="ctr" rtl="0" fontAlgn="base">
        <a:lnSpc>
          <a:spcPct val="90000"/>
        </a:lnSpc>
        <a:spcBef>
          <a:spcPct val="0"/>
        </a:spcBef>
        <a:spcAft>
          <a:spcPct val="0"/>
        </a:spcAft>
        <a:defRPr sz="2600" kern="1200" cap="all" spc="200">
          <a:solidFill>
            <a:srgbClr val="262626"/>
          </a:solidFill>
          <a:latin typeface="+mj-lt"/>
          <a:ea typeface="+mj-ea"/>
          <a:cs typeface="+mj-cs"/>
        </a:defRPr>
      </a:lvl1pPr>
      <a:lvl2pPr algn="ctr" rtl="0" fontAlgn="base">
        <a:lnSpc>
          <a:spcPct val="90000"/>
        </a:lnSpc>
        <a:spcBef>
          <a:spcPct val="0"/>
        </a:spcBef>
        <a:spcAft>
          <a:spcPct val="0"/>
        </a:spcAft>
        <a:defRPr sz="2600">
          <a:solidFill>
            <a:srgbClr val="262626"/>
          </a:solidFill>
          <a:latin typeface="Gill Sans MT" panose="020B0502020104020203" pitchFamily="34" charset="0"/>
        </a:defRPr>
      </a:lvl2pPr>
      <a:lvl3pPr algn="ctr" rtl="0" fontAlgn="base">
        <a:lnSpc>
          <a:spcPct val="90000"/>
        </a:lnSpc>
        <a:spcBef>
          <a:spcPct val="0"/>
        </a:spcBef>
        <a:spcAft>
          <a:spcPct val="0"/>
        </a:spcAft>
        <a:defRPr sz="2600">
          <a:solidFill>
            <a:srgbClr val="262626"/>
          </a:solidFill>
          <a:latin typeface="Gill Sans MT" panose="020B0502020104020203" pitchFamily="34" charset="0"/>
        </a:defRPr>
      </a:lvl3pPr>
      <a:lvl4pPr algn="ctr" rtl="0" fontAlgn="base">
        <a:lnSpc>
          <a:spcPct val="90000"/>
        </a:lnSpc>
        <a:spcBef>
          <a:spcPct val="0"/>
        </a:spcBef>
        <a:spcAft>
          <a:spcPct val="0"/>
        </a:spcAft>
        <a:defRPr sz="2600">
          <a:solidFill>
            <a:srgbClr val="262626"/>
          </a:solidFill>
          <a:latin typeface="Gill Sans MT" panose="020B0502020104020203" pitchFamily="34" charset="0"/>
        </a:defRPr>
      </a:lvl4pPr>
      <a:lvl5pPr algn="ctr" rtl="0" fontAlgn="base">
        <a:lnSpc>
          <a:spcPct val="90000"/>
        </a:lnSpc>
        <a:spcBef>
          <a:spcPct val="0"/>
        </a:spcBef>
        <a:spcAft>
          <a:spcPct val="0"/>
        </a:spcAft>
        <a:defRPr sz="2600">
          <a:solidFill>
            <a:srgbClr val="262626"/>
          </a:solidFill>
          <a:latin typeface="Gill Sans MT" panose="020B0502020104020203" pitchFamily="34" charset="0"/>
        </a:defRPr>
      </a:lvl5pPr>
      <a:lvl6pPr marL="457200" algn="ctr" rtl="0" fontAlgn="base">
        <a:lnSpc>
          <a:spcPct val="90000"/>
        </a:lnSpc>
        <a:spcBef>
          <a:spcPct val="0"/>
        </a:spcBef>
        <a:spcAft>
          <a:spcPct val="0"/>
        </a:spcAft>
        <a:defRPr sz="2600">
          <a:solidFill>
            <a:srgbClr val="262626"/>
          </a:solidFill>
          <a:latin typeface="Gill Sans MT" panose="020B0502020104020203" pitchFamily="34" charset="0"/>
        </a:defRPr>
      </a:lvl6pPr>
      <a:lvl7pPr marL="914400" algn="ctr" rtl="0" fontAlgn="base">
        <a:lnSpc>
          <a:spcPct val="90000"/>
        </a:lnSpc>
        <a:spcBef>
          <a:spcPct val="0"/>
        </a:spcBef>
        <a:spcAft>
          <a:spcPct val="0"/>
        </a:spcAft>
        <a:defRPr sz="2600">
          <a:solidFill>
            <a:srgbClr val="262626"/>
          </a:solidFill>
          <a:latin typeface="Gill Sans MT" panose="020B0502020104020203" pitchFamily="34" charset="0"/>
        </a:defRPr>
      </a:lvl7pPr>
      <a:lvl8pPr marL="1371600" algn="ctr" rtl="0" fontAlgn="base">
        <a:lnSpc>
          <a:spcPct val="90000"/>
        </a:lnSpc>
        <a:spcBef>
          <a:spcPct val="0"/>
        </a:spcBef>
        <a:spcAft>
          <a:spcPct val="0"/>
        </a:spcAft>
        <a:defRPr sz="2600">
          <a:solidFill>
            <a:srgbClr val="262626"/>
          </a:solidFill>
          <a:latin typeface="Gill Sans MT" panose="020B0502020104020203" pitchFamily="34" charset="0"/>
        </a:defRPr>
      </a:lvl8pPr>
      <a:lvl9pPr marL="1828800" algn="ctr" rtl="0" fontAlgn="base">
        <a:lnSpc>
          <a:spcPct val="90000"/>
        </a:lnSpc>
        <a:spcBef>
          <a:spcPct val="0"/>
        </a:spcBef>
        <a:spcAft>
          <a:spcPct val="0"/>
        </a:spcAft>
        <a:defRPr sz="2600">
          <a:solidFill>
            <a:srgbClr val="262626"/>
          </a:solidFill>
          <a:latin typeface="Gill Sans MT" panose="020B0502020104020203" pitchFamily="34" charset="0"/>
        </a:defRPr>
      </a:lvl9pPr>
    </p:titleStyle>
    <p:bodyStyle>
      <a:lvl1pPr marL="228600" indent="-228600" algn="l" rtl="0" fontAlgn="base">
        <a:spcBef>
          <a:spcPts val="1000"/>
        </a:spcBef>
        <a:spcAft>
          <a:spcPct val="0"/>
        </a:spcAft>
        <a:buClr>
          <a:schemeClr val="accent2"/>
        </a:buClr>
        <a:buFont typeface="Arial" panose="020B0604020202020204" pitchFamily="34" charset="0"/>
        <a:buChar char="•"/>
        <a:defRPr kern="1200">
          <a:solidFill>
            <a:srgbClr val="262626"/>
          </a:solidFill>
          <a:latin typeface="+mn-lt"/>
          <a:ea typeface="+mn-ea"/>
          <a:cs typeface="+mn-cs"/>
        </a:defRPr>
      </a:lvl1pPr>
      <a:lvl2pPr marL="4572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2pPr>
      <a:lvl3pPr marL="6858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3pPr>
      <a:lvl4pPr marL="9144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4pPr>
      <a:lvl5pPr marL="11430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292F53-0EC3-2708-DF71-1026A9E1E355}"/>
              </a:ext>
            </a:extLst>
          </p:cNvPr>
          <p:cNvSpPr>
            <a:spLocks noGrp="1"/>
          </p:cNvSpPr>
          <p:nvPr>
            <p:ph type="title"/>
          </p:nvPr>
        </p:nvSpPr>
        <p:spPr bwMode="black">
          <a:xfrm>
            <a:off x="2142067" y="965200"/>
            <a:ext cx="7916333" cy="118745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75779" name="Text Placeholder 2">
            <a:extLst>
              <a:ext uri="{FF2B5EF4-FFF2-40B4-BE49-F238E27FC236}">
                <a16:creationId xmlns:a16="http://schemas.microsoft.com/office/drawing/2014/main" id="{6035491E-DE7B-E413-13F3-DFA468862797}"/>
              </a:ext>
            </a:extLst>
          </p:cNvPr>
          <p:cNvSpPr>
            <a:spLocks noGrp="1" noChangeArrowheads="1"/>
          </p:cNvSpPr>
          <p:nvPr>
            <p:ph type="body" idx="1"/>
          </p:nvPr>
        </p:nvSpPr>
        <p:spPr bwMode="auto">
          <a:xfrm>
            <a:off x="2142067" y="2638426"/>
            <a:ext cx="791633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4C027E5-0BE4-27D4-C367-347C61F34563}"/>
              </a:ext>
            </a:extLst>
          </p:cNvPr>
          <p:cNvSpPr>
            <a:spLocks noGrp="1"/>
          </p:cNvSpPr>
          <p:nvPr>
            <p:ph type="dt" sz="half" idx="2"/>
          </p:nvPr>
        </p:nvSpPr>
        <p:spPr>
          <a:xfrm>
            <a:off x="7971367" y="6238875"/>
            <a:ext cx="2753784" cy="323850"/>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US"/>
          </a:p>
        </p:txBody>
      </p:sp>
      <p:sp>
        <p:nvSpPr>
          <p:cNvPr id="5" name="Footer Placeholder 4">
            <a:extLst>
              <a:ext uri="{FF2B5EF4-FFF2-40B4-BE49-F238E27FC236}">
                <a16:creationId xmlns:a16="http://schemas.microsoft.com/office/drawing/2014/main" id="{97535737-75F5-858C-2668-B9C0A601A01A}"/>
              </a:ext>
            </a:extLst>
          </p:cNvPr>
          <p:cNvSpPr>
            <a:spLocks noGrp="1"/>
          </p:cNvSpPr>
          <p:nvPr>
            <p:ph type="ftr" sz="quarter" idx="3"/>
          </p:nvPr>
        </p:nvSpPr>
        <p:spPr>
          <a:xfrm>
            <a:off x="1468967" y="6235701"/>
            <a:ext cx="6076951" cy="320675"/>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014A09AB-04E4-9C15-5E53-2A0DABFF708E}"/>
              </a:ext>
            </a:extLst>
          </p:cNvPr>
          <p:cNvSpPr>
            <a:spLocks noGrp="1"/>
          </p:cNvSpPr>
          <p:nvPr>
            <p:ph type="sldNum" sz="quarter" idx="4"/>
          </p:nvPr>
        </p:nvSpPr>
        <p:spPr>
          <a:xfrm>
            <a:off x="10987618" y="6218239"/>
            <a:ext cx="486833" cy="365125"/>
          </a:xfrm>
          <a:prstGeom prst="ellipse">
            <a:avLst/>
          </a:prstGeom>
          <a:solidFill>
            <a:srgbClr val="1D1D1D">
              <a:alpha val="69804"/>
            </a:srgbClr>
          </a:solidFill>
        </p:spPr>
        <p:txBody>
          <a:bodyPr vert="horz" wrap="square" lIns="18288" tIns="45720" rIns="18288" bIns="45720" numCol="1" anchor="ctr" anchorCtr="0" compatLnSpc="1">
            <a:prstTxWarp prst="textNoShape">
              <a:avLst/>
            </a:prstTxWarp>
            <a:noAutofit/>
          </a:bodyPr>
          <a:lstStyle>
            <a:lvl1pPr algn="ctr">
              <a:defRPr sz="1100">
                <a:solidFill>
                  <a:srgbClr val="FFFFFF"/>
                </a:solidFill>
              </a:defRPr>
            </a:lvl1pPr>
          </a:lstStyle>
          <a:p>
            <a:fld id="{7755C04B-EE51-49F6-827F-CA8136FA477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185" r:id="rId5"/>
    <p:sldLayoutId id="2147484098" r:id="rId6"/>
    <p:sldLayoutId id="2147484099" r:id="rId7"/>
    <p:sldLayoutId id="2147484174" r:id="rId8"/>
    <p:sldLayoutId id="2147484175" r:id="rId9"/>
    <p:sldLayoutId id="2147484125" r:id="rId10"/>
    <p:sldLayoutId id="2147484126" r:id="rId11"/>
  </p:sldLayoutIdLst>
  <p:txStyles>
    <p:titleStyle>
      <a:lvl1pPr algn="ctr" rtl="0" fontAlgn="base">
        <a:lnSpc>
          <a:spcPct val="90000"/>
        </a:lnSpc>
        <a:spcBef>
          <a:spcPct val="0"/>
        </a:spcBef>
        <a:spcAft>
          <a:spcPct val="0"/>
        </a:spcAft>
        <a:defRPr sz="2600" kern="1200" cap="all" spc="200">
          <a:solidFill>
            <a:srgbClr val="262626"/>
          </a:solidFill>
          <a:latin typeface="+mj-lt"/>
          <a:ea typeface="+mj-ea"/>
          <a:cs typeface="+mj-cs"/>
        </a:defRPr>
      </a:lvl1pPr>
      <a:lvl2pPr algn="ctr" rtl="0" fontAlgn="base">
        <a:lnSpc>
          <a:spcPct val="90000"/>
        </a:lnSpc>
        <a:spcBef>
          <a:spcPct val="0"/>
        </a:spcBef>
        <a:spcAft>
          <a:spcPct val="0"/>
        </a:spcAft>
        <a:defRPr sz="2600">
          <a:solidFill>
            <a:srgbClr val="262626"/>
          </a:solidFill>
          <a:latin typeface="Gill Sans MT" panose="020B0502020104020203" pitchFamily="34" charset="0"/>
        </a:defRPr>
      </a:lvl2pPr>
      <a:lvl3pPr algn="ctr" rtl="0" fontAlgn="base">
        <a:lnSpc>
          <a:spcPct val="90000"/>
        </a:lnSpc>
        <a:spcBef>
          <a:spcPct val="0"/>
        </a:spcBef>
        <a:spcAft>
          <a:spcPct val="0"/>
        </a:spcAft>
        <a:defRPr sz="2600">
          <a:solidFill>
            <a:srgbClr val="262626"/>
          </a:solidFill>
          <a:latin typeface="Gill Sans MT" panose="020B0502020104020203" pitchFamily="34" charset="0"/>
        </a:defRPr>
      </a:lvl3pPr>
      <a:lvl4pPr algn="ctr" rtl="0" fontAlgn="base">
        <a:lnSpc>
          <a:spcPct val="90000"/>
        </a:lnSpc>
        <a:spcBef>
          <a:spcPct val="0"/>
        </a:spcBef>
        <a:spcAft>
          <a:spcPct val="0"/>
        </a:spcAft>
        <a:defRPr sz="2600">
          <a:solidFill>
            <a:srgbClr val="262626"/>
          </a:solidFill>
          <a:latin typeface="Gill Sans MT" panose="020B0502020104020203" pitchFamily="34" charset="0"/>
        </a:defRPr>
      </a:lvl4pPr>
      <a:lvl5pPr algn="ctr" rtl="0" fontAlgn="base">
        <a:lnSpc>
          <a:spcPct val="90000"/>
        </a:lnSpc>
        <a:spcBef>
          <a:spcPct val="0"/>
        </a:spcBef>
        <a:spcAft>
          <a:spcPct val="0"/>
        </a:spcAft>
        <a:defRPr sz="2600">
          <a:solidFill>
            <a:srgbClr val="262626"/>
          </a:solidFill>
          <a:latin typeface="Gill Sans MT" panose="020B0502020104020203" pitchFamily="34" charset="0"/>
        </a:defRPr>
      </a:lvl5pPr>
      <a:lvl6pPr marL="457200" algn="ctr" rtl="0" fontAlgn="base">
        <a:lnSpc>
          <a:spcPct val="90000"/>
        </a:lnSpc>
        <a:spcBef>
          <a:spcPct val="0"/>
        </a:spcBef>
        <a:spcAft>
          <a:spcPct val="0"/>
        </a:spcAft>
        <a:defRPr sz="2600">
          <a:solidFill>
            <a:srgbClr val="262626"/>
          </a:solidFill>
          <a:latin typeface="Gill Sans MT" panose="020B0502020104020203" pitchFamily="34" charset="0"/>
        </a:defRPr>
      </a:lvl6pPr>
      <a:lvl7pPr marL="914400" algn="ctr" rtl="0" fontAlgn="base">
        <a:lnSpc>
          <a:spcPct val="90000"/>
        </a:lnSpc>
        <a:spcBef>
          <a:spcPct val="0"/>
        </a:spcBef>
        <a:spcAft>
          <a:spcPct val="0"/>
        </a:spcAft>
        <a:defRPr sz="2600">
          <a:solidFill>
            <a:srgbClr val="262626"/>
          </a:solidFill>
          <a:latin typeface="Gill Sans MT" panose="020B0502020104020203" pitchFamily="34" charset="0"/>
        </a:defRPr>
      </a:lvl7pPr>
      <a:lvl8pPr marL="1371600" algn="ctr" rtl="0" fontAlgn="base">
        <a:lnSpc>
          <a:spcPct val="90000"/>
        </a:lnSpc>
        <a:spcBef>
          <a:spcPct val="0"/>
        </a:spcBef>
        <a:spcAft>
          <a:spcPct val="0"/>
        </a:spcAft>
        <a:defRPr sz="2600">
          <a:solidFill>
            <a:srgbClr val="262626"/>
          </a:solidFill>
          <a:latin typeface="Gill Sans MT" panose="020B0502020104020203" pitchFamily="34" charset="0"/>
        </a:defRPr>
      </a:lvl8pPr>
      <a:lvl9pPr marL="1828800" algn="ctr" rtl="0" fontAlgn="base">
        <a:lnSpc>
          <a:spcPct val="90000"/>
        </a:lnSpc>
        <a:spcBef>
          <a:spcPct val="0"/>
        </a:spcBef>
        <a:spcAft>
          <a:spcPct val="0"/>
        </a:spcAft>
        <a:defRPr sz="2600">
          <a:solidFill>
            <a:srgbClr val="262626"/>
          </a:solidFill>
          <a:latin typeface="Gill Sans MT" panose="020B0502020104020203" pitchFamily="34" charset="0"/>
        </a:defRPr>
      </a:lvl9pPr>
    </p:titleStyle>
    <p:bodyStyle>
      <a:lvl1pPr marL="228600" indent="-228600" algn="l" rtl="0" fontAlgn="base">
        <a:spcBef>
          <a:spcPts val="1000"/>
        </a:spcBef>
        <a:spcAft>
          <a:spcPct val="0"/>
        </a:spcAft>
        <a:buClr>
          <a:schemeClr val="accent2"/>
        </a:buClr>
        <a:buFont typeface="Arial" panose="020B0604020202020204" pitchFamily="34" charset="0"/>
        <a:buChar char="•"/>
        <a:defRPr kern="1200">
          <a:solidFill>
            <a:srgbClr val="262626"/>
          </a:solidFill>
          <a:latin typeface="+mn-lt"/>
          <a:ea typeface="+mn-ea"/>
          <a:cs typeface="+mn-cs"/>
        </a:defRPr>
      </a:lvl1pPr>
      <a:lvl2pPr marL="4572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2pPr>
      <a:lvl3pPr marL="6858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3pPr>
      <a:lvl4pPr marL="9144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4pPr>
      <a:lvl5pPr marL="11430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2D997-E07F-0F62-EEB2-ED5879B91B3C}"/>
              </a:ext>
            </a:extLst>
          </p:cNvPr>
          <p:cNvSpPr>
            <a:spLocks noGrp="1"/>
          </p:cNvSpPr>
          <p:nvPr>
            <p:ph type="title"/>
          </p:nvPr>
        </p:nvSpPr>
        <p:spPr bwMode="black">
          <a:xfrm>
            <a:off x="2142067" y="965200"/>
            <a:ext cx="7916333" cy="118745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56323" name="Text Placeholder 2">
            <a:extLst>
              <a:ext uri="{FF2B5EF4-FFF2-40B4-BE49-F238E27FC236}">
                <a16:creationId xmlns:a16="http://schemas.microsoft.com/office/drawing/2014/main" id="{150C1F70-D1C0-0282-6ADD-49AE2B328A09}"/>
              </a:ext>
            </a:extLst>
          </p:cNvPr>
          <p:cNvSpPr>
            <a:spLocks noGrp="1" noChangeArrowheads="1"/>
          </p:cNvSpPr>
          <p:nvPr>
            <p:ph type="body" idx="1"/>
          </p:nvPr>
        </p:nvSpPr>
        <p:spPr bwMode="auto">
          <a:xfrm>
            <a:off x="2142067" y="2638426"/>
            <a:ext cx="791633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F832317-6D7D-39B6-B53B-995B96FAF49D}"/>
              </a:ext>
            </a:extLst>
          </p:cNvPr>
          <p:cNvSpPr>
            <a:spLocks noGrp="1"/>
          </p:cNvSpPr>
          <p:nvPr>
            <p:ph type="dt" sz="half" idx="2"/>
          </p:nvPr>
        </p:nvSpPr>
        <p:spPr>
          <a:xfrm>
            <a:off x="7971367" y="6238875"/>
            <a:ext cx="2753784" cy="323850"/>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US"/>
          </a:p>
        </p:txBody>
      </p:sp>
      <p:sp>
        <p:nvSpPr>
          <p:cNvPr id="5" name="Footer Placeholder 4">
            <a:extLst>
              <a:ext uri="{FF2B5EF4-FFF2-40B4-BE49-F238E27FC236}">
                <a16:creationId xmlns:a16="http://schemas.microsoft.com/office/drawing/2014/main" id="{A2E01DDC-42DF-21A0-D317-320A8FB81AAF}"/>
              </a:ext>
            </a:extLst>
          </p:cNvPr>
          <p:cNvSpPr>
            <a:spLocks noGrp="1"/>
          </p:cNvSpPr>
          <p:nvPr>
            <p:ph type="ftr" sz="quarter" idx="3"/>
          </p:nvPr>
        </p:nvSpPr>
        <p:spPr>
          <a:xfrm>
            <a:off x="1468967" y="6235701"/>
            <a:ext cx="6076951" cy="320675"/>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E9D70120-4050-8D8B-726B-813F6D2E4D36}"/>
              </a:ext>
            </a:extLst>
          </p:cNvPr>
          <p:cNvSpPr>
            <a:spLocks noGrp="1"/>
          </p:cNvSpPr>
          <p:nvPr>
            <p:ph type="sldNum" sz="quarter" idx="4"/>
          </p:nvPr>
        </p:nvSpPr>
        <p:spPr>
          <a:xfrm>
            <a:off x="10987618" y="6218239"/>
            <a:ext cx="486833" cy="365125"/>
          </a:xfrm>
          <a:prstGeom prst="ellipse">
            <a:avLst/>
          </a:prstGeom>
          <a:solidFill>
            <a:srgbClr val="1D1D1D">
              <a:alpha val="69804"/>
            </a:srgbClr>
          </a:solidFill>
        </p:spPr>
        <p:txBody>
          <a:bodyPr vert="horz" wrap="square" lIns="18288" tIns="45720" rIns="18288" bIns="45720" numCol="1" anchor="ctr" anchorCtr="0" compatLnSpc="1">
            <a:prstTxWarp prst="textNoShape">
              <a:avLst/>
            </a:prstTxWarp>
            <a:noAutofit/>
          </a:bodyPr>
          <a:lstStyle>
            <a:lvl1pPr algn="ctr">
              <a:defRPr sz="1100">
                <a:solidFill>
                  <a:srgbClr val="FFFFFF"/>
                </a:solidFill>
              </a:defRPr>
            </a:lvl1pPr>
          </a:lstStyle>
          <a:p>
            <a:fld id="{318EAB39-3E90-451F-B034-0E4B5FDD911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69" r:id="rId1"/>
    <p:sldLayoutId id="2147484100" r:id="rId2"/>
    <p:sldLayoutId id="2147484170" r:id="rId3"/>
    <p:sldLayoutId id="2147484101" r:id="rId4"/>
    <p:sldLayoutId id="2147484102" r:id="rId5"/>
    <p:sldLayoutId id="2147484132" r:id="rId6"/>
    <p:sldLayoutId id="2147484134" r:id="rId7"/>
    <p:sldLayoutId id="2147484171" r:id="rId8"/>
    <p:sldLayoutId id="2147484172" r:id="rId9"/>
    <p:sldLayoutId id="2147484135" r:id="rId10"/>
    <p:sldLayoutId id="2147484136" r:id="rId11"/>
  </p:sldLayoutIdLst>
  <p:transition>
    <p:fade thruBlk="1"/>
  </p:transition>
  <p:txStyles>
    <p:titleStyle>
      <a:lvl1pPr algn="ctr" rtl="0" fontAlgn="base">
        <a:lnSpc>
          <a:spcPct val="90000"/>
        </a:lnSpc>
        <a:spcBef>
          <a:spcPct val="0"/>
        </a:spcBef>
        <a:spcAft>
          <a:spcPct val="0"/>
        </a:spcAft>
        <a:defRPr sz="2600" kern="1200" cap="all" spc="200">
          <a:solidFill>
            <a:srgbClr val="262626"/>
          </a:solidFill>
          <a:latin typeface="+mj-lt"/>
          <a:ea typeface="+mj-ea"/>
          <a:cs typeface="+mj-cs"/>
        </a:defRPr>
      </a:lvl1pPr>
      <a:lvl2pPr algn="ctr" rtl="0" fontAlgn="base">
        <a:lnSpc>
          <a:spcPct val="90000"/>
        </a:lnSpc>
        <a:spcBef>
          <a:spcPct val="0"/>
        </a:spcBef>
        <a:spcAft>
          <a:spcPct val="0"/>
        </a:spcAft>
        <a:defRPr sz="2600">
          <a:solidFill>
            <a:srgbClr val="262626"/>
          </a:solidFill>
          <a:latin typeface="Gill Sans MT" panose="020B0502020104020203" pitchFamily="34" charset="0"/>
        </a:defRPr>
      </a:lvl2pPr>
      <a:lvl3pPr algn="ctr" rtl="0" fontAlgn="base">
        <a:lnSpc>
          <a:spcPct val="90000"/>
        </a:lnSpc>
        <a:spcBef>
          <a:spcPct val="0"/>
        </a:spcBef>
        <a:spcAft>
          <a:spcPct val="0"/>
        </a:spcAft>
        <a:defRPr sz="2600">
          <a:solidFill>
            <a:srgbClr val="262626"/>
          </a:solidFill>
          <a:latin typeface="Gill Sans MT" panose="020B0502020104020203" pitchFamily="34" charset="0"/>
        </a:defRPr>
      </a:lvl3pPr>
      <a:lvl4pPr algn="ctr" rtl="0" fontAlgn="base">
        <a:lnSpc>
          <a:spcPct val="90000"/>
        </a:lnSpc>
        <a:spcBef>
          <a:spcPct val="0"/>
        </a:spcBef>
        <a:spcAft>
          <a:spcPct val="0"/>
        </a:spcAft>
        <a:defRPr sz="2600">
          <a:solidFill>
            <a:srgbClr val="262626"/>
          </a:solidFill>
          <a:latin typeface="Gill Sans MT" panose="020B0502020104020203" pitchFamily="34" charset="0"/>
        </a:defRPr>
      </a:lvl4pPr>
      <a:lvl5pPr algn="ctr" rtl="0" fontAlgn="base">
        <a:lnSpc>
          <a:spcPct val="90000"/>
        </a:lnSpc>
        <a:spcBef>
          <a:spcPct val="0"/>
        </a:spcBef>
        <a:spcAft>
          <a:spcPct val="0"/>
        </a:spcAft>
        <a:defRPr sz="2600">
          <a:solidFill>
            <a:srgbClr val="262626"/>
          </a:solidFill>
          <a:latin typeface="Gill Sans MT" panose="020B0502020104020203" pitchFamily="34" charset="0"/>
        </a:defRPr>
      </a:lvl5pPr>
      <a:lvl6pPr marL="457200" algn="ctr" rtl="0" fontAlgn="base">
        <a:lnSpc>
          <a:spcPct val="90000"/>
        </a:lnSpc>
        <a:spcBef>
          <a:spcPct val="0"/>
        </a:spcBef>
        <a:spcAft>
          <a:spcPct val="0"/>
        </a:spcAft>
        <a:defRPr sz="2600">
          <a:solidFill>
            <a:srgbClr val="262626"/>
          </a:solidFill>
          <a:latin typeface="Gill Sans MT" panose="020B0502020104020203" pitchFamily="34" charset="0"/>
        </a:defRPr>
      </a:lvl6pPr>
      <a:lvl7pPr marL="914400" algn="ctr" rtl="0" fontAlgn="base">
        <a:lnSpc>
          <a:spcPct val="90000"/>
        </a:lnSpc>
        <a:spcBef>
          <a:spcPct val="0"/>
        </a:spcBef>
        <a:spcAft>
          <a:spcPct val="0"/>
        </a:spcAft>
        <a:defRPr sz="2600">
          <a:solidFill>
            <a:srgbClr val="262626"/>
          </a:solidFill>
          <a:latin typeface="Gill Sans MT" panose="020B0502020104020203" pitchFamily="34" charset="0"/>
        </a:defRPr>
      </a:lvl7pPr>
      <a:lvl8pPr marL="1371600" algn="ctr" rtl="0" fontAlgn="base">
        <a:lnSpc>
          <a:spcPct val="90000"/>
        </a:lnSpc>
        <a:spcBef>
          <a:spcPct val="0"/>
        </a:spcBef>
        <a:spcAft>
          <a:spcPct val="0"/>
        </a:spcAft>
        <a:defRPr sz="2600">
          <a:solidFill>
            <a:srgbClr val="262626"/>
          </a:solidFill>
          <a:latin typeface="Gill Sans MT" panose="020B0502020104020203" pitchFamily="34" charset="0"/>
        </a:defRPr>
      </a:lvl8pPr>
      <a:lvl9pPr marL="1828800" algn="ctr" rtl="0" fontAlgn="base">
        <a:lnSpc>
          <a:spcPct val="90000"/>
        </a:lnSpc>
        <a:spcBef>
          <a:spcPct val="0"/>
        </a:spcBef>
        <a:spcAft>
          <a:spcPct val="0"/>
        </a:spcAft>
        <a:defRPr sz="2600">
          <a:solidFill>
            <a:srgbClr val="262626"/>
          </a:solidFill>
          <a:latin typeface="Gill Sans MT" panose="020B0502020104020203" pitchFamily="34" charset="0"/>
        </a:defRPr>
      </a:lvl9pPr>
    </p:titleStyle>
    <p:bodyStyle>
      <a:lvl1pPr marL="228600" indent="-228600" algn="l" rtl="0" fontAlgn="base">
        <a:spcBef>
          <a:spcPts val="1000"/>
        </a:spcBef>
        <a:spcAft>
          <a:spcPct val="0"/>
        </a:spcAft>
        <a:buClr>
          <a:schemeClr val="accent2"/>
        </a:buClr>
        <a:buFont typeface="Arial" panose="020B0604020202020204" pitchFamily="34" charset="0"/>
        <a:buChar char="•"/>
        <a:defRPr kern="1200">
          <a:solidFill>
            <a:srgbClr val="262626"/>
          </a:solidFill>
          <a:latin typeface="+mn-lt"/>
          <a:ea typeface="+mn-ea"/>
          <a:cs typeface="+mn-cs"/>
        </a:defRPr>
      </a:lvl1pPr>
      <a:lvl2pPr marL="4572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2pPr>
      <a:lvl3pPr marL="6858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3pPr>
      <a:lvl4pPr marL="9144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4pPr>
      <a:lvl5pPr marL="11430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7E6B69-CF15-52B7-1159-92D32D7493A0}"/>
              </a:ext>
            </a:extLst>
          </p:cNvPr>
          <p:cNvSpPr>
            <a:spLocks noGrp="1"/>
          </p:cNvSpPr>
          <p:nvPr>
            <p:ph type="title"/>
          </p:nvPr>
        </p:nvSpPr>
        <p:spPr bwMode="black">
          <a:xfrm>
            <a:off x="2142067" y="965200"/>
            <a:ext cx="7916333" cy="118745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57347" name="Text Placeholder 2">
            <a:extLst>
              <a:ext uri="{FF2B5EF4-FFF2-40B4-BE49-F238E27FC236}">
                <a16:creationId xmlns:a16="http://schemas.microsoft.com/office/drawing/2014/main" id="{F6ABB33A-2B48-2510-AA72-4424466DDBA2}"/>
              </a:ext>
            </a:extLst>
          </p:cNvPr>
          <p:cNvSpPr>
            <a:spLocks noGrp="1" noChangeArrowheads="1"/>
          </p:cNvSpPr>
          <p:nvPr>
            <p:ph type="body" idx="1"/>
          </p:nvPr>
        </p:nvSpPr>
        <p:spPr bwMode="auto">
          <a:xfrm>
            <a:off x="2142067" y="2638426"/>
            <a:ext cx="791633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63DBB11-1913-9994-964F-B96AD653227E}"/>
              </a:ext>
            </a:extLst>
          </p:cNvPr>
          <p:cNvSpPr>
            <a:spLocks noGrp="1"/>
          </p:cNvSpPr>
          <p:nvPr>
            <p:ph type="dt" sz="half" idx="2"/>
          </p:nvPr>
        </p:nvSpPr>
        <p:spPr>
          <a:xfrm>
            <a:off x="7971367" y="6238875"/>
            <a:ext cx="2753784" cy="323850"/>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US"/>
          </a:p>
        </p:txBody>
      </p:sp>
      <p:sp>
        <p:nvSpPr>
          <p:cNvPr id="5" name="Footer Placeholder 4">
            <a:extLst>
              <a:ext uri="{FF2B5EF4-FFF2-40B4-BE49-F238E27FC236}">
                <a16:creationId xmlns:a16="http://schemas.microsoft.com/office/drawing/2014/main" id="{7C646576-56EF-A97E-C2E3-DED4A034F167}"/>
              </a:ext>
            </a:extLst>
          </p:cNvPr>
          <p:cNvSpPr>
            <a:spLocks noGrp="1"/>
          </p:cNvSpPr>
          <p:nvPr>
            <p:ph type="ftr" sz="quarter" idx="3"/>
          </p:nvPr>
        </p:nvSpPr>
        <p:spPr>
          <a:xfrm>
            <a:off x="1468967" y="6235701"/>
            <a:ext cx="6076951" cy="320675"/>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E18A62F-6C60-67F5-516A-765C4C1C6C72}"/>
              </a:ext>
            </a:extLst>
          </p:cNvPr>
          <p:cNvSpPr>
            <a:spLocks noGrp="1"/>
          </p:cNvSpPr>
          <p:nvPr>
            <p:ph type="sldNum" sz="quarter" idx="4"/>
          </p:nvPr>
        </p:nvSpPr>
        <p:spPr>
          <a:xfrm>
            <a:off x="10987618" y="6218239"/>
            <a:ext cx="486833" cy="365125"/>
          </a:xfrm>
          <a:prstGeom prst="ellipse">
            <a:avLst/>
          </a:prstGeom>
          <a:solidFill>
            <a:srgbClr val="1D1D1D">
              <a:alpha val="69804"/>
            </a:srgbClr>
          </a:solidFill>
        </p:spPr>
        <p:txBody>
          <a:bodyPr vert="horz" wrap="square" lIns="18288" tIns="45720" rIns="18288" bIns="45720" numCol="1" anchor="ctr" anchorCtr="0" compatLnSpc="1">
            <a:prstTxWarp prst="textNoShape">
              <a:avLst/>
            </a:prstTxWarp>
            <a:noAutofit/>
          </a:bodyPr>
          <a:lstStyle>
            <a:lvl1pPr algn="ctr">
              <a:defRPr sz="1100">
                <a:solidFill>
                  <a:srgbClr val="FFFFFF"/>
                </a:solidFill>
              </a:defRPr>
            </a:lvl1pPr>
          </a:lstStyle>
          <a:p>
            <a:fld id="{93D43A71-187D-4EBA-925B-20F660C7EE5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73" r:id="rId1"/>
    <p:sldLayoutId id="2147484137" r:id="rId2"/>
    <p:sldLayoutId id="2147484176" r:id="rId3"/>
    <p:sldLayoutId id="2147484140" r:id="rId4"/>
    <p:sldLayoutId id="2147484141" r:id="rId5"/>
    <p:sldLayoutId id="2147484131" r:id="rId6"/>
    <p:sldLayoutId id="2147484133" r:id="rId7"/>
    <p:sldLayoutId id="2147484177" r:id="rId8"/>
    <p:sldLayoutId id="2147484268" r:id="rId9"/>
    <p:sldLayoutId id="2147484138" r:id="rId10"/>
    <p:sldLayoutId id="2147484139" r:id="rId11"/>
  </p:sldLayoutIdLst>
  <p:transition>
    <p:fade thruBlk="1"/>
  </p:transition>
  <p:txStyles>
    <p:titleStyle>
      <a:lvl1pPr algn="ctr" rtl="0" fontAlgn="base">
        <a:lnSpc>
          <a:spcPct val="90000"/>
        </a:lnSpc>
        <a:spcBef>
          <a:spcPct val="0"/>
        </a:spcBef>
        <a:spcAft>
          <a:spcPct val="0"/>
        </a:spcAft>
        <a:defRPr sz="2600" kern="1200" cap="all" spc="200">
          <a:solidFill>
            <a:srgbClr val="262626"/>
          </a:solidFill>
          <a:latin typeface="+mj-lt"/>
          <a:ea typeface="+mj-ea"/>
          <a:cs typeface="+mj-cs"/>
        </a:defRPr>
      </a:lvl1pPr>
      <a:lvl2pPr algn="ctr" rtl="0" fontAlgn="base">
        <a:lnSpc>
          <a:spcPct val="90000"/>
        </a:lnSpc>
        <a:spcBef>
          <a:spcPct val="0"/>
        </a:spcBef>
        <a:spcAft>
          <a:spcPct val="0"/>
        </a:spcAft>
        <a:defRPr sz="2600">
          <a:solidFill>
            <a:srgbClr val="262626"/>
          </a:solidFill>
          <a:latin typeface="Gill Sans MT" panose="020B0502020104020203" pitchFamily="34" charset="0"/>
        </a:defRPr>
      </a:lvl2pPr>
      <a:lvl3pPr algn="ctr" rtl="0" fontAlgn="base">
        <a:lnSpc>
          <a:spcPct val="90000"/>
        </a:lnSpc>
        <a:spcBef>
          <a:spcPct val="0"/>
        </a:spcBef>
        <a:spcAft>
          <a:spcPct val="0"/>
        </a:spcAft>
        <a:defRPr sz="2600">
          <a:solidFill>
            <a:srgbClr val="262626"/>
          </a:solidFill>
          <a:latin typeface="Gill Sans MT" panose="020B0502020104020203" pitchFamily="34" charset="0"/>
        </a:defRPr>
      </a:lvl3pPr>
      <a:lvl4pPr algn="ctr" rtl="0" fontAlgn="base">
        <a:lnSpc>
          <a:spcPct val="90000"/>
        </a:lnSpc>
        <a:spcBef>
          <a:spcPct val="0"/>
        </a:spcBef>
        <a:spcAft>
          <a:spcPct val="0"/>
        </a:spcAft>
        <a:defRPr sz="2600">
          <a:solidFill>
            <a:srgbClr val="262626"/>
          </a:solidFill>
          <a:latin typeface="Gill Sans MT" panose="020B0502020104020203" pitchFamily="34" charset="0"/>
        </a:defRPr>
      </a:lvl4pPr>
      <a:lvl5pPr algn="ctr" rtl="0" fontAlgn="base">
        <a:lnSpc>
          <a:spcPct val="90000"/>
        </a:lnSpc>
        <a:spcBef>
          <a:spcPct val="0"/>
        </a:spcBef>
        <a:spcAft>
          <a:spcPct val="0"/>
        </a:spcAft>
        <a:defRPr sz="2600">
          <a:solidFill>
            <a:srgbClr val="262626"/>
          </a:solidFill>
          <a:latin typeface="Gill Sans MT" panose="020B0502020104020203" pitchFamily="34" charset="0"/>
        </a:defRPr>
      </a:lvl5pPr>
      <a:lvl6pPr marL="457200" algn="ctr" rtl="0" fontAlgn="base">
        <a:lnSpc>
          <a:spcPct val="90000"/>
        </a:lnSpc>
        <a:spcBef>
          <a:spcPct val="0"/>
        </a:spcBef>
        <a:spcAft>
          <a:spcPct val="0"/>
        </a:spcAft>
        <a:defRPr sz="2600">
          <a:solidFill>
            <a:srgbClr val="262626"/>
          </a:solidFill>
          <a:latin typeface="Gill Sans MT" panose="020B0502020104020203" pitchFamily="34" charset="0"/>
        </a:defRPr>
      </a:lvl6pPr>
      <a:lvl7pPr marL="914400" algn="ctr" rtl="0" fontAlgn="base">
        <a:lnSpc>
          <a:spcPct val="90000"/>
        </a:lnSpc>
        <a:spcBef>
          <a:spcPct val="0"/>
        </a:spcBef>
        <a:spcAft>
          <a:spcPct val="0"/>
        </a:spcAft>
        <a:defRPr sz="2600">
          <a:solidFill>
            <a:srgbClr val="262626"/>
          </a:solidFill>
          <a:latin typeface="Gill Sans MT" panose="020B0502020104020203" pitchFamily="34" charset="0"/>
        </a:defRPr>
      </a:lvl7pPr>
      <a:lvl8pPr marL="1371600" algn="ctr" rtl="0" fontAlgn="base">
        <a:lnSpc>
          <a:spcPct val="90000"/>
        </a:lnSpc>
        <a:spcBef>
          <a:spcPct val="0"/>
        </a:spcBef>
        <a:spcAft>
          <a:spcPct val="0"/>
        </a:spcAft>
        <a:defRPr sz="2600">
          <a:solidFill>
            <a:srgbClr val="262626"/>
          </a:solidFill>
          <a:latin typeface="Gill Sans MT" panose="020B0502020104020203" pitchFamily="34" charset="0"/>
        </a:defRPr>
      </a:lvl8pPr>
      <a:lvl9pPr marL="1828800" algn="ctr" rtl="0" fontAlgn="base">
        <a:lnSpc>
          <a:spcPct val="90000"/>
        </a:lnSpc>
        <a:spcBef>
          <a:spcPct val="0"/>
        </a:spcBef>
        <a:spcAft>
          <a:spcPct val="0"/>
        </a:spcAft>
        <a:defRPr sz="2600">
          <a:solidFill>
            <a:srgbClr val="262626"/>
          </a:solidFill>
          <a:latin typeface="Gill Sans MT" panose="020B0502020104020203" pitchFamily="34" charset="0"/>
        </a:defRPr>
      </a:lvl9pPr>
    </p:titleStyle>
    <p:bodyStyle>
      <a:lvl1pPr marL="228600" indent="-228600" algn="l" rtl="0" fontAlgn="base">
        <a:spcBef>
          <a:spcPts val="1000"/>
        </a:spcBef>
        <a:spcAft>
          <a:spcPct val="0"/>
        </a:spcAft>
        <a:buClr>
          <a:schemeClr val="accent2"/>
        </a:buClr>
        <a:buFont typeface="Arial" panose="020B0604020202020204" pitchFamily="34" charset="0"/>
        <a:buChar char="•"/>
        <a:defRPr kern="1200">
          <a:solidFill>
            <a:srgbClr val="262626"/>
          </a:solidFill>
          <a:latin typeface="+mn-lt"/>
          <a:ea typeface="+mn-ea"/>
          <a:cs typeface="+mn-cs"/>
        </a:defRPr>
      </a:lvl1pPr>
      <a:lvl2pPr marL="4572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2pPr>
      <a:lvl3pPr marL="6858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3pPr>
      <a:lvl4pPr marL="9144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4pPr>
      <a:lvl5pPr marL="11430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FE724-6548-AC44-75E7-9CDEEF86FB59}"/>
              </a:ext>
            </a:extLst>
          </p:cNvPr>
          <p:cNvSpPr>
            <a:spLocks noGrp="1"/>
          </p:cNvSpPr>
          <p:nvPr>
            <p:ph type="title"/>
          </p:nvPr>
        </p:nvSpPr>
        <p:spPr bwMode="black">
          <a:xfrm>
            <a:off x="2142067" y="965200"/>
            <a:ext cx="7916333" cy="118745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26627" name="Text Placeholder 2">
            <a:extLst>
              <a:ext uri="{FF2B5EF4-FFF2-40B4-BE49-F238E27FC236}">
                <a16:creationId xmlns:a16="http://schemas.microsoft.com/office/drawing/2014/main" id="{684FD10C-1415-B25B-6120-5287DB1C8EBD}"/>
              </a:ext>
            </a:extLst>
          </p:cNvPr>
          <p:cNvSpPr>
            <a:spLocks noGrp="1" noChangeArrowheads="1"/>
          </p:cNvSpPr>
          <p:nvPr>
            <p:ph type="body" idx="1"/>
          </p:nvPr>
        </p:nvSpPr>
        <p:spPr bwMode="auto">
          <a:xfrm>
            <a:off x="2142067" y="2638426"/>
            <a:ext cx="791633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283F74D-4654-C3F9-51DA-5FD6FC5547EB}"/>
              </a:ext>
            </a:extLst>
          </p:cNvPr>
          <p:cNvSpPr>
            <a:spLocks noGrp="1"/>
          </p:cNvSpPr>
          <p:nvPr>
            <p:ph type="dt" sz="half" idx="2"/>
          </p:nvPr>
        </p:nvSpPr>
        <p:spPr>
          <a:xfrm>
            <a:off x="7971367" y="6238875"/>
            <a:ext cx="2753784" cy="323850"/>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US"/>
          </a:p>
        </p:txBody>
      </p:sp>
      <p:sp>
        <p:nvSpPr>
          <p:cNvPr id="5" name="Footer Placeholder 4">
            <a:extLst>
              <a:ext uri="{FF2B5EF4-FFF2-40B4-BE49-F238E27FC236}">
                <a16:creationId xmlns:a16="http://schemas.microsoft.com/office/drawing/2014/main" id="{1C515BF1-F854-0EDE-047B-37B8C2B4DD61}"/>
              </a:ext>
            </a:extLst>
          </p:cNvPr>
          <p:cNvSpPr>
            <a:spLocks noGrp="1"/>
          </p:cNvSpPr>
          <p:nvPr>
            <p:ph type="ftr" sz="quarter" idx="3"/>
          </p:nvPr>
        </p:nvSpPr>
        <p:spPr>
          <a:xfrm>
            <a:off x="1468967" y="6235701"/>
            <a:ext cx="6076951" cy="320675"/>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54D7FF8D-48B7-C8E4-1333-32B689EB9A93}"/>
              </a:ext>
            </a:extLst>
          </p:cNvPr>
          <p:cNvSpPr>
            <a:spLocks noGrp="1"/>
          </p:cNvSpPr>
          <p:nvPr>
            <p:ph type="sldNum" sz="quarter" idx="4"/>
          </p:nvPr>
        </p:nvSpPr>
        <p:spPr>
          <a:xfrm>
            <a:off x="10987618" y="6218239"/>
            <a:ext cx="486833" cy="365125"/>
          </a:xfrm>
          <a:prstGeom prst="ellipse">
            <a:avLst/>
          </a:prstGeom>
          <a:solidFill>
            <a:srgbClr val="1D1D1D">
              <a:alpha val="69804"/>
            </a:srgbClr>
          </a:solidFill>
        </p:spPr>
        <p:txBody>
          <a:bodyPr vert="horz" wrap="square" lIns="18288" tIns="45720" rIns="18288" bIns="45720" numCol="1" anchor="ctr" anchorCtr="0" compatLnSpc="1">
            <a:prstTxWarp prst="textNoShape">
              <a:avLst/>
            </a:prstTxWarp>
            <a:noAutofit/>
          </a:bodyPr>
          <a:lstStyle>
            <a:lvl1pPr algn="ctr">
              <a:defRPr sz="1100">
                <a:solidFill>
                  <a:srgbClr val="FFFFFF"/>
                </a:solidFill>
              </a:defRPr>
            </a:lvl1pPr>
          </a:lstStyle>
          <a:p>
            <a:fld id="{1E914647-12EF-4497-A763-0431B3C4F01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10" r:id="rId1"/>
    <p:sldLayoutId id="2147484103" r:id="rId2"/>
    <p:sldLayoutId id="2147484111" r:id="rId3"/>
    <p:sldLayoutId id="2147484104" r:id="rId4"/>
    <p:sldLayoutId id="2147484178" r:id="rId5"/>
    <p:sldLayoutId id="2147484106" r:id="rId6"/>
    <p:sldLayoutId id="2147484107" r:id="rId7"/>
    <p:sldLayoutId id="2147484112" r:id="rId8"/>
    <p:sldLayoutId id="2147484113" r:id="rId9"/>
    <p:sldLayoutId id="2147484108" r:id="rId10"/>
    <p:sldLayoutId id="2147484109" r:id="rId11"/>
  </p:sldLayoutIdLst>
  <p:txStyles>
    <p:titleStyle>
      <a:lvl1pPr algn="ctr" rtl="0" fontAlgn="base">
        <a:lnSpc>
          <a:spcPct val="90000"/>
        </a:lnSpc>
        <a:spcBef>
          <a:spcPct val="0"/>
        </a:spcBef>
        <a:spcAft>
          <a:spcPct val="0"/>
        </a:spcAft>
        <a:defRPr sz="2600" kern="1200" cap="all" spc="200">
          <a:solidFill>
            <a:srgbClr val="262626"/>
          </a:solidFill>
          <a:latin typeface="+mj-lt"/>
          <a:ea typeface="+mj-ea"/>
          <a:cs typeface="+mj-cs"/>
        </a:defRPr>
      </a:lvl1pPr>
      <a:lvl2pPr algn="ctr" rtl="0" fontAlgn="base">
        <a:lnSpc>
          <a:spcPct val="90000"/>
        </a:lnSpc>
        <a:spcBef>
          <a:spcPct val="0"/>
        </a:spcBef>
        <a:spcAft>
          <a:spcPct val="0"/>
        </a:spcAft>
        <a:defRPr sz="2600">
          <a:solidFill>
            <a:srgbClr val="262626"/>
          </a:solidFill>
          <a:latin typeface="Gill Sans MT" panose="020B0502020104020203" pitchFamily="34" charset="0"/>
        </a:defRPr>
      </a:lvl2pPr>
      <a:lvl3pPr algn="ctr" rtl="0" fontAlgn="base">
        <a:lnSpc>
          <a:spcPct val="90000"/>
        </a:lnSpc>
        <a:spcBef>
          <a:spcPct val="0"/>
        </a:spcBef>
        <a:spcAft>
          <a:spcPct val="0"/>
        </a:spcAft>
        <a:defRPr sz="2600">
          <a:solidFill>
            <a:srgbClr val="262626"/>
          </a:solidFill>
          <a:latin typeface="Gill Sans MT" panose="020B0502020104020203" pitchFamily="34" charset="0"/>
        </a:defRPr>
      </a:lvl3pPr>
      <a:lvl4pPr algn="ctr" rtl="0" fontAlgn="base">
        <a:lnSpc>
          <a:spcPct val="90000"/>
        </a:lnSpc>
        <a:spcBef>
          <a:spcPct val="0"/>
        </a:spcBef>
        <a:spcAft>
          <a:spcPct val="0"/>
        </a:spcAft>
        <a:defRPr sz="2600">
          <a:solidFill>
            <a:srgbClr val="262626"/>
          </a:solidFill>
          <a:latin typeface="Gill Sans MT" panose="020B0502020104020203" pitchFamily="34" charset="0"/>
        </a:defRPr>
      </a:lvl4pPr>
      <a:lvl5pPr algn="ctr" rtl="0" fontAlgn="base">
        <a:lnSpc>
          <a:spcPct val="90000"/>
        </a:lnSpc>
        <a:spcBef>
          <a:spcPct val="0"/>
        </a:spcBef>
        <a:spcAft>
          <a:spcPct val="0"/>
        </a:spcAft>
        <a:defRPr sz="2600">
          <a:solidFill>
            <a:srgbClr val="262626"/>
          </a:solidFill>
          <a:latin typeface="Gill Sans MT" panose="020B0502020104020203" pitchFamily="34" charset="0"/>
        </a:defRPr>
      </a:lvl5pPr>
      <a:lvl6pPr marL="457200" algn="ctr" rtl="0" fontAlgn="base">
        <a:lnSpc>
          <a:spcPct val="90000"/>
        </a:lnSpc>
        <a:spcBef>
          <a:spcPct val="0"/>
        </a:spcBef>
        <a:spcAft>
          <a:spcPct val="0"/>
        </a:spcAft>
        <a:defRPr sz="2600">
          <a:solidFill>
            <a:srgbClr val="262626"/>
          </a:solidFill>
          <a:latin typeface="Gill Sans MT" panose="020B0502020104020203" pitchFamily="34" charset="0"/>
        </a:defRPr>
      </a:lvl6pPr>
      <a:lvl7pPr marL="914400" algn="ctr" rtl="0" fontAlgn="base">
        <a:lnSpc>
          <a:spcPct val="90000"/>
        </a:lnSpc>
        <a:spcBef>
          <a:spcPct val="0"/>
        </a:spcBef>
        <a:spcAft>
          <a:spcPct val="0"/>
        </a:spcAft>
        <a:defRPr sz="2600">
          <a:solidFill>
            <a:srgbClr val="262626"/>
          </a:solidFill>
          <a:latin typeface="Gill Sans MT" panose="020B0502020104020203" pitchFamily="34" charset="0"/>
        </a:defRPr>
      </a:lvl7pPr>
      <a:lvl8pPr marL="1371600" algn="ctr" rtl="0" fontAlgn="base">
        <a:lnSpc>
          <a:spcPct val="90000"/>
        </a:lnSpc>
        <a:spcBef>
          <a:spcPct val="0"/>
        </a:spcBef>
        <a:spcAft>
          <a:spcPct val="0"/>
        </a:spcAft>
        <a:defRPr sz="2600">
          <a:solidFill>
            <a:srgbClr val="262626"/>
          </a:solidFill>
          <a:latin typeface="Gill Sans MT" panose="020B0502020104020203" pitchFamily="34" charset="0"/>
        </a:defRPr>
      </a:lvl8pPr>
      <a:lvl9pPr marL="1828800" algn="ctr" rtl="0" fontAlgn="base">
        <a:lnSpc>
          <a:spcPct val="90000"/>
        </a:lnSpc>
        <a:spcBef>
          <a:spcPct val="0"/>
        </a:spcBef>
        <a:spcAft>
          <a:spcPct val="0"/>
        </a:spcAft>
        <a:defRPr sz="2600">
          <a:solidFill>
            <a:srgbClr val="262626"/>
          </a:solidFill>
          <a:latin typeface="Gill Sans MT" panose="020B0502020104020203" pitchFamily="34" charset="0"/>
        </a:defRPr>
      </a:lvl9pPr>
    </p:titleStyle>
    <p:bodyStyle>
      <a:lvl1pPr marL="228600" indent="-228600" algn="l" rtl="0" fontAlgn="base">
        <a:spcBef>
          <a:spcPts val="1000"/>
        </a:spcBef>
        <a:spcAft>
          <a:spcPct val="0"/>
        </a:spcAft>
        <a:buClr>
          <a:schemeClr val="accent2"/>
        </a:buClr>
        <a:buFont typeface="Arial" panose="020B0604020202020204" pitchFamily="34" charset="0"/>
        <a:buChar char="•"/>
        <a:defRPr kern="1200">
          <a:solidFill>
            <a:srgbClr val="262626"/>
          </a:solidFill>
          <a:latin typeface="+mn-lt"/>
          <a:ea typeface="+mn-ea"/>
          <a:cs typeface="+mn-cs"/>
        </a:defRPr>
      </a:lvl1pPr>
      <a:lvl2pPr marL="4572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2pPr>
      <a:lvl3pPr marL="6858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3pPr>
      <a:lvl4pPr marL="9144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4pPr>
      <a:lvl5pPr marL="1143000" indent="-228600" algn="l" rtl="0" fontAlgn="base">
        <a:spcBef>
          <a:spcPts val="1000"/>
        </a:spcBef>
        <a:spcAft>
          <a:spcPct val="0"/>
        </a:spcAft>
        <a:buClr>
          <a:schemeClr val="accent2"/>
        </a:buClr>
        <a:buFont typeface="Arial" panose="020B0604020202020204" pitchFamily="34" charset="0"/>
        <a:buChar char="•"/>
        <a:defRPr sz="1600" kern="1200">
          <a:solidFill>
            <a:srgbClr val="262626"/>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2.xml"/></Relationships>
</file>

<file path=ppt/slides/_rels/slide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9.xml"/></Relationships>
</file>

<file path=ppt/slides/_rels/slide10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84.xml"/><Relationship Id="rId1" Type="http://schemas.openxmlformats.org/officeDocument/2006/relationships/slideLayout" Target="../slideLayouts/slideLayout8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4.xml"/></Relationships>
</file>

<file path=ppt/slides/_rels/slide10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86.xml"/><Relationship Id="rId1" Type="http://schemas.openxmlformats.org/officeDocument/2006/relationships/slideLayout" Target="../slideLayouts/slideLayout8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4.xml"/></Relationships>
</file>

<file path=ppt/slides/_rels/slide10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88.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4.xml"/></Relationships>
</file>

<file path=ppt/slides/_rels/slide11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90.xml"/><Relationship Id="rId1" Type="http://schemas.openxmlformats.org/officeDocument/2006/relationships/slideLayout" Target="../slideLayouts/slideLayout8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4.xml"/></Relationships>
</file>

<file path=ppt/slides/_rels/slide11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97.xml"/><Relationship Id="rId1" Type="http://schemas.openxmlformats.org/officeDocument/2006/relationships/slideLayout" Target="../slideLayouts/slideLayout8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4.xml"/></Relationships>
</file>

<file path=ppt/slides/_rels/slide1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00.xml"/><Relationship Id="rId1" Type="http://schemas.openxmlformats.org/officeDocument/2006/relationships/slideLayout" Target="../slideLayouts/slideLayout84.xml"/></Relationships>
</file>

<file path=ppt/slides/_rels/slide12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4.xml"/></Relationships>
</file>

<file path=ppt/slides/_rels/slide12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03.xml"/><Relationship Id="rId1" Type="http://schemas.openxmlformats.org/officeDocument/2006/relationships/slideLayout" Target="../slideLayouts/slideLayout8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4.xml"/></Relationships>
</file>

<file path=ppt/slides/_rels/slide12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05.xml"/><Relationship Id="rId1" Type="http://schemas.openxmlformats.org/officeDocument/2006/relationships/slideLayout" Target="../slideLayouts/slideLayout84.xml"/></Relationships>
</file>

<file path=ppt/slides/_rels/slide1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06.xml"/><Relationship Id="rId1" Type="http://schemas.openxmlformats.org/officeDocument/2006/relationships/slideLayout" Target="../slideLayouts/slideLayout84.xml"/></Relationships>
</file>

<file path=ppt/slides/_rels/slide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3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90.xml"/></Relationships>
</file>

<file path=ppt/slides/_rels/slide133.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5.bin"/><Relationship Id="rId1" Type="http://schemas.openxmlformats.org/officeDocument/2006/relationships/slideLayout" Target="../slideLayouts/slideLayout9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6.bin"/><Relationship Id="rId1" Type="http://schemas.openxmlformats.org/officeDocument/2006/relationships/slideLayout" Target="../slideLayouts/slideLayout90.xml"/><Relationship Id="rId6" Type="http://schemas.openxmlformats.org/officeDocument/2006/relationships/oleObject" Target="../embeddings/oleObject8.bin"/><Relationship Id="rId5" Type="http://schemas.openxmlformats.org/officeDocument/2006/relationships/image" Target="../media/image44.wmf"/><Relationship Id="rId4" Type="http://schemas.openxmlformats.org/officeDocument/2006/relationships/oleObject" Target="../embeddings/oleObject7.bin"/><Relationship Id="rId9" Type="http://schemas.openxmlformats.org/officeDocument/2006/relationships/image" Target="../media/image46.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38.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oleObject" Target="../embeddings/oleObject13.bin"/><Relationship Id="rId2" Type="http://schemas.openxmlformats.org/officeDocument/2006/relationships/oleObject" Target="../embeddings/oleObject10.bin"/><Relationship Id="rId1" Type="http://schemas.openxmlformats.org/officeDocument/2006/relationships/slideLayout" Target="../slideLayouts/slideLayout90.xml"/><Relationship Id="rId6" Type="http://schemas.openxmlformats.org/officeDocument/2006/relationships/image" Target="../media/image48.emf"/><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14.bin"/><Relationship Id="rId1" Type="http://schemas.openxmlformats.org/officeDocument/2006/relationships/slideLayout" Target="../slideLayouts/slideLayout94.xml"/></Relationships>
</file>

<file path=ppt/slides/_rels/slide14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15.bin"/><Relationship Id="rId1" Type="http://schemas.openxmlformats.org/officeDocument/2006/relationships/slideLayout" Target="../slideLayouts/slideLayout94.xml"/></Relationships>
</file>

<file path=ppt/slides/_rels/slide14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16.bin"/><Relationship Id="rId1" Type="http://schemas.openxmlformats.org/officeDocument/2006/relationships/slideLayout" Target="../slideLayouts/slideLayout94.xml"/><Relationship Id="rId5" Type="http://schemas.openxmlformats.org/officeDocument/2006/relationships/image" Target="../media/image50.wmf"/><Relationship Id="rId4" Type="http://schemas.openxmlformats.org/officeDocument/2006/relationships/oleObject" Target="../embeddings/oleObject17.bin"/></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18.bin"/><Relationship Id="rId1" Type="http://schemas.openxmlformats.org/officeDocument/2006/relationships/slideLayout" Target="../slideLayouts/slideLayout95.xml"/></Relationships>
</file>

<file path=ppt/slides/_rels/slide14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19.bin"/><Relationship Id="rId1" Type="http://schemas.openxmlformats.org/officeDocument/2006/relationships/slideLayout" Target="../slideLayouts/slideLayout90.xml"/></Relationships>
</file>

<file path=ppt/slides/_rels/slide146.x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55.wmf"/><Relationship Id="rId2" Type="http://schemas.openxmlformats.org/officeDocument/2006/relationships/oleObject" Target="../embeddings/oleObject20.bin"/><Relationship Id="rId1" Type="http://schemas.openxmlformats.org/officeDocument/2006/relationships/slideLayout" Target="../slideLayouts/slideLayout90.xml"/><Relationship Id="rId6" Type="http://schemas.openxmlformats.org/officeDocument/2006/relationships/oleObject" Target="../embeddings/oleObject22.bin"/><Relationship Id="rId5" Type="http://schemas.openxmlformats.org/officeDocument/2006/relationships/image" Target="../media/image54.wmf"/><Relationship Id="rId4" Type="http://schemas.openxmlformats.org/officeDocument/2006/relationships/oleObject" Target="../embeddings/oleObject21.bin"/></Relationships>
</file>

<file path=ppt/slides/_rels/slide1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5.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1.xml"/></Relationships>
</file>

<file path=ppt/slides/_rels/slide155.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23.bin"/><Relationship Id="rId1" Type="http://schemas.openxmlformats.org/officeDocument/2006/relationships/slideLayout" Target="../slideLayouts/slideLayout10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5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0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0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06.xml"/></Relationships>
</file>

<file path=ppt/slides/_rels/slide1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6.xml"/></Relationships>
</file>

<file path=ppt/slides/_rels/slide1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8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oleObject" Target="../embeddings/oleObject24.bin"/><Relationship Id="rId1" Type="http://schemas.openxmlformats.org/officeDocument/2006/relationships/slideLayout" Target="../slideLayouts/slideLayout10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8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oleObject" Target="../embeddings/oleObject25.bin"/><Relationship Id="rId1" Type="http://schemas.openxmlformats.org/officeDocument/2006/relationships/slideLayout" Target="../slideLayouts/slideLayout10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3.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26.bin"/><Relationship Id="rId1" Type="http://schemas.openxmlformats.org/officeDocument/2006/relationships/slideLayout" Target="../slideLayouts/slideLayout117.xml"/><Relationship Id="rId5" Type="http://schemas.openxmlformats.org/officeDocument/2006/relationships/image" Target="../media/image69.wmf"/><Relationship Id="rId4" Type="http://schemas.openxmlformats.org/officeDocument/2006/relationships/oleObject" Target="../embeddings/oleObject27.bin"/></Relationships>
</file>

<file path=ppt/slides/_rels/slide194.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28.bin"/><Relationship Id="rId1" Type="http://schemas.openxmlformats.org/officeDocument/2006/relationships/slideLayout" Target="../slideLayouts/slideLayout11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7.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image" Target="../media/image70.wmf"/><Relationship Id="rId7" Type="http://schemas.openxmlformats.org/officeDocument/2006/relationships/image" Target="../media/image72.wmf"/><Relationship Id="rId2" Type="http://schemas.openxmlformats.org/officeDocument/2006/relationships/oleObject" Target="../embeddings/oleObject29.bin"/><Relationship Id="rId1" Type="http://schemas.openxmlformats.org/officeDocument/2006/relationships/slideLayout" Target="../slideLayouts/slideLayout117.xml"/><Relationship Id="rId6" Type="http://schemas.openxmlformats.org/officeDocument/2006/relationships/oleObject" Target="../embeddings/oleObject31.bin"/><Relationship Id="rId5" Type="http://schemas.openxmlformats.org/officeDocument/2006/relationships/image" Target="../media/image71.wmf"/><Relationship Id="rId4" Type="http://schemas.openxmlformats.org/officeDocument/2006/relationships/oleObject" Target="../embeddings/oleObject30.bin"/><Relationship Id="rId9" Type="http://schemas.openxmlformats.org/officeDocument/2006/relationships/image" Target="../media/image73.wmf"/></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9.tiff"/></Relationships>
</file>

<file path=ppt/slides/_rels/slide200.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11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6.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33.bin"/><Relationship Id="rId1" Type="http://schemas.openxmlformats.org/officeDocument/2006/relationships/slideLayout" Target="../slideLayouts/slideLayout11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1.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11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5.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117.xml"/></Relationships>
</file>

<file path=ppt/slides/_rels/slide21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17.xml"/></Relationships>
</file>

<file path=ppt/slides/_rels/slide21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22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11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22.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11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24.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117.xml"/></Relationships>
</file>

<file path=ppt/slides/_rels/slide22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17.xml"/></Relationships>
</file>

<file path=ppt/slides/_rels/slide226.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34.bin"/><Relationship Id="rId1" Type="http://schemas.openxmlformats.org/officeDocument/2006/relationships/slideLayout" Target="../slideLayouts/slideLayout11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2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11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2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38.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35.bin"/><Relationship Id="rId1" Type="http://schemas.openxmlformats.org/officeDocument/2006/relationships/slideLayout" Target="../slideLayouts/slideLayout128.xml"/><Relationship Id="rId6" Type="http://schemas.openxmlformats.org/officeDocument/2006/relationships/oleObject" Target="../embeddings/oleObject37.bin"/><Relationship Id="rId5" Type="http://schemas.openxmlformats.org/officeDocument/2006/relationships/image" Target="../media/image86.wmf"/><Relationship Id="rId4" Type="http://schemas.openxmlformats.org/officeDocument/2006/relationships/oleObject" Target="../embeddings/oleObject36.bin"/></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4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128.xml"/></Relationships>
</file>

<file path=ppt/slides/_rels/slide241.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128.xml"/></Relationships>
</file>

<file path=ppt/slides/_rels/slide24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12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128.xml"/></Relationships>
</file>

<file path=ppt/slides/_rels/slide245.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38.bin"/><Relationship Id="rId1" Type="http://schemas.openxmlformats.org/officeDocument/2006/relationships/slideLayout" Target="../slideLayouts/slideLayout12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251.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oleObject" Target="../embeddings/oleObject39.bin"/><Relationship Id="rId1" Type="http://schemas.openxmlformats.org/officeDocument/2006/relationships/slideLayout" Target="../slideLayouts/slideLayout128.xml"/></Relationships>
</file>

<file path=ppt/slides/_rels/slide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54.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40.bin"/><Relationship Id="rId1" Type="http://schemas.openxmlformats.org/officeDocument/2006/relationships/slideLayout" Target="../slideLayouts/slideLayout13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57.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13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59.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41.bin"/><Relationship Id="rId1" Type="http://schemas.openxmlformats.org/officeDocument/2006/relationships/slideLayout" Target="../slideLayouts/slideLayout1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60.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42.bin"/><Relationship Id="rId1" Type="http://schemas.openxmlformats.org/officeDocument/2006/relationships/slideLayout" Target="../slideLayouts/slideLayout139.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62.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oleObject" Target="../embeddings/oleObject43.bin"/><Relationship Id="rId1" Type="http://schemas.openxmlformats.org/officeDocument/2006/relationships/slideLayout" Target="../slideLayouts/slideLayout139.xml"/></Relationships>
</file>

<file path=ppt/slides/_rels/slide263.x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99.wmf"/><Relationship Id="rId2" Type="http://schemas.openxmlformats.org/officeDocument/2006/relationships/oleObject" Target="../embeddings/oleObject44.bin"/><Relationship Id="rId1" Type="http://schemas.openxmlformats.org/officeDocument/2006/relationships/slideLayout" Target="../slideLayouts/slideLayout139.xml"/><Relationship Id="rId6" Type="http://schemas.openxmlformats.org/officeDocument/2006/relationships/oleObject" Target="../embeddings/oleObject46.bin"/><Relationship Id="rId5" Type="http://schemas.openxmlformats.org/officeDocument/2006/relationships/image" Target="../media/image95.wmf"/><Relationship Id="rId4" Type="http://schemas.openxmlformats.org/officeDocument/2006/relationships/oleObject" Target="../embeddings/oleObject45.bin"/></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74.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oleObject" Target="../embeddings/oleObject47.bin"/><Relationship Id="rId1" Type="http://schemas.openxmlformats.org/officeDocument/2006/relationships/slideLayout" Target="../slideLayouts/slideLayout13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7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39.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82.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oleObject" Target="../embeddings/oleObject48.bin"/><Relationship Id="rId1" Type="http://schemas.openxmlformats.org/officeDocument/2006/relationships/slideLayout" Target="../slideLayouts/slideLayout139.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87.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oleObject" Target="../embeddings/oleObject49.bin"/><Relationship Id="rId1" Type="http://schemas.openxmlformats.org/officeDocument/2006/relationships/slideLayout" Target="../slideLayouts/slideLayout139.xml"/><Relationship Id="rId5" Type="http://schemas.openxmlformats.org/officeDocument/2006/relationships/image" Target="../media/image103.wmf"/><Relationship Id="rId4" Type="http://schemas.openxmlformats.org/officeDocument/2006/relationships/oleObject" Target="../embeddings/oleObject50.bin"/></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91.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oleObject" Target="../embeddings/oleObject51.bin"/><Relationship Id="rId1" Type="http://schemas.openxmlformats.org/officeDocument/2006/relationships/slideLayout" Target="../slideLayouts/slideLayout139.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93.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52.bin"/><Relationship Id="rId1" Type="http://schemas.openxmlformats.org/officeDocument/2006/relationships/slideLayout" Target="../slideLayouts/slideLayout139.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95.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53.bin"/><Relationship Id="rId1" Type="http://schemas.openxmlformats.org/officeDocument/2006/relationships/slideLayout" Target="../slideLayouts/slideLayout144.xml"/><Relationship Id="rId5" Type="http://schemas.openxmlformats.org/officeDocument/2006/relationships/image" Target="../media/image107.wmf"/><Relationship Id="rId4" Type="http://schemas.openxmlformats.org/officeDocument/2006/relationships/oleObject" Target="../embeddings/oleObject54.bin"/></Relationships>
</file>

<file path=ppt/slides/_rels/slide296.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oleObject" Target="../embeddings/oleObject55.bin"/><Relationship Id="rId1" Type="http://schemas.openxmlformats.org/officeDocument/2006/relationships/slideLayout" Target="../slideLayouts/slideLayout139.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01.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39.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5.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7.xml"/></Relationships>
</file>

<file path=ppt/slides/_rels/slide307.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109.xml"/><Relationship Id="rId1" Type="http://schemas.openxmlformats.org/officeDocument/2006/relationships/slideLayout" Target="../slideLayouts/slideLayout157.xml"/></Relationships>
</file>

<file path=ppt/slides/_rels/slide30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wmf"/><Relationship Id="rId2" Type="http://schemas.openxmlformats.org/officeDocument/2006/relationships/notesSlide" Target="../notesSlides/notesSlide110.xml"/><Relationship Id="rId1" Type="http://schemas.openxmlformats.org/officeDocument/2006/relationships/slideLayout" Target="../slideLayouts/slideLayout157.xml"/><Relationship Id="rId6" Type="http://schemas.openxmlformats.org/officeDocument/2006/relationships/oleObject" Target="../embeddings/oleObject56.bin"/><Relationship Id="rId5" Type="http://schemas.openxmlformats.org/officeDocument/2006/relationships/image" Target="../media/image113.png"/><Relationship Id="rId4" Type="http://schemas.openxmlformats.org/officeDocument/2006/relationships/image" Target="../media/image112.png"/></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2.xml"/><Relationship Id="rId1" Type="http://schemas.openxmlformats.org/officeDocument/2006/relationships/slideLayout" Target="../slideLayouts/slideLayout157.xml"/><Relationship Id="rId5" Type="http://schemas.openxmlformats.org/officeDocument/2006/relationships/image" Target="../media/image114.wmf"/><Relationship Id="rId4" Type="http://schemas.openxmlformats.org/officeDocument/2006/relationships/oleObject" Target="../embeddings/oleObject57.bin"/></Relationships>
</file>

<file path=ppt/slides/_rels/slide3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3.xml"/><Relationship Id="rId1" Type="http://schemas.openxmlformats.org/officeDocument/2006/relationships/slideLayout" Target="../slideLayouts/slideLayout162.xml"/><Relationship Id="rId5" Type="http://schemas.openxmlformats.org/officeDocument/2006/relationships/image" Target="../media/image114.wmf"/><Relationship Id="rId4" Type="http://schemas.openxmlformats.org/officeDocument/2006/relationships/oleObject" Target="../embeddings/oleObject58.bin"/></Relationships>
</file>

<file path=ppt/slides/_rels/slide31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4.wmf"/><Relationship Id="rId2" Type="http://schemas.openxmlformats.org/officeDocument/2006/relationships/notesSlide" Target="../notesSlides/notesSlide114.xml"/><Relationship Id="rId1" Type="http://schemas.openxmlformats.org/officeDocument/2006/relationships/slideLayout" Target="../slideLayouts/slideLayout162.xml"/><Relationship Id="rId6" Type="http://schemas.openxmlformats.org/officeDocument/2006/relationships/oleObject" Target="../embeddings/oleObject59.bin"/><Relationship Id="rId5" Type="http://schemas.openxmlformats.org/officeDocument/2006/relationships/image" Target="../media/image117.png"/><Relationship Id="rId4" Type="http://schemas.openxmlformats.org/officeDocument/2006/relationships/image" Target="../media/image116.png"/></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2.xml"/></Relationships>
</file>

<file path=ppt/slides/_rels/slide3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6.xml"/><Relationship Id="rId1" Type="http://schemas.openxmlformats.org/officeDocument/2006/relationships/slideLayout" Target="../slideLayouts/slideLayout162.xml"/><Relationship Id="rId5" Type="http://schemas.openxmlformats.org/officeDocument/2006/relationships/image" Target="../media/image116.png"/><Relationship Id="rId4" Type="http://schemas.openxmlformats.org/officeDocument/2006/relationships/image" Target="../media/image115.png"/></Relationships>
</file>

<file path=ppt/slides/_rels/slide315.xml.rels><?xml version="1.0" encoding="UTF-8" standalone="yes"?>
<Relationships xmlns="http://schemas.openxmlformats.org/package/2006/relationships"><Relationship Id="rId3" Type="http://schemas.openxmlformats.org/officeDocument/2006/relationships/hyperlink" Target="https://mail.nyu.edu/../../Program%20Files/TurningPoint/2003/Questions.html" TargetMode="External"/><Relationship Id="rId7" Type="http://schemas.openxmlformats.org/officeDocument/2006/relationships/image" Target="../media/image119.wmf"/><Relationship Id="rId2" Type="http://schemas.openxmlformats.org/officeDocument/2006/relationships/notesSlide" Target="../notesSlides/notesSlide117.xml"/><Relationship Id="rId1" Type="http://schemas.openxmlformats.org/officeDocument/2006/relationships/slideLayout" Target="../slideLayouts/slideLayout162.xml"/><Relationship Id="rId6" Type="http://schemas.openxmlformats.org/officeDocument/2006/relationships/oleObject" Target="../embeddings/oleObject61.bin"/><Relationship Id="rId5" Type="http://schemas.openxmlformats.org/officeDocument/2006/relationships/image" Target="../media/image118.wmf"/><Relationship Id="rId4" Type="http://schemas.openxmlformats.org/officeDocument/2006/relationships/oleObject" Target="../embeddings/oleObject60.bin"/></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7.xml"/></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notesSlide" Target="../notesSlides/notesSlide120.xml"/><Relationship Id="rId1" Type="http://schemas.openxmlformats.org/officeDocument/2006/relationships/slideLayout" Target="../slideLayouts/slideLayout162.xml"/><Relationship Id="rId4" Type="http://schemas.openxmlformats.org/officeDocument/2006/relationships/image" Target="../media/image114.wmf"/></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62.xml"/></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15.emf"/></Relationships>
</file>

<file path=ppt/slides/_rels/slide3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2.xml"/><Relationship Id="rId1" Type="http://schemas.openxmlformats.org/officeDocument/2006/relationships/slideLayout" Target="../slideLayouts/slideLayout16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62.xml"/></Relationships>
</file>

<file path=ppt/slides/_rels/slide3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4.xml"/><Relationship Id="rId1" Type="http://schemas.openxmlformats.org/officeDocument/2006/relationships/slideLayout" Target="../slideLayouts/slideLayout16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62.xml"/></Relationships>
</file>

<file path=ppt/slides/_rels/slide32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notesSlide" Target="../notesSlides/notesSlide126.xml"/><Relationship Id="rId1" Type="http://schemas.openxmlformats.org/officeDocument/2006/relationships/slideLayout" Target="../slideLayouts/slideLayout162.xml"/><Relationship Id="rId6" Type="http://schemas.openxmlformats.org/officeDocument/2006/relationships/image" Target="../media/image123.wmf"/><Relationship Id="rId5" Type="http://schemas.openxmlformats.org/officeDocument/2006/relationships/oleObject" Target="../embeddings/oleObject64.bin"/><Relationship Id="rId4" Type="http://schemas.openxmlformats.org/officeDocument/2006/relationships/image" Target="../media/image122.wmf"/></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6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6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6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62.xml"/></Relationships>
</file>

<file path=ppt/slides/_rels/slide329.xml.rels><?xml version="1.0" encoding="UTF-8" standalone="yes"?>
<Relationships xmlns="http://schemas.openxmlformats.org/package/2006/relationships"><Relationship Id="rId3" Type="http://schemas.openxmlformats.org/officeDocument/2006/relationships/hyperlink" Target="https://mail.nyu.edu/../../Program%20Files/TurningPoint/2003/Questions.html" TargetMode="External"/><Relationship Id="rId2" Type="http://schemas.openxmlformats.org/officeDocument/2006/relationships/notesSlide" Target="../notesSlides/notesSlide131.xml"/><Relationship Id="rId1" Type="http://schemas.openxmlformats.org/officeDocument/2006/relationships/slideLayout" Target="../slideLayouts/slideLayout162.xml"/><Relationship Id="rId5" Type="http://schemas.openxmlformats.org/officeDocument/2006/relationships/image" Target="../media/image124.wmf"/><Relationship Id="rId4" Type="http://schemas.openxmlformats.org/officeDocument/2006/relationships/oleObject" Target="../embeddings/oleObject65.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62.xml"/></Relationships>
</file>

<file path=ppt/slides/_rels/slide33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3.xml"/><Relationship Id="rId1" Type="http://schemas.openxmlformats.org/officeDocument/2006/relationships/slideLayout" Target="../slideLayouts/slideLayout162.xml"/><Relationship Id="rId4" Type="http://schemas.openxmlformats.org/officeDocument/2006/relationships/image" Target="../media/image126.png"/></Relationships>
</file>

<file path=ppt/slides/_rels/slide33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notesSlide" Target="../notesSlides/notesSlide134.xml"/><Relationship Id="rId1" Type="http://schemas.openxmlformats.org/officeDocument/2006/relationships/slideLayout" Target="../slideLayouts/slideLayout162.xml"/><Relationship Id="rId6" Type="http://schemas.openxmlformats.org/officeDocument/2006/relationships/image" Target="../media/image128.wmf"/><Relationship Id="rId5" Type="http://schemas.openxmlformats.org/officeDocument/2006/relationships/oleObject" Target="../embeddings/oleObject67.bin"/><Relationship Id="rId4" Type="http://schemas.openxmlformats.org/officeDocument/2006/relationships/image" Target="../media/image127.wmf"/></Relationships>
</file>

<file path=ppt/slides/_rels/slide333.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notesSlide" Target="../notesSlides/notesSlide135.xml"/><Relationship Id="rId1" Type="http://schemas.openxmlformats.org/officeDocument/2006/relationships/slideLayout" Target="../slideLayouts/slideLayout162.xml"/><Relationship Id="rId4" Type="http://schemas.openxmlformats.org/officeDocument/2006/relationships/image" Target="../media/image129.wmf"/></Relationships>
</file>

<file path=ppt/slides/_rels/slide334.xml.rels><?xml version="1.0" encoding="UTF-8" standalone="yes"?>
<Relationships xmlns="http://schemas.openxmlformats.org/package/2006/relationships"><Relationship Id="rId3" Type="http://schemas.openxmlformats.org/officeDocument/2006/relationships/hyperlink" Target="https://mail.nyu.edu/../../../Program%20Files/TurningPoint/2003/Questions.html" TargetMode="External"/><Relationship Id="rId2" Type="http://schemas.openxmlformats.org/officeDocument/2006/relationships/notesSlide" Target="../notesSlides/notesSlide136.xml"/><Relationship Id="rId1" Type="http://schemas.openxmlformats.org/officeDocument/2006/relationships/slideLayout" Target="../slideLayouts/slideLayout162.xml"/><Relationship Id="rId5" Type="http://schemas.openxmlformats.org/officeDocument/2006/relationships/image" Target="../media/image124.wmf"/><Relationship Id="rId4" Type="http://schemas.openxmlformats.org/officeDocument/2006/relationships/oleObject" Target="../embeddings/oleObject69.bin"/></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62.xml"/></Relationships>
</file>

<file path=ppt/slides/_rels/slide3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8.xml"/><Relationship Id="rId1" Type="http://schemas.openxmlformats.org/officeDocument/2006/relationships/slideLayout" Target="../slideLayouts/slideLayout16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62.xml"/></Relationships>
</file>

<file path=ppt/slides/_rels/slide3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0.xml"/><Relationship Id="rId1" Type="http://schemas.openxmlformats.org/officeDocument/2006/relationships/slideLayout" Target="../slideLayouts/slideLayout16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6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6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6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62.xml"/></Relationships>
</file>

<file path=ppt/slides/_rels/slide3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5.xml"/><Relationship Id="rId1" Type="http://schemas.openxmlformats.org/officeDocument/2006/relationships/slideLayout" Target="../slideLayouts/slideLayout16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62.xml"/></Relationships>
</file>

<file path=ppt/slides/_rels/slide3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7.xml"/><Relationship Id="rId1" Type="http://schemas.openxmlformats.org/officeDocument/2006/relationships/slideLayout" Target="../slideLayouts/slideLayout162.xml"/></Relationships>
</file>

<file path=ppt/slides/_rels/slide3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7.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79.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79.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0.xml"/><Relationship Id="rId1" Type="http://schemas.openxmlformats.org/officeDocument/2006/relationships/slideLayout" Target="../slideLayouts/slideLayout189.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01.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01.xml"/></Relationships>
</file>

<file path=ppt/slides/_rels/slide37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53.xml"/><Relationship Id="rId1" Type="http://schemas.openxmlformats.org/officeDocument/2006/relationships/slideLayout" Target="../slideLayouts/slideLayout201.xml"/><Relationship Id="rId4" Type="http://schemas.openxmlformats.org/officeDocument/2006/relationships/image" Target="../media/image135.jpeg"/></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01.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0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01.xml"/></Relationships>
</file>

<file path=ppt/slides/_rels/slide382.xml.rels><?xml version="1.0" encoding="UTF-8" standalone="yes"?>
<Relationships xmlns="http://schemas.openxmlformats.org/package/2006/relationships"><Relationship Id="rId3" Type="http://schemas.openxmlformats.org/officeDocument/2006/relationships/hyperlink" Target="../../../../Program%20Files/TurningPoint/2003/Questions.html" TargetMode="External"/><Relationship Id="rId2" Type="http://schemas.openxmlformats.org/officeDocument/2006/relationships/notesSlide" Target="../notesSlides/notesSlide156.xml"/><Relationship Id="rId1" Type="http://schemas.openxmlformats.org/officeDocument/2006/relationships/slideLayout" Target="../slideLayouts/slideLayout206.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06.xml"/></Relationships>
</file>

<file path=ppt/slides/_rels/slide3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8.xml"/><Relationship Id="rId1" Type="http://schemas.openxmlformats.org/officeDocument/2006/relationships/slideLayout" Target="../slideLayouts/slideLayout206.xml"/><Relationship Id="rId4" Type="http://schemas.openxmlformats.org/officeDocument/2006/relationships/image" Target="../media/image137.png"/></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06.xml"/></Relationships>
</file>

<file path=ppt/slides/_rels/slide386.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notesSlide" Target="../notesSlides/notesSlide160.xml"/><Relationship Id="rId1" Type="http://schemas.openxmlformats.org/officeDocument/2006/relationships/slideLayout" Target="../slideLayouts/slideLayout206.xml"/><Relationship Id="rId4" Type="http://schemas.openxmlformats.org/officeDocument/2006/relationships/image" Target="../media/image138.wmf"/></Relationships>
</file>

<file path=ppt/slides/_rels/slide387.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notesSlide" Target="../notesSlides/notesSlide161.xml"/><Relationship Id="rId1" Type="http://schemas.openxmlformats.org/officeDocument/2006/relationships/slideLayout" Target="../slideLayouts/slideLayout206.xml"/><Relationship Id="rId4" Type="http://schemas.openxmlformats.org/officeDocument/2006/relationships/image" Target="../media/image139.wmf"/></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06.xml"/></Relationships>
</file>

<file path=ppt/slides/_rels/slide3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3.xml"/><Relationship Id="rId1" Type="http://schemas.openxmlformats.org/officeDocument/2006/relationships/slideLayout" Target="../slideLayouts/slideLayout206.xml"/></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06.xml"/></Relationships>
</file>

<file path=ppt/slides/_rels/slide3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5.xml"/><Relationship Id="rId1" Type="http://schemas.openxmlformats.org/officeDocument/2006/relationships/slideLayout" Target="../slideLayouts/slideLayout206.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06.xml"/></Relationships>
</file>

<file path=ppt/slides/_rels/slide3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7.xml"/><Relationship Id="rId1" Type="http://schemas.openxmlformats.org/officeDocument/2006/relationships/slideLayout" Target="../slideLayouts/slideLayout206.xml"/><Relationship Id="rId4" Type="http://schemas.openxmlformats.org/officeDocument/2006/relationships/image" Target="../media/image143.png"/></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06.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06.xml"/></Relationships>
</file>

<file path=ppt/slides/_rels/slide3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0.xml"/><Relationship Id="rId1" Type="http://schemas.openxmlformats.org/officeDocument/2006/relationships/slideLayout" Target="../slideLayouts/slideLayout20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06.xml"/></Relationships>
</file>

<file path=ppt/slides/_rels/slide3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2.xml"/><Relationship Id="rId1" Type="http://schemas.openxmlformats.org/officeDocument/2006/relationships/slideLayout" Target="../slideLayouts/slideLayout20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0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06.xml"/></Relationships>
</file>

<file path=ppt/slides/_rels/slide40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75.xml"/><Relationship Id="rId1" Type="http://schemas.openxmlformats.org/officeDocument/2006/relationships/slideLayout" Target="../slideLayouts/slideLayout206.xml"/></Relationships>
</file>

<file path=ppt/slides/_rels/slide4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1.xml"/></Relationships>
</file>

<file path=ppt/slides/_rels/slide403.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176.xml"/><Relationship Id="rId1" Type="http://schemas.openxmlformats.org/officeDocument/2006/relationships/slideLayout" Target="../slideLayouts/slideLayout223.xml"/><Relationship Id="rId4" Type="http://schemas.openxmlformats.org/officeDocument/2006/relationships/image" Target="../media/image147.emf"/></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0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23.xml"/></Relationships>
</file>

<file path=ppt/slides/_rels/slide40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12.xml"/></Relationships>
</file>

<file path=ppt/slides/_rels/slide4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2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28.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28.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28.xml"/></Relationships>
</file>

<file path=ppt/slides/_rels/slide41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0.xml"/><Relationship Id="rId1" Type="http://schemas.openxmlformats.org/officeDocument/2006/relationships/slideLayout" Target="../slideLayouts/slideLayout228.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28.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28.xml"/></Relationships>
</file>

<file path=ppt/slides/_rels/slide41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3.xml"/><Relationship Id="rId1" Type="http://schemas.openxmlformats.org/officeDocument/2006/relationships/slideLayout" Target="../slideLayouts/slideLayout228.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28.xml"/></Relationships>
</file>

<file path=ppt/slides/_rels/slide41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5.xml"/><Relationship Id="rId1" Type="http://schemas.openxmlformats.org/officeDocument/2006/relationships/slideLayout" Target="../slideLayouts/slideLayout228.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28.xml"/></Relationships>
</file>

<file path=ppt/slides/_rels/slide4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20.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187.xml"/><Relationship Id="rId1" Type="http://schemas.openxmlformats.org/officeDocument/2006/relationships/slideLayout" Target="../slideLayouts/slideLayout228.xml"/></Relationships>
</file>

<file path=ppt/slides/_rels/slide421.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notesSlide" Target="../notesSlides/notesSlide188.xml"/><Relationship Id="rId1" Type="http://schemas.openxmlformats.org/officeDocument/2006/relationships/slideLayout" Target="../slideLayouts/slideLayout228.xml"/><Relationship Id="rId4" Type="http://schemas.openxmlformats.org/officeDocument/2006/relationships/image" Target="../media/image156.wmf"/></Relationships>
</file>

<file path=ppt/slides/_rels/slide42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notesSlide" Target="../notesSlides/notesSlide189.xml"/><Relationship Id="rId1" Type="http://schemas.openxmlformats.org/officeDocument/2006/relationships/slideLayout" Target="../slideLayouts/slideLayout228.xml"/><Relationship Id="rId4" Type="http://schemas.openxmlformats.org/officeDocument/2006/relationships/image" Target="../media/image157.wmf"/></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28.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28.xml"/></Relationships>
</file>

<file path=ppt/slides/_rels/slide4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92.xml"/><Relationship Id="rId1" Type="http://schemas.openxmlformats.org/officeDocument/2006/relationships/slideLayout" Target="../slideLayouts/slideLayout228.xml"/></Relationships>
</file>

<file path=ppt/slides/_rels/slide4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93.xml"/><Relationship Id="rId1" Type="http://schemas.openxmlformats.org/officeDocument/2006/relationships/slideLayout" Target="../slideLayouts/slideLayout228.xml"/></Relationships>
</file>

<file path=ppt/slides/_rels/slide427.xml.rels><?xml version="1.0" encoding="UTF-8" standalone="yes"?>
<Relationships xmlns="http://schemas.openxmlformats.org/package/2006/relationships"><Relationship Id="rId3" Type="http://schemas.openxmlformats.org/officeDocument/2006/relationships/hyperlink" Target="file:///D:\Program%20Files\TurningPoint\2003\Questions.html" TargetMode="External"/><Relationship Id="rId2" Type="http://schemas.openxmlformats.org/officeDocument/2006/relationships/notesSlide" Target="../notesSlides/notesSlide194.xml"/><Relationship Id="rId1" Type="http://schemas.openxmlformats.org/officeDocument/2006/relationships/slideLayout" Target="../slideLayouts/slideLayout228.xml"/></Relationships>
</file>

<file path=ppt/slides/_rels/slide428.xml.rels><?xml version="1.0" encoding="UTF-8" standalone="yes"?>
<Relationships xmlns="http://schemas.openxmlformats.org/package/2006/relationships"><Relationship Id="rId3" Type="http://schemas.openxmlformats.org/officeDocument/2006/relationships/hyperlink" Target="file:///D:\Program%20Files\TurningPoint\2003\Questions.html" TargetMode="External"/><Relationship Id="rId2" Type="http://schemas.openxmlformats.org/officeDocument/2006/relationships/notesSlide" Target="../notesSlides/notesSlide195.xml"/><Relationship Id="rId1" Type="http://schemas.openxmlformats.org/officeDocument/2006/relationships/slideLayout" Target="../slideLayouts/slideLayout228.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28.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28.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28.xml"/></Relationships>
</file>

<file path=ppt/slides/_rels/slide4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45.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45.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50.xml"/></Relationships>
</file>

<file path=ppt/slides/_rels/slide43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02.xml"/><Relationship Id="rId1" Type="http://schemas.openxmlformats.org/officeDocument/2006/relationships/slideLayout" Target="../slideLayouts/slideLayout250.xml"/></Relationships>
</file>

<file path=ppt/slides/_rels/slide4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3.xml"/><Relationship Id="rId1" Type="http://schemas.openxmlformats.org/officeDocument/2006/relationships/slideLayout" Target="../slideLayouts/slideLayout250.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50.xml"/></Relationships>
</file>

<file path=ppt/slides/_rels/slide439.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notesSlide" Target="../notesSlides/notesSlide205.xml"/><Relationship Id="rId1" Type="http://schemas.openxmlformats.org/officeDocument/2006/relationships/slideLayout" Target="../slideLayouts/slideLayout250.xml"/><Relationship Id="rId6" Type="http://schemas.openxmlformats.org/officeDocument/2006/relationships/image" Target="../media/image162.wmf"/><Relationship Id="rId5" Type="http://schemas.openxmlformats.org/officeDocument/2006/relationships/oleObject" Target="../embeddings/oleObject75.bin"/><Relationship Id="rId4" Type="http://schemas.openxmlformats.org/officeDocument/2006/relationships/image" Target="../media/image161.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440.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notesSlide" Target="../notesSlides/notesSlide206.xml"/><Relationship Id="rId1" Type="http://schemas.openxmlformats.org/officeDocument/2006/relationships/slideLayout" Target="../slideLayouts/slideLayout250.xml"/><Relationship Id="rId4" Type="http://schemas.openxmlformats.org/officeDocument/2006/relationships/image" Target="../media/image161.wmf"/></Relationships>
</file>

<file path=ppt/slides/_rels/slide4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07.xml"/><Relationship Id="rId1" Type="http://schemas.openxmlformats.org/officeDocument/2006/relationships/slideLayout" Target="../slideLayouts/slideLayout250.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50.xml"/></Relationships>
</file>

<file path=ppt/slides/_rels/slide4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09.xml"/><Relationship Id="rId1" Type="http://schemas.openxmlformats.org/officeDocument/2006/relationships/slideLayout" Target="../slideLayouts/slideLayout250.xml"/></Relationships>
</file>

<file path=ppt/slides/_rels/slide444.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notesSlide" Target="../notesSlides/notesSlide210.xml"/><Relationship Id="rId1" Type="http://schemas.openxmlformats.org/officeDocument/2006/relationships/slideLayout" Target="../slideLayouts/slideLayout250.xml"/><Relationship Id="rId4" Type="http://schemas.openxmlformats.org/officeDocument/2006/relationships/image" Target="../media/image166.wmf"/></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50.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50.xml"/></Relationships>
</file>

<file path=ppt/slides/_rels/slide4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13.xml"/><Relationship Id="rId1" Type="http://schemas.openxmlformats.org/officeDocument/2006/relationships/slideLayout" Target="../slideLayouts/slideLayout250.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50.xml"/></Relationships>
</file>

<file path=ppt/slides/_rels/slide4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15.xml"/><Relationship Id="rId1" Type="http://schemas.openxmlformats.org/officeDocument/2006/relationships/slideLayout" Target="../slideLayouts/slideLayout25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50.xml"/></Relationships>
</file>

<file path=ppt/slides/_rels/slide45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17.xml"/><Relationship Id="rId1" Type="http://schemas.openxmlformats.org/officeDocument/2006/relationships/slideLayout" Target="../slideLayouts/slideLayout250.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50.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50.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50.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50.xml"/></Relationships>
</file>

<file path=ppt/slides/_rels/slide4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6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6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7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460.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notesSlide" Target="../notesSlides/notesSlide225.xml"/><Relationship Id="rId1" Type="http://schemas.openxmlformats.org/officeDocument/2006/relationships/slideLayout" Target="../slideLayouts/slideLayout272.xml"/><Relationship Id="rId4" Type="http://schemas.openxmlformats.org/officeDocument/2006/relationships/image" Target="../media/image170.wmf"/></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72.xml"/></Relationships>
</file>

<file path=ppt/slides/_rels/slide46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27.xml"/><Relationship Id="rId1" Type="http://schemas.openxmlformats.org/officeDocument/2006/relationships/slideLayout" Target="../slideLayouts/slideLayout272.xml"/></Relationships>
</file>

<file path=ppt/slides/_rels/slide46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28.xml"/><Relationship Id="rId1" Type="http://schemas.openxmlformats.org/officeDocument/2006/relationships/slideLayout" Target="../slideLayouts/slideLayout27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72.xml"/></Relationships>
</file>

<file path=ppt/slides/_rels/slide465.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notesSlide" Target="../notesSlides/notesSlide230.xml"/><Relationship Id="rId1" Type="http://schemas.openxmlformats.org/officeDocument/2006/relationships/slideLayout" Target="../slideLayouts/slideLayout272.xml"/><Relationship Id="rId4" Type="http://schemas.openxmlformats.org/officeDocument/2006/relationships/image" Target="../media/image166.wmf"/></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7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7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7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72.xml"/></Relationships>
</file>

<file path=ppt/slides/_rels/slide4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7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72.xml"/></Relationships>
</file>

<file path=ppt/slides/_rels/slide47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7.xml"/><Relationship Id="rId1" Type="http://schemas.openxmlformats.org/officeDocument/2006/relationships/slideLayout" Target="../slideLayouts/slideLayout27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7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7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72.xml"/></Relationships>
</file>

<file path=ppt/slides/_rels/slide476.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241.xml"/><Relationship Id="rId1" Type="http://schemas.openxmlformats.org/officeDocument/2006/relationships/slideLayout" Target="../slideLayouts/slideLayout272.xml"/></Relationships>
</file>

<file path=ppt/slides/_rels/slide47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42.xml"/><Relationship Id="rId1" Type="http://schemas.openxmlformats.org/officeDocument/2006/relationships/slideLayout" Target="../slideLayouts/slideLayout272.xml"/></Relationships>
</file>

<file path=ppt/slides/_rels/slide47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43.xml"/><Relationship Id="rId1" Type="http://schemas.openxmlformats.org/officeDocument/2006/relationships/slideLayout" Target="../slideLayouts/slideLayout272.xml"/></Relationships>
</file>

<file path=ppt/slides/_rels/slide47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44.xml"/><Relationship Id="rId1" Type="http://schemas.openxmlformats.org/officeDocument/2006/relationships/slideLayout" Target="../slideLayouts/slideLayout27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8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45.xml"/><Relationship Id="rId1" Type="http://schemas.openxmlformats.org/officeDocument/2006/relationships/slideLayout" Target="../slideLayouts/slideLayout27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72.xml"/></Relationships>
</file>

<file path=ppt/slides/_rels/slide48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47.xml"/><Relationship Id="rId1" Type="http://schemas.openxmlformats.org/officeDocument/2006/relationships/slideLayout" Target="../slideLayouts/slideLayout272.xml"/></Relationships>
</file>

<file path=ppt/slides/_rels/slide4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5.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7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72.xml"/></Relationships>
</file>

<file path=ppt/slides/_rels/slide48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0.xml"/><Relationship Id="rId1" Type="http://schemas.openxmlformats.org/officeDocument/2006/relationships/slideLayout" Target="../slideLayouts/slideLayout27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7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72.xml"/></Relationships>
</file>

<file path=ppt/slides/_rels/slide48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7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72.xml"/></Relationships>
</file>

<file path=ppt/slides/_rels/slide491.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254.xml"/><Relationship Id="rId1" Type="http://schemas.openxmlformats.org/officeDocument/2006/relationships/slideLayout" Target="../slideLayouts/slideLayout272.xml"/></Relationships>
</file>

<file path=ppt/slides/_rels/slide4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5.xml"/><Relationship Id="rId1" Type="http://schemas.openxmlformats.org/officeDocument/2006/relationships/slideLayout" Target="../slideLayouts/slideLayout272.xml"/></Relationships>
</file>

<file path=ppt/slides/_rels/slide493.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256.xml"/><Relationship Id="rId1" Type="http://schemas.openxmlformats.org/officeDocument/2006/relationships/slideLayout" Target="../slideLayouts/slideLayout272.xml"/></Relationships>
</file>

<file path=ppt/slides/_rels/slide4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57.xml"/><Relationship Id="rId1" Type="http://schemas.openxmlformats.org/officeDocument/2006/relationships/slideLayout" Target="../slideLayouts/slideLayout272.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72.xml"/></Relationships>
</file>

<file path=ppt/slides/_rels/slide4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9.xml"/><Relationship Id="rId1" Type="http://schemas.openxmlformats.org/officeDocument/2006/relationships/slideLayout" Target="../slideLayouts/slideLayout277.xml"/><Relationship Id="rId4" Type="http://schemas.openxmlformats.org/officeDocument/2006/relationships/image" Target="../media/image4.png"/></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89.xml"/></Relationships>
</file>

<file path=ppt/slides/_rels/slide498.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oleObject" Target="../embeddings/oleObject81.bin"/><Relationship Id="rId7" Type="http://schemas.openxmlformats.org/officeDocument/2006/relationships/image" Target="../media/image188.png"/><Relationship Id="rId2" Type="http://schemas.openxmlformats.org/officeDocument/2006/relationships/notesSlide" Target="../notesSlides/notesSlide261.xml"/><Relationship Id="rId1" Type="http://schemas.openxmlformats.org/officeDocument/2006/relationships/slideLayout" Target="../slideLayouts/slideLayout289.xml"/><Relationship Id="rId6" Type="http://schemas.openxmlformats.org/officeDocument/2006/relationships/image" Target="../media/image187.wmf"/><Relationship Id="rId5" Type="http://schemas.openxmlformats.org/officeDocument/2006/relationships/oleObject" Target="../embeddings/oleObject82.bin"/><Relationship Id="rId4" Type="http://schemas.openxmlformats.org/officeDocument/2006/relationships/image" Target="../media/image186.wmf"/></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501.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190.wmf"/><Relationship Id="rId7" Type="http://schemas.openxmlformats.org/officeDocument/2006/relationships/image" Target="../media/image192.wmf"/><Relationship Id="rId2" Type="http://schemas.openxmlformats.org/officeDocument/2006/relationships/oleObject" Target="../embeddings/oleObject83.bin"/><Relationship Id="rId1" Type="http://schemas.openxmlformats.org/officeDocument/2006/relationships/slideLayout" Target="../slideLayouts/slideLayout289.xml"/><Relationship Id="rId6" Type="http://schemas.openxmlformats.org/officeDocument/2006/relationships/oleObject" Target="../embeddings/oleObject85.bin"/><Relationship Id="rId5" Type="http://schemas.openxmlformats.org/officeDocument/2006/relationships/image" Target="../media/image191.wmf"/><Relationship Id="rId4" Type="http://schemas.openxmlformats.org/officeDocument/2006/relationships/oleObject" Target="../embeddings/oleObject84.bin"/><Relationship Id="rId9" Type="http://schemas.openxmlformats.org/officeDocument/2006/relationships/image" Target="../media/image193.emf"/></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94.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506.x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oleObject" Target="../embeddings/oleObject87.bin"/><Relationship Id="rId1" Type="http://schemas.openxmlformats.org/officeDocument/2006/relationships/slideLayout" Target="../slideLayouts/slideLayout289.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89.xml"/></Relationships>
</file>

<file path=ppt/slides/_rels/slide51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78.xml"/></Relationships>
</file>

<file path=ppt/slides/_rels/slide514.x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oleObject" Target="../embeddings/oleObject88.bin"/><Relationship Id="rId1" Type="http://schemas.openxmlformats.org/officeDocument/2006/relationships/slideLayout" Target="../slideLayouts/slideLayout289.xml"/><Relationship Id="rId5" Type="http://schemas.openxmlformats.org/officeDocument/2006/relationships/image" Target="../media/image197.wmf"/><Relationship Id="rId4" Type="http://schemas.openxmlformats.org/officeDocument/2006/relationships/oleObject" Target="../embeddings/oleObject89.bin"/></Relationships>
</file>

<file path=ppt/slides/_rels/slide51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78.xml"/></Relationships>
</file>

<file path=ppt/slides/_rels/slide516.x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oleObject" Target="../embeddings/oleObject90.bin"/><Relationship Id="rId1" Type="http://schemas.openxmlformats.org/officeDocument/2006/relationships/slideLayout" Target="../slideLayouts/slideLayout289.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7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hyperlink" Target="http://online.wsj.com/article/SB118790518546107112.html" TargetMode="External"/><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9.xml"/><Relationship Id="rId1" Type="http://schemas.openxmlformats.org/officeDocument/2006/relationships/slideLayout" Target="../slideLayouts/slideLayout57.xml"/><Relationship Id="rId4" Type="http://schemas.openxmlformats.org/officeDocument/2006/relationships/image" Target="../media/image26.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1.xml"/><Relationship Id="rId1" Type="http://schemas.openxmlformats.org/officeDocument/2006/relationships/slideLayout" Target="../slideLayouts/slideLayout6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2.xml"/></Relationships>
</file>

<file path=ppt/slides/_rels/slide7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60.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1.xml"/><Relationship Id="rId1" Type="http://schemas.openxmlformats.org/officeDocument/2006/relationships/slideLayout" Target="../slideLayouts/slideLayout6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3.xml"/><Relationship Id="rId1" Type="http://schemas.openxmlformats.org/officeDocument/2006/relationships/slideLayout" Target="../slideLayouts/slideLayout62.xml"/></Relationships>
</file>

<file path=ppt/slides/_rels/slide8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4.xml"/><Relationship Id="rId1" Type="http://schemas.openxmlformats.org/officeDocument/2006/relationships/slideLayout" Target="../slideLayouts/slideLayout62.xml"/></Relationships>
</file>

<file path=ppt/slides/_rels/slide8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65.xml"/><Relationship Id="rId1" Type="http://schemas.openxmlformats.org/officeDocument/2006/relationships/slideLayout" Target="../slideLayouts/slideLayout6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6.xml"/><Relationship Id="rId1" Type="http://schemas.openxmlformats.org/officeDocument/2006/relationships/slideLayout" Target="../slideLayouts/slideLayout62.xml"/><Relationship Id="rId4" Type="http://schemas.openxmlformats.org/officeDocument/2006/relationships/image" Target="../media/image31.wmf"/></Relationships>
</file>

<file path=ppt/slides/_rels/slide8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67.xml"/><Relationship Id="rId1" Type="http://schemas.openxmlformats.org/officeDocument/2006/relationships/slideLayout" Target="../slideLayouts/slideLayout6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9.xml"/><Relationship Id="rId1" Type="http://schemas.openxmlformats.org/officeDocument/2006/relationships/slideLayout" Target="../slideLayouts/slideLayout62.xml"/><Relationship Id="rId4" Type="http://schemas.openxmlformats.org/officeDocument/2006/relationships/image" Target="../media/image33.w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2.xml"/></Relationships>
</file>

<file path=ppt/slides/_rels/slide9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4.xml"/><Relationship Id="rId1" Type="http://schemas.openxmlformats.org/officeDocument/2006/relationships/slideLayout" Target="../slideLayouts/slideLayout62.xml"/></Relationships>
</file>

<file path=ppt/slides/_rels/slide9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5.xml"/><Relationship Id="rId1" Type="http://schemas.openxmlformats.org/officeDocument/2006/relationships/slideLayout" Target="../slideLayouts/slideLayout62.xml"/></Relationships>
</file>

<file path=ppt/slides/_rels/slide9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6.xml"/><Relationship Id="rId1" Type="http://schemas.openxmlformats.org/officeDocument/2006/relationships/slideLayout" Target="../slideLayouts/slideLayout6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78.xml"/><Relationship Id="rId1" Type="http://schemas.openxmlformats.org/officeDocument/2006/relationships/slideLayout" Target="../slideLayouts/slideLayout62.xml"/><Relationship Id="rId4" Type="http://schemas.openxmlformats.org/officeDocument/2006/relationships/image" Target="../media/image36.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8F94-6B01-F94D-B657-AB85DA38C8E3}"/>
              </a:ext>
            </a:extLst>
          </p:cNvPr>
          <p:cNvSpPr>
            <a:spLocks noGrp="1"/>
          </p:cNvSpPr>
          <p:nvPr>
            <p:ph type="title"/>
          </p:nvPr>
        </p:nvSpPr>
        <p:spPr>
          <a:xfrm>
            <a:off x="1981201" y="838200"/>
            <a:ext cx="3533775" cy="4978400"/>
          </a:xfrm>
        </p:spPr>
        <p:txBody>
          <a:bodyPr/>
          <a:lstStyle/>
          <a:p>
            <a:pPr fontAlgn="auto">
              <a:spcAft>
                <a:spcPts val="0"/>
              </a:spcAft>
              <a:defRPr/>
            </a:pPr>
            <a:r>
              <a:rPr lang="en-US" b="1" dirty="0">
                <a:solidFill>
                  <a:srgbClr val="00BB7C"/>
                </a:solidFill>
                <a:latin typeface="Arial Rounded MT Bold" panose="020F0704030504030204" pitchFamily="34" charset="77"/>
              </a:rPr>
              <a:t>INTRODUCTION</a:t>
            </a:r>
            <a:br>
              <a:rPr lang="en-US" b="1" dirty="0">
                <a:solidFill>
                  <a:srgbClr val="00BB7C"/>
                </a:solidFill>
                <a:latin typeface="Arial Rounded MT Bold" panose="020F0704030504030204" pitchFamily="34" charset="77"/>
              </a:rPr>
            </a:br>
            <a:br>
              <a:rPr lang="en-US" b="1" dirty="0">
                <a:solidFill>
                  <a:srgbClr val="00BB7C"/>
                </a:solidFill>
                <a:latin typeface="Arial Rounded MT Bold" panose="020F0704030504030204" pitchFamily="34" charset="77"/>
              </a:rPr>
            </a:br>
            <a:r>
              <a:rPr lang="en-US" b="1" dirty="0">
                <a:solidFill>
                  <a:srgbClr val="00BB7C"/>
                </a:solidFill>
                <a:latin typeface="Arial Rounded MT Bold" panose="020F0704030504030204" pitchFamily="34" charset="77"/>
              </a:rPr>
              <a:t>CHAPTER 1</a:t>
            </a:r>
          </a:p>
        </p:txBody>
      </p:sp>
      <p:pic>
        <p:nvPicPr>
          <p:cNvPr id="20482" name="Content Placeholder 4">
            <a:extLst>
              <a:ext uri="{FF2B5EF4-FFF2-40B4-BE49-F238E27FC236}">
                <a16:creationId xmlns:a16="http://schemas.microsoft.com/office/drawing/2014/main" id="{6CCD84D0-6A23-10A1-6574-B7BA0632F9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2200" y="838200"/>
            <a:ext cx="3930650" cy="4978400"/>
          </a:xfrm>
        </p:spPr>
      </p:pic>
    </p:spTree>
    <p:extLst>
      <p:ext uri="{BB962C8B-B14F-4D97-AF65-F5344CB8AC3E}">
        <p14:creationId xmlns:p14="http://schemas.microsoft.com/office/powerpoint/2010/main" val="2796052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82FB569-CE24-5945-BB23-D0E5FCE81A0A}"/>
              </a:ext>
            </a:extLst>
          </p:cNvPr>
          <p:cNvSpPr>
            <a:spLocks noGrp="1" noChangeArrowheads="1"/>
          </p:cNvSpPr>
          <p:nvPr>
            <p:ph type="title"/>
          </p:nvPr>
        </p:nvSpPr>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Discrete and Continuous Variables</a:t>
            </a:r>
          </a:p>
        </p:txBody>
      </p:sp>
      <p:sp>
        <p:nvSpPr>
          <p:cNvPr id="12291" name="Rectangle 3">
            <a:extLst>
              <a:ext uri="{FF2B5EF4-FFF2-40B4-BE49-F238E27FC236}">
                <a16:creationId xmlns:a16="http://schemas.microsoft.com/office/drawing/2014/main" id="{FC8F1411-681C-A64D-82BF-A7322C2672BF}"/>
              </a:ext>
            </a:extLst>
          </p:cNvPr>
          <p:cNvSpPr>
            <a:spLocks noGrp="1" noChangeArrowheads="1"/>
          </p:cNvSpPr>
          <p:nvPr>
            <p:ph idx="1"/>
          </p:nvPr>
        </p:nvSpPr>
        <p:spPr>
          <a:xfrm>
            <a:off x="2133600" y="2743200"/>
            <a:ext cx="7924800" cy="3830638"/>
          </a:xfrm>
        </p:spPr>
        <p:txBody>
          <a:bodyPr rtlCol="0">
            <a:normAutofit/>
          </a:bodyPr>
          <a:lstStyle/>
          <a:p>
            <a:pPr fontAlgn="auto">
              <a:spcAft>
                <a:spcPts val="0"/>
              </a:spcAft>
              <a:buClr>
                <a:srgbClr val="CC0000"/>
              </a:buClr>
              <a:defRPr/>
            </a:pPr>
            <a:r>
              <a:rPr lang="en-US" altLang="en-US" sz="2400" dirty="0">
                <a:solidFill>
                  <a:schemeClr val="tx1">
                    <a:lumMod val="85000"/>
                    <a:lumOff val="15000"/>
                  </a:schemeClr>
                </a:solidFill>
              </a:rPr>
              <a:t>A variable is </a:t>
            </a:r>
            <a:r>
              <a:rPr lang="en-US" altLang="en-US" sz="2400" b="1" dirty="0">
                <a:solidFill>
                  <a:schemeClr val="tx1">
                    <a:lumMod val="85000"/>
                    <a:lumOff val="15000"/>
                  </a:schemeClr>
                </a:solidFill>
              </a:rPr>
              <a:t>discrete</a:t>
            </a:r>
            <a:r>
              <a:rPr lang="en-US" altLang="en-US" sz="2400" dirty="0">
                <a:solidFill>
                  <a:schemeClr val="tx1">
                    <a:lumMod val="85000"/>
                    <a:lumOff val="15000"/>
                  </a:schemeClr>
                </a:solidFill>
              </a:rPr>
              <a:t> if the values it takes on are integers or can be thought of in some unit of measurement in which they are integers.</a:t>
            </a:r>
          </a:p>
          <a:p>
            <a:pPr marL="0" indent="0" fontAlgn="auto">
              <a:spcAft>
                <a:spcPts val="0"/>
              </a:spcAft>
              <a:buClr>
                <a:srgbClr val="CC0000"/>
              </a:buClr>
              <a:buFont typeface="Arial" panose="020B0604020202020204" pitchFamily="34" charset="0"/>
              <a:buNone/>
              <a:defRPr/>
            </a:pPr>
            <a:endParaRPr lang="en-US" altLang="en-US" sz="2400" dirty="0">
              <a:solidFill>
                <a:schemeClr val="tx1">
                  <a:lumMod val="85000"/>
                  <a:lumOff val="15000"/>
                </a:schemeClr>
              </a:solidFill>
            </a:endParaRPr>
          </a:p>
          <a:p>
            <a:pPr fontAlgn="auto">
              <a:spcAft>
                <a:spcPts val="0"/>
              </a:spcAft>
              <a:buClr>
                <a:srgbClr val="CC0000"/>
              </a:buClr>
              <a:defRPr/>
            </a:pPr>
            <a:r>
              <a:rPr lang="en-US" altLang="en-US" sz="2400" dirty="0">
                <a:solidFill>
                  <a:schemeClr val="tx1">
                    <a:lumMod val="85000"/>
                    <a:lumOff val="15000"/>
                  </a:schemeClr>
                </a:solidFill>
              </a:rPr>
              <a:t>A variable is </a:t>
            </a:r>
            <a:r>
              <a:rPr lang="en-US" altLang="en-US" sz="2400" b="1" dirty="0">
                <a:solidFill>
                  <a:schemeClr val="tx1">
                    <a:lumMod val="85000"/>
                    <a:lumOff val="15000"/>
                  </a:schemeClr>
                </a:solidFill>
              </a:rPr>
              <a:t>continuous</a:t>
            </a:r>
            <a:r>
              <a:rPr lang="en-US" altLang="en-US" sz="2400" dirty="0">
                <a:solidFill>
                  <a:schemeClr val="tx1">
                    <a:lumMod val="85000"/>
                    <a:lumOff val="15000"/>
                  </a:schemeClr>
                </a:solidFill>
              </a:rPr>
              <a:t> if in any unit of measurement, whenever it can take on the values </a:t>
            </a:r>
            <a:r>
              <a:rPr lang="en-US" altLang="en-US" sz="2400" i="1" dirty="0">
                <a:solidFill>
                  <a:schemeClr val="tx1">
                    <a:lumMod val="85000"/>
                    <a:lumOff val="15000"/>
                  </a:schemeClr>
                </a:solidFill>
              </a:rPr>
              <a:t>a</a:t>
            </a:r>
            <a:r>
              <a:rPr lang="en-US" altLang="en-US" sz="2400" dirty="0">
                <a:solidFill>
                  <a:schemeClr val="tx1">
                    <a:lumMod val="85000"/>
                    <a:lumOff val="15000"/>
                  </a:schemeClr>
                </a:solidFill>
              </a:rPr>
              <a:t> and </a:t>
            </a:r>
            <a:r>
              <a:rPr lang="en-US" altLang="en-US" sz="2400" i="1" dirty="0">
                <a:solidFill>
                  <a:schemeClr val="tx1">
                    <a:lumMod val="85000"/>
                    <a:lumOff val="15000"/>
                  </a:schemeClr>
                </a:solidFill>
              </a:rPr>
              <a:t>b</a:t>
            </a:r>
            <a:r>
              <a:rPr lang="en-US" altLang="en-US" sz="2400" dirty="0">
                <a:solidFill>
                  <a:schemeClr val="tx1">
                    <a:lumMod val="85000"/>
                    <a:lumOff val="15000"/>
                  </a:schemeClr>
                </a:solidFill>
              </a:rPr>
              <a:t>, it can also theoretically take on all the values between </a:t>
            </a:r>
            <a:r>
              <a:rPr lang="en-US" altLang="en-US" sz="2400" i="1" dirty="0">
                <a:solidFill>
                  <a:schemeClr val="tx1">
                    <a:lumMod val="85000"/>
                    <a:lumOff val="15000"/>
                  </a:schemeClr>
                </a:solidFill>
              </a:rPr>
              <a:t>a</a:t>
            </a:r>
            <a:r>
              <a:rPr lang="en-US" altLang="en-US" sz="2400" dirty="0">
                <a:solidFill>
                  <a:schemeClr val="tx1">
                    <a:lumMod val="85000"/>
                    <a:lumOff val="15000"/>
                  </a:schemeClr>
                </a:solidFill>
              </a:rPr>
              <a:t> and </a:t>
            </a:r>
            <a:r>
              <a:rPr lang="en-US" altLang="en-US" sz="2400" i="1" dirty="0">
                <a:solidFill>
                  <a:schemeClr val="tx1">
                    <a:lumMod val="85000"/>
                    <a:lumOff val="15000"/>
                  </a:schemeClr>
                </a:solidFill>
              </a:rPr>
              <a:t>b</a:t>
            </a:r>
            <a:r>
              <a:rPr lang="en-US" altLang="en-US" dirty="0">
                <a:solidFill>
                  <a:schemeClr val="tx1">
                    <a:lumMod val="85000"/>
                    <a:lumOff val="15000"/>
                  </a:schemeClr>
                </a:solidFill>
              </a:rPr>
              <a:t>.</a:t>
            </a:r>
          </a:p>
        </p:txBody>
      </p:sp>
    </p:spTree>
    <p:extLst>
      <p:ext uri="{BB962C8B-B14F-4D97-AF65-F5344CB8AC3E}">
        <p14:creationId xmlns:p14="http://schemas.microsoft.com/office/powerpoint/2010/main" val="358564603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fade">
                                      <p:cBhvr>
                                        <p:cTn id="12" dur="500"/>
                                        <p:tgtEl>
                                          <p:spTgt spid="12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33EABDB6-42A8-794A-AE11-0FEBA1E8FFEF}"/>
              </a:ext>
            </a:extLst>
          </p:cNvPr>
          <p:cNvSpPr>
            <a:spLocks noGrp="1" noChangeArrowheads="1"/>
          </p:cNvSpPr>
          <p:nvPr>
            <p:ph type="title" idx="4294967295"/>
          </p:nvPr>
        </p:nvSpPr>
        <p:spPr>
          <a:xfrm>
            <a:off x="1981200" y="469900"/>
            <a:ext cx="8229600" cy="1066800"/>
          </a:xfrm>
        </p:spPr>
        <p:txBody>
          <a:bodyPr>
            <a:normAutofit/>
          </a:bodyPr>
          <a:lstStyle/>
          <a:p>
            <a:pPr fontAlgn="auto">
              <a:spcAft>
                <a:spcPts val="0"/>
              </a:spcAft>
              <a:defRPr/>
            </a:pPr>
            <a:r>
              <a:rPr lang="en-US" sz="2400" dirty="0">
                <a:solidFill>
                  <a:schemeClr val="tx1"/>
                </a:solidFill>
              </a:rPr>
              <a:t>Common Nonlinear Transformations:</a:t>
            </a:r>
            <a:br>
              <a:rPr lang="en-US" sz="2400" dirty="0">
                <a:solidFill>
                  <a:schemeClr val="tx1"/>
                </a:solidFill>
              </a:rPr>
            </a:br>
            <a:r>
              <a:rPr lang="en-US" sz="2400" dirty="0">
                <a:solidFill>
                  <a:schemeClr val="tx1"/>
                </a:solidFill>
              </a:rPr>
              <a:t> Recoding Variables</a:t>
            </a:r>
          </a:p>
        </p:txBody>
      </p:sp>
      <p:sp>
        <p:nvSpPr>
          <p:cNvPr id="70658" name="Rectangle 3">
            <a:extLst>
              <a:ext uri="{FF2B5EF4-FFF2-40B4-BE49-F238E27FC236}">
                <a16:creationId xmlns:a16="http://schemas.microsoft.com/office/drawing/2014/main" id="{FB2B1B67-83B8-EDB4-21DF-7EDE9AF56535}"/>
              </a:ext>
            </a:extLst>
          </p:cNvPr>
          <p:cNvSpPr>
            <a:spLocks noGrp="1" noChangeArrowheads="1"/>
          </p:cNvSpPr>
          <p:nvPr>
            <p:ph idx="4294967295"/>
          </p:nvPr>
        </p:nvSpPr>
        <p:spPr>
          <a:xfrm>
            <a:off x="1524000" y="2249488"/>
            <a:ext cx="86868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112643" name="Rectangle 4">
            <a:extLst>
              <a:ext uri="{FF2B5EF4-FFF2-40B4-BE49-F238E27FC236}">
                <a16:creationId xmlns:a16="http://schemas.microsoft.com/office/drawing/2014/main" id="{0B23103B-0040-8841-B02E-D29D910835B9}"/>
              </a:ext>
            </a:extLst>
          </p:cNvPr>
          <p:cNvSpPr>
            <a:spLocks noChangeArrowheads="1"/>
          </p:cNvSpPr>
          <p:nvPr/>
        </p:nvSpPr>
        <p:spPr bwMode="auto">
          <a:xfrm>
            <a:off x="1676400" y="1905000"/>
            <a:ext cx="8763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38138" indent="-228600">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r>
              <a:rPr lang="en-US" altLang="zh-CN" sz="2400" dirty="0">
                <a:latin typeface="+mn-lt"/>
                <a:ea typeface="宋体" panose="02010600030101010101" pitchFamily="2" charset="-122"/>
              </a:rPr>
              <a:t>To use R to collapse the three categories of schtyp8 into two (public and private), we use the </a:t>
            </a:r>
            <a:r>
              <a:rPr lang="en-US" altLang="zh-CN" sz="2400" b="1" dirty="0" err="1">
                <a:latin typeface="+mn-lt"/>
                <a:ea typeface="宋体" panose="02010600030101010101" pitchFamily="2" charset="-122"/>
              </a:rPr>
              <a:t>ifelse</a:t>
            </a:r>
            <a:r>
              <a:rPr lang="en-US" altLang="zh-CN" sz="2400" dirty="0">
                <a:latin typeface="+mn-lt"/>
                <a:ea typeface="宋体" panose="02010600030101010101" pitchFamily="2" charset="-122"/>
              </a:rPr>
              <a:t> command.</a:t>
            </a:r>
          </a:p>
          <a:p>
            <a:pPr>
              <a:buFont typeface="Georgia" panose="02040502050405020303" pitchFamily="18" charset="0"/>
              <a:buNone/>
              <a:defRPr/>
            </a:pPr>
            <a:endParaRPr lang="en-US" altLang="zh-CN" sz="2400" dirty="0">
              <a:latin typeface="+mn-lt"/>
              <a:ea typeface="宋体" panose="02010600030101010101" pitchFamily="2" charset="-122"/>
            </a:endParaRPr>
          </a:p>
          <a:p>
            <a:pPr>
              <a:buFont typeface="Georgia" panose="02040502050405020303" pitchFamily="18" charset="0"/>
              <a:buNone/>
              <a:defRPr/>
            </a:pPr>
            <a:r>
              <a:rPr lang="en-US" altLang="zh-CN" sz="2400" dirty="0">
                <a:latin typeface="+mn-lt"/>
                <a:ea typeface="宋体" panose="02010600030101010101" pitchFamily="2" charset="-122"/>
              </a:rPr>
              <a:t>For this command, the first argument is a logical expression (</a:t>
            </a:r>
            <a:r>
              <a:rPr lang="en-US" altLang="zh-CN" sz="2400" b="1" dirty="0">
                <a:latin typeface="+mj-lt"/>
                <a:ea typeface="宋体" panose="02010600030101010101" pitchFamily="2" charset="-122"/>
              </a:rPr>
              <a:t>NELS$schtyp8 == "Public”</a:t>
            </a:r>
            <a:r>
              <a:rPr lang="en-US" altLang="zh-CN" sz="2400" dirty="0">
                <a:latin typeface="+mj-lt"/>
                <a:ea typeface="宋体" panose="02010600030101010101" pitchFamily="2" charset="-122"/>
              </a:rPr>
              <a:t>).</a:t>
            </a:r>
            <a:r>
              <a:rPr lang="en-US" altLang="zh-CN" sz="2400" b="1" dirty="0">
                <a:latin typeface="+mj-lt"/>
                <a:ea typeface="宋体" panose="02010600030101010101" pitchFamily="2" charset="-122"/>
              </a:rPr>
              <a:t> </a:t>
            </a:r>
            <a:r>
              <a:rPr lang="en-US" altLang="zh-CN" sz="2400" dirty="0">
                <a:latin typeface="+mj-lt"/>
                <a:ea typeface="宋体" panose="02010600030101010101" pitchFamily="2" charset="-122"/>
              </a:rPr>
              <a:t> </a:t>
            </a:r>
            <a:r>
              <a:rPr lang="en-US" altLang="zh-CN" sz="2400" dirty="0">
                <a:latin typeface="+mn-lt"/>
                <a:ea typeface="宋体" panose="02010600030101010101" pitchFamily="2" charset="-122"/>
              </a:rPr>
              <a:t>If it is True for a case, the new variable, </a:t>
            </a:r>
            <a:r>
              <a:rPr lang="en-US" altLang="zh-CN" sz="2400" dirty="0" err="1">
                <a:latin typeface="+mn-lt"/>
                <a:ea typeface="宋体" panose="02010600030101010101" pitchFamily="2" charset="-122"/>
              </a:rPr>
              <a:t>schtypre</a:t>
            </a:r>
            <a:r>
              <a:rPr lang="en-US" altLang="zh-CN" sz="2400" dirty="0">
                <a:latin typeface="+mn-lt"/>
                <a:ea typeface="宋体" panose="02010600030101010101" pitchFamily="2" charset="-122"/>
              </a:rPr>
              <a:t> is assigned the value “Public” </a:t>
            </a:r>
            <a:r>
              <a:rPr lang="en-US" altLang="zh-CN" sz="2400" dirty="0">
                <a:latin typeface="+mj-lt"/>
                <a:ea typeface="宋体" panose="02010600030101010101" pitchFamily="2" charset="-122"/>
              </a:rPr>
              <a:t>and given an internal code of 1</a:t>
            </a:r>
            <a:r>
              <a:rPr lang="en-US" altLang="zh-CN" sz="2400" dirty="0">
                <a:latin typeface="+mn-lt"/>
                <a:ea typeface="宋体" panose="02010600030101010101" pitchFamily="2" charset="-122"/>
              </a:rPr>
              <a:t>. If it is False, the new variable </a:t>
            </a:r>
            <a:r>
              <a:rPr lang="en-US" altLang="zh-CN" sz="2400" dirty="0" err="1">
                <a:latin typeface="+mj-lt"/>
                <a:ea typeface="宋体" panose="02010600030101010101" pitchFamily="2" charset="-122"/>
              </a:rPr>
              <a:t>schtypre</a:t>
            </a:r>
            <a:r>
              <a:rPr lang="en-US" altLang="zh-CN" sz="2400" dirty="0">
                <a:latin typeface="+mj-lt"/>
                <a:ea typeface="宋体" panose="02010600030101010101" pitchFamily="2" charset="-122"/>
              </a:rPr>
              <a:t> </a:t>
            </a:r>
            <a:r>
              <a:rPr lang="en-US" altLang="zh-CN" sz="2400" dirty="0">
                <a:latin typeface="+mn-lt"/>
                <a:ea typeface="宋体" panose="02010600030101010101" pitchFamily="2" charset="-122"/>
              </a:rPr>
              <a:t>is assigned the value “Private” and given an internal code of 2.</a:t>
            </a:r>
          </a:p>
          <a:p>
            <a:pPr>
              <a:buFont typeface="Georgia" panose="02040502050405020303" pitchFamily="18" charset="0"/>
              <a:buNone/>
              <a:defRPr/>
            </a:pPr>
            <a:endParaRPr lang="en-US" altLang="zh-CN" sz="2400" b="1" dirty="0">
              <a:latin typeface="+mn-lt"/>
              <a:ea typeface="宋体" panose="02010600030101010101" pitchFamily="2" charset="-122"/>
            </a:endParaRPr>
          </a:p>
          <a:p>
            <a:pPr>
              <a:buFont typeface="Georgia" panose="02040502050405020303" pitchFamily="18" charset="0"/>
              <a:buNone/>
              <a:defRPr/>
            </a:pPr>
            <a:r>
              <a:rPr lang="en-US" altLang="zh-CN" sz="2000" b="1" dirty="0" err="1">
                <a:latin typeface="+mn-lt"/>
                <a:ea typeface="宋体" panose="02010600030101010101" pitchFamily="2" charset="-122"/>
              </a:rPr>
              <a:t>NELS$schtypre</a:t>
            </a:r>
            <a:r>
              <a:rPr lang="en-US" altLang="zh-CN" sz="2000" b="1" dirty="0">
                <a:latin typeface="+mn-lt"/>
                <a:ea typeface="宋体" panose="02010600030101010101" pitchFamily="2" charset="-122"/>
              </a:rPr>
              <a:t> = </a:t>
            </a:r>
            <a:r>
              <a:rPr lang="en-US" altLang="zh-CN" sz="2000" b="1" dirty="0" err="1">
                <a:latin typeface="+mn-lt"/>
                <a:ea typeface="宋体" panose="02010600030101010101" pitchFamily="2" charset="-122"/>
              </a:rPr>
              <a:t>ifelse</a:t>
            </a:r>
            <a:r>
              <a:rPr lang="en-US" altLang="zh-CN" sz="2000" b="1" dirty="0">
                <a:latin typeface="+mn-lt"/>
                <a:ea typeface="宋体" panose="02010600030101010101" pitchFamily="2" charset="-122"/>
              </a:rPr>
              <a:t>(NELS$schtyp8 == "Public", "Public", "Private")</a:t>
            </a:r>
          </a:p>
        </p:txBody>
      </p:sp>
    </p:spTree>
    <p:extLst>
      <p:ext uri="{BB962C8B-B14F-4D97-AF65-F5344CB8AC3E}">
        <p14:creationId xmlns:p14="http://schemas.microsoft.com/office/powerpoint/2010/main" val="1322575775"/>
      </p:ext>
    </p:extLst>
  </p:cSld>
  <p:clrMapOvr>
    <a:masterClrMapping/>
  </p:clrMapOvr>
  <p:transition>
    <p:fade thruBlk="1"/>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67F8BF9-7825-E94B-ADAD-0D2E8CD315DA}"/>
              </a:ext>
            </a:extLst>
          </p:cNvPr>
          <p:cNvSpPr>
            <a:spLocks noGrp="1" noChangeArrowheads="1"/>
          </p:cNvSpPr>
          <p:nvPr>
            <p:ph type="title" idx="4294967295"/>
          </p:nvPr>
        </p:nvSpPr>
        <p:spPr>
          <a:xfrm>
            <a:off x="1981200" y="304800"/>
            <a:ext cx="8229600" cy="1066800"/>
          </a:xfrm>
        </p:spPr>
        <p:txBody>
          <a:bodyPr>
            <a:normAutofit/>
          </a:bodyPr>
          <a:lstStyle/>
          <a:p>
            <a:pPr fontAlgn="auto">
              <a:spcAft>
                <a:spcPts val="0"/>
              </a:spcAft>
              <a:defRPr/>
            </a:pPr>
            <a:r>
              <a:rPr lang="en-US" sz="2400" dirty="0">
                <a:solidFill>
                  <a:schemeClr val="tx1"/>
                </a:solidFill>
              </a:rPr>
              <a:t>Common Nonlinear Transformations:</a:t>
            </a:r>
            <a:br>
              <a:rPr lang="en-US" sz="2400" dirty="0">
                <a:solidFill>
                  <a:schemeClr val="tx1"/>
                </a:solidFill>
              </a:rPr>
            </a:br>
            <a:r>
              <a:rPr lang="en-US" sz="2400" dirty="0">
                <a:solidFill>
                  <a:schemeClr val="tx1"/>
                </a:solidFill>
              </a:rPr>
              <a:t> Combining Two or More Variables</a:t>
            </a:r>
          </a:p>
        </p:txBody>
      </p:sp>
      <p:sp>
        <p:nvSpPr>
          <p:cNvPr id="72706" name="Rectangle 3">
            <a:extLst>
              <a:ext uri="{FF2B5EF4-FFF2-40B4-BE49-F238E27FC236}">
                <a16:creationId xmlns:a16="http://schemas.microsoft.com/office/drawing/2014/main" id="{13261DCF-DEAB-1855-62D5-6E1EBE50409E}"/>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114691" name="Rectangle 4">
            <a:extLst>
              <a:ext uri="{FF2B5EF4-FFF2-40B4-BE49-F238E27FC236}">
                <a16:creationId xmlns:a16="http://schemas.microsoft.com/office/drawing/2014/main" id="{FCE8C868-666F-DE4E-9DBC-F9EBB5FFCF97}"/>
              </a:ext>
            </a:extLst>
          </p:cNvPr>
          <p:cNvSpPr>
            <a:spLocks noChangeArrowheads="1"/>
          </p:cNvSpPr>
          <p:nvPr/>
        </p:nvSpPr>
        <p:spPr bwMode="auto">
          <a:xfrm>
            <a:off x="1981200" y="1905000"/>
            <a:ext cx="8229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38138" indent="-228600">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r>
              <a:rPr lang="en-US" altLang="en-US" sz="2400" i="1" dirty="0">
                <a:latin typeface="+mj-lt"/>
              </a:rPr>
              <a:t>Example</a:t>
            </a:r>
            <a:r>
              <a:rPr lang="en-US" altLang="en-US" sz="2400" dirty="0">
                <a:latin typeface="+mj-lt"/>
              </a:rPr>
              <a:t>:  Create the variable  </a:t>
            </a:r>
            <a:r>
              <a:rPr lang="en-US" altLang="en-US" sz="2400" b="1" dirty="0" err="1">
                <a:latin typeface="+mj-lt"/>
              </a:rPr>
              <a:t>sumunits</a:t>
            </a:r>
            <a:r>
              <a:rPr lang="en-US" altLang="en-US" sz="2400" dirty="0">
                <a:latin typeface="+mj-lt"/>
              </a:rPr>
              <a:t> by adding </a:t>
            </a:r>
            <a:r>
              <a:rPr lang="en-US" altLang="en-US" sz="2400" b="1" dirty="0" err="1">
                <a:latin typeface="+mj-lt"/>
              </a:rPr>
              <a:t>unitmath</a:t>
            </a:r>
            <a:r>
              <a:rPr lang="en-US" altLang="en-US" sz="2400" dirty="0">
                <a:latin typeface="+mj-lt"/>
              </a:rPr>
              <a:t> and </a:t>
            </a:r>
            <a:r>
              <a:rPr lang="en-US" altLang="en-US" sz="2400" b="1" dirty="0" err="1">
                <a:latin typeface="+mj-lt"/>
              </a:rPr>
              <a:t>unitengl</a:t>
            </a:r>
            <a:endParaRPr lang="en-US" altLang="en-US" sz="2400" b="1" dirty="0">
              <a:latin typeface="+mj-lt"/>
            </a:endParaRPr>
          </a:p>
          <a:p>
            <a:pPr>
              <a:buFont typeface="Georgia" panose="02040502050405020303" pitchFamily="18" charset="0"/>
              <a:buNone/>
              <a:defRPr/>
            </a:pPr>
            <a:r>
              <a:rPr lang="en-US" altLang="en-US" sz="2400" dirty="0">
                <a:latin typeface="+mj-lt"/>
              </a:rPr>
              <a:t> </a:t>
            </a:r>
          </a:p>
          <a:p>
            <a:pPr>
              <a:buFont typeface="Georgia" panose="02040502050405020303" pitchFamily="18" charset="0"/>
              <a:buNone/>
              <a:defRPr/>
            </a:pPr>
            <a:r>
              <a:rPr lang="en-US" altLang="en-US" sz="2400" i="1" dirty="0">
                <a:latin typeface="+mj-lt"/>
              </a:rPr>
              <a:t>Solution</a:t>
            </a:r>
            <a:r>
              <a:rPr lang="en-US" altLang="en-US" sz="2400" dirty="0">
                <a:latin typeface="+mj-lt"/>
              </a:rPr>
              <a:t>: Type the following command in the console and hit Enter:</a:t>
            </a:r>
          </a:p>
          <a:p>
            <a:pPr>
              <a:buFont typeface="Georgia" panose="02040502050405020303" pitchFamily="18" charset="0"/>
              <a:buNone/>
              <a:defRPr/>
            </a:pPr>
            <a:r>
              <a:rPr lang="en-US" altLang="zh-CN" sz="2400" b="1" dirty="0">
                <a:latin typeface="+mj-lt"/>
                <a:ea typeface="宋体" panose="02010600030101010101" pitchFamily="2" charset="-122"/>
              </a:rPr>
              <a:t>		</a:t>
            </a:r>
            <a:r>
              <a:rPr lang="en-US" altLang="zh-CN" sz="2200" b="1" dirty="0" err="1">
                <a:latin typeface="+mj-lt"/>
                <a:ea typeface="宋体" panose="02010600030101010101" pitchFamily="2" charset="-122"/>
              </a:rPr>
              <a:t>NELS$sumunits</a:t>
            </a:r>
            <a:r>
              <a:rPr lang="en-US" altLang="zh-CN" sz="2200" b="1" dirty="0">
                <a:latin typeface="+mj-lt"/>
                <a:ea typeface="宋体" panose="02010600030101010101" pitchFamily="2" charset="-122"/>
              </a:rPr>
              <a:t> = </a:t>
            </a:r>
            <a:r>
              <a:rPr lang="en-US" altLang="zh-CN" sz="2200" b="1" dirty="0" err="1">
                <a:latin typeface="+mj-lt"/>
                <a:ea typeface="宋体" panose="02010600030101010101" pitchFamily="2" charset="-122"/>
              </a:rPr>
              <a:t>NELS$unitmath</a:t>
            </a:r>
            <a:r>
              <a:rPr lang="en-US" altLang="zh-CN" sz="2200" b="1" dirty="0">
                <a:latin typeface="+mj-lt"/>
                <a:ea typeface="宋体" panose="02010600030101010101" pitchFamily="2" charset="-122"/>
              </a:rPr>
              <a:t> + </a:t>
            </a:r>
            <a:r>
              <a:rPr lang="en-US" altLang="zh-CN" sz="2200" b="1" dirty="0" err="1">
                <a:latin typeface="+mj-lt"/>
                <a:ea typeface="宋体" panose="02010600030101010101" pitchFamily="2" charset="-122"/>
              </a:rPr>
              <a:t>NELS$unitengl</a:t>
            </a:r>
            <a:endParaRPr lang="en-US" altLang="zh-CN" sz="2200" b="1" dirty="0">
              <a:latin typeface="+mj-lt"/>
              <a:ea typeface="宋体" panose="02010600030101010101" pitchFamily="2" charset="-122"/>
            </a:endParaRPr>
          </a:p>
          <a:p>
            <a:pPr>
              <a:buFont typeface="Georgia" panose="02040502050405020303" pitchFamily="18" charset="0"/>
              <a:buNone/>
              <a:defRPr/>
            </a:pPr>
            <a:endParaRPr lang="en-US" altLang="zh-CN" sz="2400" dirty="0">
              <a:latin typeface="+mj-lt"/>
              <a:ea typeface="宋体" panose="02010600030101010101" pitchFamily="2" charset="-122"/>
            </a:endParaRPr>
          </a:p>
          <a:p>
            <a:pPr>
              <a:buFont typeface="Georgia" panose="02040502050405020303" pitchFamily="18" charset="0"/>
              <a:buNone/>
              <a:defRPr/>
            </a:pPr>
            <a:r>
              <a:rPr lang="en-US" altLang="zh-CN" sz="2400" dirty="0">
                <a:latin typeface="+mj-lt"/>
                <a:ea typeface="宋体" panose="02010600030101010101" pitchFamily="2" charset="-122"/>
              </a:rPr>
              <a:t>The new variable </a:t>
            </a:r>
            <a:r>
              <a:rPr lang="en-US" altLang="zh-CN" sz="2400" b="1" dirty="0" err="1">
                <a:latin typeface="+mj-lt"/>
                <a:ea typeface="宋体" panose="02010600030101010101" pitchFamily="2" charset="-122"/>
              </a:rPr>
              <a:t>NELS</a:t>
            </a:r>
            <a:r>
              <a:rPr lang="en-US" altLang="zh-CN" sz="2400" dirty="0" err="1">
                <a:latin typeface="+mj-lt"/>
                <a:ea typeface="宋体" panose="02010600030101010101" pitchFamily="2" charset="-122"/>
              </a:rPr>
              <a:t>$</a:t>
            </a:r>
            <a:r>
              <a:rPr lang="en-US" altLang="zh-CN" sz="2400" b="1" dirty="0" err="1">
                <a:latin typeface="+mj-lt"/>
                <a:ea typeface="宋体" panose="02010600030101010101" pitchFamily="2" charset="-122"/>
              </a:rPr>
              <a:t>sumunits</a:t>
            </a:r>
            <a:r>
              <a:rPr lang="en-US" altLang="zh-CN" sz="2400" dirty="0">
                <a:latin typeface="+mj-lt"/>
                <a:ea typeface="宋体" panose="02010600030101010101" pitchFamily="2" charset="-122"/>
              </a:rPr>
              <a:t> will appear as the last variable in the data set.</a:t>
            </a:r>
            <a:endParaRPr lang="en-US" altLang="en-US" sz="2400" dirty="0">
              <a:latin typeface="+mj-lt"/>
            </a:endParaRPr>
          </a:p>
          <a:p>
            <a:pPr>
              <a:buFont typeface="Georgia" panose="02040502050405020303" pitchFamily="18" charset="0"/>
              <a:buNone/>
              <a:defRPr/>
            </a:pPr>
            <a:endParaRPr lang="en-US" altLang="en-US" sz="2400" dirty="0"/>
          </a:p>
        </p:txBody>
      </p:sp>
    </p:spTree>
    <p:extLst>
      <p:ext uri="{BB962C8B-B14F-4D97-AF65-F5344CB8AC3E}">
        <p14:creationId xmlns:p14="http://schemas.microsoft.com/office/powerpoint/2010/main" val="613060709"/>
      </p:ext>
    </p:extLst>
  </p:cSld>
  <p:clrMapOvr>
    <a:masterClrMapping/>
  </p:clrMapOvr>
  <p:transition>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8F94-6B01-F94D-B657-AB85DA38C8E3}"/>
              </a:ext>
            </a:extLst>
          </p:cNvPr>
          <p:cNvSpPr>
            <a:spLocks noGrp="1"/>
          </p:cNvSpPr>
          <p:nvPr>
            <p:ph type="title"/>
          </p:nvPr>
        </p:nvSpPr>
        <p:spPr>
          <a:xfrm>
            <a:off x="2057401" y="838200"/>
            <a:ext cx="3533775" cy="4978400"/>
          </a:xfrm>
        </p:spPr>
        <p:txBody>
          <a:bodyPr/>
          <a:lstStyle/>
          <a:p>
            <a:pPr fontAlgn="auto">
              <a:spcAft>
                <a:spcPts val="0"/>
              </a:spcAft>
              <a:defRPr/>
            </a:pPr>
            <a:r>
              <a:rPr lang="en-US" b="1" dirty="0" err="1">
                <a:solidFill>
                  <a:srgbClr val="00BB7C"/>
                </a:solidFill>
                <a:latin typeface="Arial Rounded MT Bold" panose="020F0704030504030204" pitchFamily="34" charset="77"/>
              </a:rPr>
              <a:t>EXPlorING</a:t>
            </a:r>
            <a:r>
              <a:rPr lang="en-US" b="1" dirty="0">
                <a:solidFill>
                  <a:srgbClr val="00BB7C"/>
                </a:solidFill>
                <a:latin typeface="Arial Rounded MT Bold" panose="020F0704030504030204" pitchFamily="34" charset="77"/>
              </a:rPr>
              <a:t> relationships between two VARIABLES</a:t>
            </a:r>
            <a:br>
              <a:rPr lang="en-US" b="1" dirty="0">
                <a:solidFill>
                  <a:srgbClr val="00BB7C"/>
                </a:solidFill>
                <a:latin typeface="Arial Rounded MT Bold" panose="020F0704030504030204" pitchFamily="34" charset="77"/>
              </a:rPr>
            </a:br>
            <a:br>
              <a:rPr lang="en-US" b="1" dirty="0">
                <a:solidFill>
                  <a:srgbClr val="00BB7C"/>
                </a:solidFill>
                <a:latin typeface="Arial Rounded MT Bold" panose="020F0704030504030204" pitchFamily="34" charset="77"/>
              </a:rPr>
            </a:br>
            <a:r>
              <a:rPr lang="en-US" b="1" dirty="0">
                <a:solidFill>
                  <a:srgbClr val="00BB7C"/>
                </a:solidFill>
                <a:latin typeface="Arial Rounded MT Bold" panose="020F0704030504030204" pitchFamily="34" charset="77"/>
              </a:rPr>
              <a:t>CHAPTER 5</a:t>
            </a:r>
          </a:p>
        </p:txBody>
      </p:sp>
      <p:pic>
        <p:nvPicPr>
          <p:cNvPr id="3074" name="Content Placeholder 4">
            <a:extLst>
              <a:ext uri="{FF2B5EF4-FFF2-40B4-BE49-F238E27FC236}">
                <a16:creationId xmlns:a16="http://schemas.microsoft.com/office/drawing/2014/main" id="{F8639977-1E8D-9CA7-914D-C938BF0609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2200" y="838200"/>
            <a:ext cx="3930650" cy="4978400"/>
          </a:xfrm>
        </p:spPr>
      </p:pic>
    </p:spTree>
    <p:extLst>
      <p:ext uri="{BB962C8B-B14F-4D97-AF65-F5344CB8AC3E}">
        <p14:creationId xmlns:p14="http://schemas.microsoft.com/office/powerpoint/2010/main" val="4115506860"/>
      </p:ext>
    </p:extLst>
  </p:cSld>
  <p:clrMapOvr>
    <a:masterClrMapping/>
  </p:clrMapOvr>
  <p:transition>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36CB1F7-BBAD-574E-8502-7F6152712EA4}"/>
              </a:ext>
            </a:extLst>
          </p:cNvPr>
          <p:cNvSpPr>
            <a:spLocks noGrp="1" noChangeArrowheads="1"/>
          </p:cNvSpPr>
          <p:nvPr>
            <p:ph type="title"/>
          </p:nvPr>
        </p:nvSpPr>
        <p:spPr>
          <a:xfrm>
            <a:off x="1981200" y="381000"/>
            <a:ext cx="8229600" cy="838200"/>
          </a:xfrm>
        </p:spPr>
        <p:txBody>
          <a:bodyPr>
            <a:noAutofit/>
          </a:bodyPr>
          <a:lstStyle/>
          <a:p>
            <a:pPr fontAlgn="auto">
              <a:spcAft>
                <a:spcPts val="0"/>
              </a:spcAft>
              <a:defRPr/>
            </a:pPr>
            <a:r>
              <a:rPr lang="en-US" sz="2400" dirty="0">
                <a:solidFill>
                  <a:schemeClr val="tx1"/>
                </a:solidFill>
              </a:rPr>
              <a:t>Summarizing the Relationship Between Two Variables: An Overview</a:t>
            </a:r>
          </a:p>
        </p:txBody>
      </p:sp>
      <p:graphicFrame>
        <p:nvGraphicFramePr>
          <p:cNvPr id="8197" name="Group 5">
            <a:extLst>
              <a:ext uri="{FF2B5EF4-FFF2-40B4-BE49-F238E27FC236}">
                <a16:creationId xmlns:a16="http://schemas.microsoft.com/office/drawing/2014/main" id="{59CDBCAD-A3C3-EE48-9AD2-36CF32652D21}"/>
              </a:ext>
            </a:extLst>
          </p:cNvPr>
          <p:cNvGraphicFramePr>
            <a:graphicFrameLocks noGrp="1"/>
          </p:cNvGraphicFramePr>
          <p:nvPr>
            <p:ph idx="1"/>
          </p:nvPr>
        </p:nvGraphicFramePr>
        <p:xfrm>
          <a:off x="1981200" y="2057401"/>
          <a:ext cx="8229600" cy="3711575"/>
        </p:xfrm>
        <a:graphic>
          <a:graphicData uri="http://schemas.openxmlformats.org/drawingml/2006/table">
            <a:tbl>
              <a:tblPr/>
              <a:tblGrid>
                <a:gridCol w="2209800">
                  <a:extLst>
                    <a:ext uri="{9D8B030D-6E8A-4147-A177-3AD203B41FA5}">
                      <a16:colId xmlns:a16="http://schemas.microsoft.com/office/drawing/2014/main" val="20000"/>
                    </a:ext>
                  </a:extLst>
                </a:gridCol>
                <a:gridCol w="2670175">
                  <a:extLst>
                    <a:ext uri="{9D8B030D-6E8A-4147-A177-3AD203B41FA5}">
                      <a16:colId xmlns:a16="http://schemas.microsoft.com/office/drawing/2014/main" val="20001"/>
                    </a:ext>
                  </a:extLst>
                </a:gridCol>
                <a:gridCol w="3349625">
                  <a:extLst>
                    <a:ext uri="{9D8B030D-6E8A-4147-A177-3AD203B41FA5}">
                      <a16:colId xmlns:a16="http://schemas.microsoft.com/office/drawing/2014/main" val="20002"/>
                    </a:ext>
                  </a:extLst>
                </a:gridCol>
              </a:tblGrid>
              <a:tr h="536667">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1" i="1" u="none" strike="noStrike" cap="none" normalizeH="0" baseline="0" dirty="0">
                          <a:ln>
                            <a:noFill/>
                          </a:ln>
                          <a:solidFill>
                            <a:schemeClr val="tx1"/>
                          </a:solidFill>
                          <a:effectLst/>
                          <a:latin typeface="Cambria" pitchFamily="18" charset="0"/>
                        </a:rPr>
                        <a:t>Variable Types</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1" i="1" u="none" strike="noStrike" cap="none" normalizeH="0" baseline="0" dirty="0">
                          <a:ln>
                            <a:noFill/>
                          </a:ln>
                          <a:solidFill>
                            <a:schemeClr val="tx1"/>
                          </a:solidFill>
                          <a:effectLst/>
                          <a:latin typeface="Cambria" pitchFamily="18" charset="0"/>
                        </a:rPr>
                        <a:t>Summary Graphic</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1" i="1" u="none" strike="noStrike" cap="none" normalizeH="0" baseline="0" dirty="0">
                          <a:ln>
                            <a:noFill/>
                          </a:ln>
                          <a:solidFill>
                            <a:schemeClr val="tx1"/>
                          </a:solidFill>
                          <a:effectLst/>
                          <a:latin typeface="Cambria" pitchFamily="18" charset="0"/>
                        </a:rPr>
                        <a:t>Summary Statistic</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1431">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a:ln>
                            <a:noFill/>
                          </a:ln>
                          <a:solidFill>
                            <a:schemeClr val="tx1"/>
                          </a:solidFill>
                          <a:effectLst/>
                          <a:latin typeface="Cambria" pitchFamily="18" charset="0"/>
                        </a:rPr>
                        <a:t>Both Scale</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a:ln>
                            <a:noFill/>
                          </a:ln>
                          <a:solidFill>
                            <a:schemeClr val="tx1"/>
                          </a:solidFill>
                          <a:effectLst/>
                          <a:latin typeface="Cambria" pitchFamily="18" charset="0"/>
                        </a:rPr>
                        <a:t>Scatterplot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a:ln>
                            <a:noFill/>
                          </a:ln>
                          <a:solidFill>
                            <a:schemeClr val="tx1"/>
                          </a:solidFill>
                          <a:effectLst/>
                          <a:latin typeface="Cambria" pitchFamily="18" charset="0"/>
                        </a:rPr>
                        <a:t>Pearson Correlation</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2376">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a:ln>
                            <a:noFill/>
                          </a:ln>
                          <a:solidFill>
                            <a:schemeClr val="tx1"/>
                          </a:solidFill>
                          <a:effectLst/>
                          <a:latin typeface="Cambria" pitchFamily="18" charset="0"/>
                        </a:rPr>
                        <a:t>Both Ordinal</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dirty="0" err="1">
                          <a:ln>
                            <a:noFill/>
                          </a:ln>
                          <a:solidFill>
                            <a:schemeClr val="tx1"/>
                          </a:solidFill>
                          <a:effectLst/>
                          <a:latin typeface="Cambria" pitchFamily="18" charset="0"/>
                        </a:rPr>
                        <a:t>Scatterplot</a:t>
                      </a:r>
                      <a:endParaRPr kumimoji="0" lang="en-US" sz="2000" b="0" i="0" u="none" strike="noStrike" cap="none" normalizeH="0" baseline="0" dirty="0">
                        <a:ln>
                          <a:noFill/>
                        </a:ln>
                        <a:solidFill>
                          <a:schemeClr val="tx1"/>
                        </a:solidFill>
                        <a:effectLst/>
                        <a:latin typeface="Cambria" pitchFamily="18"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a:ln>
                            <a:noFill/>
                          </a:ln>
                          <a:solidFill>
                            <a:schemeClr val="tx1"/>
                          </a:solidFill>
                          <a:effectLst/>
                          <a:latin typeface="Cambria" pitchFamily="18" charset="0"/>
                        </a:rPr>
                        <a:t>Spearman Correlation</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91">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dirty="0">
                          <a:ln>
                            <a:noFill/>
                          </a:ln>
                          <a:solidFill>
                            <a:schemeClr val="tx1"/>
                          </a:solidFill>
                          <a:effectLst/>
                          <a:latin typeface="Cambria" pitchFamily="18" charset="0"/>
                        </a:rPr>
                        <a:t>Ordinal &amp; Scale</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dirty="0" err="1">
                          <a:ln>
                            <a:noFill/>
                          </a:ln>
                          <a:solidFill>
                            <a:schemeClr val="tx1"/>
                          </a:solidFill>
                          <a:effectLst/>
                          <a:latin typeface="Cambria" pitchFamily="18" charset="0"/>
                        </a:rPr>
                        <a:t>Scatterplot</a:t>
                      </a:r>
                      <a:endParaRPr kumimoji="0" lang="en-US" sz="2000" b="0" i="0" u="none" strike="noStrike" cap="none" normalizeH="0" baseline="0" dirty="0">
                        <a:ln>
                          <a:noFill/>
                        </a:ln>
                        <a:solidFill>
                          <a:schemeClr val="tx1"/>
                        </a:solidFill>
                        <a:effectLst/>
                        <a:latin typeface="Cambria" pitchFamily="18"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dirty="0">
                          <a:ln>
                            <a:noFill/>
                          </a:ln>
                          <a:solidFill>
                            <a:schemeClr val="tx1"/>
                          </a:solidFill>
                          <a:effectLst/>
                          <a:latin typeface="Cambria" pitchFamily="18" charset="0"/>
                        </a:rPr>
                        <a:t>Spearman Correlation</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91">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dirty="0">
                          <a:ln>
                            <a:noFill/>
                          </a:ln>
                          <a:solidFill>
                            <a:schemeClr val="tx1"/>
                          </a:solidFill>
                          <a:effectLst/>
                          <a:latin typeface="Cambria" pitchFamily="18" charset="0"/>
                        </a:rPr>
                        <a:t>Scale &amp; Dichotomy</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a:ln>
                            <a:noFill/>
                          </a:ln>
                          <a:solidFill>
                            <a:schemeClr val="tx1"/>
                          </a:solidFill>
                          <a:effectLst/>
                          <a:latin typeface="Cambria" pitchFamily="18" charset="0"/>
                        </a:rPr>
                        <a:t>Scatterplot or Boxplot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a:ln>
                            <a:noFill/>
                          </a:ln>
                          <a:solidFill>
                            <a:schemeClr val="tx1"/>
                          </a:solidFill>
                          <a:effectLst/>
                          <a:latin typeface="Cambria" pitchFamily="18" charset="0"/>
                        </a:rPr>
                        <a:t>Pearson (point biserial)</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44119">
                <a:tc>
                  <a:txBody>
                    <a:bodyPr/>
                    <a:lstStyle/>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a:ln>
                            <a:noFill/>
                          </a:ln>
                          <a:solidFill>
                            <a:schemeClr val="tx1"/>
                          </a:solidFill>
                          <a:effectLst/>
                          <a:latin typeface="Cambria" pitchFamily="18" charset="0"/>
                        </a:rPr>
                        <a:t>Both Dichotomies</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a:ln>
                            <a:noFill/>
                          </a:ln>
                          <a:solidFill>
                            <a:schemeClr val="tx1"/>
                          </a:solidFill>
                          <a:effectLst/>
                          <a:latin typeface="Cambria" pitchFamily="18" charset="0"/>
                        </a:rPr>
                        <a:t>Clustered Bar Graph</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ct val="0"/>
                        </a:spcAft>
                        <a:buClr>
                          <a:srgbClr val="000000"/>
                        </a:buClr>
                        <a:buSzTx/>
                        <a:buFont typeface="Georgia" pitchFamily="18" charset="0"/>
                        <a:buNone/>
                        <a:tabLst/>
                      </a:pPr>
                      <a:r>
                        <a:rPr kumimoji="0" lang="en-US" sz="2000" b="0" i="0" u="none" strike="noStrike" cap="none" normalizeH="0" baseline="0" dirty="0">
                          <a:ln>
                            <a:noFill/>
                          </a:ln>
                          <a:solidFill>
                            <a:schemeClr val="tx1"/>
                          </a:solidFill>
                          <a:effectLst/>
                          <a:latin typeface="Cambria" pitchFamily="18" charset="0"/>
                        </a:rPr>
                        <a:t>Pearson (phi-coefficient) or Contingency Table</a:t>
                      </a:r>
                    </a:p>
                    <a:p>
                      <a:pPr marL="0" marR="0" lvl="0" indent="0" algn="l" defTabSz="914400" rtl="0" eaLnBrk="0" fontAlgn="base" latinLnBrk="0" hangingPunct="0">
                        <a:lnSpc>
                          <a:spcPct val="100000"/>
                        </a:lnSpc>
                        <a:spcBef>
                          <a:spcPts val="300"/>
                        </a:spcBef>
                        <a:spcAft>
                          <a:spcPct val="0"/>
                        </a:spcAft>
                        <a:buClr>
                          <a:srgbClr val="000000"/>
                        </a:buClr>
                        <a:buSzTx/>
                        <a:buFont typeface="Georgia" pitchFamily="18" charset="0"/>
                        <a:buNone/>
                        <a:tabLst/>
                      </a:pPr>
                      <a:endParaRPr kumimoji="0" lang="en-US" sz="2000" b="0" i="0" u="none" strike="noStrike" cap="none" normalizeH="0" baseline="0" dirty="0">
                        <a:ln>
                          <a:noFill/>
                        </a:ln>
                        <a:solidFill>
                          <a:schemeClr val="tx1"/>
                        </a:solidFill>
                        <a:effectLst/>
                        <a:latin typeface="Cambria" pitchFamily="18"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20745656"/>
      </p:ext>
    </p:extLst>
  </p:cSld>
  <p:clrMapOvr>
    <a:masterClrMapping/>
  </p:clrMapOvr>
  <p:transition>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EE88458D-DDB5-5740-A80A-F78D0CB77CF1}"/>
              </a:ext>
            </a:extLst>
          </p:cNvPr>
          <p:cNvSpPr>
            <a:spLocks noGrp="1"/>
          </p:cNvSpPr>
          <p:nvPr>
            <p:ph type="title"/>
          </p:nvPr>
        </p:nvSpPr>
        <p:spPr>
          <a:xfrm>
            <a:off x="2362200" y="457200"/>
            <a:ext cx="7543800" cy="1189038"/>
          </a:xfrm>
        </p:spPr>
        <p:txBody>
          <a:bodyPr>
            <a:noAutofit/>
          </a:bodyPr>
          <a:lstStyle/>
          <a:p>
            <a:pPr fontAlgn="auto">
              <a:spcAft>
                <a:spcPts val="0"/>
              </a:spcAft>
              <a:defRPr/>
            </a:pPr>
            <a:r>
              <a:rPr lang="en-US" altLang="en-US" sz="2800" dirty="0">
                <a:solidFill>
                  <a:schemeClr val="tx1"/>
                </a:solidFill>
              </a:rPr>
              <a:t>The Relationship Between Two Scale Variables:</a:t>
            </a:r>
            <a:br>
              <a:rPr lang="en-US" altLang="en-US" sz="2800" dirty="0">
                <a:solidFill>
                  <a:schemeClr val="tx1"/>
                </a:solidFill>
              </a:rPr>
            </a:br>
            <a:r>
              <a:rPr lang="en-US" altLang="en-US" sz="2800" dirty="0">
                <a:solidFill>
                  <a:schemeClr val="tx1"/>
                </a:solidFill>
              </a:rPr>
              <a:t>  What the Scatterplot Tells Us</a:t>
            </a:r>
          </a:p>
        </p:txBody>
      </p:sp>
      <p:sp>
        <p:nvSpPr>
          <p:cNvPr id="6146" name="Rectangle 3">
            <a:extLst>
              <a:ext uri="{FF2B5EF4-FFF2-40B4-BE49-F238E27FC236}">
                <a16:creationId xmlns:a16="http://schemas.microsoft.com/office/drawing/2014/main" id="{F4762306-C7A2-9BFC-1F19-67DE7758F851}"/>
              </a:ext>
            </a:extLst>
          </p:cNvPr>
          <p:cNvSpPr>
            <a:spLocks noGrp="1" noChangeArrowheads="1"/>
          </p:cNvSpPr>
          <p:nvPr>
            <p:ph idx="1"/>
          </p:nvPr>
        </p:nvSpPr>
        <p:spPr>
          <a:xfrm>
            <a:off x="1981200" y="2286001"/>
            <a:ext cx="8229600" cy="3846513"/>
          </a:xfrm>
        </p:spPr>
        <p:txBody>
          <a:bodyPr/>
          <a:lstStyle/>
          <a:p>
            <a:pPr>
              <a:buClr>
                <a:srgbClr val="FF0000"/>
              </a:buClr>
              <a:buFontTx/>
              <a:buChar char="•"/>
            </a:pPr>
            <a:r>
              <a:rPr lang="en-US" altLang="en-US" sz="2400"/>
              <a:t>Whether the relationship appears linear</a:t>
            </a:r>
          </a:p>
          <a:p>
            <a:pPr>
              <a:buClr>
                <a:srgbClr val="FF0000"/>
              </a:buClr>
              <a:buFontTx/>
              <a:buChar char="•"/>
            </a:pPr>
            <a:r>
              <a:rPr lang="en-US" altLang="en-US" sz="2400"/>
              <a:t>If linear, it also tells us: </a:t>
            </a:r>
          </a:p>
          <a:p>
            <a:pPr marL="742950" lvl="1" indent="-285750">
              <a:buClr>
                <a:srgbClr val="FF0000"/>
              </a:buClr>
              <a:buFontTx/>
              <a:buChar char="•"/>
            </a:pPr>
            <a:r>
              <a:rPr lang="en-US" altLang="en-US" sz="2400">
                <a:solidFill>
                  <a:schemeClr val="tx1"/>
                </a:solidFill>
              </a:rPr>
              <a:t>The direction (or nature) of the linear relationship</a:t>
            </a:r>
          </a:p>
          <a:p>
            <a:pPr marL="742950" lvl="1" indent="-285750">
              <a:buClr>
                <a:srgbClr val="FF0000"/>
              </a:buClr>
              <a:buFontTx/>
              <a:buChar char="•"/>
            </a:pPr>
            <a:r>
              <a:rPr lang="en-US" altLang="en-US" sz="2400">
                <a:solidFill>
                  <a:schemeClr val="tx1"/>
                </a:solidFill>
              </a:rPr>
              <a:t>The relative strength of the linear relationship</a:t>
            </a:r>
          </a:p>
          <a:p>
            <a:pPr marL="742950" lvl="1" indent="-285750"/>
            <a:endParaRPr lang="en-US" altLang="en-US" sz="2800">
              <a:solidFill>
                <a:schemeClr val="tx1"/>
              </a:solidFill>
            </a:endParaRPr>
          </a:p>
          <a:p>
            <a:pPr>
              <a:buFontTx/>
              <a:buNone/>
            </a:pPr>
            <a:endParaRPr lang="en-US" altLang="en-US" sz="2000"/>
          </a:p>
        </p:txBody>
      </p:sp>
    </p:spTree>
    <p:extLst>
      <p:ext uri="{BB962C8B-B14F-4D97-AF65-F5344CB8AC3E}">
        <p14:creationId xmlns:p14="http://schemas.microsoft.com/office/powerpoint/2010/main" val="3111215370"/>
      </p:ext>
    </p:extLst>
  </p:cSld>
  <p:clrMapOvr>
    <a:masterClrMapping/>
  </p:clrMapOvr>
  <p:transition>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7223822-19D1-3E48-BEC0-473AA05D4F19}"/>
              </a:ext>
            </a:extLst>
          </p:cNvPr>
          <p:cNvSpPr>
            <a:spLocks noGrp="1"/>
          </p:cNvSpPr>
          <p:nvPr>
            <p:ph type="title" idx="4294967295"/>
          </p:nvPr>
        </p:nvSpPr>
        <p:spPr>
          <a:xfrm>
            <a:off x="1981200" y="304800"/>
            <a:ext cx="8229600" cy="838200"/>
          </a:xfrm>
        </p:spPr>
        <p:txBody>
          <a:bodyPr>
            <a:normAutofit fontScale="90000"/>
          </a:bodyPr>
          <a:lstStyle/>
          <a:p>
            <a:pPr fontAlgn="auto">
              <a:spcAft>
                <a:spcPts val="0"/>
              </a:spcAft>
              <a:defRPr/>
            </a:pPr>
            <a:r>
              <a:rPr lang="en-US" altLang="en-US" sz="3200" dirty="0">
                <a:solidFill>
                  <a:schemeClr val="tx1"/>
                </a:solidFill>
              </a:rPr>
              <a:t>A Scatterplot Example: </a:t>
            </a:r>
            <a:r>
              <a:rPr lang="en-US" altLang="en-US" sz="3200" i="1" dirty="0">
                <a:solidFill>
                  <a:schemeClr val="tx1"/>
                </a:solidFill>
              </a:rPr>
              <a:t>Hamburger</a:t>
            </a:r>
            <a:r>
              <a:rPr lang="en-US" altLang="en-US" sz="3200" dirty="0">
                <a:solidFill>
                  <a:schemeClr val="tx1"/>
                </a:solidFill>
              </a:rPr>
              <a:t> </a:t>
            </a:r>
            <a:r>
              <a:rPr lang="en-US" altLang="en-US" sz="3200" i="1" dirty="0">
                <a:solidFill>
                  <a:schemeClr val="tx1"/>
                </a:solidFill>
              </a:rPr>
              <a:t>Data Set </a:t>
            </a:r>
          </a:p>
        </p:txBody>
      </p:sp>
      <p:sp>
        <p:nvSpPr>
          <p:cNvPr id="8194" name="Rectangle 3">
            <a:extLst>
              <a:ext uri="{FF2B5EF4-FFF2-40B4-BE49-F238E27FC236}">
                <a16:creationId xmlns:a16="http://schemas.microsoft.com/office/drawing/2014/main" id="{332C43A8-395D-8AAD-C9E8-3F649F5622E2}"/>
              </a:ext>
            </a:extLst>
          </p:cNvPr>
          <p:cNvSpPr>
            <a:spLocks noGrp="1" noChangeArrowheads="1"/>
          </p:cNvSpPr>
          <p:nvPr>
            <p:ph idx="4294967295"/>
          </p:nvPr>
        </p:nvSpPr>
        <p:spPr>
          <a:xfrm>
            <a:off x="1524000" y="1524000"/>
            <a:ext cx="9144000" cy="5010150"/>
          </a:xfrm>
        </p:spPr>
        <p:txBody>
          <a:bodyPr/>
          <a:lstStyle/>
          <a:p>
            <a:pPr>
              <a:buFont typeface="Arial" panose="020B0604020202020204" pitchFamily="34" charset="0"/>
              <a:buNone/>
            </a:pPr>
            <a:r>
              <a:rPr lang="en-US" altLang="en-US"/>
              <a:t>           </a:t>
            </a:r>
            <a:r>
              <a:rPr lang="en-US" altLang="en-US" sz="2000"/>
              <a:t>plot(Hamburger$calories~Hamburger$fat, xlab = "Fat", ylab = "Calories")</a:t>
            </a:r>
          </a:p>
          <a:p>
            <a:pPr>
              <a:buFontTx/>
              <a:buNone/>
            </a:pPr>
            <a:endParaRPr lang="en-US" altLang="en-US"/>
          </a:p>
          <a:p>
            <a:pPr>
              <a:buFontTx/>
              <a:buNone/>
            </a:pPr>
            <a:endParaRPr lang="en-US" altLang="en-US"/>
          </a:p>
          <a:p>
            <a:pPr>
              <a:buFontTx/>
              <a:buNone/>
            </a:pPr>
            <a:endParaRPr lang="en-US" altLang="en-US"/>
          </a:p>
        </p:txBody>
      </p:sp>
      <p:pic>
        <p:nvPicPr>
          <p:cNvPr id="8195" name="Picture 1">
            <a:extLst>
              <a:ext uri="{FF2B5EF4-FFF2-40B4-BE49-F238E27FC236}">
                <a16:creationId xmlns:a16="http://schemas.microsoft.com/office/drawing/2014/main" id="{89705943-A029-45F4-504A-B4D7228F4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133601"/>
            <a:ext cx="4419600"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4115754"/>
      </p:ext>
    </p:extLst>
  </p:cSld>
  <p:clrMapOvr>
    <a:masterClrMapping/>
  </p:clrMapOvr>
  <p:transition>
    <p:fade thruBlk="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D050728-601E-B14F-9AD0-CD8876C403A1}"/>
              </a:ext>
            </a:extLst>
          </p:cNvPr>
          <p:cNvSpPr>
            <a:spLocks noGrp="1"/>
          </p:cNvSpPr>
          <p:nvPr>
            <p:ph type="title" idx="4294967295"/>
          </p:nvPr>
        </p:nvSpPr>
        <p:spPr>
          <a:xfrm>
            <a:off x="2057400" y="457200"/>
            <a:ext cx="8229600" cy="1066800"/>
          </a:xfrm>
        </p:spPr>
        <p:txBody>
          <a:bodyPr>
            <a:normAutofit fontScale="90000"/>
          </a:bodyPr>
          <a:lstStyle/>
          <a:p>
            <a:pPr fontAlgn="auto">
              <a:spcAft>
                <a:spcPts val="0"/>
              </a:spcAft>
              <a:defRPr/>
            </a:pPr>
            <a:r>
              <a:rPr lang="en-US" altLang="en-US" sz="2800" dirty="0">
                <a:solidFill>
                  <a:schemeClr val="tx1"/>
                </a:solidFill>
              </a:rPr>
              <a:t>Interpreting the </a:t>
            </a:r>
            <a:r>
              <a:rPr lang="en-US" altLang="en-US" sz="2800" i="1" dirty="0">
                <a:solidFill>
                  <a:schemeClr val="tx1"/>
                </a:solidFill>
              </a:rPr>
              <a:t>fat vs. calories </a:t>
            </a:r>
            <a:r>
              <a:rPr lang="en-US" altLang="en-US" sz="2800" dirty="0">
                <a:solidFill>
                  <a:schemeClr val="tx1"/>
                </a:solidFill>
              </a:rPr>
              <a:t>scatterplot </a:t>
            </a:r>
          </a:p>
        </p:txBody>
      </p:sp>
      <p:sp>
        <p:nvSpPr>
          <p:cNvPr id="34818" name="Rectangle 3">
            <a:extLst>
              <a:ext uri="{FF2B5EF4-FFF2-40B4-BE49-F238E27FC236}">
                <a16:creationId xmlns:a16="http://schemas.microsoft.com/office/drawing/2014/main" id="{FFA13841-E22C-9F46-A30E-CF02DC37BF02}"/>
              </a:ext>
            </a:extLst>
          </p:cNvPr>
          <p:cNvSpPr>
            <a:spLocks noGrp="1"/>
          </p:cNvSpPr>
          <p:nvPr>
            <p:ph idx="4294967295"/>
          </p:nvPr>
        </p:nvSpPr>
        <p:spPr>
          <a:xfrm>
            <a:off x="2057400" y="1981200"/>
            <a:ext cx="8229600" cy="4343400"/>
          </a:xfrm>
        </p:spPr>
        <p:txBody>
          <a:bodyPr rtlCol="0">
            <a:normAutofit/>
          </a:bodyPr>
          <a:lstStyle/>
          <a:p>
            <a:pPr fontAlgn="auto">
              <a:spcAft>
                <a:spcPts val="0"/>
              </a:spcAft>
              <a:buClr>
                <a:srgbClr val="FF0000"/>
              </a:buClr>
              <a:buFontTx/>
              <a:buChar char="•"/>
              <a:defRPr/>
            </a:pPr>
            <a:r>
              <a:rPr lang="en-US" altLang="en-US" sz="2400" dirty="0">
                <a:solidFill>
                  <a:schemeClr val="tx1">
                    <a:lumMod val="85000"/>
                    <a:lumOff val="15000"/>
                  </a:schemeClr>
                </a:solidFill>
              </a:rPr>
              <a:t>A line, as opposed to a simple curve, appears to fit the data well; i.e., a linear model appears appropriate for these data.</a:t>
            </a:r>
          </a:p>
          <a:p>
            <a:pPr marL="0" indent="0" fontAlgn="auto">
              <a:spcAft>
                <a:spcPts val="0"/>
              </a:spcAft>
              <a:buClr>
                <a:srgbClr val="FF0000"/>
              </a:buClr>
              <a:buFont typeface="Arial" panose="020B0604020202020204" pitchFamily="34" charset="0"/>
              <a:buNone/>
              <a:defRPr/>
            </a:pPr>
            <a:endParaRPr lang="en-US" altLang="en-US" sz="2400" dirty="0">
              <a:solidFill>
                <a:schemeClr val="tx1">
                  <a:lumMod val="85000"/>
                  <a:lumOff val="15000"/>
                </a:schemeClr>
              </a:solidFill>
            </a:endParaRPr>
          </a:p>
          <a:p>
            <a:pPr fontAlgn="auto">
              <a:spcAft>
                <a:spcPts val="0"/>
              </a:spcAft>
              <a:buClr>
                <a:srgbClr val="FF0000"/>
              </a:buClr>
              <a:buFontTx/>
              <a:buChar char="•"/>
              <a:defRPr/>
            </a:pPr>
            <a:r>
              <a:rPr lang="en-US" altLang="en-US" sz="2400" dirty="0">
                <a:solidFill>
                  <a:schemeClr val="tx1">
                    <a:lumMod val="85000"/>
                    <a:lumOff val="15000"/>
                  </a:schemeClr>
                </a:solidFill>
              </a:rPr>
              <a:t>The </a:t>
            </a:r>
            <a:r>
              <a:rPr lang="en-US" altLang="en-US" sz="2400" i="1" dirty="0">
                <a:solidFill>
                  <a:schemeClr val="tx1">
                    <a:lumMod val="85000"/>
                    <a:lumOff val="15000"/>
                  </a:schemeClr>
                </a:solidFill>
              </a:rPr>
              <a:t>direction</a:t>
            </a:r>
            <a:r>
              <a:rPr lang="en-US" altLang="en-US" sz="2400" dirty="0">
                <a:solidFill>
                  <a:schemeClr val="tx1">
                    <a:lumMod val="85000"/>
                    <a:lumOff val="15000"/>
                  </a:schemeClr>
                </a:solidFill>
              </a:rPr>
              <a:t> of the linear relationship is positive because the line has a positive slope; i.e., burgers that are relatively high in fat tend also to be relatively high in calories.</a:t>
            </a:r>
          </a:p>
          <a:p>
            <a:pPr marL="0" indent="0" fontAlgn="auto">
              <a:spcAft>
                <a:spcPts val="0"/>
              </a:spcAft>
              <a:buClr>
                <a:srgbClr val="FF0000"/>
              </a:buClr>
              <a:buFont typeface="Arial" panose="020B0604020202020204" pitchFamily="34" charset="0"/>
              <a:buNone/>
              <a:defRPr/>
            </a:pPr>
            <a:endParaRPr lang="en-US" altLang="en-US" sz="2400" dirty="0">
              <a:solidFill>
                <a:schemeClr val="tx1">
                  <a:lumMod val="85000"/>
                  <a:lumOff val="15000"/>
                </a:schemeClr>
              </a:solidFill>
            </a:endParaRPr>
          </a:p>
          <a:p>
            <a:pPr fontAlgn="auto">
              <a:spcAft>
                <a:spcPts val="0"/>
              </a:spcAft>
              <a:buClr>
                <a:srgbClr val="FF0000"/>
              </a:buClr>
              <a:buFontTx/>
              <a:buChar char="•"/>
              <a:defRPr/>
            </a:pPr>
            <a:r>
              <a:rPr lang="en-US" altLang="en-US" sz="2400" dirty="0">
                <a:solidFill>
                  <a:schemeClr val="tx1">
                    <a:lumMod val="85000"/>
                    <a:lumOff val="15000"/>
                  </a:schemeClr>
                </a:solidFill>
              </a:rPr>
              <a:t>The </a:t>
            </a:r>
            <a:r>
              <a:rPr lang="en-US" altLang="en-US" sz="2400" i="1" dirty="0">
                <a:solidFill>
                  <a:schemeClr val="tx1">
                    <a:lumMod val="85000"/>
                    <a:lumOff val="15000"/>
                  </a:schemeClr>
                </a:solidFill>
              </a:rPr>
              <a:t>strength</a:t>
            </a:r>
            <a:r>
              <a:rPr lang="en-US" altLang="en-US" sz="2400" dirty="0">
                <a:solidFill>
                  <a:schemeClr val="tx1">
                    <a:lumMod val="85000"/>
                    <a:lumOff val="15000"/>
                  </a:schemeClr>
                </a:solidFill>
              </a:rPr>
              <a:t> of the linear relationship appears to be strong because the points cluster tightly around the line.</a:t>
            </a:r>
          </a:p>
        </p:txBody>
      </p:sp>
    </p:spTree>
    <p:extLst>
      <p:ext uri="{BB962C8B-B14F-4D97-AF65-F5344CB8AC3E}">
        <p14:creationId xmlns:p14="http://schemas.microsoft.com/office/powerpoint/2010/main" val="402353435"/>
      </p:ext>
    </p:extLst>
  </p:cSld>
  <p:clrMapOvr>
    <a:masterClrMapping/>
  </p:clrMapOvr>
  <p:transition>
    <p:fade thruBlk="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0424FD1-A5D2-2E41-9F4A-1E3E6D95BF43}"/>
              </a:ext>
            </a:extLst>
          </p:cNvPr>
          <p:cNvSpPr>
            <a:spLocks noGrp="1"/>
          </p:cNvSpPr>
          <p:nvPr>
            <p:ph type="title" idx="4294967295"/>
          </p:nvPr>
        </p:nvSpPr>
        <p:spPr>
          <a:xfrm>
            <a:off x="1600200" y="381000"/>
            <a:ext cx="8991600" cy="1371600"/>
          </a:xfrm>
        </p:spPr>
        <p:txBody>
          <a:bodyPr>
            <a:noAutofit/>
          </a:bodyPr>
          <a:lstStyle/>
          <a:p>
            <a:pPr fontAlgn="auto">
              <a:spcAft>
                <a:spcPts val="0"/>
              </a:spcAft>
              <a:defRPr/>
            </a:pPr>
            <a:r>
              <a:rPr lang="en-US" altLang="en-US" sz="2000" dirty="0">
                <a:solidFill>
                  <a:schemeClr val="tx1"/>
                </a:solidFill>
              </a:rPr>
              <a:t>Scatterplot Example: </a:t>
            </a:r>
            <a:r>
              <a:rPr lang="en-US" altLang="en-US" sz="2000" i="1" dirty="0">
                <a:solidFill>
                  <a:schemeClr val="tx1"/>
                </a:solidFill>
              </a:rPr>
              <a:t>States</a:t>
            </a:r>
            <a:r>
              <a:rPr lang="en-US" altLang="en-US" sz="2000" dirty="0">
                <a:solidFill>
                  <a:schemeClr val="tx1"/>
                </a:solidFill>
              </a:rPr>
              <a:t> </a:t>
            </a:r>
            <a:r>
              <a:rPr lang="en-US" altLang="en-US" sz="2000" i="1" dirty="0">
                <a:solidFill>
                  <a:schemeClr val="tx1"/>
                </a:solidFill>
              </a:rPr>
              <a:t>Data Set </a:t>
            </a:r>
            <a:br>
              <a:rPr lang="en-US" altLang="en-US" sz="2000" dirty="0">
                <a:solidFill>
                  <a:schemeClr val="tx1"/>
                </a:solidFill>
              </a:rPr>
            </a:br>
            <a:r>
              <a:rPr lang="en-US" altLang="en-US" sz="2000" dirty="0">
                <a:solidFill>
                  <a:schemeClr val="tx1"/>
                </a:solidFill>
              </a:rPr>
              <a:t> (Percentage of eligible students in the State taking the SAT (</a:t>
            </a:r>
            <a:r>
              <a:rPr lang="en-US" altLang="en-US" sz="2000" dirty="0" err="1">
                <a:solidFill>
                  <a:schemeClr val="tx1"/>
                </a:solidFill>
              </a:rPr>
              <a:t>pertak</a:t>
            </a:r>
            <a:r>
              <a:rPr lang="en-US" altLang="en-US" sz="2000" dirty="0">
                <a:solidFill>
                  <a:schemeClr val="tx1"/>
                </a:solidFill>
              </a:rPr>
              <a:t>) vs. the average State SAT writing score (</a:t>
            </a:r>
            <a:r>
              <a:rPr lang="en-US" altLang="en-US" sz="2000" dirty="0" err="1">
                <a:solidFill>
                  <a:schemeClr val="tx1"/>
                </a:solidFill>
              </a:rPr>
              <a:t>satw</a:t>
            </a:r>
            <a:r>
              <a:rPr lang="en-US" altLang="en-US" sz="2000" dirty="0">
                <a:solidFill>
                  <a:schemeClr val="tx1"/>
                </a:solidFill>
              </a:rPr>
              <a:t>))</a:t>
            </a:r>
          </a:p>
        </p:txBody>
      </p:sp>
      <p:sp>
        <p:nvSpPr>
          <p:cNvPr id="12290" name="Rectangle 3">
            <a:extLst>
              <a:ext uri="{FF2B5EF4-FFF2-40B4-BE49-F238E27FC236}">
                <a16:creationId xmlns:a16="http://schemas.microsoft.com/office/drawing/2014/main" id="{F9C8318B-773A-68C0-23D6-4B3ED6440BB3}"/>
              </a:ext>
            </a:extLst>
          </p:cNvPr>
          <p:cNvSpPr>
            <a:spLocks noGrp="1" noChangeArrowheads="1"/>
          </p:cNvSpPr>
          <p:nvPr>
            <p:ph idx="4294967295"/>
          </p:nvPr>
        </p:nvSpPr>
        <p:spPr>
          <a:xfrm>
            <a:off x="1524000" y="2249488"/>
            <a:ext cx="9067800" cy="4324350"/>
          </a:xfrm>
        </p:spPr>
        <p:txBody>
          <a:bodyPr/>
          <a:lstStyle/>
          <a:p>
            <a:pPr>
              <a:buFont typeface="Arial" panose="020B0604020202020204" pitchFamily="34" charset="0"/>
              <a:buNone/>
            </a:pPr>
            <a:r>
              <a:rPr lang="en-US" altLang="en-US"/>
              <a:t>plot(States$satcr~States$pertak, xlab = "Percent Eligble Students Taking SAT, 2012", ylab = "Average SAT Critical Reading, 2013")</a:t>
            </a:r>
          </a:p>
          <a:p>
            <a:pPr>
              <a:buFont typeface="Arial" panose="020B0604020202020204" pitchFamily="34" charset="0"/>
              <a:buNone/>
            </a:pPr>
            <a:endParaRPr lang="en-US" altLang="en-US"/>
          </a:p>
          <a:p>
            <a:pPr>
              <a:buFont typeface="Arial" panose="020B0604020202020204" pitchFamily="34" charset="0"/>
              <a:buNone/>
            </a:pPr>
            <a:endParaRPr lang="en-US" altLang="en-US"/>
          </a:p>
        </p:txBody>
      </p:sp>
      <p:pic>
        <p:nvPicPr>
          <p:cNvPr id="12291" name="Picture 1">
            <a:extLst>
              <a:ext uri="{FF2B5EF4-FFF2-40B4-BE49-F238E27FC236}">
                <a16:creationId xmlns:a16="http://schemas.microsoft.com/office/drawing/2014/main" id="{696E2850-28D5-35CF-7338-F573EBE59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2984500"/>
            <a:ext cx="3490912"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4164290"/>
      </p:ext>
    </p:extLst>
  </p:cSld>
  <p:clrMapOvr>
    <a:masterClrMapping/>
  </p:clrMapOvr>
  <p:transition>
    <p:fade thruBlk="1"/>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AC1160EF-32C8-754D-9CEF-2DE4CFA18868}"/>
              </a:ext>
            </a:extLst>
          </p:cNvPr>
          <p:cNvSpPr>
            <a:spLocks noGrp="1"/>
          </p:cNvSpPr>
          <p:nvPr>
            <p:ph type="title" idx="4294967295"/>
          </p:nvPr>
        </p:nvSpPr>
        <p:spPr>
          <a:xfrm>
            <a:off x="1905000" y="381000"/>
            <a:ext cx="8229600" cy="838200"/>
          </a:xfrm>
        </p:spPr>
        <p:txBody>
          <a:bodyPr>
            <a:normAutofit fontScale="90000"/>
          </a:bodyPr>
          <a:lstStyle/>
          <a:p>
            <a:pPr fontAlgn="auto">
              <a:spcAft>
                <a:spcPts val="0"/>
              </a:spcAft>
              <a:defRPr/>
            </a:pPr>
            <a:r>
              <a:rPr lang="en-US" altLang="en-US" sz="2400" dirty="0">
                <a:solidFill>
                  <a:schemeClr val="tx1"/>
                </a:solidFill>
              </a:rPr>
              <a:t>Interpreting the </a:t>
            </a:r>
            <a:r>
              <a:rPr lang="en-US" altLang="en-US" sz="2400" i="1" dirty="0" err="1">
                <a:solidFill>
                  <a:schemeClr val="tx1"/>
                </a:solidFill>
              </a:rPr>
              <a:t>satw</a:t>
            </a:r>
            <a:r>
              <a:rPr lang="en-US" altLang="en-US" sz="2400" i="1" dirty="0">
                <a:solidFill>
                  <a:schemeClr val="tx1"/>
                </a:solidFill>
              </a:rPr>
              <a:t> vs. </a:t>
            </a:r>
            <a:r>
              <a:rPr lang="en-US" altLang="en-US" sz="2400" i="1" dirty="0" err="1">
                <a:solidFill>
                  <a:schemeClr val="tx1"/>
                </a:solidFill>
              </a:rPr>
              <a:t>pertak</a:t>
            </a:r>
            <a:r>
              <a:rPr lang="en-US" altLang="en-US" sz="2400" i="1" dirty="0">
                <a:solidFill>
                  <a:schemeClr val="tx1"/>
                </a:solidFill>
              </a:rPr>
              <a:t> </a:t>
            </a:r>
            <a:r>
              <a:rPr lang="en-US" altLang="en-US" sz="2400" dirty="0">
                <a:solidFill>
                  <a:schemeClr val="tx1"/>
                </a:solidFill>
              </a:rPr>
              <a:t>scatterplot</a:t>
            </a:r>
          </a:p>
        </p:txBody>
      </p:sp>
      <p:sp>
        <p:nvSpPr>
          <p:cNvPr id="14338" name="Rectangle 3">
            <a:extLst>
              <a:ext uri="{FF2B5EF4-FFF2-40B4-BE49-F238E27FC236}">
                <a16:creationId xmlns:a16="http://schemas.microsoft.com/office/drawing/2014/main" id="{39C970CC-F018-7408-EBC5-A61ACFED3CA4}"/>
              </a:ext>
            </a:extLst>
          </p:cNvPr>
          <p:cNvSpPr>
            <a:spLocks noGrp="1" noChangeArrowheads="1"/>
          </p:cNvSpPr>
          <p:nvPr>
            <p:ph idx="4294967295"/>
          </p:nvPr>
        </p:nvSpPr>
        <p:spPr>
          <a:xfrm>
            <a:off x="1905000" y="1828800"/>
            <a:ext cx="8229600" cy="4648200"/>
          </a:xfrm>
        </p:spPr>
        <p:txBody>
          <a:bodyPr/>
          <a:lstStyle/>
          <a:p>
            <a:pPr>
              <a:buClr>
                <a:srgbClr val="FF0000"/>
              </a:buClr>
              <a:buFontTx/>
              <a:buChar char="•"/>
            </a:pPr>
            <a:r>
              <a:rPr lang="en-US" altLang="en-US" sz="2400"/>
              <a:t>Although the points have a curvilinear shape, a line would appear to represent these points reasonably well, and so we will use it in this case.</a:t>
            </a:r>
          </a:p>
          <a:p>
            <a:pPr>
              <a:buClr>
                <a:srgbClr val="FF0000"/>
              </a:buClr>
              <a:buFontTx/>
              <a:buChar char="•"/>
            </a:pPr>
            <a:r>
              <a:rPr lang="en-US" altLang="en-US" sz="2400"/>
              <a:t>The </a:t>
            </a:r>
            <a:r>
              <a:rPr lang="en-US" altLang="en-US" sz="2400" i="1"/>
              <a:t>direction</a:t>
            </a:r>
            <a:r>
              <a:rPr lang="en-US" altLang="en-US" sz="2400"/>
              <a:t> of the linear relationship is negative because the slope of the line is negative; i.e., states with a relatively low percentage of students taking the SAT tend to have higher average SAT writing scores.</a:t>
            </a:r>
          </a:p>
          <a:p>
            <a:pPr>
              <a:buClr>
                <a:srgbClr val="FF0000"/>
              </a:buClr>
              <a:buFontTx/>
              <a:buChar char="•"/>
            </a:pPr>
            <a:r>
              <a:rPr lang="en-US" altLang="en-US" sz="2400"/>
              <a:t>The </a:t>
            </a:r>
            <a:r>
              <a:rPr lang="en-US" altLang="en-US" sz="2400" i="1"/>
              <a:t>strength</a:t>
            </a:r>
            <a:r>
              <a:rPr lang="en-US" altLang="en-US" sz="2400"/>
              <a:t> of the linear relationship is more moderate than in the hamburger example because the points in this case do not cluster as tightly around the line.</a:t>
            </a:r>
          </a:p>
        </p:txBody>
      </p:sp>
    </p:spTree>
    <p:extLst>
      <p:ext uri="{BB962C8B-B14F-4D97-AF65-F5344CB8AC3E}">
        <p14:creationId xmlns:p14="http://schemas.microsoft.com/office/powerpoint/2010/main" val="3150156082"/>
      </p:ext>
    </p:extLst>
  </p:cSld>
  <p:clrMapOvr>
    <a:masterClrMapping/>
  </p:clrMapOvr>
  <p:transition>
    <p:fade thruBlk="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EA5DBEE-7F46-9F44-AB74-0F32476D7BFF}"/>
              </a:ext>
            </a:extLst>
          </p:cNvPr>
          <p:cNvSpPr>
            <a:spLocks noGrp="1" noChangeArrowheads="1"/>
          </p:cNvSpPr>
          <p:nvPr>
            <p:ph type="title" idx="4294967295"/>
          </p:nvPr>
        </p:nvSpPr>
        <p:spPr>
          <a:xfrm>
            <a:off x="1592263" y="304800"/>
            <a:ext cx="9067800" cy="990600"/>
          </a:xfrm>
        </p:spPr>
        <p:txBody>
          <a:bodyPr>
            <a:normAutofit fontScale="90000"/>
          </a:bodyPr>
          <a:lstStyle/>
          <a:p>
            <a:pPr fontAlgn="auto">
              <a:spcAft>
                <a:spcPts val="0"/>
              </a:spcAft>
              <a:defRPr/>
            </a:pPr>
            <a:br>
              <a:rPr lang="en-US" sz="2200" dirty="0">
                <a:solidFill>
                  <a:schemeClr val="tx1"/>
                </a:solidFill>
              </a:rPr>
            </a:br>
            <a:r>
              <a:rPr lang="en-US" sz="2200" dirty="0">
                <a:solidFill>
                  <a:schemeClr val="tx1"/>
                </a:solidFill>
              </a:rPr>
              <a:t>Scatterplot Example: </a:t>
            </a:r>
            <a:r>
              <a:rPr lang="en-US" sz="2200" i="1" dirty="0">
                <a:solidFill>
                  <a:schemeClr val="tx1"/>
                </a:solidFill>
              </a:rPr>
              <a:t>Currency Data Set</a:t>
            </a:r>
            <a:br>
              <a:rPr lang="en-US" sz="2200" dirty="0">
                <a:solidFill>
                  <a:schemeClr val="tx1"/>
                </a:solidFill>
              </a:rPr>
            </a:br>
            <a:r>
              <a:rPr lang="en-US" sz="2200" dirty="0">
                <a:solidFill>
                  <a:schemeClr val="tx1"/>
                </a:solidFill>
              </a:rPr>
              <a:t> (denomination (</a:t>
            </a:r>
            <a:r>
              <a:rPr lang="en-US" sz="2200" dirty="0" err="1">
                <a:solidFill>
                  <a:schemeClr val="tx1"/>
                </a:solidFill>
              </a:rPr>
              <a:t>billvalu</a:t>
            </a:r>
            <a:r>
              <a:rPr lang="en-US" sz="2200" dirty="0">
                <a:solidFill>
                  <a:schemeClr val="tx1"/>
                </a:solidFill>
              </a:rPr>
              <a:t>) vs. number of bills in circulation (</a:t>
            </a:r>
            <a:r>
              <a:rPr lang="en-US" sz="2200" dirty="0" err="1">
                <a:solidFill>
                  <a:schemeClr val="tx1"/>
                </a:solidFill>
              </a:rPr>
              <a:t>num_circ</a:t>
            </a:r>
            <a:r>
              <a:rPr lang="en-US" sz="2200" dirty="0">
                <a:solidFill>
                  <a:schemeClr val="tx1"/>
                </a:solidFill>
              </a:rPr>
              <a:t>))</a:t>
            </a:r>
            <a:br>
              <a:rPr lang="en-US" sz="1800" dirty="0">
                <a:solidFill>
                  <a:schemeClr val="tx1"/>
                </a:solidFill>
              </a:rPr>
            </a:br>
            <a:endParaRPr lang="en-US" sz="1800" dirty="0">
              <a:solidFill>
                <a:schemeClr val="tx1"/>
              </a:solidFill>
            </a:endParaRPr>
          </a:p>
        </p:txBody>
      </p:sp>
      <p:sp>
        <p:nvSpPr>
          <p:cNvPr id="16386" name="Rectangle 3">
            <a:extLst>
              <a:ext uri="{FF2B5EF4-FFF2-40B4-BE49-F238E27FC236}">
                <a16:creationId xmlns:a16="http://schemas.microsoft.com/office/drawing/2014/main" id="{80C5028F-50AB-BAA5-4CA0-FB256B4C735B}"/>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2" name="Rectangle 1">
            <a:extLst>
              <a:ext uri="{FF2B5EF4-FFF2-40B4-BE49-F238E27FC236}">
                <a16:creationId xmlns:a16="http://schemas.microsoft.com/office/drawing/2014/main" id="{4F3B312E-2C86-7F48-BFCA-A7C2ADEEF2AE}"/>
              </a:ext>
            </a:extLst>
          </p:cNvPr>
          <p:cNvSpPr/>
          <p:nvPr/>
        </p:nvSpPr>
        <p:spPr>
          <a:xfrm>
            <a:off x="1828800" y="1676401"/>
            <a:ext cx="8534400" cy="646113"/>
          </a:xfrm>
          <a:prstGeom prst="rect">
            <a:avLst/>
          </a:prstGeom>
        </p:spPr>
        <p:txBody>
          <a:bodyPr wrap="square">
            <a:spAutoFit/>
          </a:bodyPr>
          <a:lstStyle/>
          <a:p>
            <a:pPr>
              <a:defRPr/>
            </a:pPr>
            <a:r>
              <a:rPr lang="en-US" dirty="0">
                <a:latin typeface="+mj-lt"/>
              </a:rPr>
              <a:t>plot(</a:t>
            </a:r>
            <a:r>
              <a:rPr lang="en-US" dirty="0" err="1">
                <a:latin typeface="+mj-lt"/>
              </a:rPr>
              <a:t>Currency$NumberCirculation~Currency$BillValue</a:t>
            </a:r>
            <a:r>
              <a:rPr lang="en-US" dirty="0">
                <a:latin typeface="+mj-lt"/>
              </a:rPr>
              <a:t>, </a:t>
            </a:r>
            <a:r>
              <a:rPr lang="en-US" dirty="0" err="1">
                <a:latin typeface="+mj-lt"/>
              </a:rPr>
              <a:t>xlab</a:t>
            </a:r>
            <a:r>
              <a:rPr lang="en-US" dirty="0">
                <a:latin typeface="+mj-lt"/>
              </a:rPr>
              <a:t> = "Bill Value", </a:t>
            </a:r>
            <a:r>
              <a:rPr lang="en-US" dirty="0" err="1">
                <a:latin typeface="+mj-lt"/>
              </a:rPr>
              <a:t>ylab</a:t>
            </a:r>
            <a:r>
              <a:rPr lang="en-US" dirty="0">
                <a:latin typeface="+mj-lt"/>
              </a:rPr>
              <a:t> =</a:t>
            </a:r>
          </a:p>
          <a:p>
            <a:pPr>
              <a:defRPr/>
            </a:pPr>
            <a:r>
              <a:rPr lang="en-US" dirty="0">
                <a:latin typeface="+mj-lt"/>
              </a:rPr>
              <a:t>        "Number in Circulation")</a:t>
            </a:r>
          </a:p>
        </p:txBody>
      </p:sp>
      <p:pic>
        <p:nvPicPr>
          <p:cNvPr id="16388" name="Picture 2">
            <a:extLst>
              <a:ext uri="{FF2B5EF4-FFF2-40B4-BE49-F238E27FC236}">
                <a16:creationId xmlns:a16="http://schemas.microsoft.com/office/drawing/2014/main" id="{B7BB95BB-F85E-C190-43C7-12194A57A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564" y="2374900"/>
            <a:ext cx="4084637" cy="419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8127218"/>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627B2AB-E4BE-B145-BA57-6CD2EB60DC98}"/>
              </a:ext>
            </a:extLst>
          </p:cNvPr>
          <p:cNvSpPr>
            <a:spLocks noGrp="1"/>
          </p:cNvSpPr>
          <p:nvPr>
            <p:ph type="title"/>
          </p:nvPr>
        </p:nvSpPr>
        <p:spPr>
          <a:xfrm>
            <a:off x="1981200" y="533400"/>
            <a:ext cx="8229600" cy="1066800"/>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Examples</a:t>
            </a:r>
          </a:p>
        </p:txBody>
      </p:sp>
      <p:sp>
        <p:nvSpPr>
          <p:cNvPr id="13315" name="Content Placeholder 2">
            <a:extLst>
              <a:ext uri="{FF2B5EF4-FFF2-40B4-BE49-F238E27FC236}">
                <a16:creationId xmlns:a16="http://schemas.microsoft.com/office/drawing/2014/main" id="{F95AC80B-2E2C-5342-B11C-DEA45572B228}"/>
              </a:ext>
            </a:extLst>
          </p:cNvPr>
          <p:cNvSpPr>
            <a:spLocks noGrp="1"/>
          </p:cNvSpPr>
          <p:nvPr>
            <p:ph idx="1"/>
          </p:nvPr>
        </p:nvSpPr>
        <p:spPr>
          <a:xfrm>
            <a:off x="1981200" y="1905000"/>
            <a:ext cx="8229600" cy="4324350"/>
          </a:xfrm>
        </p:spPr>
        <p:txBody>
          <a:bodyPr rtlCol="0">
            <a:normAutofit lnSpcReduction="10000"/>
          </a:bodyPr>
          <a:lstStyle/>
          <a:p>
            <a:pPr fontAlgn="auto">
              <a:spcAft>
                <a:spcPts val="0"/>
              </a:spcAft>
              <a:buFont typeface="Georgia" panose="02040502050405020303" pitchFamily="18" charset="0"/>
              <a:buNone/>
              <a:defRPr/>
            </a:pPr>
            <a:r>
              <a:rPr lang="en-US" altLang="en-US" sz="2400" dirty="0">
                <a:solidFill>
                  <a:schemeClr val="tx1">
                    <a:lumMod val="85000"/>
                    <a:lumOff val="15000"/>
                  </a:schemeClr>
                </a:solidFill>
              </a:rPr>
              <a:t>Classify each of the following variables as discrete or continuous:</a:t>
            </a:r>
          </a:p>
          <a:p>
            <a:pPr fontAlgn="auto">
              <a:spcAft>
                <a:spcPts val="0"/>
              </a:spcAft>
              <a:buClr>
                <a:srgbClr val="CC0000"/>
              </a:buClr>
              <a:defRPr/>
            </a:pPr>
            <a:r>
              <a:rPr lang="en-US" altLang="en-US" sz="2000" dirty="0">
                <a:solidFill>
                  <a:schemeClr val="tx1">
                    <a:lumMod val="85000"/>
                    <a:lumOff val="15000"/>
                  </a:schemeClr>
                </a:solidFill>
              </a:rPr>
              <a:t>Residence: 1 = College dormitory, 2 = Off campus apartment, 3 = Parents’ home, 4 = Other</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Whether or not the student’s parents live in the same state as the student’s college</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Class rank</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Year graduated high school</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Number of earned credits to date</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Height</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Family Income</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Number of siblings</a:t>
            </a:r>
            <a:endParaRPr lang="en-US" altLang="en-US" i="1" dirty="0">
              <a:solidFill>
                <a:schemeClr val="tx1">
                  <a:lumMod val="85000"/>
                  <a:lumOff val="15000"/>
                </a:schemeClr>
              </a:solidFill>
            </a:endParaRPr>
          </a:p>
          <a:p>
            <a:pPr fontAlgn="auto">
              <a:spcAft>
                <a:spcPts val="0"/>
              </a:spcAft>
              <a:defRPr/>
            </a:pPr>
            <a:endParaRPr lang="en-US" altLang="en-US" sz="2400" dirty="0">
              <a:solidFill>
                <a:schemeClr val="tx1">
                  <a:lumMod val="85000"/>
                  <a:lumOff val="15000"/>
                </a:schemeClr>
              </a:solidFill>
            </a:endParaRPr>
          </a:p>
          <a:p>
            <a:pPr fontAlgn="auto">
              <a:spcAft>
                <a:spcPts val="0"/>
              </a:spcAft>
              <a:defRPr/>
            </a:pPr>
            <a:endParaRPr lang="en-US" altLang="en-US" sz="2400" dirty="0">
              <a:solidFill>
                <a:schemeClr val="tx1">
                  <a:lumMod val="85000"/>
                  <a:lumOff val="15000"/>
                </a:schemeClr>
              </a:solidFill>
            </a:endParaRPr>
          </a:p>
        </p:txBody>
      </p:sp>
      <p:sp>
        <p:nvSpPr>
          <p:cNvPr id="4" name="TextBox 3">
            <a:extLst>
              <a:ext uri="{FF2B5EF4-FFF2-40B4-BE49-F238E27FC236}">
                <a16:creationId xmlns:a16="http://schemas.microsoft.com/office/drawing/2014/main" id="{41C07D55-1AFC-C941-B123-741F26B7CDA2}"/>
              </a:ext>
            </a:extLst>
          </p:cNvPr>
          <p:cNvSpPr txBox="1"/>
          <p:nvPr/>
        </p:nvSpPr>
        <p:spPr>
          <a:xfrm>
            <a:off x="5948363" y="4953000"/>
            <a:ext cx="1219200" cy="338138"/>
          </a:xfrm>
          <a:prstGeom prst="rect">
            <a:avLst/>
          </a:prstGeom>
          <a:noFill/>
        </p:spPr>
        <p:txBody>
          <a:bodyPr wrap="square">
            <a:spAutoFit/>
          </a:bodyPr>
          <a:lstStyle/>
          <a:p>
            <a:pPr eaLnBrk="1" hangingPunct="1">
              <a:defRPr/>
            </a:pPr>
            <a:r>
              <a:rPr lang="en-US" sz="1600" dirty="0">
                <a:solidFill>
                  <a:srgbClr val="CC0000"/>
                </a:solidFill>
                <a:latin typeface="+mn-lt"/>
              </a:rPr>
              <a:t>Continuous</a:t>
            </a:r>
          </a:p>
        </p:txBody>
      </p:sp>
      <p:sp>
        <p:nvSpPr>
          <p:cNvPr id="5" name="TextBox 4">
            <a:extLst>
              <a:ext uri="{FF2B5EF4-FFF2-40B4-BE49-F238E27FC236}">
                <a16:creationId xmlns:a16="http://schemas.microsoft.com/office/drawing/2014/main" id="{9C7CEC1C-B494-BE46-8C06-736E5C360BEA}"/>
              </a:ext>
            </a:extLst>
          </p:cNvPr>
          <p:cNvSpPr txBox="1"/>
          <p:nvPr/>
        </p:nvSpPr>
        <p:spPr>
          <a:xfrm>
            <a:off x="5934075" y="4117975"/>
            <a:ext cx="914400" cy="338138"/>
          </a:xfrm>
          <a:prstGeom prst="rect">
            <a:avLst/>
          </a:prstGeom>
          <a:noFill/>
        </p:spPr>
        <p:txBody>
          <a:bodyPr wrap="square">
            <a:spAutoFit/>
          </a:bodyPr>
          <a:lstStyle/>
          <a:p>
            <a:pPr eaLnBrk="1" hangingPunct="1">
              <a:defRPr/>
            </a:pPr>
            <a:r>
              <a:rPr lang="en-US" sz="1600" dirty="0">
                <a:solidFill>
                  <a:srgbClr val="CC0000"/>
                </a:solidFill>
                <a:latin typeface="+mn-lt"/>
              </a:rPr>
              <a:t>Discrete</a:t>
            </a:r>
          </a:p>
        </p:txBody>
      </p:sp>
      <p:sp>
        <p:nvSpPr>
          <p:cNvPr id="7" name="TextBox 6">
            <a:extLst>
              <a:ext uri="{FF2B5EF4-FFF2-40B4-BE49-F238E27FC236}">
                <a16:creationId xmlns:a16="http://schemas.microsoft.com/office/drawing/2014/main" id="{42DF2F94-8197-A34C-9838-D6798CF9A645}"/>
              </a:ext>
            </a:extLst>
          </p:cNvPr>
          <p:cNvSpPr txBox="1"/>
          <p:nvPr/>
        </p:nvSpPr>
        <p:spPr>
          <a:xfrm>
            <a:off x="5926138" y="4508500"/>
            <a:ext cx="914400" cy="338138"/>
          </a:xfrm>
          <a:prstGeom prst="rect">
            <a:avLst/>
          </a:prstGeom>
          <a:noFill/>
        </p:spPr>
        <p:txBody>
          <a:bodyPr wrap="square">
            <a:spAutoFit/>
          </a:bodyPr>
          <a:lstStyle/>
          <a:p>
            <a:pPr eaLnBrk="1" hangingPunct="1">
              <a:defRPr/>
            </a:pPr>
            <a:r>
              <a:rPr lang="en-US" sz="1600" dirty="0">
                <a:solidFill>
                  <a:srgbClr val="CC0000"/>
                </a:solidFill>
                <a:latin typeface="+mn-lt"/>
              </a:rPr>
              <a:t>Discrete</a:t>
            </a:r>
          </a:p>
        </p:txBody>
      </p:sp>
      <p:sp>
        <p:nvSpPr>
          <p:cNvPr id="8" name="TextBox 7">
            <a:extLst>
              <a:ext uri="{FF2B5EF4-FFF2-40B4-BE49-F238E27FC236}">
                <a16:creationId xmlns:a16="http://schemas.microsoft.com/office/drawing/2014/main" id="{08912A23-8EE7-0C4D-8E44-E4144547FA64}"/>
              </a:ext>
            </a:extLst>
          </p:cNvPr>
          <p:cNvSpPr txBox="1"/>
          <p:nvPr/>
        </p:nvSpPr>
        <p:spPr>
          <a:xfrm>
            <a:off x="5926138" y="3775075"/>
            <a:ext cx="914400" cy="338138"/>
          </a:xfrm>
          <a:prstGeom prst="rect">
            <a:avLst/>
          </a:prstGeom>
          <a:noFill/>
        </p:spPr>
        <p:txBody>
          <a:bodyPr wrap="square">
            <a:spAutoFit/>
          </a:bodyPr>
          <a:lstStyle/>
          <a:p>
            <a:pPr eaLnBrk="1" hangingPunct="1">
              <a:defRPr/>
            </a:pPr>
            <a:r>
              <a:rPr lang="en-US" sz="1600" dirty="0">
                <a:solidFill>
                  <a:srgbClr val="CC0000"/>
                </a:solidFill>
                <a:latin typeface="+mn-lt"/>
              </a:rPr>
              <a:t>Discrete</a:t>
            </a:r>
          </a:p>
        </p:txBody>
      </p:sp>
      <p:sp>
        <p:nvSpPr>
          <p:cNvPr id="9" name="TextBox 8">
            <a:extLst>
              <a:ext uri="{FF2B5EF4-FFF2-40B4-BE49-F238E27FC236}">
                <a16:creationId xmlns:a16="http://schemas.microsoft.com/office/drawing/2014/main" id="{35317822-F3CD-8C45-82AC-B93845C613A3}"/>
              </a:ext>
            </a:extLst>
          </p:cNvPr>
          <p:cNvSpPr txBox="1"/>
          <p:nvPr/>
        </p:nvSpPr>
        <p:spPr>
          <a:xfrm>
            <a:off x="5926138" y="3395664"/>
            <a:ext cx="914400" cy="338137"/>
          </a:xfrm>
          <a:prstGeom prst="rect">
            <a:avLst/>
          </a:prstGeom>
          <a:noFill/>
        </p:spPr>
        <p:txBody>
          <a:bodyPr wrap="square">
            <a:spAutoFit/>
          </a:bodyPr>
          <a:lstStyle/>
          <a:p>
            <a:pPr eaLnBrk="1" hangingPunct="1">
              <a:defRPr/>
            </a:pPr>
            <a:r>
              <a:rPr lang="en-US" sz="1600" dirty="0">
                <a:solidFill>
                  <a:srgbClr val="CC0000"/>
                </a:solidFill>
                <a:latin typeface="+mn-lt"/>
              </a:rPr>
              <a:t>Discrete</a:t>
            </a:r>
          </a:p>
        </p:txBody>
      </p:sp>
      <p:sp>
        <p:nvSpPr>
          <p:cNvPr id="10" name="TextBox 9">
            <a:extLst>
              <a:ext uri="{FF2B5EF4-FFF2-40B4-BE49-F238E27FC236}">
                <a16:creationId xmlns:a16="http://schemas.microsoft.com/office/drawing/2014/main" id="{E049D5A4-EF8E-F74F-A683-D1E841F60397}"/>
              </a:ext>
            </a:extLst>
          </p:cNvPr>
          <p:cNvSpPr txBox="1"/>
          <p:nvPr/>
        </p:nvSpPr>
        <p:spPr>
          <a:xfrm>
            <a:off x="5884863" y="2690814"/>
            <a:ext cx="914400" cy="338137"/>
          </a:xfrm>
          <a:prstGeom prst="rect">
            <a:avLst/>
          </a:prstGeom>
          <a:noFill/>
        </p:spPr>
        <p:txBody>
          <a:bodyPr wrap="square">
            <a:spAutoFit/>
          </a:bodyPr>
          <a:lstStyle/>
          <a:p>
            <a:pPr eaLnBrk="1" hangingPunct="1">
              <a:defRPr/>
            </a:pPr>
            <a:r>
              <a:rPr lang="en-US" sz="1600" dirty="0">
                <a:solidFill>
                  <a:srgbClr val="CC0000"/>
                </a:solidFill>
                <a:latin typeface="+mn-lt"/>
              </a:rPr>
              <a:t>Discrete</a:t>
            </a:r>
          </a:p>
        </p:txBody>
      </p:sp>
      <p:sp>
        <p:nvSpPr>
          <p:cNvPr id="11" name="TextBox 10">
            <a:extLst>
              <a:ext uri="{FF2B5EF4-FFF2-40B4-BE49-F238E27FC236}">
                <a16:creationId xmlns:a16="http://schemas.microsoft.com/office/drawing/2014/main" id="{295643A9-81EF-9E49-8EFC-F515BECA0F92}"/>
              </a:ext>
            </a:extLst>
          </p:cNvPr>
          <p:cNvSpPr txBox="1"/>
          <p:nvPr/>
        </p:nvSpPr>
        <p:spPr>
          <a:xfrm>
            <a:off x="5965825" y="5349876"/>
            <a:ext cx="1201738" cy="339725"/>
          </a:xfrm>
          <a:prstGeom prst="rect">
            <a:avLst/>
          </a:prstGeom>
          <a:noFill/>
        </p:spPr>
        <p:txBody>
          <a:bodyPr wrap="square">
            <a:spAutoFit/>
          </a:bodyPr>
          <a:lstStyle/>
          <a:p>
            <a:pPr eaLnBrk="1" hangingPunct="1">
              <a:defRPr/>
            </a:pPr>
            <a:r>
              <a:rPr lang="en-US" sz="1600" dirty="0">
                <a:solidFill>
                  <a:srgbClr val="CC0000"/>
                </a:solidFill>
                <a:latin typeface="+mn-lt"/>
              </a:rPr>
              <a:t>Continuous</a:t>
            </a:r>
          </a:p>
        </p:txBody>
      </p:sp>
      <p:sp>
        <p:nvSpPr>
          <p:cNvPr id="12" name="TextBox 11">
            <a:extLst>
              <a:ext uri="{FF2B5EF4-FFF2-40B4-BE49-F238E27FC236}">
                <a16:creationId xmlns:a16="http://schemas.microsoft.com/office/drawing/2014/main" id="{008C2181-27A2-1D41-8388-E88B3E11190E}"/>
              </a:ext>
            </a:extLst>
          </p:cNvPr>
          <p:cNvSpPr txBox="1"/>
          <p:nvPr/>
        </p:nvSpPr>
        <p:spPr>
          <a:xfrm>
            <a:off x="5965825" y="5697539"/>
            <a:ext cx="914400" cy="338137"/>
          </a:xfrm>
          <a:prstGeom prst="rect">
            <a:avLst/>
          </a:prstGeom>
          <a:noFill/>
        </p:spPr>
        <p:txBody>
          <a:bodyPr wrap="square">
            <a:spAutoFit/>
          </a:bodyPr>
          <a:lstStyle/>
          <a:p>
            <a:pPr eaLnBrk="1" hangingPunct="1">
              <a:defRPr/>
            </a:pPr>
            <a:r>
              <a:rPr lang="en-US" sz="1600" dirty="0">
                <a:solidFill>
                  <a:srgbClr val="CC0000"/>
                </a:solidFill>
                <a:latin typeface="+mn-lt"/>
              </a:rPr>
              <a:t>Discrete</a:t>
            </a:r>
          </a:p>
        </p:txBody>
      </p:sp>
    </p:spTree>
    <p:extLst>
      <p:ext uri="{BB962C8B-B14F-4D97-AF65-F5344CB8AC3E}">
        <p14:creationId xmlns:p14="http://schemas.microsoft.com/office/powerpoint/2010/main" val="399753817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500"/>
                                        <p:tgtEl>
                                          <p:spTgt spid="133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fade">
                                      <p:cBhvr>
                                        <p:cTn id="10" dur="500"/>
                                        <p:tgtEl>
                                          <p:spTgt spid="1331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animEffect transition="in" filter="fade">
                                      <p:cBhvr>
                                        <p:cTn id="13" dur="500"/>
                                        <p:tgtEl>
                                          <p:spTgt spid="1331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315">
                                            <p:txEl>
                                              <p:pRg st="3" end="3"/>
                                            </p:txEl>
                                          </p:spTgt>
                                        </p:tgtEl>
                                        <p:attrNameLst>
                                          <p:attrName>style.visibility</p:attrName>
                                        </p:attrNameLst>
                                      </p:cBhvr>
                                      <p:to>
                                        <p:strVal val="visible"/>
                                      </p:to>
                                    </p:set>
                                    <p:animEffect transition="in" filter="fade">
                                      <p:cBhvr>
                                        <p:cTn id="16" dur="500"/>
                                        <p:tgtEl>
                                          <p:spTgt spid="1331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315">
                                            <p:txEl>
                                              <p:pRg st="4" end="4"/>
                                            </p:txEl>
                                          </p:spTgt>
                                        </p:tgtEl>
                                        <p:attrNameLst>
                                          <p:attrName>style.visibility</p:attrName>
                                        </p:attrNameLst>
                                      </p:cBhvr>
                                      <p:to>
                                        <p:strVal val="visible"/>
                                      </p:to>
                                    </p:set>
                                    <p:animEffect transition="in" filter="fade">
                                      <p:cBhvr>
                                        <p:cTn id="19" dur="500"/>
                                        <p:tgtEl>
                                          <p:spTgt spid="1331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315">
                                            <p:txEl>
                                              <p:pRg st="5" end="5"/>
                                            </p:txEl>
                                          </p:spTgt>
                                        </p:tgtEl>
                                        <p:attrNameLst>
                                          <p:attrName>style.visibility</p:attrName>
                                        </p:attrNameLst>
                                      </p:cBhvr>
                                      <p:to>
                                        <p:strVal val="visible"/>
                                      </p:to>
                                    </p:set>
                                    <p:animEffect transition="in" filter="fade">
                                      <p:cBhvr>
                                        <p:cTn id="22" dur="500"/>
                                        <p:tgtEl>
                                          <p:spTgt spid="1331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3315">
                                            <p:txEl>
                                              <p:pRg st="6" end="6"/>
                                            </p:txEl>
                                          </p:spTgt>
                                        </p:tgtEl>
                                        <p:attrNameLst>
                                          <p:attrName>style.visibility</p:attrName>
                                        </p:attrNameLst>
                                      </p:cBhvr>
                                      <p:to>
                                        <p:strVal val="visible"/>
                                      </p:to>
                                    </p:set>
                                    <p:animEffect transition="in" filter="fade">
                                      <p:cBhvr>
                                        <p:cTn id="25" dur="500"/>
                                        <p:tgtEl>
                                          <p:spTgt spid="1331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315">
                                            <p:txEl>
                                              <p:pRg st="7" end="7"/>
                                            </p:txEl>
                                          </p:spTgt>
                                        </p:tgtEl>
                                        <p:attrNameLst>
                                          <p:attrName>style.visibility</p:attrName>
                                        </p:attrNameLst>
                                      </p:cBhvr>
                                      <p:to>
                                        <p:strVal val="visible"/>
                                      </p:to>
                                    </p:set>
                                    <p:animEffect transition="in" filter="fade">
                                      <p:cBhvr>
                                        <p:cTn id="28" dur="500"/>
                                        <p:tgtEl>
                                          <p:spTgt spid="1331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315">
                                            <p:txEl>
                                              <p:pRg st="8" end="8"/>
                                            </p:txEl>
                                          </p:spTgt>
                                        </p:tgtEl>
                                        <p:attrNameLst>
                                          <p:attrName>style.visibility</p:attrName>
                                        </p:attrNameLst>
                                      </p:cBhvr>
                                      <p:to>
                                        <p:strVal val="visible"/>
                                      </p:to>
                                    </p:set>
                                    <p:animEffect transition="in" filter="fade">
                                      <p:cBhvr>
                                        <p:cTn id="31" dur="500"/>
                                        <p:tgtEl>
                                          <p:spTgt spid="13315">
                                            <p:txEl>
                                              <p:pRg st="8" end="8"/>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allAtOnce"/>
      <p:bldP spid="4" grpId="0"/>
      <p:bldP spid="5" grpId="0"/>
      <p:bldP spid="7" grpId="0"/>
      <p:bldP spid="8" grpId="0"/>
      <p:bldP spid="9" grpId="0"/>
      <p:bldP spid="10" grpId="0"/>
      <p:bldP spid="11" grpId="0"/>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D5486134-79A6-1048-9FDE-DEC22DCF98E3}"/>
              </a:ext>
            </a:extLst>
          </p:cNvPr>
          <p:cNvSpPr>
            <a:spLocks noGrp="1"/>
          </p:cNvSpPr>
          <p:nvPr>
            <p:ph type="title" idx="4294967295"/>
          </p:nvPr>
        </p:nvSpPr>
        <p:spPr>
          <a:xfrm>
            <a:off x="1828800" y="457200"/>
            <a:ext cx="8458200" cy="990600"/>
          </a:xfrm>
        </p:spPr>
        <p:txBody>
          <a:bodyPr>
            <a:normAutofit fontScale="90000"/>
          </a:bodyPr>
          <a:lstStyle/>
          <a:p>
            <a:pPr fontAlgn="auto">
              <a:spcAft>
                <a:spcPts val="0"/>
              </a:spcAft>
              <a:defRPr/>
            </a:pPr>
            <a:r>
              <a:rPr lang="en-US" altLang="en-US" sz="2800" dirty="0">
                <a:solidFill>
                  <a:schemeClr val="tx1"/>
                </a:solidFill>
              </a:rPr>
              <a:t>Interpreting the denomination vs. </a:t>
            </a:r>
            <a:r>
              <a:rPr lang="en-US" altLang="en-US" sz="2800" dirty="0" err="1">
                <a:solidFill>
                  <a:schemeClr val="tx1"/>
                </a:solidFill>
              </a:rPr>
              <a:t>num_circ</a:t>
            </a:r>
            <a:r>
              <a:rPr lang="en-US" altLang="en-US" sz="2800" dirty="0">
                <a:solidFill>
                  <a:schemeClr val="tx1"/>
                </a:solidFill>
              </a:rPr>
              <a:t> scatterplot</a:t>
            </a:r>
          </a:p>
        </p:txBody>
      </p:sp>
      <p:sp>
        <p:nvSpPr>
          <p:cNvPr id="18435" name="Rectangle 3">
            <a:extLst>
              <a:ext uri="{FF2B5EF4-FFF2-40B4-BE49-F238E27FC236}">
                <a16:creationId xmlns:a16="http://schemas.microsoft.com/office/drawing/2014/main" id="{4CC58221-4350-2B41-B7CA-10779CEE0F6C}"/>
              </a:ext>
            </a:extLst>
          </p:cNvPr>
          <p:cNvSpPr>
            <a:spLocks noGrp="1" noChangeArrowheads="1"/>
          </p:cNvSpPr>
          <p:nvPr>
            <p:ph idx="4294967295"/>
          </p:nvPr>
        </p:nvSpPr>
        <p:spPr>
          <a:xfrm>
            <a:off x="1943100" y="2133600"/>
            <a:ext cx="8229600" cy="4343400"/>
          </a:xfrm>
        </p:spPr>
        <p:txBody>
          <a:bodyPr rtlCol="0">
            <a:normAutofit/>
          </a:bodyPr>
          <a:lstStyle/>
          <a:p>
            <a:pPr marL="109538" indent="0" fontAlgn="auto">
              <a:spcAft>
                <a:spcPts val="0"/>
              </a:spcAft>
              <a:buClr>
                <a:srgbClr val="FF0000"/>
              </a:buClr>
              <a:buFont typeface="Georgia" panose="02040502050405020303" pitchFamily="18" charset="0"/>
              <a:buNone/>
              <a:defRPr/>
            </a:pPr>
            <a:endParaRPr lang="en-US" altLang="en-US" dirty="0">
              <a:solidFill>
                <a:schemeClr val="tx1">
                  <a:lumMod val="85000"/>
                  <a:lumOff val="15000"/>
                </a:schemeClr>
              </a:solidFill>
            </a:endParaRPr>
          </a:p>
          <a:p>
            <a:pPr marL="112713" indent="-3175" fontAlgn="auto">
              <a:spcAft>
                <a:spcPts val="0"/>
              </a:spcAft>
              <a:buClr>
                <a:srgbClr val="FF0000"/>
              </a:buClr>
              <a:buFontTx/>
              <a:buChar char="•"/>
              <a:defRPr/>
            </a:pPr>
            <a:r>
              <a:rPr lang="en-US" altLang="en-US" sz="2400" dirty="0">
                <a:solidFill>
                  <a:schemeClr val="tx1">
                    <a:lumMod val="85000"/>
                    <a:lumOff val="15000"/>
                  </a:schemeClr>
                </a:solidFill>
              </a:rPr>
              <a:t>The points have a “cloud like” formation, and so neither a simple curve nor a line provides a good fit to these data.</a:t>
            </a:r>
          </a:p>
          <a:p>
            <a:pPr marL="109538" indent="0" fontAlgn="auto">
              <a:spcAft>
                <a:spcPts val="0"/>
              </a:spcAft>
              <a:buClr>
                <a:srgbClr val="FF0000"/>
              </a:buClr>
              <a:buFont typeface="Georgia" panose="02040502050405020303" pitchFamily="18" charset="0"/>
              <a:buNone/>
              <a:defRPr/>
            </a:pPr>
            <a:endParaRPr lang="en-US" altLang="en-US" sz="2400" dirty="0">
              <a:solidFill>
                <a:schemeClr val="tx1">
                  <a:lumMod val="85000"/>
                  <a:lumOff val="15000"/>
                </a:schemeClr>
              </a:solidFill>
            </a:endParaRPr>
          </a:p>
          <a:p>
            <a:pPr marL="112713" indent="-3175" fontAlgn="auto">
              <a:spcAft>
                <a:spcPts val="0"/>
              </a:spcAft>
              <a:buClr>
                <a:srgbClr val="FF0000"/>
              </a:buClr>
              <a:buFontTx/>
              <a:buChar char="•"/>
              <a:defRPr/>
            </a:pPr>
            <a:r>
              <a:rPr lang="en-US" altLang="en-US" sz="2400" dirty="0">
                <a:solidFill>
                  <a:schemeClr val="tx1">
                    <a:lumMod val="85000"/>
                    <a:lumOff val="15000"/>
                  </a:schemeClr>
                </a:solidFill>
              </a:rPr>
              <a:t>It appears, therefore, that there is little or no relationship between the value of a bill  and its number in circulation.</a:t>
            </a:r>
          </a:p>
        </p:txBody>
      </p:sp>
    </p:spTree>
    <p:extLst>
      <p:ext uri="{BB962C8B-B14F-4D97-AF65-F5344CB8AC3E}">
        <p14:creationId xmlns:p14="http://schemas.microsoft.com/office/powerpoint/2010/main" val="936157155"/>
      </p:ext>
    </p:extLst>
  </p:cSld>
  <p:clrMapOvr>
    <a:masterClrMapping/>
  </p:clrMapOvr>
  <p:transition>
    <p:fade thruBlk="1"/>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557135B7-BE61-9B43-A496-7EDAEAC934F7}"/>
              </a:ext>
            </a:extLst>
          </p:cNvPr>
          <p:cNvSpPr>
            <a:spLocks noGrp="1" noChangeArrowheads="1"/>
          </p:cNvSpPr>
          <p:nvPr>
            <p:ph type="title" idx="4294967295"/>
          </p:nvPr>
        </p:nvSpPr>
        <p:spPr>
          <a:xfrm>
            <a:off x="1973263" y="457201"/>
            <a:ext cx="8229600" cy="1133475"/>
          </a:xfrm>
        </p:spPr>
        <p:txBody>
          <a:bodyPr>
            <a:normAutofit fontScale="90000"/>
          </a:bodyPr>
          <a:lstStyle/>
          <a:p>
            <a:pPr algn="l" fontAlgn="auto">
              <a:spcAft>
                <a:spcPts val="0"/>
              </a:spcAft>
              <a:defRPr/>
            </a:pPr>
            <a:br>
              <a:rPr lang="en-US" sz="2200" dirty="0">
                <a:solidFill>
                  <a:schemeClr val="tx1"/>
                </a:solidFill>
              </a:rPr>
            </a:br>
            <a:br>
              <a:rPr lang="en-US" sz="2200" dirty="0">
                <a:solidFill>
                  <a:schemeClr val="tx1"/>
                </a:solidFill>
              </a:rPr>
            </a:br>
            <a:br>
              <a:rPr lang="en-US" sz="2200" dirty="0">
                <a:solidFill>
                  <a:schemeClr val="tx1"/>
                </a:solidFill>
              </a:rPr>
            </a:br>
            <a:r>
              <a:rPr lang="en-US" sz="2200" dirty="0">
                <a:solidFill>
                  <a:schemeClr val="tx1"/>
                </a:solidFill>
              </a:rPr>
              <a:t>Scatterplot Example: </a:t>
            </a:r>
            <a:r>
              <a:rPr lang="en-US" sz="2200" i="1" dirty="0">
                <a:solidFill>
                  <a:schemeClr val="tx1"/>
                </a:solidFill>
              </a:rPr>
              <a:t>Marijuana Data Set</a:t>
            </a:r>
            <a:br>
              <a:rPr lang="en-US" sz="2200" dirty="0">
                <a:solidFill>
                  <a:schemeClr val="tx1"/>
                </a:solidFill>
              </a:rPr>
            </a:br>
            <a:r>
              <a:rPr lang="en-US" sz="2200" dirty="0">
                <a:solidFill>
                  <a:schemeClr val="tx1"/>
                </a:solidFill>
              </a:rPr>
              <a:t> (year vs. percentage of students reporting ever having used marijuana from 1987-1999)</a:t>
            </a:r>
            <a:br>
              <a:rPr lang="en-US" sz="2200" dirty="0">
                <a:solidFill>
                  <a:schemeClr val="tx1"/>
                </a:solidFill>
              </a:rPr>
            </a:br>
            <a:r>
              <a:rPr lang="en-US" sz="1800" dirty="0">
                <a:solidFill>
                  <a:schemeClr val="tx1"/>
                </a:solidFill>
              </a:rPr>
              <a:t>.</a:t>
            </a:r>
            <a:r>
              <a:rPr lang="en-US" altLang="en-US" sz="1800" dirty="0"/>
              <a:t> </a:t>
            </a:r>
            <a:br>
              <a:rPr lang="en-US" altLang="en-US" sz="1800" dirty="0"/>
            </a:br>
            <a:br>
              <a:rPr lang="en-US" altLang="en-US" sz="1800" dirty="0"/>
            </a:br>
            <a:endParaRPr lang="en-US" sz="2200" dirty="0">
              <a:solidFill>
                <a:schemeClr val="tx1"/>
              </a:solidFill>
            </a:endParaRPr>
          </a:p>
        </p:txBody>
      </p:sp>
      <p:sp>
        <p:nvSpPr>
          <p:cNvPr id="20482" name="Rectangle 3">
            <a:extLst>
              <a:ext uri="{FF2B5EF4-FFF2-40B4-BE49-F238E27FC236}">
                <a16:creationId xmlns:a16="http://schemas.microsoft.com/office/drawing/2014/main" id="{49FF8A60-324A-3F75-5B6D-72DCDEF2CE09}"/>
              </a:ext>
            </a:extLst>
          </p:cNvPr>
          <p:cNvSpPr>
            <a:spLocks noGrp="1" noChangeArrowheads="1"/>
          </p:cNvSpPr>
          <p:nvPr>
            <p:ph idx="4294967295"/>
          </p:nvPr>
        </p:nvSpPr>
        <p:spPr>
          <a:xfrm>
            <a:off x="1973264" y="1828800"/>
            <a:ext cx="8542337" cy="4800600"/>
          </a:xfrm>
        </p:spPr>
        <p:txBody>
          <a:bodyPr/>
          <a:lstStyle/>
          <a:p>
            <a:pPr>
              <a:buFont typeface="Arial" panose="020B0604020202020204" pitchFamily="34" charset="0"/>
              <a:buNone/>
            </a:pPr>
            <a:r>
              <a:rPr lang="en-US" altLang="en-US" sz="2000" b="1"/>
              <a:t>plot(Marijuana$MarijuanaUse[Marijuana$Year &lt;= 1996 &amp; Marijuana$Year &gt;= 1987]~Marijuana$Year[Marijuana$Year &lt;= 1996 &amp; Marijuana$Year &gt;= 1987], xlab = "Year", ylab = "Marijuana Use",  main = "Marijuana Use Over the Years")</a:t>
            </a:r>
          </a:p>
          <a:p>
            <a:pPr>
              <a:buFont typeface="Arial" panose="020B0604020202020204" pitchFamily="34" charset="0"/>
              <a:buNone/>
            </a:pPr>
            <a:endParaRPr lang="en-US" altLang="en-US" sz="2000" b="1"/>
          </a:p>
        </p:txBody>
      </p:sp>
      <p:pic>
        <p:nvPicPr>
          <p:cNvPr id="20483" name="Picture 1">
            <a:extLst>
              <a:ext uri="{FF2B5EF4-FFF2-40B4-BE49-F238E27FC236}">
                <a16:creationId xmlns:a16="http://schemas.microsoft.com/office/drawing/2014/main" id="{34F87E5D-F812-45FB-4EF1-9258B868A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3352800"/>
            <a:ext cx="505618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6409278"/>
      </p:ext>
    </p:extLst>
  </p:cSld>
  <p:clrMapOvr>
    <a:masterClrMapping/>
  </p:clrMapOvr>
  <p:transition>
    <p:fade thruBlk="1"/>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57801B7A-5CE3-434A-9AF0-88F4DC4F0092}"/>
              </a:ext>
            </a:extLst>
          </p:cNvPr>
          <p:cNvSpPr>
            <a:spLocks noGrp="1"/>
          </p:cNvSpPr>
          <p:nvPr>
            <p:ph type="title" idx="4294967295"/>
          </p:nvPr>
        </p:nvSpPr>
        <p:spPr>
          <a:xfrm>
            <a:off x="1524000" y="914400"/>
            <a:ext cx="8229600" cy="914400"/>
          </a:xfrm>
        </p:spPr>
        <p:txBody>
          <a:bodyPr>
            <a:normAutofit fontScale="90000"/>
          </a:bodyPr>
          <a:lstStyle/>
          <a:p>
            <a:pPr fontAlgn="auto">
              <a:spcAft>
                <a:spcPts val="0"/>
              </a:spcAft>
              <a:defRPr/>
            </a:pPr>
            <a:r>
              <a:rPr lang="en-US" altLang="en-US" sz="2800">
                <a:solidFill>
                  <a:schemeClr val="tx1"/>
                </a:solidFill>
              </a:rPr>
              <a:t>Interpreting the </a:t>
            </a:r>
            <a:r>
              <a:rPr lang="en-US" altLang="en-US" sz="2800" i="1">
                <a:solidFill>
                  <a:schemeClr val="tx1"/>
                </a:solidFill>
              </a:rPr>
              <a:t>Year vs. Marijuana </a:t>
            </a:r>
            <a:r>
              <a:rPr lang="en-US" altLang="en-US" sz="2800">
                <a:solidFill>
                  <a:schemeClr val="tx1"/>
                </a:solidFill>
              </a:rPr>
              <a:t>Scatterplot</a:t>
            </a:r>
          </a:p>
        </p:txBody>
      </p:sp>
      <p:sp>
        <p:nvSpPr>
          <p:cNvPr id="22530" name="Rectangle 3">
            <a:extLst>
              <a:ext uri="{FF2B5EF4-FFF2-40B4-BE49-F238E27FC236}">
                <a16:creationId xmlns:a16="http://schemas.microsoft.com/office/drawing/2014/main" id="{FCE5F6F7-EC23-D6E0-D8D6-B8CEE828E737}"/>
              </a:ext>
            </a:extLst>
          </p:cNvPr>
          <p:cNvSpPr>
            <a:spLocks noGrp="1" noChangeArrowheads="1"/>
          </p:cNvSpPr>
          <p:nvPr>
            <p:ph idx="4294967295"/>
          </p:nvPr>
        </p:nvSpPr>
        <p:spPr>
          <a:xfrm>
            <a:off x="1524000" y="1828800"/>
            <a:ext cx="8229600" cy="4648200"/>
          </a:xfrm>
        </p:spPr>
        <p:txBody>
          <a:bodyPr/>
          <a:lstStyle/>
          <a:p>
            <a:pPr marL="112713" indent="-3175">
              <a:buClr>
                <a:srgbClr val="FF0000"/>
              </a:buClr>
              <a:buFontTx/>
              <a:buChar char="•"/>
            </a:pPr>
            <a:endParaRPr lang="en-US" altLang="en-US"/>
          </a:p>
          <a:p>
            <a:pPr marL="112713" indent="-3175">
              <a:buClr>
                <a:srgbClr val="FF0000"/>
              </a:buClr>
              <a:buFont typeface="Georgia" panose="02040502050405020303" pitchFamily="18" charset="0"/>
              <a:buNone/>
            </a:pPr>
            <a:r>
              <a:rPr lang="en-US" altLang="en-US"/>
              <a:t>  </a:t>
            </a:r>
          </a:p>
          <a:p>
            <a:pPr marL="112713" indent="-3175">
              <a:buClr>
                <a:srgbClr val="FF0000"/>
              </a:buClr>
              <a:buFontTx/>
              <a:buChar char="•"/>
            </a:pPr>
            <a:r>
              <a:rPr lang="en-US" altLang="en-US" sz="2400"/>
              <a:t>A simple curve (or two lines) provides a better fit to the data than a single line and is therefore more appropriate than a line for modeling the data.</a:t>
            </a:r>
          </a:p>
          <a:p>
            <a:pPr marL="112713" indent="-3175">
              <a:buClr>
                <a:srgbClr val="FF0000"/>
              </a:buClr>
              <a:buFontTx/>
              <a:buChar char="•"/>
            </a:pPr>
            <a:endParaRPr lang="en-US" altLang="en-US" sz="2400"/>
          </a:p>
          <a:p>
            <a:pPr marL="112713" indent="-3175">
              <a:buClr>
                <a:srgbClr val="FF0000"/>
              </a:buClr>
              <a:buFontTx/>
              <a:buChar char="•"/>
            </a:pPr>
            <a:r>
              <a:rPr lang="en-US" altLang="en-US" sz="2400"/>
              <a:t>We conclude that the relationship between marijuana use and year is non-linear.</a:t>
            </a:r>
          </a:p>
        </p:txBody>
      </p:sp>
    </p:spTree>
    <p:extLst>
      <p:ext uri="{BB962C8B-B14F-4D97-AF65-F5344CB8AC3E}">
        <p14:creationId xmlns:p14="http://schemas.microsoft.com/office/powerpoint/2010/main" val="3139617436"/>
      </p:ext>
    </p:extLst>
  </p:cSld>
  <p:clrMapOvr>
    <a:masterClrMapping/>
  </p:clrMapOvr>
  <p:transition>
    <p:fade thruBlk="1"/>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EDC112F3-AF74-7C45-99BE-FF333117F82B}"/>
              </a:ext>
            </a:extLst>
          </p:cNvPr>
          <p:cNvSpPr>
            <a:spLocks noGrp="1"/>
          </p:cNvSpPr>
          <p:nvPr>
            <p:ph type="title" idx="4294967295"/>
          </p:nvPr>
        </p:nvSpPr>
        <p:spPr>
          <a:xfrm>
            <a:off x="1905000" y="533400"/>
            <a:ext cx="8229600" cy="990600"/>
          </a:xfrm>
        </p:spPr>
        <p:txBody>
          <a:bodyPr>
            <a:noAutofit/>
          </a:bodyPr>
          <a:lstStyle/>
          <a:p>
            <a:pPr fontAlgn="auto">
              <a:spcAft>
                <a:spcPts val="0"/>
              </a:spcAft>
              <a:defRPr/>
            </a:pPr>
            <a:r>
              <a:rPr lang="en-US" altLang="en-US" sz="2400" dirty="0">
                <a:solidFill>
                  <a:schemeClr val="tx1"/>
                </a:solidFill>
              </a:rPr>
              <a:t>Quantifying a Linear Relationship between Two Scale Variables:  Pearson Product Moment Correlation Coefficient</a:t>
            </a:r>
          </a:p>
        </p:txBody>
      </p:sp>
      <p:sp>
        <p:nvSpPr>
          <p:cNvPr id="55298" name="Rectangle 3">
            <a:extLst>
              <a:ext uri="{FF2B5EF4-FFF2-40B4-BE49-F238E27FC236}">
                <a16:creationId xmlns:a16="http://schemas.microsoft.com/office/drawing/2014/main" id="{42962F86-FADA-C944-942B-047BA44F543F}"/>
              </a:ext>
            </a:extLst>
          </p:cNvPr>
          <p:cNvSpPr>
            <a:spLocks noGrp="1"/>
          </p:cNvSpPr>
          <p:nvPr>
            <p:ph idx="4294967295"/>
          </p:nvPr>
        </p:nvSpPr>
        <p:spPr>
          <a:xfrm>
            <a:off x="1524000" y="1981200"/>
            <a:ext cx="8991600" cy="4572000"/>
          </a:xfrm>
        </p:spPr>
        <p:txBody>
          <a:bodyPr rtlCol="0">
            <a:normAutofit fontScale="85000" lnSpcReduction="20000"/>
          </a:bodyPr>
          <a:lstStyle/>
          <a:p>
            <a:pPr fontAlgn="auto">
              <a:spcAft>
                <a:spcPts val="0"/>
              </a:spcAft>
              <a:buClr>
                <a:srgbClr val="FF0000"/>
              </a:buClr>
              <a:defRPr/>
            </a:pPr>
            <a:r>
              <a:rPr lang="en-US" altLang="en-US" sz="2600" dirty="0">
                <a:solidFill>
                  <a:schemeClr val="tx1">
                    <a:lumMod val="85000"/>
                    <a:lumOff val="15000"/>
                  </a:schemeClr>
                </a:solidFill>
              </a:rPr>
              <a:t>Called simply, correlation, and symbolized by the letter </a:t>
            </a:r>
            <a:r>
              <a:rPr lang="en-US" altLang="en-US" sz="2600" i="1" dirty="0">
                <a:solidFill>
                  <a:schemeClr val="tx1">
                    <a:lumMod val="85000"/>
                    <a:lumOff val="15000"/>
                  </a:schemeClr>
                </a:solidFill>
              </a:rPr>
              <a:t>r</a:t>
            </a:r>
            <a:r>
              <a:rPr lang="en-US" altLang="en-US" sz="2600" dirty="0">
                <a:solidFill>
                  <a:schemeClr val="tx1">
                    <a:lumMod val="85000"/>
                    <a:lumOff val="15000"/>
                  </a:schemeClr>
                </a:solidFill>
              </a:rPr>
              <a:t>.</a:t>
            </a:r>
          </a:p>
          <a:p>
            <a:pPr fontAlgn="auto">
              <a:spcAft>
                <a:spcPts val="0"/>
              </a:spcAft>
              <a:buClr>
                <a:srgbClr val="FF0000"/>
              </a:buClr>
              <a:buFont typeface="Georgia" panose="02040502050405020303" pitchFamily="18" charset="0"/>
              <a:buNone/>
              <a:defRPr/>
            </a:pPr>
            <a:endParaRPr lang="en-US" altLang="en-US" sz="2600" dirty="0">
              <a:solidFill>
                <a:schemeClr val="tx1">
                  <a:lumMod val="85000"/>
                  <a:lumOff val="15000"/>
                </a:schemeClr>
              </a:solidFill>
            </a:endParaRPr>
          </a:p>
          <a:p>
            <a:pPr fontAlgn="auto">
              <a:spcAft>
                <a:spcPts val="0"/>
              </a:spcAft>
              <a:buClr>
                <a:srgbClr val="FF0000"/>
              </a:buClr>
              <a:defRPr/>
            </a:pPr>
            <a:r>
              <a:rPr lang="en-US" altLang="en-US" sz="2600" dirty="0">
                <a:solidFill>
                  <a:schemeClr val="tx1">
                    <a:lumMod val="85000"/>
                    <a:lumOff val="15000"/>
                  </a:schemeClr>
                </a:solidFill>
              </a:rPr>
              <a:t>Before calculating, use a scatterplot to verify that the relationship between the variables appears to be linear.  </a:t>
            </a:r>
          </a:p>
          <a:p>
            <a:pPr fontAlgn="auto">
              <a:spcAft>
                <a:spcPts val="0"/>
              </a:spcAft>
              <a:buClr>
                <a:srgbClr val="FF0000"/>
              </a:buClr>
              <a:buFont typeface="Georgia" panose="02040502050405020303" pitchFamily="18" charset="0"/>
              <a:buNone/>
              <a:defRPr/>
            </a:pPr>
            <a:endParaRPr lang="en-US" altLang="en-US" sz="2600" dirty="0">
              <a:solidFill>
                <a:schemeClr val="tx1">
                  <a:lumMod val="85000"/>
                  <a:lumOff val="15000"/>
                </a:schemeClr>
              </a:solidFill>
            </a:endParaRPr>
          </a:p>
          <a:p>
            <a:pPr fontAlgn="auto">
              <a:spcAft>
                <a:spcPts val="0"/>
              </a:spcAft>
              <a:buClr>
                <a:srgbClr val="FF0000"/>
              </a:buClr>
              <a:defRPr/>
            </a:pPr>
            <a:r>
              <a:rPr lang="en-US" altLang="en-US" sz="2600" dirty="0">
                <a:solidFill>
                  <a:schemeClr val="tx1">
                    <a:lumMod val="85000"/>
                    <a:lumOff val="15000"/>
                  </a:schemeClr>
                </a:solidFill>
              </a:rPr>
              <a:t>Measures the direction, nature (the interpretation of the direction), and strength of the linear relationship.</a:t>
            </a:r>
          </a:p>
          <a:p>
            <a:pPr fontAlgn="auto">
              <a:spcAft>
                <a:spcPts val="0"/>
              </a:spcAft>
              <a:buClr>
                <a:srgbClr val="FF0000"/>
              </a:buClr>
              <a:buFont typeface="Georgia" panose="02040502050405020303" pitchFamily="18" charset="0"/>
              <a:buNone/>
              <a:defRPr/>
            </a:pPr>
            <a:endParaRPr lang="en-US" altLang="en-US" sz="2600" dirty="0">
              <a:solidFill>
                <a:schemeClr val="tx1">
                  <a:lumMod val="85000"/>
                  <a:lumOff val="15000"/>
                </a:schemeClr>
              </a:solidFill>
            </a:endParaRPr>
          </a:p>
          <a:p>
            <a:pPr fontAlgn="auto">
              <a:spcAft>
                <a:spcPts val="0"/>
              </a:spcAft>
              <a:buClr>
                <a:srgbClr val="FF0000"/>
              </a:buClr>
              <a:defRPr/>
            </a:pPr>
            <a:r>
              <a:rPr lang="en-US" altLang="en-US" sz="2600" dirty="0">
                <a:solidFill>
                  <a:schemeClr val="tx1">
                    <a:lumMod val="85000"/>
                    <a:lumOff val="15000"/>
                  </a:schemeClr>
                </a:solidFill>
              </a:rPr>
              <a:t>Direction (and Nature):  Measured by the sign of </a:t>
            </a:r>
            <a:r>
              <a:rPr lang="en-US" altLang="en-US" sz="2600" i="1" dirty="0">
                <a:solidFill>
                  <a:schemeClr val="tx1">
                    <a:lumMod val="85000"/>
                    <a:lumOff val="15000"/>
                  </a:schemeClr>
                </a:solidFill>
              </a:rPr>
              <a:t>r (positive or negative)</a:t>
            </a:r>
          </a:p>
          <a:p>
            <a:pPr fontAlgn="auto">
              <a:spcAft>
                <a:spcPts val="0"/>
              </a:spcAft>
              <a:buClr>
                <a:srgbClr val="FF0000"/>
              </a:buClr>
              <a:buFont typeface="Georgia" panose="02040502050405020303" pitchFamily="18" charset="0"/>
              <a:buNone/>
              <a:defRPr/>
            </a:pPr>
            <a:endParaRPr lang="en-US" altLang="en-US" sz="2600" i="1" dirty="0">
              <a:solidFill>
                <a:schemeClr val="tx1">
                  <a:lumMod val="85000"/>
                  <a:lumOff val="15000"/>
                </a:schemeClr>
              </a:solidFill>
            </a:endParaRPr>
          </a:p>
          <a:p>
            <a:pPr fontAlgn="auto">
              <a:spcAft>
                <a:spcPts val="0"/>
              </a:spcAft>
              <a:buClr>
                <a:srgbClr val="FF0000"/>
              </a:buClr>
              <a:defRPr/>
            </a:pPr>
            <a:r>
              <a:rPr lang="en-US" altLang="en-US" sz="2600" dirty="0">
                <a:solidFill>
                  <a:schemeClr val="tx1">
                    <a:lumMod val="85000"/>
                    <a:lumOff val="15000"/>
                  </a:schemeClr>
                </a:solidFill>
              </a:rPr>
              <a:t>Strength:  Measured by the absolute magnitude of </a:t>
            </a:r>
            <a:r>
              <a:rPr lang="en-US" altLang="en-US" sz="2600" i="1" dirty="0">
                <a:solidFill>
                  <a:schemeClr val="tx1">
                    <a:lumMod val="85000"/>
                    <a:lumOff val="15000"/>
                  </a:schemeClr>
                </a:solidFill>
              </a:rPr>
              <a:t>r</a:t>
            </a:r>
            <a:r>
              <a:rPr lang="en-US" altLang="en-US" sz="2600" dirty="0">
                <a:solidFill>
                  <a:schemeClr val="tx1">
                    <a:lumMod val="85000"/>
                    <a:lumOff val="15000"/>
                  </a:schemeClr>
                </a:solidFill>
              </a:rPr>
              <a:t>.  </a:t>
            </a:r>
          </a:p>
          <a:p>
            <a:pPr lvl="1" fontAlgn="auto">
              <a:spcAft>
                <a:spcPts val="0"/>
              </a:spcAft>
              <a:buClr>
                <a:srgbClr val="FF0000"/>
              </a:buClr>
              <a:defRPr/>
            </a:pPr>
            <a:r>
              <a:rPr lang="en-US" altLang="en-US" sz="1800" dirty="0">
                <a:solidFill>
                  <a:srgbClr val="FF0000"/>
                </a:solidFill>
              </a:rPr>
              <a:t>Rule of thumb (Cohen’s scale):  </a:t>
            </a:r>
            <a:r>
              <a:rPr lang="en-US" altLang="en-US" sz="1800" i="1" dirty="0">
                <a:solidFill>
                  <a:srgbClr val="FF0000"/>
                </a:solidFill>
              </a:rPr>
              <a:t>r </a:t>
            </a:r>
            <a:r>
              <a:rPr lang="en-US" altLang="en-US" sz="1800" dirty="0">
                <a:solidFill>
                  <a:srgbClr val="FF0000"/>
                </a:solidFill>
              </a:rPr>
              <a:t>&lt; .1 little or no </a:t>
            </a:r>
            <a:r>
              <a:rPr lang="en-US" altLang="en-US" sz="1800" dirty="0" err="1">
                <a:solidFill>
                  <a:srgbClr val="FF0000"/>
                </a:solidFill>
              </a:rPr>
              <a:t>rel</a:t>
            </a:r>
            <a:r>
              <a:rPr lang="en-US" altLang="en-US" sz="1800" dirty="0">
                <a:solidFill>
                  <a:srgbClr val="FF0000"/>
                </a:solidFill>
              </a:rPr>
              <a:t>, .1 &lt;= </a:t>
            </a:r>
            <a:r>
              <a:rPr lang="en-US" altLang="en-US" sz="1800" i="1" dirty="0">
                <a:solidFill>
                  <a:srgbClr val="FF0000"/>
                </a:solidFill>
              </a:rPr>
              <a:t>r</a:t>
            </a:r>
            <a:r>
              <a:rPr lang="en-US" altLang="en-US" sz="1800" dirty="0">
                <a:solidFill>
                  <a:srgbClr val="FF0000"/>
                </a:solidFill>
              </a:rPr>
              <a:t> &lt; .3, weak </a:t>
            </a:r>
            <a:r>
              <a:rPr lang="en-US" altLang="en-US" sz="1800" dirty="0" err="1">
                <a:solidFill>
                  <a:srgbClr val="FF0000"/>
                </a:solidFill>
              </a:rPr>
              <a:t>rel</a:t>
            </a:r>
            <a:r>
              <a:rPr lang="en-US" altLang="en-US" sz="1800" dirty="0">
                <a:solidFill>
                  <a:srgbClr val="FF0000"/>
                </a:solidFill>
              </a:rPr>
              <a:t>, .5 &lt;= </a:t>
            </a:r>
            <a:r>
              <a:rPr lang="en-US" altLang="en-US" sz="1800" i="1" dirty="0">
                <a:solidFill>
                  <a:srgbClr val="FF0000"/>
                </a:solidFill>
              </a:rPr>
              <a:t>r</a:t>
            </a:r>
            <a:r>
              <a:rPr lang="en-US" altLang="en-US" sz="1800" dirty="0">
                <a:solidFill>
                  <a:srgbClr val="FF0000"/>
                </a:solidFill>
              </a:rPr>
              <a:t> &lt; .5 moderate </a:t>
            </a:r>
            <a:r>
              <a:rPr lang="en-US" altLang="en-US" sz="1800" dirty="0" err="1">
                <a:solidFill>
                  <a:srgbClr val="FF0000"/>
                </a:solidFill>
              </a:rPr>
              <a:t>rel</a:t>
            </a:r>
            <a:r>
              <a:rPr lang="en-US" altLang="en-US" sz="1800" dirty="0">
                <a:solidFill>
                  <a:srgbClr val="FF0000"/>
                </a:solidFill>
              </a:rPr>
              <a:t>, </a:t>
            </a:r>
            <a:r>
              <a:rPr lang="en-US" altLang="en-US" sz="1800" i="1" dirty="0">
                <a:solidFill>
                  <a:srgbClr val="FF0000"/>
                </a:solidFill>
              </a:rPr>
              <a:t>r </a:t>
            </a:r>
            <a:r>
              <a:rPr lang="en-US" altLang="en-US" sz="1800" dirty="0">
                <a:solidFill>
                  <a:srgbClr val="FF0000"/>
                </a:solidFill>
              </a:rPr>
              <a:t>&gt;= .5 strong </a:t>
            </a:r>
            <a:r>
              <a:rPr lang="en-US" altLang="en-US" sz="1800" dirty="0" err="1">
                <a:solidFill>
                  <a:srgbClr val="FF0000"/>
                </a:solidFill>
              </a:rPr>
              <a:t>rel</a:t>
            </a:r>
            <a:endParaRPr lang="en-US" altLang="en-US" sz="1800" dirty="0">
              <a:solidFill>
                <a:srgbClr val="FF0000"/>
              </a:solidFill>
            </a:endParaRPr>
          </a:p>
        </p:txBody>
      </p:sp>
    </p:spTree>
    <p:extLst>
      <p:ext uri="{BB962C8B-B14F-4D97-AF65-F5344CB8AC3E}">
        <p14:creationId xmlns:p14="http://schemas.microsoft.com/office/powerpoint/2010/main" val="1100049460"/>
      </p:ext>
    </p:extLst>
  </p:cSld>
  <p:clrMapOvr>
    <a:masterClrMapping/>
  </p:clrMapOvr>
  <p:transition>
    <p:fade thruBlk="1"/>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CF6D58F-B340-184A-B885-679A8A4764BF}"/>
              </a:ext>
            </a:extLst>
          </p:cNvPr>
          <p:cNvSpPr>
            <a:spLocks noGrp="1" noChangeArrowheads="1"/>
          </p:cNvSpPr>
          <p:nvPr>
            <p:ph type="title" idx="4294967295"/>
          </p:nvPr>
        </p:nvSpPr>
        <p:spPr>
          <a:xfrm>
            <a:off x="1752600" y="838200"/>
            <a:ext cx="8686800" cy="914400"/>
          </a:xfrm>
        </p:spPr>
        <p:txBody>
          <a:bodyPr>
            <a:noAutofit/>
          </a:bodyPr>
          <a:lstStyle/>
          <a:p>
            <a:pPr fontAlgn="auto">
              <a:spcAft>
                <a:spcPts val="0"/>
              </a:spcAft>
              <a:defRPr/>
            </a:pPr>
            <a:r>
              <a:rPr lang="en-US" sz="2400" dirty="0">
                <a:solidFill>
                  <a:schemeClr val="tx1"/>
                </a:solidFill>
              </a:rPr>
              <a:t>Obtaining the Pearson Correlation Using R</a:t>
            </a:r>
          </a:p>
        </p:txBody>
      </p:sp>
      <p:sp>
        <p:nvSpPr>
          <p:cNvPr id="2" name="Rectangle 3">
            <a:extLst>
              <a:ext uri="{FF2B5EF4-FFF2-40B4-BE49-F238E27FC236}">
                <a16:creationId xmlns:a16="http://schemas.microsoft.com/office/drawing/2014/main" id="{EB2DF787-6AEE-7F6B-E1E7-9922FFBFC5F3}"/>
              </a:ext>
            </a:extLst>
          </p:cNvPr>
          <p:cNvSpPr>
            <a:spLocks noGrp="1" noChangeArrowheads="1"/>
          </p:cNvSpPr>
          <p:nvPr>
            <p:ph idx="4294967295"/>
          </p:nvPr>
        </p:nvSpPr>
        <p:spPr>
          <a:xfrm>
            <a:off x="2057400" y="2209800"/>
            <a:ext cx="8229600" cy="4038600"/>
          </a:xfrm>
        </p:spPr>
        <p:txBody>
          <a:bodyPr/>
          <a:lstStyle/>
          <a:p>
            <a:pPr>
              <a:buFont typeface="Georgia" panose="02040502050405020303" pitchFamily="18" charset="0"/>
              <a:buNone/>
            </a:pPr>
            <a:r>
              <a:rPr lang="en-US" altLang="en-US" sz="2400"/>
              <a:t>Type the following command in the Console and press Enter:</a:t>
            </a:r>
          </a:p>
          <a:p>
            <a:pPr>
              <a:buFont typeface="Georgia" panose="02040502050405020303" pitchFamily="18" charset="0"/>
              <a:buNone/>
            </a:pPr>
            <a:endParaRPr lang="en-US" altLang="en-US" sz="2400"/>
          </a:p>
          <a:p>
            <a:pPr>
              <a:buClr>
                <a:srgbClr val="FF0000"/>
              </a:buClr>
              <a:buFont typeface="Arial" panose="020B0604020202020204" pitchFamily="34" charset="0"/>
              <a:buNone/>
            </a:pPr>
            <a:r>
              <a:rPr lang="en-US" altLang="en-US" sz="2400" b="1"/>
              <a:t>            cor(Hamburger$fat, Hamburger$calories)</a:t>
            </a:r>
          </a:p>
          <a:p>
            <a:pPr>
              <a:buClr>
                <a:srgbClr val="FF0000"/>
              </a:buClr>
              <a:buFont typeface="Arial" panose="020B0604020202020204" pitchFamily="34" charset="0"/>
              <a:buNone/>
            </a:pPr>
            <a:endParaRPr lang="en-US" altLang="en-US" sz="2400" b="1"/>
          </a:p>
          <a:p>
            <a:pPr>
              <a:buClr>
                <a:srgbClr val="FF0000"/>
              </a:buClr>
              <a:buFont typeface="Arial" panose="020B0604020202020204" pitchFamily="34" charset="0"/>
              <a:buNone/>
            </a:pPr>
            <a:r>
              <a:rPr lang="en-US" altLang="en-US" sz="2400"/>
              <a:t>   We obtain the following result: r = 0.996, a near perfect correlation, suggesting, as shown in slide 4, that the points in the scatterplot all closely fall along a straight line.</a:t>
            </a:r>
          </a:p>
          <a:p>
            <a:pPr>
              <a:buClr>
                <a:srgbClr val="FF0000"/>
              </a:buClr>
              <a:buFont typeface="Georgia" panose="02040502050405020303" pitchFamily="18" charset="0"/>
              <a:buNone/>
            </a:pPr>
            <a:endParaRPr lang="en-US" altLang="en-US"/>
          </a:p>
        </p:txBody>
      </p:sp>
    </p:spTree>
    <p:extLst>
      <p:ext uri="{BB962C8B-B14F-4D97-AF65-F5344CB8AC3E}">
        <p14:creationId xmlns:p14="http://schemas.microsoft.com/office/powerpoint/2010/main" val="2543197885"/>
      </p:ext>
    </p:extLst>
  </p:cSld>
  <p:clrMapOvr>
    <a:masterClrMapping/>
  </p:clrMapOvr>
  <p:transition>
    <p:fade thruBlk="1"/>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EF24244-B929-B54F-8A22-63F9F79931EA}"/>
              </a:ext>
            </a:extLst>
          </p:cNvPr>
          <p:cNvSpPr>
            <a:spLocks noGrp="1" noChangeArrowheads="1"/>
          </p:cNvSpPr>
          <p:nvPr>
            <p:ph type="title" idx="4294967295"/>
          </p:nvPr>
        </p:nvSpPr>
        <p:spPr>
          <a:xfrm>
            <a:off x="1981200" y="381000"/>
            <a:ext cx="8229600" cy="838200"/>
          </a:xfrm>
        </p:spPr>
        <p:txBody>
          <a:bodyPr>
            <a:noAutofit/>
          </a:bodyPr>
          <a:lstStyle/>
          <a:p>
            <a:pPr fontAlgn="auto">
              <a:spcAft>
                <a:spcPts val="0"/>
              </a:spcAft>
              <a:defRPr/>
            </a:pPr>
            <a:r>
              <a:rPr lang="en-US" sz="2400" dirty="0">
                <a:solidFill>
                  <a:schemeClr val="tx1"/>
                </a:solidFill>
              </a:rPr>
              <a:t>Interpreting Pearson Correlation Coefficients</a:t>
            </a:r>
          </a:p>
        </p:txBody>
      </p:sp>
      <p:sp>
        <p:nvSpPr>
          <p:cNvPr id="59394" name="Rectangle 3">
            <a:extLst>
              <a:ext uri="{FF2B5EF4-FFF2-40B4-BE49-F238E27FC236}">
                <a16:creationId xmlns:a16="http://schemas.microsoft.com/office/drawing/2014/main" id="{F36B4305-FED0-3A4D-BD8E-9EBD15C03F4D}"/>
              </a:ext>
            </a:extLst>
          </p:cNvPr>
          <p:cNvSpPr>
            <a:spLocks noGrp="1"/>
          </p:cNvSpPr>
          <p:nvPr>
            <p:ph idx="4294967295"/>
          </p:nvPr>
        </p:nvSpPr>
        <p:spPr>
          <a:xfrm>
            <a:off x="1981200" y="1371600"/>
            <a:ext cx="8229600" cy="5257800"/>
          </a:xfrm>
        </p:spPr>
        <p:txBody>
          <a:bodyPr rtlCol="0">
            <a:normAutofit lnSpcReduction="10000"/>
          </a:bodyPr>
          <a:lstStyle/>
          <a:p>
            <a:pPr fontAlgn="auto">
              <a:spcAft>
                <a:spcPts val="0"/>
              </a:spcAft>
              <a:buClr>
                <a:srgbClr val="FF0000"/>
              </a:buClr>
              <a:buFontTx/>
              <a:buChar char="•"/>
              <a:defRPr/>
            </a:pPr>
            <a:r>
              <a:rPr lang="en-US" altLang="en-US" sz="2400" dirty="0">
                <a:solidFill>
                  <a:schemeClr val="tx1">
                    <a:lumMod val="85000"/>
                    <a:lumOff val="15000"/>
                  </a:schemeClr>
                </a:solidFill>
              </a:rPr>
              <a:t>The correlation between FAT and CALORIES is .996, represents a very strong positive linear relationship between these two variables.  </a:t>
            </a:r>
          </a:p>
          <a:p>
            <a:pPr lvl="1" fontAlgn="auto">
              <a:spcAft>
                <a:spcPts val="0"/>
              </a:spcAft>
              <a:buClr>
                <a:srgbClr val="FF0000"/>
              </a:buClr>
              <a:buFontTx/>
              <a:buChar char="•"/>
              <a:defRPr/>
            </a:pPr>
            <a:r>
              <a:rPr lang="en-US" altLang="en-US" sz="2200" dirty="0">
                <a:solidFill>
                  <a:srgbClr val="FF0000"/>
                </a:solidFill>
              </a:rPr>
              <a:t>=&gt; Burgers that are relatively high in fat tend also to be relatively high in calories and burgers that are relatively low in fat tend also to be relatively low in calories.</a:t>
            </a:r>
          </a:p>
          <a:p>
            <a:pPr fontAlgn="auto">
              <a:spcAft>
                <a:spcPts val="0"/>
              </a:spcAft>
              <a:buClr>
                <a:srgbClr val="FF0000"/>
              </a:buClr>
              <a:buFontTx/>
              <a:buChar char="•"/>
              <a:defRPr/>
            </a:pPr>
            <a:r>
              <a:rPr lang="en-US" altLang="en-US" sz="2400" dirty="0">
                <a:solidFill>
                  <a:schemeClr val="tx1">
                    <a:lumMod val="85000"/>
                    <a:lumOff val="15000"/>
                  </a:schemeClr>
                </a:solidFill>
              </a:rPr>
              <a:t>The correlation between the Average SATWs of states and the percentage of students in these states who take the SAT is -.86, representing a strong negative linear relationship between these two variables (see slide 6 for scatterplot).  </a:t>
            </a:r>
          </a:p>
          <a:p>
            <a:pPr lvl="1" fontAlgn="auto">
              <a:spcAft>
                <a:spcPts val="0"/>
              </a:spcAft>
              <a:buClr>
                <a:srgbClr val="FF0000"/>
              </a:buClr>
              <a:buFontTx/>
              <a:buChar char="•"/>
              <a:defRPr/>
            </a:pPr>
            <a:r>
              <a:rPr lang="en-US" altLang="en-US" sz="2200" dirty="0">
                <a:solidFill>
                  <a:srgbClr val="FF0000"/>
                </a:solidFill>
              </a:rPr>
              <a:t>=&gt; States with a relatively high average SATW tend to have a relatively low percentage of students taking the SAT;  states with a relatively low average SATW tend to have a relatively high percentage of students taking the SAT.</a:t>
            </a:r>
          </a:p>
        </p:txBody>
      </p:sp>
    </p:spTree>
    <p:extLst>
      <p:ext uri="{BB962C8B-B14F-4D97-AF65-F5344CB8AC3E}">
        <p14:creationId xmlns:p14="http://schemas.microsoft.com/office/powerpoint/2010/main" val="3621815552"/>
      </p:ext>
    </p:extLst>
  </p:cSld>
  <p:clrMapOvr>
    <a:masterClrMapping/>
  </p:clrMapOvr>
  <p:transition>
    <p:fade thruBlk="1"/>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BDAB9AA3-F291-2744-A673-DCDE5D4768D0}"/>
              </a:ext>
            </a:extLst>
          </p:cNvPr>
          <p:cNvSpPr>
            <a:spLocks noGrp="1"/>
          </p:cNvSpPr>
          <p:nvPr>
            <p:ph type="title" idx="4294967295"/>
          </p:nvPr>
        </p:nvSpPr>
        <p:spPr>
          <a:xfrm>
            <a:off x="1981200" y="381000"/>
            <a:ext cx="8229600" cy="914400"/>
          </a:xfrm>
        </p:spPr>
        <p:txBody>
          <a:bodyPr>
            <a:normAutofit/>
          </a:bodyPr>
          <a:lstStyle/>
          <a:p>
            <a:pPr fontAlgn="auto">
              <a:spcAft>
                <a:spcPts val="0"/>
              </a:spcAft>
              <a:defRPr/>
            </a:pPr>
            <a:r>
              <a:rPr lang="en-US" altLang="en-US" sz="2400" dirty="0">
                <a:solidFill>
                  <a:schemeClr val="tx1"/>
                </a:solidFill>
              </a:rPr>
              <a:t>Other Properties of the Correlation</a:t>
            </a:r>
          </a:p>
        </p:txBody>
      </p:sp>
      <p:sp>
        <p:nvSpPr>
          <p:cNvPr id="30722" name="Rectangle 3">
            <a:extLst>
              <a:ext uri="{FF2B5EF4-FFF2-40B4-BE49-F238E27FC236}">
                <a16:creationId xmlns:a16="http://schemas.microsoft.com/office/drawing/2014/main" id="{F2072CCC-C3AF-B55C-B735-3290E9D614F9}"/>
              </a:ext>
            </a:extLst>
          </p:cNvPr>
          <p:cNvSpPr>
            <a:spLocks noGrp="1" noChangeArrowheads="1"/>
          </p:cNvSpPr>
          <p:nvPr>
            <p:ph idx="4294967295"/>
          </p:nvPr>
        </p:nvSpPr>
        <p:spPr>
          <a:xfrm>
            <a:off x="1981200" y="1600200"/>
            <a:ext cx="8229600" cy="4648200"/>
          </a:xfrm>
        </p:spPr>
        <p:txBody>
          <a:bodyPr/>
          <a:lstStyle/>
          <a:p>
            <a:pPr>
              <a:buClr>
                <a:srgbClr val="FF0000"/>
              </a:buClr>
            </a:pPr>
            <a:r>
              <a:rPr lang="en-US" altLang="en-US" sz="2400"/>
              <a:t>Correlation values are on an ordinal scale</a:t>
            </a:r>
          </a:p>
          <a:p>
            <a:pPr>
              <a:buClr>
                <a:srgbClr val="FF0000"/>
              </a:buClr>
            </a:pPr>
            <a:r>
              <a:rPr lang="en-US" altLang="en-US" sz="2400"/>
              <a:t>Correlation does not imply causation, i.e. when two variables are correlated it is not necessarily true that changing one will result in a predictable change in the other</a:t>
            </a:r>
          </a:p>
          <a:p>
            <a:pPr>
              <a:buClr>
                <a:srgbClr val="FF0000"/>
              </a:buClr>
            </a:pPr>
            <a:r>
              <a:rPr lang="en-US" altLang="en-US" sz="2400"/>
              <a:t>A linear transformation applied to one variable does not change the magnitude of the correlation.  The sign of the correlation will change, however, if the transformation involves multiplication by a negative number</a:t>
            </a:r>
          </a:p>
          <a:p>
            <a:pPr>
              <a:buClr>
                <a:srgbClr val="FF0000"/>
              </a:buClr>
            </a:pPr>
            <a:r>
              <a:rPr lang="en-US" altLang="en-US" sz="2400"/>
              <a:t>Restricting the range of one of the variables can either increase or decrease the magnitude of the correlation</a:t>
            </a:r>
          </a:p>
        </p:txBody>
      </p:sp>
    </p:spTree>
    <p:extLst>
      <p:ext uri="{BB962C8B-B14F-4D97-AF65-F5344CB8AC3E}">
        <p14:creationId xmlns:p14="http://schemas.microsoft.com/office/powerpoint/2010/main" val="3251807182"/>
      </p:ext>
    </p:extLst>
  </p:cSld>
  <p:clrMapOvr>
    <a:masterClrMapping/>
  </p:clrMapOvr>
  <p:transition>
    <p:fade thruBlk="1"/>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A4B312EA-4CA6-EB48-ADCD-A58EF7B44A14}"/>
              </a:ext>
            </a:extLst>
          </p:cNvPr>
          <p:cNvSpPr>
            <a:spLocks noGrp="1"/>
          </p:cNvSpPr>
          <p:nvPr>
            <p:ph type="title" idx="4294967295"/>
          </p:nvPr>
        </p:nvSpPr>
        <p:spPr>
          <a:xfrm>
            <a:off x="1981200" y="381000"/>
            <a:ext cx="8229600" cy="1219200"/>
          </a:xfrm>
        </p:spPr>
        <p:txBody>
          <a:bodyPr>
            <a:noAutofit/>
          </a:bodyPr>
          <a:lstStyle/>
          <a:p>
            <a:pPr fontAlgn="auto">
              <a:spcAft>
                <a:spcPts val="0"/>
              </a:spcAft>
              <a:defRPr/>
            </a:pPr>
            <a:r>
              <a:rPr lang="en-US" altLang="en-US" sz="2400" dirty="0">
                <a:solidFill>
                  <a:schemeClr val="tx1"/>
                </a:solidFill>
              </a:rPr>
              <a:t>Quantifying the Relationship between Two Variables using The Spearman Rank Correlation Coefficient</a:t>
            </a:r>
          </a:p>
        </p:txBody>
      </p:sp>
      <p:sp>
        <p:nvSpPr>
          <p:cNvPr id="32770" name="Rectangle 3">
            <a:extLst>
              <a:ext uri="{FF2B5EF4-FFF2-40B4-BE49-F238E27FC236}">
                <a16:creationId xmlns:a16="http://schemas.microsoft.com/office/drawing/2014/main" id="{72469740-9894-6F4A-C37A-B54D3AE60337}"/>
              </a:ext>
            </a:extLst>
          </p:cNvPr>
          <p:cNvSpPr>
            <a:spLocks noGrp="1" noChangeArrowheads="1"/>
          </p:cNvSpPr>
          <p:nvPr>
            <p:ph idx="4294967295"/>
          </p:nvPr>
        </p:nvSpPr>
        <p:spPr>
          <a:xfrm>
            <a:off x="1524000" y="1905000"/>
            <a:ext cx="9144000" cy="4343400"/>
          </a:xfrm>
        </p:spPr>
        <p:txBody>
          <a:bodyPr/>
          <a:lstStyle/>
          <a:p>
            <a:pPr>
              <a:buClr>
                <a:srgbClr val="FF0000"/>
              </a:buClr>
              <a:buFont typeface="Arial" panose="020B0604020202020204" pitchFamily="34" charset="0"/>
              <a:buNone/>
            </a:pPr>
            <a:r>
              <a:rPr lang="en-US" altLang="en-US" sz="2400"/>
              <a:t>The Spearman correlation, called </a:t>
            </a:r>
            <a:r>
              <a:rPr lang="en-US" altLang="en-US" sz="2400" i="1"/>
              <a:t>Spearman’s rho</a:t>
            </a:r>
            <a:r>
              <a:rPr lang="en-US" altLang="en-US" sz="2400"/>
              <a:t>, is a special case of the Pearson correlation that is computed on ranked data, although it can be computed on interval-level data as well after the data are transformed to rankings. </a:t>
            </a:r>
            <a:r>
              <a:rPr lang="en-US" altLang="zh-CN" sz="2400">
                <a:ea typeface="宋体" panose="02010600030101010101" pitchFamily="2" charset="-122"/>
              </a:rPr>
              <a:t>R automatically transforms the data to rankings.  It is interpreted in the same way as the Pearson correlation.</a:t>
            </a:r>
          </a:p>
          <a:p>
            <a:pPr>
              <a:buClr>
                <a:srgbClr val="FF0000"/>
              </a:buClr>
              <a:buFont typeface="Arial" panose="020B0604020202020204" pitchFamily="34" charset="0"/>
              <a:buNone/>
            </a:pPr>
            <a:r>
              <a:rPr lang="en-US" altLang="en-US" sz="2400" b="1">
                <a:ea typeface="宋体" panose="02010600030101010101" pitchFamily="2" charset="-122"/>
              </a:rPr>
              <a:t>    </a:t>
            </a:r>
            <a:r>
              <a:rPr lang="en-US" altLang="en-US" sz="2000" b="1"/>
              <a:t>cor.test(Hamburger$calories, Hamburger$fat, method = "spearman")</a:t>
            </a:r>
          </a:p>
          <a:p>
            <a:pPr>
              <a:buClr>
                <a:srgbClr val="FF0000"/>
              </a:buClr>
              <a:buFont typeface="Arial" panose="020B0604020202020204" pitchFamily="34" charset="0"/>
              <a:buNone/>
            </a:pPr>
            <a:r>
              <a:rPr lang="en-US" altLang="en-US" sz="2000"/>
              <a:t>   From the execution of the above command, we obtain that rho = 0.975.  The value of rho is close to, but not identical with, the value of the Pearson correlation in this case (r = .996) because of the presence of ties in the data.  When there are no ties, the two correlations will produce the identical values.</a:t>
            </a:r>
          </a:p>
          <a:p>
            <a:pPr>
              <a:buClr>
                <a:srgbClr val="FF0000"/>
              </a:buClr>
              <a:buFont typeface="Arial" panose="020B0604020202020204" pitchFamily="34" charset="0"/>
              <a:buNone/>
            </a:pPr>
            <a:endParaRPr lang="en-US" altLang="en-US" sz="2000" b="1"/>
          </a:p>
          <a:p>
            <a:pPr>
              <a:buClr>
                <a:srgbClr val="FF0000"/>
              </a:buClr>
              <a:buFont typeface="Arial" panose="020B0604020202020204" pitchFamily="34" charset="0"/>
              <a:buNone/>
            </a:pPr>
            <a:endParaRPr lang="en-US" altLang="en-US" sz="2000" b="1"/>
          </a:p>
        </p:txBody>
      </p:sp>
    </p:spTree>
    <p:extLst>
      <p:ext uri="{BB962C8B-B14F-4D97-AF65-F5344CB8AC3E}">
        <p14:creationId xmlns:p14="http://schemas.microsoft.com/office/powerpoint/2010/main" val="675598309"/>
      </p:ext>
    </p:extLst>
  </p:cSld>
  <p:clrMapOvr>
    <a:masterClrMapping/>
  </p:clrMapOvr>
  <p:transition>
    <p:fade thruBlk="1"/>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E54A6780-6496-9F44-878F-7629CCE81EC9}"/>
              </a:ext>
            </a:extLst>
          </p:cNvPr>
          <p:cNvSpPr>
            <a:spLocks noGrp="1"/>
          </p:cNvSpPr>
          <p:nvPr>
            <p:ph type="title" idx="4294967295"/>
          </p:nvPr>
        </p:nvSpPr>
        <p:spPr>
          <a:xfrm>
            <a:off x="1524000" y="419100"/>
            <a:ext cx="9067800" cy="990600"/>
          </a:xfrm>
        </p:spPr>
        <p:txBody>
          <a:bodyPr>
            <a:noAutofit/>
          </a:bodyPr>
          <a:lstStyle/>
          <a:p>
            <a:pPr fontAlgn="auto">
              <a:spcAft>
                <a:spcPts val="0"/>
              </a:spcAft>
              <a:defRPr/>
            </a:pPr>
            <a:r>
              <a:rPr lang="en-US" altLang="en-US" sz="2400" dirty="0">
                <a:solidFill>
                  <a:schemeClr val="tx1"/>
                </a:solidFill>
              </a:rPr>
              <a:t>Quantifying the relationship between One Scale and One Dichotomous Variable – The Point Biserial Correlation Coefficient: Calories vs cheese</a:t>
            </a:r>
          </a:p>
        </p:txBody>
      </p:sp>
      <p:sp>
        <p:nvSpPr>
          <p:cNvPr id="34818" name="Rectangle 3">
            <a:extLst>
              <a:ext uri="{FF2B5EF4-FFF2-40B4-BE49-F238E27FC236}">
                <a16:creationId xmlns:a16="http://schemas.microsoft.com/office/drawing/2014/main" id="{78748EFA-659E-E9AD-CA53-BF11D1BFE885}"/>
              </a:ext>
            </a:extLst>
          </p:cNvPr>
          <p:cNvSpPr>
            <a:spLocks noGrp="1" noChangeArrowheads="1"/>
          </p:cNvSpPr>
          <p:nvPr>
            <p:ph idx="4294967295"/>
          </p:nvPr>
        </p:nvSpPr>
        <p:spPr>
          <a:xfrm>
            <a:off x="1524000" y="1676400"/>
            <a:ext cx="9144000" cy="4572000"/>
          </a:xfrm>
        </p:spPr>
        <p:txBody>
          <a:bodyPr/>
          <a:lstStyle/>
          <a:p>
            <a:pPr>
              <a:buFont typeface="Georgia" panose="02040502050405020303" pitchFamily="18" charset="0"/>
              <a:buNone/>
            </a:pPr>
            <a:r>
              <a:rPr lang="en-US" altLang="en-US" sz="2000" b="1"/>
              <a:t>plot(Hamburger$calories~jitter(Hamburger$cheese,0.25), xlab = "Cheese", ylab = "Calories")</a:t>
            </a:r>
          </a:p>
          <a:p>
            <a:pPr>
              <a:buClr>
                <a:srgbClr val="FF0000"/>
              </a:buClr>
              <a:buFont typeface="Arial" panose="020B0604020202020204" pitchFamily="34" charset="0"/>
              <a:buNone/>
            </a:pPr>
            <a:r>
              <a:rPr lang="en-US" altLang="en-US" sz="2000"/>
              <a:t>Note the jitter() function moves the two upper right points on the graph a bit so that they are not overlapping </a:t>
            </a:r>
          </a:p>
        </p:txBody>
      </p:sp>
      <p:pic>
        <p:nvPicPr>
          <p:cNvPr id="34819" name="Picture 1">
            <a:extLst>
              <a:ext uri="{FF2B5EF4-FFF2-40B4-BE49-F238E27FC236}">
                <a16:creationId xmlns:a16="http://schemas.microsoft.com/office/drawing/2014/main" id="{637FC46D-9DDF-FB7B-93F1-CE4E89909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175001"/>
            <a:ext cx="535305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606620"/>
      </p:ext>
    </p:extLst>
  </p:cSld>
  <p:clrMapOvr>
    <a:masterClrMapping/>
  </p:clrMapOvr>
  <p:transition>
    <p:fade thruBlk="1"/>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D76922ED-AE53-4A45-B5C6-B003B35189B2}"/>
              </a:ext>
            </a:extLst>
          </p:cNvPr>
          <p:cNvSpPr>
            <a:spLocks noGrp="1" noChangeArrowheads="1"/>
          </p:cNvSpPr>
          <p:nvPr>
            <p:ph type="title" idx="4294967295"/>
          </p:nvPr>
        </p:nvSpPr>
        <p:spPr>
          <a:xfrm>
            <a:off x="1524000" y="609600"/>
            <a:ext cx="9144000" cy="838200"/>
          </a:xfrm>
        </p:spPr>
        <p:txBody>
          <a:bodyPr>
            <a:noAutofit/>
          </a:bodyPr>
          <a:lstStyle/>
          <a:p>
            <a:pPr fontAlgn="auto">
              <a:spcAft>
                <a:spcPts val="0"/>
              </a:spcAft>
              <a:defRPr/>
            </a:pPr>
            <a:r>
              <a:rPr lang="en-US" sz="2400" dirty="0">
                <a:solidFill>
                  <a:schemeClr val="tx1"/>
                </a:solidFill>
              </a:rPr>
              <a:t>Interpreting the relationship between Calories and Cheese</a:t>
            </a:r>
          </a:p>
        </p:txBody>
      </p:sp>
      <p:sp>
        <p:nvSpPr>
          <p:cNvPr id="36866" name="Rectangle 3">
            <a:extLst>
              <a:ext uri="{FF2B5EF4-FFF2-40B4-BE49-F238E27FC236}">
                <a16:creationId xmlns:a16="http://schemas.microsoft.com/office/drawing/2014/main" id="{6F4C1F96-269C-B0ED-57AF-65232B0BE41D}"/>
              </a:ext>
            </a:extLst>
          </p:cNvPr>
          <p:cNvSpPr>
            <a:spLocks noGrp="1" noChangeArrowheads="1"/>
          </p:cNvSpPr>
          <p:nvPr>
            <p:ph idx="4294967295"/>
          </p:nvPr>
        </p:nvSpPr>
        <p:spPr>
          <a:xfrm>
            <a:off x="1524000" y="1752600"/>
            <a:ext cx="8229600" cy="4953000"/>
          </a:xfrm>
        </p:spPr>
        <p:txBody>
          <a:bodyPr/>
          <a:lstStyle/>
          <a:p>
            <a:r>
              <a:rPr lang="en-US" altLang="en-US" b="1" i="1"/>
              <a:t>cor(Hamburger$calories, Hamburger$cheese)</a:t>
            </a:r>
          </a:p>
          <a:p>
            <a:r>
              <a:rPr lang="en-US" altLang="en-US" i="1"/>
              <a:t>r</a:t>
            </a:r>
            <a:r>
              <a:rPr lang="en-US" altLang="en-US"/>
              <a:t> = .51 between </a:t>
            </a:r>
            <a:r>
              <a:rPr lang="en-US" altLang="en-US" b="1"/>
              <a:t>calories</a:t>
            </a:r>
            <a:r>
              <a:rPr lang="en-US" altLang="en-US"/>
              <a:t> and </a:t>
            </a:r>
            <a:r>
              <a:rPr lang="en-US" altLang="en-US" b="1"/>
              <a:t>cheese</a:t>
            </a:r>
            <a:r>
              <a:rPr lang="en-US" altLang="en-US"/>
              <a:t>. </a:t>
            </a:r>
          </a:p>
          <a:p>
            <a:r>
              <a:rPr lang="en-US" altLang="en-US"/>
              <a:t>In this case </a:t>
            </a:r>
            <a:r>
              <a:rPr lang="en-US" altLang="en-US" i="1"/>
              <a:t>r</a:t>
            </a:r>
            <a:r>
              <a:rPr lang="en-US" altLang="en-US"/>
              <a:t> is called a point biserial correlation, a special case of the Pearson correlation coefficient</a:t>
            </a:r>
          </a:p>
          <a:p>
            <a:r>
              <a:rPr lang="en-US" altLang="en-US"/>
              <a:t>Note: The sign of the correlation is positive </a:t>
            </a:r>
          </a:p>
          <a:p>
            <a:r>
              <a:rPr lang="en-US" altLang="en-US"/>
              <a:t>The variable cheese is coded 0 (a relatively low score on the cheese metric) to represent the absence of cheese and 1 (a relatively high score on the cheese metric) to represent the presence of cheese.</a:t>
            </a:r>
          </a:p>
          <a:p>
            <a:pPr>
              <a:buFont typeface="Georgia" panose="02040502050405020303" pitchFamily="18" charset="0"/>
              <a:buNone/>
            </a:pPr>
            <a:r>
              <a:rPr lang="en-US" altLang="en-US"/>
              <a:t> =&gt; Burgers with cheese tend to be higher in calories than those without cheese.</a:t>
            </a:r>
          </a:p>
        </p:txBody>
      </p:sp>
    </p:spTree>
    <p:extLst>
      <p:ext uri="{BB962C8B-B14F-4D97-AF65-F5344CB8AC3E}">
        <p14:creationId xmlns:p14="http://schemas.microsoft.com/office/powerpoint/2010/main" val="4158402889"/>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B89FC7B8-D45D-DDA3-8F9A-C23D61993922}"/>
              </a:ext>
            </a:extLst>
          </p:cNvPr>
          <p:cNvSpPr>
            <a:spLocks noChangeArrowheads="1"/>
          </p:cNvSpPr>
          <p:nvPr/>
        </p:nvSpPr>
        <p:spPr bwMode="auto">
          <a:xfrm>
            <a:off x="1524000" y="4114800"/>
            <a:ext cx="9144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a:t>This is an </a:t>
            </a:r>
            <a:r>
              <a:rPr lang="en-US" altLang="en-US" sz="1600" b="1"/>
              <a:t>RStudio</a:t>
            </a:r>
            <a:r>
              <a:rPr lang="en-US" altLang="en-US" sz="1600"/>
              <a:t> working session which displays four windows in a single screen. The </a:t>
            </a:r>
            <a:r>
              <a:rPr lang="en-US" altLang="en-US" sz="1600" b="1"/>
              <a:t>console window</a:t>
            </a:r>
            <a:r>
              <a:rPr lang="en-US" altLang="en-US" sz="1600"/>
              <a:t> is on the bottom left, and the </a:t>
            </a:r>
            <a:r>
              <a:rPr lang="en-US" altLang="en-US" sz="1600" b="1"/>
              <a:t>.R file window</a:t>
            </a:r>
            <a:r>
              <a:rPr lang="en-US" altLang="en-US" sz="1600"/>
              <a:t>,</a:t>
            </a:r>
            <a:r>
              <a:rPr lang="en-US" altLang="en-US" sz="1600" b="1"/>
              <a:t> </a:t>
            </a:r>
            <a:r>
              <a:rPr lang="en-US" altLang="en-US" sz="1600"/>
              <a:t>containing a set of commands from Ch 2, is on the top left. In addition, the </a:t>
            </a:r>
            <a:r>
              <a:rPr lang="en-US" altLang="en-US" sz="1600" b="1"/>
              <a:t>top right window </a:t>
            </a:r>
            <a:r>
              <a:rPr lang="en-US" altLang="en-US" sz="1600"/>
              <a:t>provides three tabs (Environment, History, Connections) for displaying objects in working memory available within those tabs. For example, within the Environment tab, one may obtain a listing of the datasets you have loaded into working</a:t>
            </a:r>
          </a:p>
          <a:p>
            <a:r>
              <a:rPr lang="en-US" altLang="en-US" sz="1600"/>
              <a:t>memory for that session. Finally, the </a:t>
            </a:r>
            <a:r>
              <a:rPr lang="en-US" altLang="en-US" sz="1600" b="1"/>
              <a:t>bottom right window </a:t>
            </a:r>
            <a:r>
              <a:rPr lang="en-US" altLang="en-US" sz="1600"/>
              <a:t>contains five tabs (Files, Plots,</a:t>
            </a:r>
          </a:p>
          <a:p>
            <a:r>
              <a:rPr lang="en-US" altLang="en-US" sz="1600"/>
              <a:t>Packages, Help, Viewer) that when clicked displays the information relevant to that tab. In this</a:t>
            </a:r>
          </a:p>
          <a:p>
            <a:r>
              <a:rPr lang="en-US" altLang="en-US" sz="1600"/>
              <a:t>figure, because the Help tab is shown to have been clicked and because </a:t>
            </a:r>
            <a:r>
              <a:rPr lang="en-US" altLang="en-US" sz="1600" b="1"/>
              <a:t>?hist </a:t>
            </a:r>
            <a:r>
              <a:rPr lang="en-US" altLang="en-US" sz="1600"/>
              <a:t>had been</a:t>
            </a:r>
          </a:p>
          <a:p>
            <a:r>
              <a:rPr lang="en-US" altLang="en-US" sz="1600"/>
              <a:t>typed into the console during this R session, a description of the histogram command</a:t>
            </a:r>
          </a:p>
          <a:p>
            <a:r>
              <a:rPr lang="en-US" altLang="en-US" sz="1600"/>
              <a:t>appears in this window.</a:t>
            </a:r>
          </a:p>
          <a:p>
            <a:pPr eaLnBrk="1" hangingPunct="1"/>
            <a:endParaRPr lang="en-US" altLang="en-US" sz="1600"/>
          </a:p>
        </p:txBody>
      </p:sp>
      <p:pic>
        <p:nvPicPr>
          <p:cNvPr id="12290" name="Picture 1">
            <a:extLst>
              <a:ext uri="{FF2B5EF4-FFF2-40B4-BE49-F238E27FC236}">
                <a16:creationId xmlns:a16="http://schemas.microsoft.com/office/drawing/2014/main" id="{72391425-E4BC-1153-88E3-9DE43CE85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92088"/>
            <a:ext cx="693420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9675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07DE8BA7-7EB0-C04E-8836-7F4DABC4B900}"/>
              </a:ext>
            </a:extLst>
          </p:cNvPr>
          <p:cNvSpPr>
            <a:spLocks noGrp="1" noChangeArrowheads="1"/>
          </p:cNvSpPr>
          <p:nvPr>
            <p:ph type="title" idx="4294967295"/>
          </p:nvPr>
        </p:nvSpPr>
        <p:spPr>
          <a:xfrm>
            <a:off x="1981200" y="304800"/>
            <a:ext cx="8534400" cy="914400"/>
          </a:xfrm>
        </p:spPr>
        <p:txBody>
          <a:bodyPr>
            <a:noAutofit/>
          </a:bodyPr>
          <a:lstStyle/>
          <a:p>
            <a:pPr fontAlgn="auto">
              <a:spcAft>
                <a:spcPts val="0"/>
              </a:spcAft>
              <a:defRPr/>
            </a:pPr>
            <a:r>
              <a:rPr lang="en-US" sz="2400" dirty="0">
                <a:solidFill>
                  <a:schemeClr val="tx1"/>
                </a:solidFill>
              </a:rPr>
              <a:t>Quantifying a Relationship between Two Dichotomous Variables – The Phi Coefficient</a:t>
            </a:r>
          </a:p>
        </p:txBody>
      </p:sp>
      <p:sp>
        <p:nvSpPr>
          <p:cNvPr id="38914" name="Rectangle 3">
            <a:extLst>
              <a:ext uri="{FF2B5EF4-FFF2-40B4-BE49-F238E27FC236}">
                <a16:creationId xmlns:a16="http://schemas.microsoft.com/office/drawing/2014/main" id="{A8FACF6F-0CC5-1672-A99D-313E11534079}"/>
              </a:ext>
            </a:extLst>
          </p:cNvPr>
          <p:cNvSpPr>
            <a:spLocks noGrp="1" noChangeArrowheads="1"/>
          </p:cNvSpPr>
          <p:nvPr>
            <p:ph idx="4294967295"/>
          </p:nvPr>
        </p:nvSpPr>
        <p:spPr>
          <a:xfrm>
            <a:off x="1524000" y="1295400"/>
            <a:ext cx="8991600" cy="5334000"/>
          </a:xfrm>
        </p:spPr>
        <p:txBody>
          <a:bodyPr/>
          <a:lstStyle/>
          <a:p>
            <a:pPr>
              <a:buFont typeface="Georgia" panose="02040502050405020303" pitchFamily="18" charset="0"/>
              <a:buNone/>
            </a:pPr>
            <a:r>
              <a:rPr lang="en-US" altLang="en-US" sz="2400" i="1"/>
              <a:t>Example</a:t>
            </a:r>
            <a:r>
              <a:rPr lang="en-US" altLang="en-US" sz="2400"/>
              <a:t>:  Is there a relationship between gender and whether or not an individual attended nursery school (using the NELS data set)</a:t>
            </a:r>
          </a:p>
          <a:p>
            <a:pPr>
              <a:buFont typeface="Arial" panose="020B0604020202020204" pitchFamily="34" charset="0"/>
              <a:buNone/>
            </a:pPr>
            <a:endParaRPr lang="en-US" altLang="en-US" sz="2400" b="1"/>
          </a:p>
          <a:p>
            <a:pPr>
              <a:buFont typeface="Arial" panose="020B0604020202020204" pitchFamily="34" charset="0"/>
              <a:buNone/>
            </a:pPr>
            <a:r>
              <a:rPr lang="en-US" altLang="en-US" sz="2400" b="1"/>
              <a:t>cor(as.numeric(NELS$nursery), as.numeric(NELS$computer), use = "complete.obs") </a:t>
            </a:r>
          </a:p>
          <a:p>
            <a:pPr>
              <a:buFont typeface="Georgia" panose="02040502050405020303" pitchFamily="18" charset="0"/>
              <a:buNone/>
            </a:pPr>
            <a:endParaRPr lang="en-US" altLang="en-US" sz="2400"/>
          </a:p>
          <a:p>
            <a:pPr>
              <a:buFont typeface="Georgia" panose="02040502050405020303" pitchFamily="18" charset="0"/>
              <a:buNone/>
            </a:pPr>
            <a:r>
              <a:rPr lang="en-US" altLang="en-US" sz="2400"/>
              <a:t>Because both variables in this case are dichotomous, we use the Phi Coefficient, which is also a special case of the Pearson and find that </a:t>
            </a:r>
          </a:p>
          <a:p>
            <a:pPr>
              <a:buFont typeface="Georgia" panose="02040502050405020303" pitchFamily="18" charset="0"/>
              <a:buNone/>
            </a:pPr>
            <a:r>
              <a:rPr lang="en-US" altLang="en-US" sz="2400"/>
              <a:t>   r = .204.</a:t>
            </a:r>
          </a:p>
          <a:p>
            <a:pPr>
              <a:buClr>
                <a:srgbClr val="FF0000"/>
              </a:buClr>
              <a:buFontTx/>
              <a:buNone/>
            </a:pPr>
            <a:endParaRPr lang="en-US" altLang="en-US" sz="2400"/>
          </a:p>
        </p:txBody>
      </p:sp>
    </p:spTree>
    <p:extLst>
      <p:ext uri="{BB962C8B-B14F-4D97-AF65-F5344CB8AC3E}">
        <p14:creationId xmlns:p14="http://schemas.microsoft.com/office/powerpoint/2010/main" val="2894975591"/>
      </p:ext>
    </p:extLst>
  </p:cSld>
  <p:clrMapOvr>
    <a:masterClrMapping/>
  </p:clrMapOvr>
  <p:transition>
    <p:fade thruBlk="1"/>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07DE8BA7-7EB0-C04E-8836-7F4DABC4B900}"/>
              </a:ext>
            </a:extLst>
          </p:cNvPr>
          <p:cNvSpPr>
            <a:spLocks noGrp="1" noChangeArrowheads="1"/>
          </p:cNvSpPr>
          <p:nvPr>
            <p:ph type="title" idx="4294967295"/>
          </p:nvPr>
        </p:nvSpPr>
        <p:spPr>
          <a:xfrm>
            <a:off x="1981200" y="304800"/>
            <a:ext cx="8534400" cy="914400"/>
          </a:xfrm>
        </p:spPr>
        <p:txBody>
          <a:bodyPr>
            <a:noAutofit/>
          </a:bodyPr>
          <a:lstStyle/>
          <a:p>
            <a:pPr fontAlgn="auto">
              <a:spcAft>
                <a:spcPts val="0"/>
              </a:spcAft>
              <a:defRPr/>
            </a:pPr>
            <a:r>
              <a:rPr lang="en-US" sz="2400" dirty="0">
                <a:solidFill>
                  <a:schemeClr val="tx1"/>
                </a:solidFill>
              </a:rPr>
              <a:t>plotting a Relationship between Two Dichotomous Variables – The scatterplot</a:t>
            </a:r>
          </a:p>
        </p:txBody>
      </p:sp>
      <p:sp>
        <p:nvSpPr>
          <p:cNvPr id="88066" name="Rectangle 3">
            <a:extLst>
              <a:ext uri="{FF2B5EF4-FFF2-40B4-BE49-F238E27FC236}">
                <a16:creationId xmlns:a16="http://schemas.microsoft.com/office/drawing/2014/main" id="{1FC3EF6A-56FF-F843-983E-4FE2B66C8AE7}"/>
              </a:ext>
            </a:extLst>
          </p:cNvPr>
          <p:cNvSpPr>
            <a:spLocks noGrp="1"/>
          </p:cNvSpPr>
          <p:nvPr>
            <p:ph idx="4294967295"/>
          </p:nvPr>
        </p:nvSpPr>
        <p:spPr>
          <a:xfrm>
            <a:off x="1524000" y="1295400"/>
            <a:ext cx="8991600" cy="5334000"/>
          </a:xfrm>
        </p:spPr>
        <p:txBody>
          <a:bodyPr rtlCol="0">
            <a:normAutofit lnSpcReduction="10000"/>
          </a:bodyPr>
          <a:lstStyle/>
          <a:p>
            <a:pPr fontAlgn="auto">
              <a:spcBef>
                <a:spcPts val="0"/>
              </a:spcBef>
              <a:spcAft>
                <a:spcPts val="0"/>
              </a:spcAft>
              <a:buClr>
                <a:srgbClr val="FF0000"/>
              </a:buClr>
              <a:buFont typeface="Arial" panose="020B0604020202020204" pitchFamily="34" charset="0"/>
              <a:buNone/>
              <a:defRPr/>
            </a:pPr>
            <a:r>
              <a:rPr lang="en-US" altLang="en-US" sz="2000" b="1" dirty="0">
                <a:solidFill>
                  <a:schemeClr val="tx1">
                    <a:lumMod val="85000"/>
                    <a:lumOff val="15000"/>
                  </a:schemeClr>
                </a:solidFill>
              </a:rPr>
              <a:t>plot(</a:t>
            </a:r>
            <a:r>
              <a:rPr lang="en-US" altLang="en-US" sz="2000" b="1" dirty="0" err="1">
                <a:solidFill>
                  <a:schemeClr val="tx1">
                    <a:lumMod val="85000"/>
                    <a:lumOff val="15000"/>
                  </a:schemeClr>
                </a:solidFill>
              </a:rPr>
              <a:t>as.numeric</a:t>
            </a:r>
            <a:r>
              <a:rPr lang="en-US" altLang="en-US" sz="2000" b="1" dirty="0">
                <a:solidFill>
                  <a:schemeClr val="tx1">
                    <a:lumMod val="85000"/>
                    <a:lumOff val="15000"/>
                  </a:schemeClr>
                </a:solidFill>
              </a:rPr>
              <a:t>(</a:t>
            </a:r>
            <a:r>
              <a:rPr lang="en-US" altLang="en-US" sz="2000" b="1" dirty="0" err="1">
                <a:solidFill>
                  <a:schemeClr val="tx1">
                    <a:lumMod val="85000"/>
                    <a:lumOff val="15000"/>
                  </a:schemeClr>
                </a:solidFill>
              </a:rPr>
              <a:t>NELS$nursery</a:t>
            </a:r>
            <a:r>
              <a:rPr lang="en-US" altLang="en-US" sz="2000" b="1" dirty="0">
                <a:solidFill>
                  <a:schemeClr val="tx1">
                    <a:lumMod val="85000"/>
                    <a:lumOff val="15000"/>
                  </a:schemeClr>
                </a:solidFill>
              </a:rPr>
              <a:t>)~</a:t>
            </a:r>
            <a:r>
              <a:rPr lang="en-US" altLang="en-US" sz="2000" b="1" dirty="0" err="1">
                <a:solidFill>
                  <a:schemeClr val="tx1">
                    <a:lumMod val="85000"/>
                    <a:lumOff val="15000"/>
                  </a:schemeClr>
                </a:solidFill>
              </a:rPr>
              <a:t>as.numeric</a:t>
            </a:r>
            <a:r>
              <a:rPr lang="en-US" altLang="en-US" sz="2000" b="1" dirty="0">
                <a:solidFill>
                  <a:schemeClr val="tx1">
                    <a:lumMod val="85000"/>
                    <a:lumOff val="15000"/>
                  </a:schemeClr>
                </a:solidFill>
              </a:rPr>
              <a:t>(</a:t>
            </a:r>
            <a:r>
              <a:rPr lang="en-US" altLang="en-US" sz="2000" b="1" dirty="0" err="1">
                <a:solidFill>
                  <a:schemeClr val="tx1">
                    <a:lumMod val="85000"/>
                    <a:lumOff val="15000"/>
                  </a:schemeClr>
                </a:solidFill>
              </a:rPr>
              <a:t>NELS$gender</a:t>
            </a:r>
            <a:r>
              <a:rPr lang="en-US" altLang="en-US" sz="2000" b="1" dirty="0">
                <a:solidFill>
                  <a:schemeClr val="tx1">
                    <a:lumMod val="85000"/>
                    <a:lumOff val="15000"/>
                  </a:schemeClr>
                </a:solidFill>
              </a:rPr>
              <a:t>), </a:t>
            </a:r>
            <a:r>
              <a:rPr lang="en-US" altLang="en-US" sz="2000" b="1" dirty="0" err="1">
                <a:solidFill>
                  <a:schemeClr val="tx1">
                    <a:lumMod val="85000"/>
                    <a:lumOff val="15000"/>
                  </a:schemeClr>
                </a:solidFill>
              </a:rPr>
              <a:t>xlab</a:t>
            </a:r>
            <a:r>
              <a:rPr lang="en-US" altLang="en-US" sz="2000" b="1" dirty="0">
                <a:solidFill>
                  <a:schemeClr val="tx1">
                    <a:lumMod val="85000"/>
                    <a:lumOff val="15000"/>
                  </a:schemeClr>
                </a:solidFill>
              </a:rPr>
              <a:t> = "Gender", </a:t>
            </a:r>
            <a:r>
              <a:rPr lang="en-US" altLang="en-US" sz="2000" b="1" dirty="0" err="1">
                <a:solidFill>
                  <a:schemeClr val="tx1">
                    <a:lumMod val="85000"/>
                    <a:lumOff val="15000"/>
                  </a:schemeClr>
                </a:solidFill>
              </a:rPr>
              <a:t>ylab</a:t>
            </a:r>
            <a:r>
              <a:rPr lang="en-US" altLang="en-US" sz="2000" b="1" dirty="0">
                <a:solidFill>
                  <a:schemeClr val="tx1">
                    <a:lumMod val="85000"/>
                    <a:lumOff val="15000"/>
                  </a:schemeClr>
                </a:solidFill>
              </a:rPr>
              <a:t> = "Nursery", axes = F)</a:t>
            </a:r>
          </a:p>
          <a:p>
            <a:pPr fontAlgn="auto">
              <a:spcBef>
                <a:spcPts val="0"/>
              </a:spcBef>
              <a:spcAft>
                <a:spcPts val="0"/>
              </a:spcAft>
              <a:buClr>
                <a:srgbClr val="FF0000"/>
              </a:buClr>
              <a:buFont typeface="Arial" panose="020B0604020202020204" pitchFamily="34" charset="0"/>
              <a:buNone/>
              <a:defRPr/>
            </a:pPr>
            <a:r>
              <a:rPr lang="en-US" altLang="en-US" sz="2000" b="1" dirty="0">
                <a:solidFill>
                  <a:schemeClr val="tx1">
                    <a:lumMod val="85000"/>
                    <a:lumOff val="15000"/>
                  </a:schemeClr>
                </a:solidFill>
              </a:rPr>
              <a:t>box()</a:t>
            </a:r>
          </a:p>
          <a:p>
            <a:pPr fontAlgn="auto">
              <a:spcBef>
                <a:spcPts val="0"/>
              </a:spcBef>
              <a:spcAft>
                <a:spcPts val="0"/>
              </a:spcAft>
              <a:buClr>
                <a:srgbClr val="FF0000"/>
              </a:buClr>
              <a:buFont typeface="Arial" panose="020B0604020202020204" pitchFamily="34" charset="0"/>
              <a:buNone/>
              <a:defRPr/>
            </a:pPr>
            <a:r>
              <a:rPr lang="en-US" altLang="en-US" sz="2000" b="1" dirty="0">
                <a:solidFill>
                  <a:schemeClr val="tx1">
                    <a:lumMod val="85000"/>
                    <a:lumOff val="15000"/>
                  </a:schemeClr>
                </a:solidFill>
              </a:rPr>
              <a:t>axis(2, at = c(1,2), labels = c("No", "Yes"))</a:t>
            </a:r>
          </a:p>
          <a:p>
            <a:pPr fontAlgn="auto">
              <a:spcBef>
                <a:spcPts val="0"/>
              </a:spcBef>
              <a:spcAft>
                <a:spcPts val="0"/>
              </a:spcAft>
              <a:buClr>
                <a:srgbClr val="FF0000"/>
              </a:buClr>
              <a:buFont typeface="Arial" panose="020B0604020202020204" pitchFamily="34" charset="0"/>
              <a:buNone/>
              <a:defRPr/>
            </a:pPr>
            <a:r>
              <a:rPr lang="en-US" altLang="en-US" sz="2000" b="1" dirty="0">
                <a:solidFill>
                  <a:schemeClr val="tx1">
                    <a:lumMod val="85000"/>
                    <a:lumOff val="15000"/>
                  </a:schemeClr>
                </a:solidFill>
              </a:rPr>
              <a:t>axis(1, at = c(1,2), labels = c("Male", "Female"))</a:t>
            </a:r>
          </a:p>
          <a:p>
            <a:pPr fontAlgn="auto">
              <a:spcAft>
                <a:spcPts val="0"/>
              </a:spcAft>
              <a:buClr>
                <a:srgbClr val="FF0000"/>
              </a:buClr>
              <a:buFont typeface="Georgia" panose="02040502050405020303" pitchFamily="18" charset="0"/>
              <a:buNone/>
              <a:defRPr/>
            </a:pPr>
            <a:endParaRPr lang="en-US" altLang="en-US" dirty="0">
              <a:solidFill>
                <a:schemeClr val="tx1">
                  <a:lumMod val="85000"/>
                  <a:lumOff val="15000"/>
                </a:schemeClr>
              </a:solidFill>
            </a:endParaRPr>
          </a:p>
          <a:p>
            <a:pPr fontAlgn="auto">
              <a:spcAft>
                <a:spcPts val="0"/>
              </a:spcAft>
              <a:buClr>
                <a:srgbClr val="FF0000"/>
              </a:buClr>
              <a:buFont typeface="Arial" panose="020B0604020202020204" pitchFamily="34" charset="0"/>
              <a:buNone/>
              <a:defRPr/>
            </a:pPr>
            <a:endParaRPr lang="en-US" altLang="en-US" sz="2400" b="1" dirty="0">
              <a:solidFill>
                <a:schemeClr val="tx1">
                  <a:lumMod val="85000"/>
                  <a:lumOff val="15000"/>
                </a:schemeClr>
              </a:solidFill>
            </a:endParaRPr>
          </a:p>
          <a:p>
            <a:pPr fontAlgn="auto">
              <a:spcAft>
                <a:spcPts val="0"/>
              </a:spcAft>
              <a:buClr>
                <a:srgbClr val="FF0000"/>
              </a:buClr>
              <a:buFont typeface="Arial" panose="020B0604020202020204" pitchFamily="34" charset="0"/>
              <a:buNone/>
              <a:defRPr/>
            </a:pPr>
            <a:endParaRPr lang="en-US" altLang="en-US" sz="2400" b="1" dirty="0">
              <a:solidFill>
                <a:schemeClr val="tx1">
                  <a:lumMod val="85000"/>
                  <a:lumOff val="15000"/>
                </a:schemeClr>
              </a:solidFill>
            </a:endParaRPr>
          </a:p>
          <a:p>
            <a:pPr fontAlgn="auto">
              <a:spcAft>
                <a:spcPts val="0"/>
              </a:spcAft>
              <a:buClr>
                <a:srgbClr val="FF0000"/>
              </a:buClr>
              <a:buFont typeface="Arial" panose="020B0604020202020204" pitchFamily="34" charset="0"/>
              <a:buNone/>
              <a:defRPr/>
            </a:pPr>
            <a:endParaRPr lang="en-US" altLang="en-US" sz="2400" b="1" dirty="0">
              <a:solidFill>
                <a:schemeClr val="tx1">
                  <a:lumMod val="85000"/>
                  <a:lumOff val="15000"/>
                </a:schemeClr>
              </a:solidFill>
            </a:endParaRPr>
          </a:p>
          <a:p>
            <a:pPr fontAlgn="auto">
              <a:spcAft>
                <a:spcPts val="0"/>
              </a:spcAft>
              <a:buClr>
                <a:srgbClr val="FF0000"/>
              </a:buClr>
              <a:buFont typeface="Arial" panose="020B0604020202020204" pitchFamily="34" charset="0"/>
              <a:buNone/>
              <a:defRPr/>
            </a:pPr>
            <a:endParaRPr lang="en-US" altLang="en-US" sz="2400" b="1" dirty="0">
              <a:solidFill>
                <a:schemeClr val="tx1">
                  <a:lumMod val="85000"/>
                  <a:lumOff val="15000"/>
                </a:schemeClr>
              </a:solidFill>
            </a:endParaRPr>
          </a:p>
          <a:p>
            <a:pPr fontAlgn="auto">
              <a:spcAft>
                <a:spcPts val="0"/>
              </a:spcAft>
              <a:buClr>
                <a:srgbClr val="FF0000"/>
              </a:buClr>
              <a:buFont typeface="Arial" panose="020B0604020202020204" pitchFamily="34" charset="0"/>
              <a:buNone/>
              <a:defRPr/>
            </a:pPr>
            <a:endParaRPr lang="en-US" altLang="en-US" sz="2400" b="1" dirty="0">
              <a:solidFill>
                <a:schemeClr val="tx1">
                  <a:lumMod val="85000"/>
                  <a:lumOff val="15000"/>
                </a:schemeClr>
              </a:solidFill>
            </a:endParaRPr>
          </a:p>
          <a:p>
            <a:pPr fontAlgn="auto">
              <a:spcAft>
                <a:spcPts val="0"/>
              </a:spcAft>
              <a:buClr>
                <a:srgbClr val="FF0000"/>
              </a:buClr>
              <a:buFont typeface="Arial" panose="020B0604020202020204" pitchFamily="34" charset="0"/>
              <a:buNone/>
              <a:defRPr/>
            </a:pPr>
            <a:endParaRPr lang="en-US" altLang="en-US" sz="2400" b="1" dirty="0">
              <a:solidFill>
                <a:schemeClr val="tx1">
                  <a:lumMod val="85000"/>
                  <a:lumOff val="15000"/>
                </a:schemeClr>
              </a:solidFill>
            </a:endParaRPr>
          </a:p>
          <a:p>
            <a:pPr fontAlgn="auto">
              <a:spcAft>
                <a:spcPts val="0"/>
              </a:spcAft>
              <a:buClr>
                <a:srgbClr val="FF0000"/>
              </a:buClr>
              <a:buFont typeface="Arial" panose="020B0604020202020204" pitchFamily="34" charset="0"/>
              <a:buNone/>
              <a:defRPr/>
            </a:pPr>
            <a:r>
              <a:rPr lang="en-US" altLang="en-US" sz="2400" dirty="0">
                <a:solidFill>
                  <a:schemeClr val="tx1">
                    <a:lumMod val="85000"/>
                    <a:lumOff val="15000"/>
                  </a:schemeClr>
                </a:solidFill>
              </a:rPr>
              <a:t>As you can see, this graphic of four dots is not informative.</a:t>
            </a:r>
          </a:p>
          <a:p>
            <a:pPr fontAlgn="auto">
              <a:spcAft>
                <a:spcPts val="0"/>
              </a:spcAft>
              <a:buClr>
                <a:srgbClr val="FF0000"/>
              </a:buClr>
              <a:buFontTx/>
              <a:buNone/>
              <a:defRPr/>
            </a:pPr>
            <a:endParaRPr lang="en-US" altLang="en-US" sz="2400" dirty="0">
              <a:solidFill>
                <a:schemeClr val="tx1">
                  <a:lumMod val="85000"/>
                  <a:lumOff val="15000"/>
                </a:schemeClr>
              </a:solidFill>
            </a:endParaRPr>
          </a:p>
        </p:txBody>
      </p:sp>
      <p:pic>
        <p:nvPicPr>
          <p:cNvPr id="40963" name="Picture 1">
            <a:extLst>
              <a:ext uri="{FF2B5EF4-FFF2-40B4-BE49-F238E27FC236}">
                <a16:creationId xmlns:a16="http://schemas.microsoft.com/office/drawing/2014/main" id="{8DDF5DE5-D9CE-E545-6644-8BA44BE99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021014"/>
            <a:ext cx="4419600"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2173735"/>
      </p:ext>
    </p:extLst>
  </p:cSld>
  <p:clrMapOvr>
    <a:masterClrMapping/>
  </p:clrMapOvr>
  <p:transition>
    <p:fade thruBlk="1"/>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7CE8CD3F-E25C-6543-935D-3AD3912F45B4}"/>
              </a:ext>
            </a:extLst>
          </p:cNvPr>
          <p:cNvSpPr>
            <a:spLocks noGrp="1"/>
          </p:cNvSpPr>
          <p:nvPr>
            <p:ph type="title"/>
          </p:nvPr>
        </p:nvSpPr>
        <p:spPr>
          <a:xfrm>
            <a:off x="1905000" y="228600"/>
            <a:ext cx="8382000" cy="1066800"/>
          </a:xfrm>
        </p:spPr>
        <p:txBody>
          <a:bodyPr>
            <a:normAutofit fontScale="90000"/>
          </a:bodyPr>
          <a:lstStyle/>
          <a:p>
            <a:pPr fontAlgn="auto">
              <a:spcAft>
                <a:spcPts val="0"/>
              </a:spcAft>
              <a:defRPr/>
            </a:pPr>
            <a:r>
              <a:rPr lang="en-US" altLang="en-US" sz="3200" dirty="0">
                <a:solidFill>
                  <a:schemeClr val="tx1"/>
                </a:solidFill>
              </a:rPr>
              <a:t>a Clustered Bar Graph as an alternative to the scatterplot</a:t>
            </a:r>
            <a:endParaRPr lang="en-US" altLang="en-US" sz="3200" dirty="0"/>
          </a:p>
        </p:txBody>
      </p:sp>
      <p:sp>
        <p:nvSpPr>
          <p:cNvPr id="43010" name="Rectangle 2">
            <a:extLst>
              <a:ext uri="{FF2B5EF4-FFF2-40B4-BE49-F238E27FC236}">
                <a16:creationId xmlns:a16="http://schemas.microsoft.com/office/drawing/2014/main" id="{920709EF-1520-AE4B-41AE-4CA3A5201CCA}"/>
              </a:ext>
            </a:extLst>
          </p:cNvPr>
          <p:cNvSpPr>
            <a:spLocks noChangeArrowheads="1"/>
          </p:cNvSpPr>
          <p:nvPr/>
        </p:nvSpPr>
        <p:spPr bwMode="auto">
          <a:xfrm>
            <a:off x="1676400" y="1408113"/>
            <a:ext cx="8991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barplot(table(NELS$nursery, NELS$gender), beside = T, legend.text = c("No","Yes"), args.legend = list(x = 2, y = 140, bty = "n"))</a:t>
            </a:r>
          </a:p>
        </p:txBody>
      </p:sp>
      <p:pic>
        <p:nvPicPr>
          <p:cNvPr id="43011" name="Content Placeholder 5">
            <a:extLst>
              <a:ext uri="{FF2B5EF4-FFF2-40B4-BE49-F238E27FC236}">
                <a16:creationId xmlns:a16="http://schemas.microsoft.com/office/drawing/2014/main" id="{51D1A9CC-A081-30FD-5631-C65F73BDCE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29001" y="2792413"/>
            <a:ext cx="5591175" cy="3503612"/>
          </a:xfrm>
        </p:spPr>
      </p:pic>
    </p:spTree>
    <p:extLst>
      <p:ext uri="{BB962C8B-B14F-4D97-AF65-F5344CB8AC3E}">
        <p14:creationId xmlns:p14="http://schemas.microsoft.com/office/powerpoint/2010/main" val="2152420265"/>
      </p:ext>
    </p:extLst>
  </p:cSld>
  <p:clrMapOvr>
    <a:masterClrMapping/>
  </p:clrMapOvr>
  <p:transition>
    <p:fade thruBlk="1"/>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4DFD06D3-6BA2-684B-9A71-A2F7767EC365}"/>
              </a:ext>
            </a:extLst>
          </p:cNvPr>
          <p:cNvSpPr>
            <a:spLocks noGrp="1"/>
          </p:cNvSpPr>
          <p:nvPr>
            <p:ph type="title" idx="4294967295"/>
          </p:nvPr>
        </p:nvSpPr>
        <p:spPr>
          <a:xfrm>
            <a:off x="1524000" y="381000"/>
            <a:ext cx="9144000" cy="1066800"/>
          </a:xfrm>
        </p:spPr>
        <p:txBody>
          <a:bodyPr>
            <a:noAutofit/>
          </a:bodyPr>
          <a:lstStyle/>
          <a:p>
            <a:pPr fontAlgn="auto">
              <a:spcAft>
                <a:spcPts val="0"/>
              </a:spcAft>
              <a:defRPr/>
            </a:pPr>
            <a:r>
              <a:rPr lang="en-US" altLang="en-US" sz="2400" dirty="0">
                <a:solidFill>
                  <a:schemeClr val="tx1"/>
                </a:solidFill>
              </a:rPr>
              <a:t>Tabulating the Relationship between gender and nursery school attendance:  The Contingency Table</a:t>
            </a:r>
          </a:p>
        </p:txBody>
      </p:sp>
      <p:sp>
        <p:nvSpPr>
          <p:cNvPr id="44034" name="Rectangle 3">
            <a:extLst>
              <a:ext uri="{FF2B5EF4-FFF2-40B4-BE49-F238E27FC236}">
                <a16:creationId xmlns:a16="http://schemas.microsoft.com/office/drawing/2014/main" id="{6ADB98DD-E564-D4DD-F014-F0F29159B18C}"/>
              </a:ext>
            </a:extLst>
          </p:cNvPr>
          <p:cNvSpPr>
            <a:spLocks noChangeArrowheads="1"/>
          </p:cNvSpPr>
          <p:nvPr/>
        </p:nvSpPr>
        <p:spPr bwMode="auto">
          <a:xfrm>
            <a:off x="1981200" y="1905001"/>
            <a:ext cx="8077200" cy="923925"/>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algn="ctr" eaLnBrk="1" hangingPunct="1">
              <a:spcBef>
                <a:spcPct val="0"/>
              </a:spcBef>
              <a:buClrTx/>
              <a:buFont typeface="Georgia" panose="02040502050405020303" pitchFamily="18" charset="0"/>
              <a:buNone/>
            </a:pPr>
            <a:r>
              <a:rPr lang="en-US" altLang="en-US">
                <a:solidFill>
                  <a:schemeClr val="tx1"/>
                </a:solidFill>
                <a:latin typeface="Arial" panose="020B0604020202020204" pitchFamily="34" charset="0"/>
              </a:rPr>
              <a:t>To obtain the frequencies of each of the four cells in tabular form (called a contingency table or cross-tabulation), type the command:</a:t>
            </a:r>
          </a:p>
          <a:p>
            <a:pPr algn="ctr" eaLnBrk="1" hangingPunct="1">
              <a:spcBef>
                <a:spcPct val="0"/>
              </a:spcBef>
              <a:buClrTx/>
              <a:buFont typeface="Georgia" panose="02040502050405020303" pitchFamily="18" charset="0"/>
              <a:buNone/>
            </a:pPr>
            <a:r>
              <a:rPr lang="en-US" altLang="en-US" b="1">
                <a:solidFill>
                  <a:schemeClr val="tx1"/>
                </a:solidFill>
                <a:latin typeface="Arial" panose="020B0604020202020204" pitchFamily="34" charset="0"/>
              </a:rPr>
              <a:t>table(NELS$computer,NELS$nursery)</a:t>
            </a:r>
          </a:p>
        </p:txBody>
      </p:sp>
      <p:sp>
        <p:nvSpPr>
          <p:cNvPr id="44035" name="TextBox 1">
            <a:extLst>
              <a:ext uri="{FF2B5EF4-FFF2-40B4-BE49-F238E27FC236}">
                <a16:creationId xmlns:a16="http://schemas.microsoft.com/office/drawing/2014/main" id="{B41C77E8-F653-611A-B4F8-12D449C9D077}"/>
              </a:ext>
            </a:extLst>
          </p:cNvPr>
          <p:cNvSpPr txBox="1">
            <a:spLocks noChangeArrowheads="1"/>
          </p:cNvSpPr>
          <p:nvPr/>
        </p:nvSpPr>
        <p:spPr bwMode="auto">
          <a:xfrm>
            <a:off x="3276600" y="3657600"/>
            <a:ext cx="3886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Nursery</a:t>
            </a:r>
          </a:p>
          <a:p>
            <a:r>
              <a:rPr lang="en-US" altLang="en-US"/>
              <a:t>                             No Yes</a:t>
            </a:r>
          </a:p>
          <a:p>
            <a:r>
              <a:rPr lang="en-US" altLang="en-US"/>
              <a:t>  Computer    No   92 125</a:t>
            </a:r>
          </a:p>
          <a:p>
            <a:r>
              <a:rPr lang="en-US" altLang="en-US"/>
              <a:t>                      Yes  47 156</a:t>
            </a:r>
          </a:p>
        </p:txBody>
      </p:sp>
    </p:spTree>
    <p:extLst>
      <p:ext uri="{BB962C8B-B14F-4D97-AF65-F5344CB8AC3E}">
        <p14:creationId xmlns:p14="http://schemas.microsoft.com/office/powerpoint/2010/main" val="4158560187"/>
      </p:ext>
    </p:extLst>
  </p:cSld>
  <p:clrMapOvr>
    <a:masterClrMapping/>
  </p:clrMapOvr>
  <p:transition>
    <p:fade thruBlk="1"/>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B7D4E731-4A8B-B645-8D93-3A60A4BBF9F7}"/>
              </a:ext>
            </a:extLst>
          </p:cNvPr>
          <p:cNvSpPr>
            <a:spLocks noGrp="1"/>
          </p:cNvSpPr>
          <p:nvPr>
            <p:ph type="title" idx="4294967295"/>
          </p:nvPr>
        </p:nvSpPr>
        <p:spPr>
          <a:xfrm>
            <a:off x="1524000" y="914400"/>
            <a:ext cx="8229600" cy="914400"/>
          </a:xfrm>
        </p:spPr>
        <p:txBody>
          <a:bodyPr>
            <a:noAutofit/>
          </a:bodyPr>
          <a:lstStyle/>
          <a:p>
            <a:pPr fontAlgn="auto">
              <a:spcAft>
                <a:spcPts val="0"/>
              </a:spcAft>
              <a:defRPr/>
            </a:pPr>
            <a:r>
              <a:rPr lang="en-US" altLang="en-US" sz="3000">
                <a:solidFill>
                  <a:schemeClr val="tx1"/>
                </a:solidFill>
              </a:rPr>
              <a:t>Relationships between Other Variable Types</a:t>
            </a:r>
          </a:p>
        </p:txBody>
      </p:sp>
      <p:sp>
        <p:nvSpPr>
          <p:cNvPr id="46082" name="Rectangle 3">
            <a:extLst>
              <a:ext uri="{FF2B5EF4-FFF2-40B4-BE49-F238E27FC236}">
                <a16:creationId xmlns:a16="http://schemas.microsoft.com/office/drawing/2014/main" id="{E3A8E004-75E4-24DB-D647-FE5370021096}"/>
              </a:ext>
            </a:extLst>
          </p:cNvPr>
          <p:cNvSpPr>
            <a:spLocks noGrp="1" noChangeArrowheads="1"/>
          </p:cNvSpPr>
          <p:nvPr>
            <p:ph idx="4294967295"/>
          </p:nvPr>
        </p:nvSpPr>
        <p:spPr>
          <a:xfrm>
            <a:off x="1524000" y="2209800"/>
            <a:ext cx="8229600" cy="4038600"/>
          </a:xfrm>
        </p:spPr>
        <p:txBody>
          <a:bodyPr/>
          <a:lstStyle/>
          <a:p>
            <a:pPr>
              <a:buClr>
                <a:srgbClr val="FF0000"/>
              </a:buClr>
            </a:pPr>
            <a:r>
              <a:rPr lang="en-US" altLang="en-US" sz="2400"/>
              <a:t>Dichotomous vs. Non-dichotomous Nominal or Ordinal (with limited categories): Computer Ownership vs. Region</a:t>
            </a:r>
          </a:p>
          <a:p>
            <a:pPr>
              <a:buClr>
                <a:srgbClr val="FF0000"/>
              </a:buClr>
              <a:buFont typeface="Georgia" panose="02040502050405020303" pitchFamily="18" charset="0"/>
              <a:buNone/>
            </a:pPr>
            <a:endParaRPr lang="en-US" altLang="en-US" sz="2400"/>
          </a:p>
          <a:p>
            <a:pPr>
              <a:buClr>
                <a:srgbClr val="FF0000"/>
              </a:buClr>
            </a:pPr>
            <a:r>
              <a:rPr lang="en-US" altLang="en-US" sz="2400"/>
              <a:t>Scale vs. Non-dichotomous Nominal or Ordinal (with limited categories): Math Achievement vs. Region.</a:t>
            </a:r>
          </a:p>
          <a:p>
            <a:pPr>
              <a:buClr>
                <a:srgbClr val="FF0000"/>
              </a:buClr>
              <a:buFontTx/>
              <a:buNone/>
            </a:pPr>
            <a:endParaRPr lang="en-US" altLang="en-US" sz="2400"/>
          </a:p>
        </p:txBody>
      </p:sp>
    </p:spTree>
    <p:extLst>
      <p:ext uri="{BB962C8B-B14F-4D97-AF65-F5344CB8AC3E}">
        <p14:creationId xmlns:p14="http://schemas.microsoft.com/office/powerpoint/2010/main" val="901464434"/>
      </p:ext>
    </p:extLst>
  </p:cSld>
  <p:clrMapOvr>
    <a:masterClrMapping/>
  </p:clrMapOvr>
  <p:transition>
    <p:fade thruBlk="1"/>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B41678E6-A6AC-9341-9111-5671423536D2}"/>
              </a:ext>
            </a:extLst>
          </p:cNvPr>
          <p:cNvSpPr>
            <a:spLocks noGrp="1"/>
          </p:cNvSpPr>
          <p:nvPr>
            <p:ph type="title" idx="4294967295"/>
          </p:nvPr>
        </p:nvSpPr>
        <p:spPr>
          <a:xfrm>
            <a:off x="1524000" y="685800"/>
            <a:ext cx="8229600" cy="1066800"/>
          </a:xfrm>
        </p:spPr>
        <p:txBody>
          <a:bodyPr>
            <a:noAutofit/>
          </a:bodyPr>
          <a:lstStyle/>
          <a:p>
            <a:pPr fontAlgn="auto">
              <a:spcAft>
                <a:spcPts val="0"/>
              </a:spcAft>
              <a:defRPr/>
            </a:pPr>
            <a:r>
              <a:rPr lang="en-US" altLang="en-US" sz="2800" dirty="0">
                <a:solidFill>
                  <a:schemeClr val="tx1"/>
                </a:solidFill>
              </a:rPr>
              <a:t>Graphically Representing computer ownership and Region: The Clustered Bar Graph</a:t>
            </a:r>
          </a:p>
        </p:txBody>
      </p:sp>
      <p:sp>
        <p:nvSpPr>
          <p:cNvPr id="48130" name="Rectangle 3">
            <a:extLst>
              <a:ext uri="{FF2B5EF4-FFF2-40B4-BE49-F238E27FC236}">
                <a16:creationId xmlns:a16="http://schemas.microsoft.com/office/drawing/2014/main" id="{3392CB95-8450-B542-6ADF-A506AC03B2CA}"/>
              </a:ext>
            </a:extLst>
          </p:cNvPr>
          <p:cNvSpPr>
            <a:spLocks noChangeArrowheads="1"/>
          </p:cNvSpPr>
          <p:nvPr/>
        </p:nvSpPr>
        <p:spPr bwMode="auto">
          <a:xfrm>
            <a:off x="1600200" y="1862138"/>
            <a:ext cx="9067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barplot(table(NELS$computer, NELS$region), ylab = "Owns a Computer", beside = T, legend.text = c("No", "Yes"), args.legend = list(x = 10, y = 100, bty = "n"))</a:t>
            </a:r>
          </a:p>
        </p:txBody>
      </p:sp>
      <p:pic>
        <p:nvPicPr>
          <p:cNvPr id="48131" name="Picture 2">
            <a:extLst>
              <a:ext uri="{FF2B5EF4-FFF2-40B4-BE49-F238E27FC236}">
                <a16:creationId xmlns:a16="http://schemas.microsoft.com/office/drawing/2014/main" id="{4B9D42E2-CE63-59E5-8432-FC5495F28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048000"/>
            <a:ext cx="54102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9472295"/>
      </p:ext>
    </p:extLst>
  </p:cSld>
  <p:clrMapOvr>
    <a:masterClrMapping/>
  </p:clrMapOvr>
  <p:transition>
    <p:fade thruBlk="1"/>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599BAAF4-D096-5441-B16E-74C20D67861E}"/>
              </a:ext>
            </a:extLst>
          </p:cNvPr>
          <p:cNvSpPr>
            <a:spLocks noGrp="1"/>
          </p:cNvSpPr>
          <p:nvPr>
            <p:ph type="title" idx="4294967295"/>
          </p:nvPr>
        </p:nvSpPr>
        <p:spPr>
          <a:xfrm>
            <a:off x="1905000" y="457200"/>
            <a:ext cx="8229600" cy="1066800"/>
          </a:xfrm>
        </p:spPr>
        <p:txBody>
          <a:bodyPr>
            <a:noAutofit/>
          </a:bodyPr>
          <a:lstStyle/>
          <a:p>
            <a:pPr fontAlgn="auto">
              <a:spcAft>
                <a:spcPts val="0"/>
              </a:spcAft>
              <a:defRPr/>
            </a:pPr>
            <a:r>
              <a:rPr lang="en-US" altLang="en-US" sz="2800" dirty="0">
                <a:solidFill>
                  <a:schemeClr val="tx1"/>
                </a:solidFill>
              </a:rPr>
              <a:t>Tabulating computer ownership vs. Region: The Contingency Table</a:t>
            </a:r>
          </a:p>
        </p:txBody>
      </p:sp>
      <p:sp>
        <p:nvSpPr>
          <p:cNvPr id="50178" name="Rectangle 1">
            <a:extLst>
              <a:ext uri="{FF2B5EF4-FFF2-40B4-BE49-F238E27FC236}">
                <a16:creationId xmlns:a16="http://schemas.microsoft.com/office/drawing/2014/main" id="{6DA31FD7-130F-6A97-EE71-87EB42B6D041}"/>
              </a:ext>
            </a:extLst>
          </p:cNvPr>
          <p:cNvSpPr>
            <a:spLocks noChangeArrowheads="1"/>
          </p:cNvSpPr>
          <p:nvPr/>
        </p:nvSpPr>
        <p:spPr bwMode="auto">
          <a:xfrm>
            <a:off x="2057400" y="2967038"/>
            <a:ext cx="807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Region</a:t>
            </a:r>
          </a:p>
          <a:p>
            <a:r>
              <a:rPr lang="en-US" altLang="en-US"/>
              <a:t>			Northeast      North Central      South      West</a:t>
            </a:r>
          </a:p>
          <a:p>
            <a:r>
              <a:rPr lang="en-US" altLang="en-US"/>
              <a:t> Computer      	No         	46                  89    	      86   	       42</a:t>
            </a:r>
          </a:p>
          <a:p>
            <a:r>
              <a:rPr lang="en-US" altLang="en-US"/>
              <a:t>  		Yes         60                  62                       64           51</a:t>
            </a:r>
          </a:p>
        </p:txBody>
      </p:sp>
      <p:sp>
        <p:nvSpPr>
          <p:cNvPr id="50179" name="TextBox 2">
            <a:extLst>
              <a:ext uri="{FF2B5EF4-FFF2-40B4-BE49-F238E27FC236}">
                <a16:creationId xmlns:a16="http://schemas.microsoft.com/office/drawing/2014/main" id="{2EE97016-CF54-AA5F-D309-10E68C0BAA63}"/>
              </a:ext>
            </a:extLst>
          </p:cNvPr>
          <p:cNvSpPr txBox="1">
            <a:spLocks noChangeArrowheads="1"/>
          </p:cNvSpPr>
          <p:nvPr/>
        </p:nvSpPr>
        <p:spPr bwMode="auto">
          <a:xfrm>
            <a:off x="3352800" y="2060575"/>
            <a:ext cx="6357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      table(NELS$computer, NELS$region)</a:t>
            </a:r>
          </a:p>
        </p:txBody>
      </p:sp>
    </p:spTree>
    <p:extLst>
      <p:ext uri="{BB962C8B-B14F-4D97-AF65-F5344CB8AC3E}">
        <p14:creationId xmlns:p14="http://schemas.microsoft.com/office/powerpoint/2010/main" val="3847056439"/>
      </p:ext>
    </p:extLst>
  </p:cSld>
  <p:clrMapOvr>
    <a:masterClrMapping/>
  </p:clrMapOvr>
  <p:transition>
    <p:fade thruBlk="1"/>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8D04238A-B3E5-504D-BD89-375007244411}"/>
              </a:ext>
            </a:extLst>
          </p:cNvPr>
          <p:cNvSpPr>
            <a:spLocks noGrp="1"/>
          </p:cNvSpPr>
          <p:nvPr>
            <p:ph type="title" idx="4294967295"/>
          </p:nvPr>
        </p:nvSpPr>
        <p:spPr>
          <a:xfrm>
            <a:off x="1524000" y="762000"/>
            <a:ext cx="8686800" cy="1066800"/>
          </a:xfrm>
        </p:spPr>
        <p:txBody>
          <a:bodyPr>
            <a:noAutofit/>
          </a:bodyPr>
          <a:lstStyle/>
          <a:p>
            <a:pPr fontAlgn="auto">
              <a:spcAft>
                <a:spcPts val="0"/>
              </a:spcAft>
              <a:defRPr/>
            </a:pPr>
            <a:r>
              <a:rPr lang="en-US" altLang="en-US" sz="3200" dirty="0">
                <a:solidFill>
                  <a:schemeClr val="tx1"/>
                </a:solidFill>
              </a:rPr>
              <a:t>Graphically Representing math achievement and Region: The Boxplot</a:t>
            </a:r>
          </a:p>
        </p:txBody>
      </p:sp>
      <p:sp>
        <p:nvSpPr>
          <p:cNvPr id="52226" name="Rectangle 2">
            <a:extLst>
              <a:ext uri="{FF2B5EF4-FFF2-40B4-BE49-F238E27FC236}">
                <a16:creationId xmlns:a16="http://schemas.microsoft.com/office/drawing/2014/main" id="{7A2E5D2B-A985-7C98-5B38-6E86BD88C229}"/>
              </a:ext>
            </a:extLst>
          </p:cNvPr>
          <p:cNvSpPr>
            <a:spLocks noChangeArrowheads="1"/>
          </p:cNvSpPr>
          <p:nvPr/>
        </p:nvSpPr>
        <p:spPr bwMode="auto">
          <a:xfrm>
            <a:off x="2895601" y="2133601"/>
            <a:ext cx="7091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boxplot(NELS$achmat12~NELS$region)</a:t>
            </a:r>
          </a:p>
        </p:txBody>
      </p:sp>
      <p:pic>
        <p:nvPicPr>
          <p:cNvPr id="52227" name="Picture 1">
            <a:extLst>
              <a:ext uri="{FF2B5EF4-FFF2-40B4-BE49-F238E27FC236}">
                <a16:creationId xmlns:a16="http://schemas.microsoft.com/office/drawing/2014/main" id="{D28428F0-BB74-7D25-AC99-4D7D52665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713" y="2900363"/>
            <a:ext cx="634206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933415"/>
      </p:ext>
    </p:extLst>
  </p:cSld>
  <p:clrMapOvr>
    <a:masterClrMapping/>
  </p:clrMapOvr>
  <p:transition>
    <p:fade thruBlk="1"/>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00B30A1-F234-F941-9E8D-1FE5EEC0F868}"/>
              </a:ext>
            </a:extLst>
          </p:cNvPr>
          <p:cNvSpPr>
            <a:spLocks noGrp="1" noChangeArrowheads="1"/>
          </p:cNvSpPr>
          <p:nvPr>
            <p:ph type="title" idx="4294967295"/>
          </p:nvPr>
        </p:nvSpPr>
        <p:spPr>
          <a:xfrm>
            <a:off x="2133600" y="381000"/>
            <a:ext cx="7924800" cy="457200"/>
          </a:xfrm>
        </p:spPr>
        <p:txBody>
          <a:bodyPr>
            <a:noAutofit/>
          </a:bodyPr>
          <a:lstStyle/>
          <a:p>
            <a:pPr fontAlgn="auto">
              <a:spcAft>
                <a:spcPts val="0"/>
              </a:spcAft>
              <a:defRPr/>
            </a:pPr>
            <a:r>
              <a:rPr lang="en-US" sz="2400" dirty="0">
                <a:solidFill>
                  <a:schemeClr val="tx1"/>
                </a:solidFill>
              </a:rPr>
              <a:t>Summarizing The Possibilities</a:t>
            </a:r>
          </a:p>
        </p:txBody>
      </p:sp>
      <p:pic>
        <p:nvPicPr>
          <p:cNvPr id="54274" name="Picture 9">
            <a:extLst>
              <a:ext uri="{FF2B5EF4-FFF2-40B4-BE49-F238E27FC236}">
                <a16:creationId xmlns:a16="http://schemas.microsoft.com/office/drawing/2014/main" id="{5906F619-7EB0-0022-3817-714689F63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066801"/>
            <a:ext cx="8001000" cy="59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506976"/>
      </p:ext>
    </p:extLst>
  </p:cSld>
  <p:clrMapOvr>
    <a:masterClrMapping/>
  </p:clrMapOvr>
  <p:transition>
    <p:fade thruBlk="1"/>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8F94-6B01-F94D-B657-AB85DA38C8E3}"/>
              </a:ext>
            </a:extLst>
          </p:cNvPr>
          <p:cNvSpPr>
            <a:spLocks noGrp="1"/>
          </p:cNvSpPr>
          <p:nvPr>
            <p:ph type="title"/>
          </p:nvPr>
        </p:nvSpPr>
        <p:spPr>
          <a:xfrm>
            <a:off x="2057401" y="838200"/>
            <a:ext cx="3533775" cy="4978400"/>
          </a:xfrm>
        </p:spPr>
        <p:txBody>
          <a:bodyPr/>
          <a:lstStyle/>
          <a:p>
            <a:pPr fontAlgn="auto">
              <a:spcAft>
                <a:spcPts val="0"/>
              </a:spcAft>
              <a:defRPr/>
            </a:pPr>
            <a:r>
              <a:rPr lang="en-US" b="1" dirty="0">
                <a:solidFill>
                  <a:srgbClr val="00BB7C"/>
                </a:solidFill>
                <a:latin typeface="Arial Rounded MT Bold" panose="020F0704030504030204" pitchFamily="34" charset="77"/>
              </a:rPr>
              <a:t>Simple linear regression</a:t>
            </a:r>
            <a:br>
              <a:rPr lang="en-US" b="1" dirty="0">
                <a:solidFill>
                  <a:srgbClr val="00BB7C"/>
                </a:solidFill>
                <a:latin typeface="Arial Rounded MT Bold" panose="020F0704030504030204" pitchFamily="34" charset="77"/>
              </a:rPr>
            </a:br>
            <a:br>
              <a:rPr lang="en-US" b="1" dirty="0">
                <a:solidFill>
                  <a:srgbClr val="00BB7C"/>
                </a:solidFill>
                <a:latin typeface="Arial Rounded MT Bold" panose="020F0704030504030204" pitchFamily="34" charset="77"/>
              </a:rPr>
            </a:br>
            <a:r>
              <a:rPr lang="en-US" b="1" dirty="0">
                <a:solidFill>
                  <a:srgbClr val="00BB7C"/>
                </a:solidFill>
                <a:latin typeface="Arial Rounded MT Bold" panose="020F0704030504030204" pitchFamily="34" charset="77"/>
              </a:rPr>
              <a:t>CHAPTER 6</a:t>
            </a:r>
          </a:p>
        </p:txBody>
      </p:sp>
      <p:pic>
        <p:nvPicPr>
          <p:cNvPr id="1026" name="Content Placeholder 4">
            <a:extLst>
              <a:ext uri="{FF2B5EF4-FFF2-40B4-BE49-F238E27FC236}">
                <a16:creationId xmlns:a16="http://schemas.microsoft.com/office/drawing/2014/main" id="{0F32A9B3-A6B0-5A15-2D12-1F5EF0D912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2200" y="838200"/>
            <a:ext cx="3930650" cy="4978400"/>
          </a:xfrm>
        </p:spPr>
      </p:pic>
    </p:spTree>
    <p:extLst>
      <p:ext uri="{BB962C8B-B14F-4D97-AF65-F5344CB8AC3E}">
        <p14:creationId xmlns:p14="http://schemas.microsoft.com/office/powerpoint/2010/main" val="25743951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D65B2BF-0520-3948-AA3A-98A49B488385}"/>
              </a:ext>
            </a:extLst>
          </p:cNvPr>
          <p:cNvSpPr>
            <a:spLocks noGrp="1" noChangeArrowheads="1"/>
          </p:cNvSpPr>
          <p:nvPr>
            <p:ph type="title"/>
          </p:nvPr>
        </p:nvSpPr>
        <p:spPr>
          <a:xfrm>
            <a:off x="3127375" y="533400"/>
            <a:ext cx="5937250" cy="1189038"/>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The NELS Data Set</a:t>
            </a:r>
          </a:p>
        </p:txBody>
      </p:sp>
      <p:sp>
        <p:nvSpPr>
          <p:cNvPr id="17411" name="Rectangle 3">
            <a:extLst>
              <a:ext uri="{FF2B5EF4-FFF2-40B4-BE49-F238E27FC236}">
                <a16:creationId xmlns:a16="http://schemas.microsoft.com/office/drawing/2014/main" id="{07E27234-319B-9744-91DD-00A44FB37F64}"/>
              </a:ext>
            </a:extLst>
          </p:cNvPr>
          <p:cNvSpPr>
            <a:spLocks noGrp="1" noChangeArrowheads="1"/>
          </p:cNvSpPr>
          <p:nvPr>
            <p:ph idx="1"/>
          </p:nvPr>
        </p:nvSpPr>
        <p:spPr>
          <a:xfrm>
            <a:off x="1981200" y="2249488"/>
            <a:ext cx="8229600" cy="4151312"/>
          </a:xfrm>
        </p:spPr>
        <p:txBody>
          <a:bodyPr rtlCol="0">
            <a:normAutofit/>
          </a:bodyPr>
          <a:lstStyle/>
          <a:p>
            <a:pPr fontAlgn="auto">
              <a:spcAft>
                <a:spcPts val="0"/>
              </a:spcAft>
              <a:buClr>
                <a:srgbClr val="CC0000"/>
              </a:buClr>
              <a:buFontTx/>
              <a:buChar char="•"/>
              <a:defRPr/>
            </a:pPr>
            <a:r>
              <a:rPr lang="en-US" altLang="en-US" sz="2400" dirty="0">
                <a:solidFill>
                  <a:schemeClr val="tx1">
                    <a:lumMod val="85000"/>
                    <a:lumOff val="15000"/>
                  </a:schemeClr>
                </a:solidFill>
              </a:rPr>
              <a:t>The NELS data set was collected by the U.S. Department of Education’s National Center of Education Statistics (NCES).</a:t>
            </a:r>
          </a:p>
          <a:p>
            <a:pPr marL="0" indent="0" fontAlgn="auto">
              <a:spcAft>
                <a:spcPts val="0"/>
              </a:spcAft>
              <a:buClr>
                <a:srgbClr val="CC0000"/>
              </a:buClr>
              <a:buFont typeface="Arial" panose="020B0604020202020204" pitchFamily="34" charset="0"/>
              <a:buNone/>
              <a:defRPr/>
            </a:pPr>
            <a:endParaRPr lang="en-US" altLang="en-US" sz="2400" dirty="0">
              <a:solidFill>
                <a:schemeClr val="tx1">
                  <a:lumMod val="85000"/>
                  <a:lumOff val="15000"/>
                </a:schemeClr>
              </a:solidFill>
            </a:endParaRPr>
          </a:p>
          <a:p>
            <a:pPr fontAlgn="auto">
              <a:spcAft>
                <a:spcPts val="0"/>
              </a:spcAft>
              <a:buClr>
                <a:srgbClr val="CC0000"/>
              </a:buClr>
              <a:buFontTx/>
              <a:buChar char="•"/>
              <a:defRPr/>
            </a:pPr>
            <a:r>
              <a:rPr lang="en-US" altLang="en-US" sz="2400" dirty="0">
                <a:solidFill>
                  <a:schemeClr val="tx1">
                    <a:lumMod val="85000"/>
                    <a:lumOff val="15000"/>
                  </a:schemeClr>
                </a:solidFill>
              </a:rPr>
              <a:t>It is a nationally representative longitudinal data set to measure achievement outcomes in four core subject areas (English, history, mathematics, and science), in addition to personal, familial, social, institutional, and cultural factors that might relate to these outcomes. </a:t>
            </a:r>
          </a:p>
        </p:txBody>
      </p:sp>
    </p:spTree>
    <p:extLst>
      <p:ext uri="{BB962C8B-B14F-4D97-AF65-F5344CB8AC3E}">
        <p14:creationId xmlns:p14="http://schemas.microsoft.com/office/powerpoint/2010/main" val="4127893738"/>
      </p:ext>
    </p:extLst>
  </p:cSld>
  <p:clrMapOvr>
    <a:masterClrMapping/>
  </p:clrMapOvr>
  <p:transition>
    <p:fade thruBlk="1"/>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DEC1E43-8393-8144-8E9C-7688552AC34E}"/>
              </a:ext>
            </a:extLst>
          </p:cNvPr>
          <p:cNvSpPr>
            <a:spLocks noGrp="1" noChangeArrowheads="1"/>
          </p:cNvSpPr>
          <p:nvPr>
            <p:ph type="title"/>
          </p:nvPr>
        </p:nvSpPr>
        <p:spPr>
          <a:xfrm>
            <a:off x="1981200" y="609600"/>
            <a:ext cx="8229600" cy="685800"/>
          </a:xfrm>
        </p:spPr>
        <p:txBody>
          <a:bodyPr>
            <a:normAutofit fontScale="90000"/>
          </a:bodyPr>
          <a:lstStyle/>
          <a:p>
            <a:pPr fontAlgn="auto">
              <a:spcAft>
                <a:spcPts val="0"/>
              </a:spcAft>
              <a:defRPr/>
            </a:pPr>
            <a:r>
              <a:rPr lang="en-US" dirty="0">
                <a:solidFill>
                  <a:schemeClr val="tx1"/>
                </a:solidFill>
                <a:effectLst>
                  <a:outerShdw blurRad="38100" dist="38100" dir="2700000" algn="tl">
                    <a:srgbClr val="FFFFFF"/>
                  </a:outerShdw>
                </a:effectLst>
              </a:rPr>
              <a:t>Simple Linear Regression</a:t>
            </a:r>
          </a:p>
        </p:txBody>
      </p:sp>
      <p:sp>
        <p:nvSpPr>
          <p:cNvPr id="6147" name="Rectangle 3">
            <a:extLst>
              <a:ext uri="{FF2B5EF4-FFF2-40B4-BE49-F238E27FC236}">
                <a16:creationId xmlns:a16="http://schemas.microsoft.com/office/drawing/2014/main" id="{7E7C23DF-038E-72EC-0657-2ECD7E163057}"/>
              </a:ext>
            </a:extLst>
          </p:cNvPr>
          <p:cNvSpPr>
            <a:spLocks noGrp="1" noChangeArrowheads="1"/>
          </p:cNvSpPr>
          <p:nvPr>
            <p:ph idx="1"/>
          </p:nvPr>
        </p:nvSpPr>
        <p:spPr>
          <a:xfrm>
            <a:off x="1981200" y="1524000"/>
            <a:ext cx="8229600" cy="5049838"/>
          </a:xfrm>
        </p:spPr>
        <p:txBody>
          <a:bodyPr/>
          <a:lstStyle/>
          <a:p>
            <a:pPr>
              <a:buFont typeface="Georgia" panose="02040502050405020303" pitchFamily="18" charset="0"/>
              <a:buNone/>
            </a:pPr>
            <a:r>
              <a:rPr lang="en-US" altLang="en-US" sz="3200"/>
              <a:t>When two variables are related, you may use one to predict the other.  The variable being predicted is often called the </a:t>
            </a:r>
            <a:r>
              <a:rPr lang="en-US" altLang="en-US" sz="3200" i="1"/>
              <a:t>dependent</a:t>
            </a:r>
            <a:r>
              <a:rPr lang="en-US" altLang="en-US" sz="3200"/>
              <a:t> or </a:t>
            </a:r>
            <a:r>
              <a:rPr lang="en-US" altLang="en-US" sz="3200" i="1"/>
              <a:t>criterion</a:t>
            </a:r>
            <a:r>
              <a:rPr lang="en-US" altLang="en-US" sz="3200"/>
              <a:t> or </a:t>
            </a:r>
            <a:r>
              <a:rPr lang="en-US" altLang="en-US" sz="3200" i="1"/>
              <a:t>outcome</a:t>
            </a:r>
            <a:r>
              <a:rPr lang="en-US" altLang="en-US" sz="3200"/>
              <a:t> </a:t>
            </a:r>
            <a:r>
              <a:rPr lang="en-US" altLang="en-US" sz="3200" i="1"/>
              <a:t>variable</a:t>
            </a:r>
            <a:r>
              <a:rPr lang="en-US" altLang="en-US" sz="3200"/>
              <a:t>.  The variable predicting the dependent variable is called the </a:t>
            </a:r>
            <a:r>
              <a:rPr lang="en-US" altLang="en-US" sz="3200" i="1"/>
              <a:t>independent variable</a:t>
            </a:r>
            <a:r>
              <a:rPr lang="en-US" altLang="en-US" sz="3200"/>
              <a:t>, </a:t>
            </a:r>
            <a:r>
              <a:rPr lang="en-US" altLang="en-US" sz="3200" i="1"/>
              <a:t>predictor</a:t>
            </a:r>
            <a:r>
              <a:rPr lang="en-US" altLang="en-US" sz="3200"/>
              <a:t> or </a:t>
            </a:r>
            <a:r>
              <a:rPr lang="en-US" altLang="en-US" sz="3200" i="1"/>
              <a:t>regressor</a:t>
            </a:r>
            <a:r>
              <a:rPr lang="en-US" altLang="en-US" sz="3200"/>
              <a:t>.  </a:t>
            </a:r>
          </a:p>
          <a:p>
            <a:pPr>
              <a:buFont typeface="Georgia" panose="02040502050405020303" pitchFamily="18" charset="0"/>
              <a:buNone/>
            </a:pPr>
            <a:r>
              <a:rPr lang="en-US" altLang="en-US" sz="3200"/>
              <a:t>In predicting one variable from another, we are not suggesting that one variable is a cause of the other.</a:t>
            </a:r>
          </a:p>
        </p:txBody>
      </p:sp>
    </p:spTree>
    <p:extLst>
      <p:ext uri="{BB962C8B-B14F-4D97-AF65-F5344CB8AC3E}">
        <p14:creationId xmlns:p14="http://schemas.microsoft.com/office/powerpoint/2010/main" val="24622043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E32BD8D-D8DD-394C-BE96-0A4DC5232706}"/>
              </a:ext>
            </a:extLst>
          </p:cNvPr>
          <p:cNvSpPr>
            <a:spLocks noGrp="1" noChangeArrowheads="1"/>
          </p:cNvSpPr>
          <p:nvPr>
            <p:ph type="title" idx="4294967295"/>
          </p:nvPr>
        </p:nvSpPr>
        <p:spPr>
          <a:xfrm>
            <a:off x="1905000" y="381000"/>
            <a:ext cx="8229600" cy="685800"/>
          </a:xfrm>
        </p:spPr>
        <p:txBody>
          <a:bodyPr>
            <a:normAutofit fontScale="90000"/>
          </a:bodyPr>
          <a:lstStyle/>
          <a:p>
            <a:pPr fontAlgn="auto">
              <a:spcAft>
                <a:spcPts val="0"/>
              </a:spcAft>
              <a:defRPr/>
            </a:pPr>
            <a:r>
              <a:rPr lang="en-US" dirty="0">
                <a:solidFill>
                  <a:schemeClr val="tx1"/>
                </a:solidFill>
                <a:effectLst>
                  <a:outerShdw blurRad="38100" dist="38100" dir="2700000" algn="tl">
                    <a:srgbClr val="FFFFFF"/>
                  </a:outerShdw>
                </a:effectLst>
              </a:rPr>
              <a:t>Overview of Topics Covered</a:t>
            </a:r>
          </a:p>
        </p:txBody>
      </p:sp>
      <p:sp>
        <p:nvSpPr>
          <p:cNvPr id="15362" name="Rectangle 3">
            <a:extLst>
              <a:ext uri="{FF2B5EF4-FFF2-40B4-BE49-F238E27FC236}">
                <a16:creationId xmlns:a16="http://schemas.microsoft.com/office/drawing/2014/main" id="{CE881D82-0C0D-F646-B553-54A9A6CF2B6E}"/>
              </a:ext>
            </a:extLst>
          </p:cNvPr>
          <p:cNvSpPr>
            <a:spLocks noGrp="1"/>
          </p:cNvSpPr>
          <p:nvPr>
            <p:ph idx="4294967295"/>
          </p:nvPr>
        </p:nvSpPr>
        <p:spPr>
          <a:xfrm>
            <a:off x="1752600" y="1219200"/>
            <a:ext cx="8610600" cy="5354638"/>
          </a:xfrm>
        </p:spPr>
        <p:txBody>
          <a:bodyPr rtlCol="0">
            <a:normAutofit/>
          </a:bodyPr>
          <a:lstStyle/>
          <a:p>
            <a:pPr marL="0" indent="0" fontAlgn="auto">
              <a:spcAft>
                <a:spcPts val="0"/>
              </a:spcAft>
              <a:buClr>
                <a:srgbClr val="CC0000"/>
              </a:buClr>
              <a:buFont typeface="Arial" panose="020B0604020202020204" pitchFamily="34" charset="0"/>
              <a:buNone/>
              <a:defRPr/>
            </a:pPr>
            <a:endParaRPr lang="en-US" altLang="en-US" dirty="0">
              <a:solidFill>
                <a:schemeClr val="tx1">
                  <a:lumMod val="85000"/>
                  <a:lumOff val="15000"/>
                </a:schemeClr>
              </a:solidFill>
            </a:endParaRPr>
          </a:p>
          <a:p>
            <a:pPr fontAlgn="auto">
              <a:spcAft>
                <a:spcPts val="0"/>
              </a:spcAft>
              <a:buClr>
                <a:srgbClr val="CC0000"/>
              </a:buClr>
              <a:buFontTx/>
              <a:buChar char="•"/>
              <a:defRPr/>
            </a:pPr>
            <a:r>
              <a:rPr lang="en-US" altLang="en-US" sz="2400" dirty="0">
                <a:solidFill>
                  <a:schemeClr val="tx1">
                    <a:lumMod val="85000"/>
                    <a:lumOff val="15000"/>
                  </a:schemeClr>
                </a:solidFill>
              </a:rPr>
              <a:t>Simple linear regression when both independent and dependent variables are scale </a:t>
            </a:r>
          </a:p>
          <a:p>
            <a:pPr marL="742950" lvl="1" indent="-285750" fontAlgn="auto">
              <a:spcAft>
                <a:spcPts val="0"/>
              </a:spcAft>
              <a:buClr>
                <a:srgbClr val="CC0000"/>
              </a:buClr>
              <a:buFontTx/>
              <a:buChar char="•"/>
              <a:defRPr/>
            </a:pPr>
            <a:r>
              <a:rPr lang="en-US" altLang="en-US" sz="2400" dirty="0">
                <a:solidFill>
                  <a:schemeClr val="tx1"/>
                </a:solidFill>
              </a:rPr>
              <a:t>The scatterplot:  Graphing the “best-fitting” linear equation</a:t>
            </a:r>
          </a:p>
          <a:p>
            <a:pPr marL="742950" lvl="1" indent="-285750" fontAlgn="auto">
              <a:spcAft>
                <a:spcPts val="0"/>
              </a:spcAft>
              <a:buClr>
                <a:srgbClr val="CC0000"/>
              </a:buClr>
              <a:buFontTx/>
              <a:buChar char="•"/>
              <a:defRPr/>
            </a:pPr>
            <a:r>
              <a:rPr lang="en-US" altLang="en-US" sz="2400" dirty="0">
                <a:solidFill>
                  <a:schemeClr val="tx1"/>
                </a:solidFill>
              </a:rPr>
              <a:t>The simple linear regression equation: </a:t>
            </a:r>
            <a:r>
              <a:rPr lang="en-US" altLang="en-US" sz="2400" dirty="0" err="1">
                <a:solidFill>
                  <a:schemeClr val="tx1"/>
                </a:solidFill>
              </a:rPr>
              <a:t>Yhat</a:t>
            </a:r>
            <a:r>
              <a:rPr lang="en-US" altLang="en-US" sz="2400" dirty="0">
                <a:solidFill>
                  <a:schemeClr val="tx1"/>
                </a:solidFill>
              </a:rPr>
              <a:t> = </a:t>
            </a:r>
            <a:r>
              <a:rPr lang="en-US" altLang="en-US" sz="2400" dirty="0" err="1">
                <a:solidFill>
                  <a:schemeClr val="tx1"/>
                </a:solidFill>
              </a:rPr>
              <a:t>bX+a</a:t>
            </a:r>
            <a:endParaRPr lang="en-US" altLang="en-US" sz="2400" dirty="0">
              <a:solidFill>
                <a:schemeClr val="tx1"/>
              </a:solidFill>
            </a:endParaRPr>
          </a:p>
          <a:p>
            <a:pPr marL="742950" lvl="1" indent="-285750" fontAlgn="auto">
              <a:spcAft>
                <a:spcPts val="0"/>
              </a:spcAft>
              <a:buClr>
                <a:srgbClr val="CC0000"/>
              </a:buClr>
              <a:buFontTx/>
              <a:buChar char="•"/>
              <a:defRPr/>
            </a:pPr>
            <a:r>
              <a:rPr lang="en-US" altLang="en-US" sz="2400" dirty="0">
                <a:solidFill>
                  <a:schemeClr val="tx1"/>
                </a:solidFill>
              </a:rPr>
              <a:t>The standardized regression equation</a:t>
            </a:r>
          </a:p>
          <a:p>
            <a:pPr marL="742950" lvl="1" indent="-285750" fontAlgn="auto">
              <a:spcAft>
                <a:spcPts val="0"/>
              </a:spcAft>
              <a:buClr>
                <a:srgbClr val="CC0000"/>
              </a:buClr>
              <a:buFontTx/>
              <a:buChar char="•"/>
              <a:defRPr/>
            </a:pPr>
            <a:r>
              <a:rPr lang="en-US" altLang="en-US" sz="2400" dirty="0">
                <a:solidFill>
                  <a:schemeClr val="tx1"/>
                </a:solidFill>
              </a:rPr>
              <a:t>R as a measure of the goodness of fit of the model</a:t>
            </a:r>
          </a:p>
          <a:p>
            <a:pPr marL="742950" lvl="1" indent="-285750" fontAlgn="auto">
              <a:spcAft>
                <a:spcPts val="0"/>
              </a:spcAft>
              <a:buClr>
                <a:srgbClr val="CC0000"/>
              </a:buClr>
              <a:buFontTx/>
              <a:buChar char="•"/>
              <a:defRPr/>
            </a:pPr>
            <a:r>
              <a:rPr lang="en-US" altLang="en-US" sz="2400" dirty="0">
                <a:solidFill>
                  <a:schemeClr val="tx1"/>
                </a:solidFill>
              </a:rPr>
              <a:t>Why the scatterplot is important</a:t>
            </a:r>
          </a:p>
          <a:p>
            <a:pPr fontAlgn="auto">
              <a:spcAft>
                <a:spcPts val="0"/>
              </a:spcAft>
              <a:buClr>
                <a:srgbClr val="CC0000"/>
              </a:buClr>
              <a:buFontTx/>
              <a:buChar char="•"/>
              <a:defRPr/>
            </a:pPr>
            <a:r>
              <a:rPr lang="en-US" altLang="en-US" sz="2400" dirty="0">
                <a:solidFill>
                  <a:schemeClr val="tx1">
                    <a:lumMod val="85000"/>
                    <a:lumOff val="15000"/>
                  </a:schemeClr>
                </a:solidFill>
              </a:rPr>
              <a:t>Simple linear regression when the independent variable is dichotomous</a:t>
            </a:r>
          </a:p>
        </p:txBody>
      </p:sp>
    </p:spTree>
    <p:extLst>
      <p:ext uri="{BB962C8B-B14F-4D97-AF65-F5344CB8AC3E}">
        <p14:creationId xmlns:p14="http://schemas.microsoft.com/office/powerpoint/2010/main" val="1421420451"/>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B14BEF3-0B91-E242-A732-B311B8D783F0}"/>
              </a:ext>
            </a:extLst>
          </p:cNvPr>
          <p:cNvSpPr>
            <a:spLocks noGrp="1" noChangeArrowheads="1"/>
          </p:cNvSpPr>
          <p:nvPr>
            <p:ph type="title"/>
          </p:nvPr>
        </p:nvSpPr>
        <p:spPr>
          <a:xfrm>
            <a:off x="1676400" y="381000"/>
            <a:ext cx="8991600" cy="1143000"/>
          </a:xfrm>
        </p:spPr>
        <p:txBody>
          <a:bodyPr>
            <a:noAutofit/>
          </a:bodyPr>
          <a:lstStyle/>
          <a:p>
            <a:pPr fontAlgn="auto">
              <a:spcAft>
                <a:spcPts val="0"/>
              </a:spcAft>
              <a:defRPr/>
            </a:pPr>
            <a:r>
              <a:rPr lang="en-US" sz="2400" dirty="0">
                <a:solidFill>
                  <a:schemeClr val="tx1"/>
                </a:solidFill>
                <a:effectLst>
                  <a:outerShdw blurRad="38100" dist="38100" dir="2700000" algn="tl">
                    <a:srgbClr val="FFFFFF"/>
                  </a:outerShdw>
                </a:effectLst>
              </a:rPr>
              <a:t>Graphing the Simple Regression Equation (the best fitting line) on the Scatterplot for Predicting Calories from Fat</a:t>
            </a:r>
          </a:p>
        </p:txBody>
      </p:sp>
      <p:sp>
        <p:nvSpPr>
          <p:cNvPr id="16386" name="Rectangle 3">
            <a:extLst>
              <a:ext uri="{FF2B5EF4-FFF2-40B4-BE49-F238E27FC236}">
                <a16:creationId xmlns:a16="http://schemas.microsoft.com/office/drawing/2014/main" id="{C0300AA9-0975-9D4D-9EB9-63BA616DFA71}"/>
              </a:ext>
            </a:extLst>
          </p:cNvPr>
          <p:cNvSpPr>
            <a:spLocks noGrp="1"/>
          </p:cNvSpPr>
          <p:nvPr>
            <p:ph idx="1"/>
          </p:nvPr>
        </p:nvSpPr>
        <p:spPr>
          <a:xfrm>
            <a:off x="1981200" y="1752600"/>
            <a:ext cx="8229600" cy="4876800"/>
          </a:xfrm>
        </p:spPr>
        <p:txBody>
          <a:bodyPr rtlCol="0">
            <a:normAutofit lnSpcReduction="10000"/>
          </a:bodyPr>
          <a:lstStyle/>
          <a:p>
            <a:pPr fontAlgn="auto">
              <a:spcAft>
                <a:spcPts val="0"/>
              </a:spcAft>
              <a:buFont typeface="Arial" panose="020B0604020202020204" pitchFamily="34" charset="0"/>
              <a:buNone/>
              <a:defRPr/>
            </a:pPr>
            <a:r>
              <a:rPr lang="en-US" altLang="en-US" b="1" dirty="0">
                <a:solidFill>
                  <a:schemeClr val="tx1">
                    <a:lumMod val="85000"/>
                    <a:lumOff val="15000"/>
                  </a:schemeClr>
                </a:solidFill>
              </a:rPr>
              <a:t>plot(</a:t>
            </a:r>
            <a:r>
              <a:rPr lang="en-US" altLang="en-US" b="1" dirty="0" err="1">
                <a:solidFill>
                  <a:schemeClr val="tx1">
                    <a:lumMod val="85000"/>
                    <a:lumOff val="15000"/>
                  </a:schemeClr>
                </a:solidFill>
              </a:rPr>
              <a:t>Hamburger$calories~Hamburger$fat</a:t>
            </a:r>
            <a:r>
              <a:rPr lang="en-US" altLang="en-US" b="1" dirty="0">
                <a:solidFill>
                  <a:schemeClr val="tx1">
                    <a:lumMod val="85000"/>
                    <a:lumOff val="15000"/>
                  </a:schemeClr>
                </a:solidFill>
              </a:rPr>
              <a:t>, </a:t>
            </a:r>
            <a:r>
              <a:rPr lang="en-US" altLang="en-US" b="1" dirty="0" err="1">
                <a:solidFill>
                  <a:schemeClr val="tx1">
                    <a:lumMod val="85000"/>
                    <a:lumOff val="15000"/>
                  </a:schemeClr>
                </a:solidFill>
              </a:rPr>
              <a:t>xlab</a:t>
            </a:r>
            <a:r>
              <a:rPr lang="en-US" altLang="en-US" b="1" dirty="0">
                <a:solidFill>
                  <a:schemeClr val="tx1">
                    <a:lumMod val="85000"/>
                    <a:lumOff val="15000"/>
                  </a:schemeClr>
                </a:solidFill>
              </a:rPr>
              <a:t> = "Fat", </a:t>
            </a:r>
            <a:r>
              <a:rPr lang="en-US" altLang="en-US" b="1" dirty="0" err="1">
                <a:solidFill>
                  <a:schemeClr val="tx1">
                    <a:lumMod val="85000"/>
                    <a:lumOff val="15000"/>
                  </a:schemeClr>
                </a:solidFill>
              </a:rPr>
              <a:t>ylab</a:t>
            </a:r>
            <a:r>
              <a:rPr lang="en-US" altLang="en-US" b="1" dirty="0">
                <a:solidFill>
                  <a:schemeClr val="tx1">
                    <a:lumMod val="85000"/>
                    <a:lumOff val="15000"/>
                  </a:schemeClr>
                </a:solidFill>
              </a:rPr>
              <a:t> = "Calories", </a:t>
            </a:r>
            <a:r>
              <a:rPr lang="en-US" altLang="en-US" b="1" dirty="0" err="1">
                <a:solidFill>
                  <a:schemeClr val="tx1">
                    <a:lumMod val="85000"/>
                    <a:lumOff val="15000"/>
                  </a:schemeClr>
                </a:solidFill>
              </a:rPr>
              <a:t>pch</a:t>
            </a:r>
            <a:r>
              <a:rPr lang="en-US" altLang="en-US" b="1" dirty="0">
                <a:solidFill>
                  <a:schemeClr val="tx1">
                    <a:lumMod val="85000"/>
                    <a:lumOff val="15000"/>
                  </a:schemeClr>
                </a:solidFill>
              </a:rPr>
              <a:t> = 16) </a:t>
            </a:r>
          </a:p>
          <a:p>
            <a:pPr fontAlgn="auto">
              <a:spcAft>
                <a:spcPts val="0"/>
              </a:spcAft>
              <a:buFont typeface="Arial" panose="020B0604020202020204" pitchFamily="34" charset="0"/>
              <a:buNone/>
              <a:defRPr/>
            </a:pPr>
            <a:r>
              <a:rPr lang="en-US" altLang="en-US" b="1" dirty="0" err="1">
                <a:solidFill>
                  <a:schemeClr val="tx1">
                    <a:lumMod val="85000"/>
                    <a:lumOff val="15000"/>
                  </a:schemeClr>
                </a:solidFill>
              </a:rPr>
              <a:t>abline</a:t>
            </a:r>
            <a:r>
              <a:rPr lang="en-US" altLang="en-US" b="1" dirty="0">
                <a:solidFill>
                  <a:schemeClr val="tx1">
                    <a:lumMod val="85000"/>
                    <a:lumOff val="15000"/>
                  </a:schemeClr>
                </a:solidFill>
              </a:rPr>
              <a:t>(</a:t>
            </a:r>
            <a:r>
              <a:rPr lang="en-US" altLang="en-US" b="1" dirty="0" err="1">
                <a:solidFill>
                  <a:schemeClr val="tx1">
                    <a:lumMod val="85000"/>
                    <a:lumOff val="15000"/>
                  </a:schemeClr>
                </a:solidFill>
              </a:rPr>
              <a:t>lm</a:t>
            </a:r>
            <a:r>
              <a:rPr lang="en-US" altLang="en-US" b="1" dirty="0">
                <a:solidFill>
                  <a:schemeClr val="tx1">
                    <a:lumMod val="85000"/>
                    <a:lumOff val="15000"/>
                  </a:schemeClr>
                </a:solidFill>
              </a:rPr>
              <a:t>(</a:t>
            </a:r>
            <a:r>
              <a:rPr lang="en-US" altLang="en-US" b="1" dirty="0" err="1">
                <a:solidFill>
                  <a:schemeClr val="tx1">
                    <a:lumMod val="85000"/>
                    <a:lumOff val="15000"/>
                  </a:schemeClr>
                </a:solidFill>
              </a:rPr>
              <a:t>Hamburger$calories~Hamburger$fat</a:t>
            </a:r>
            <a:r>
              <a:rPr lang="en-US" altLang="en-US" b="1" dirty="0">
                <a:solidFill>
                  <a:schemeClr val="tx1">
                    <a:lumMod val="85000"/>
                    <a:lumOff val="15000"/>
                  </a:schemeClr>
                </a:solidFill>
              </a:rPr>
              <a:t>))</a:t>
            </a:r>
          </a:p>
          <a:p>
            <a:pPr fontAlgn="auto">
              <a:spcAft>
                <a:spcPts val="0"/>
              </a:spcAft>
              <a:buFont typeface="Arial" panose="020B0604020202020204" pitchFamily="34" charset="0"/>
              <a:buNone/>
              <a:defRPr/>
            </a:pPr>
            <a:endParaRPr lang="en-US" altLang="en-US" b="1" dirty="0">
              <a:solidFill>
                <a:schemeClr val="tx1">
                  <a:lumMod val="85000"/>
                  <a:lumOff val="15000"/>
                </a:schemeClr>
              </a:solidFill>
            </a:endParaRPr>
          </a:p>
          <a:p>
            <a:pPr fontAlgn="auto">
              <a:spcAft>
                <a:spcPts val="0"/>
              </a:spcAft>
              <a:buFont typeface="Georgia" panose="02040502050405020303" pitchFamily="18" charset="0"/>
              <a:buNone/>
              <a:defRPr/>
            </a:pPr>
            <a:endParaRPr lang="en-US" altLang="en-US" i="1" dirty="0">
              <a:solidFill>
                <a:schemeClr val="tx1">
                  <a:lumMod val="85000"/>
                  <a:lumOff val="15000"/>
                </a:schemeClr>
              </a:solidFill>
            </a:endParaRPr>
          </a:p>
          <a:p>
            <a:pPr fontAlgn="auto">
              <a:spcAft>
                <a:spcPts val="0"/>
              </a:spcAft>
              <a:buFont typeface="Georgia" panose="02040502050405020303" pitchFamily="18" charset="0"/>
              <a:buNone/>
              <a:defRPr/>
            </a:pPr>
            <a:endParaRPr lang="en-US" altLang="en-US" i="1" dirty="0">
              <a:solidFill>
                <a:schemeClr val="tx1">
                  <a:lumMod val="85000"/>
                  <a:lumOff val="15000"/>
                </a:schemeClr>
              </a:solidFill>
            </a:endParaRPr>
          </a:p>
          <a:p>
            <a:pPr fontAlgn="auto">
              <a:spcAft>
                <a:spcPts val="0"/>
              </a:spcAft>
              <a:buFont typeface="Georgia" panose="02040502050405020303" pitchFamily="18" charset="0"/>
              <a:buNone/>
              <a:defRPr/>
            </a:pPr>
            <a:endParaRPr lang="en-US" altLang="en-US" i="1" dirty="0">
              <a:solidFill>
                <a:schemeClr val="tx1">
                  <a:lumMod val="85000"/>
                  <a:lumOff val="15000"/>
                </a:schemeClr>
              </a:solidFill>
            </a:endParaRPr>
          </a:p>
          <a:p>
            <a:pPr fontAlgn="auto">
              <a:spcAft>
                <a:spcPts val="0"/>
              </a:spcAft>
              <a:buFont typeface="Georgia" panose="02040502050405020303" pitchFamily="18" charset="0"/>
              <a:buNone/>
              <a:defRPr/>
            </a:pPr>
            <a:endParaRPr lang="en-US" altLang="en-US" i="1" dirty="0">
              <a:solidFill>
                <a:schemeClr val="tx1">
                  <a:lumMod val="85000"/>
                  <a:lumOff val="15000"/>
                </a:schemeClr>
              </a:solidFill>
            </a:endParaRPr>
          </a:p>
          <a:p>
            <a:pPr fontAlgn="auto">
              <a:spcAft>
                <a:spcPts val="0"/>
              </a:spcAft>
              <a:buFont typeface="Georgia" panose="02040502050405020303" pitchFamily="18" charset="0"/>
              <a:buNone/>
              <a:defRPr/>
            </a:pPr>
            <a:endParaRPr lang="en-US" altLang="en-US" i="1" dirty="0">
              <a:solidFill>
                <a:schemeClr val="tx1">
                  <a:lumMod val="85000"/>
                  <a:lumOff val="15000"/>
                </a:schemeClr>
              </a:solidFill>
            </a:endParaRPr>
          </a:p>
          <a:p>
            <a:pPr fontAlgn="auto">
              <a:spcAft>
                <a:spcPts val="0"/>
              </a:spcAft>
              <a:buFont typeface="Georgia" panose="02040502050405020303" pitchFamily="18" charset="0"/>
              <a:buNone/>
              <a:defRPr/>
            </a:pPr>
            <a:endParaRPr lang="en-US" altLang="en-US" i="1" dirty="0">
              <a:solidFill>
                <a:schemeClr val="tx1">
                  <a:lumMod val="85000"/>
                  <a:lumOff val="15000"/>
                </a:schemeClr>
              </a:solidFill>
            </a:endParaRPr>
          </a:p>
          <a:p>
            <a:pPr fontAlgn="auto">
              <a:spcAft>
                <a:spcPts val="0"/>
              </a:spcAft>
              <a:buFont typeface="Georgia" panose="02040502050405020303" pitchFamily="18" charset="0"/>
              <a:buNone/>
              <a:defRPr/>
            </a:pPr>
            <a:endParaRPr lang="en-US" altLang="en-US" i="1" dirty="0">
              <a:solidFill>
                <a:schemeClr val="tx1">
                  <a:lumMod val="85000"/>
                  <a:lumOff val="15000"/>
                </a:schemeClr>
              </a:solidFill>
            </a:endParaRPr>
          </a:p>
          <a:p>
            <a:pPr fontAlgn="auto">
              <a:spcAft>
                <a:spcPts val="0"/>
              </a:spcAft>
              <a:buFont typeface="Georgia" panose="02040502050405020303" pitchFamily="18" charset="0"/>
              <a:buNone/>
              <a:defRPr/>
            </a:pPr>
            <a:r>
              <a:rPr lang="en-US" altLang="en-US" sz="2000" i="1" dirty="0">
                <a:solidFill>
                  <a:schemeClr val="tx1">
                    <a:lumMod val="85000"/>
                    <a:lumOff val="15000"/>
                  </a:schemeClr>
                </a:solidFill>
              </a:rPr>
              <a:t>Note</a:t>
            </a:r>
            <a:r>
              <a:rPr lang="en-US" altLang="en-US" sz="2000" dirty="0">
                <a:solidFill>
                  <a:schemeClr val="tx1">
                    <a:lumMod val="85000"/>
                    <a:lumOff val="15000"/>
                  </a:schemeClr>
                </a:solidFill>
              </a:rPr>
              <a:t>: By convention, the dependent variable is on the y-axis and the independent variable is on the x-axis. </a:t>
            </a:r>
          </a:p>
          <a:p>
            <a:pPr fontAlgn="auto">
              <a:spcAft>
                <a:spcPts val="0"/>
              </a:spcAft>
              <a:buFontTx/>
              <a:buNone/>
              <a:defRPr/>
            </a:pPr>
            <a:endParaRPr lang="en-US" altLang="en-US" dirty="0">
              <a:solidFill>
                <a:schemeClr val="tx1">
                  <a:lumMod val="85000"/>
                  <a:lumOff val="15000"/>
                </a:schemeClr>
              </a:solidFill>
            </a:endParaRPr>
          </a:p>
        </p:txBody>
      </p:sp>
      <p:pic>
        <p:nvPicPr>
          <p:cNvPr id="4099" name="Picture 1">
            <a:extLst>
              <a:ext uri="{FF2B5EF4-FFF2-40B4-BE49-F238E27FC236}">
                <a16:creationId xmlns:a16="http://schemas.microsoft.com/office/drawing/2014/main" id="{DF1A3C86-8AA7-0057-845E-FCFA67AD7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743200"/>
            <a:ext cx="55372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25553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EAA503E-BF95-AE4E-9746-4C0A26D16708}"/>
              </a:ext>
            </a:extLst>
          </p:cNvPr>
          <p:cNvSpPr>
            <a:spLocks noGrp="1" noChangeArrowheads="1"/>
          </p:cNvSpPr>
          <p:nvPr>
            <p:ph type="title" idx="4294967295"/>
          </p:nvPr>
        </p:nvSpPr>
        <p:spPr>
          <a:xfrm>
            <a:off x="1600200" y="381000"/>
            <a:ext cx="9067800" cy="990600"/>
          </a:xfrm>
        </p:spPr>
        <p:txBody>
          <a:bodyPr>
            <a:noAutofit/>
          </a:bodyPr>
          <a:lstStyle/>
          <a:p>
            <a:pPr fontAlgn="auto">
              <a:spcAft>
                <a:spcPts val="0"/>
              </a:spcAft>
              <a:defRPr/>
            </a:pPr>
            <a:r>
              <a:rPr lang="en-US" sz="2400" dirty="0">
                <a:solidFill>
                  <a:schemeClr val="tx1"/>
                </a:solidFill>
                <a:effectLst>
                  <a:outerShdw blurRad="38100" dist="38100" dir="2700000" algn="tl">
                    <a:srgbClr val="FFFFFF"/>
                  </a:outerShdw>
                </a:effectLst>
              </a:rPr>
              <a:t>Using the </a:t>
            </a:r>
            <a:r>
              <a:rPr lang="en-US" sz="2400" dirty="0" err="1">
                <a:solidFill>
                  <a:schemeClr val="tx1"/>
                </a:solidFill>
                <a:effectLst>
                  <a:outerShdw blurRad="38100" dist="38100" dir="2700000" algn="tl">
                    <a:srgbClr val="FFFFFF"/>
                  </a:outerShdw>
                </a:effectLst>
              </a:rPr>
              <a:t>Scatterplot</a:t>
            </a:r>
            <a:r>
              <a:rPr lang="en-US" sz="2400" dirty="0">
                <a:solidFill>
                  <a:schemeClr val="tx1"/>
                </a:solidFill>
                <a:effectLst>
                  <a:outerShdw blurRad="38100" dist="38100" dir="2700000" algn="tl">
                    <a:srgbClr val="FFFFFF"/>
                  </a:outerShdw>
                </a:effectLst>
              </a:rPr>
              <a:t> to Predict the Number of Calories of a Burger with 28 Grams of Fat</a:t>
            </a:r>
          </a:p>
        </p:txBody>
      </p:sp>
      <p:sp>
        <p:nvSpPr>
          <p:cNvPr id="5122" name="Rectangle 3">
            <a:extLst>
              <a:ext uri="{FF2B5EF4-FFF2-40B4-BE49-F238E27FC236}">
                <a16:creationId xmlns:a16="http://schemas.microsoft.com/office/drawing/2014/main" id="{7DDA47CB-FD83-CC33-DA05-F4BFD46FC93D}"/>
              </a:ext>
            </a:extLst>
          </p:cNvPr>
          <p:cNvSpPr>
            <a:spLocks noGrp="1" noChangeArrowheads="1"/>
          </p:cNvSpPr>
          <p:nvPr>
            <p:ph idx="4294967295"/>
          </p:nvPr>
        </p:nvSpPr>
        <p:spPr>
          <a:xfrm>
            <a:off x="1524000" y="1981200"/>
            <a:ext cx="8229600" cy="4592638"/>
          </a:xfrm>
        </p:spPr>
        <p:txBody>
          <a:bodyPr/>
          <a:lstStyle/>
          <a:p>
            <a:pPr>
              <a:buFontTx/>
              <a:buNone/>
            </a:pPr>
            <a:r>
              <a:rPr lang="en-US" altLang="en-US" sz="2400">
                <a:solidFill>
                  <a:srgbClr val="FF0000"/>
                </a:solidFill>
              </a:rPr>
              <a:t>Answer:  Approximately 520 calories. </a:t>
            </a:r>
          </a:p>
          <a:p>
            <a:pPr>
              <a:buFontTx/>
              <a:buNone/>
            </a:pPr>
            <a:endParaRPr lang="en-US" altLang="en-US" sz="2400"/>
          </a:p>
          <a:p>
            <a:pPr>
              <a:buFontTx/>
              <a:buNone/>
            </a:pPr>
            <a:r>
              <a:rPr lang="en-US" altLang="en-US" sz="2400" i="1"/>
              <a:t>Note</a:t>
            </a:r>
            <a:r>
              <a:rPr lang="en-US" altLang="en-US" sz="2400"/>
              <a:t>:  A Big Mac has 28 grams of fat, but actually has 530 calories.  The predicted value of 520 calories departs from the actual value by 10 calories.  This amount, the difference, d, between the actual and predicted values, is called the </a:t>
            </a:r>
            <a:r>
              <a:rPr lang="en-US" altLang="en-US" sz="2400" i="1"/>
              <a:t>residual</a:t>
            </a:r>
            <a:r>
              <a:rPr lang="en-US" altLang="en-US" sz="2400"/>
              <a:t> or </a:t>
            </a:r>
            <a:r>
              <a:rPr lang="en-US" altLang="en-US" sz="2400" i="1"/>
              <a:t>error</a:t>
            </a:r>
            <a:r>
              <a:rPr lang="en-US" altLang="en-US" sz="2400"/>
              <a:t>.</a:t>
            </a:r>
          </a:p>
          <a:p>
            <a:pPr>
              <a:buFontTx/>
              <a:buNone/>
            </a:pPr>
            <a:endParaRPr lang="en-US" altLang="en-US" sz="2400"/>
          </a:p>
          <a:p>
            <a:pPr>
              <a:buFontTx/>
              <a:buNone/>
            </a:pPr>
            <a:r>
              <a:rPr lang="en-US" altLang="en-US" sz="2400"/>
              <a:t>In equation form, we may say that in this case,</a:t>
            </a:r>
          </a:p>
          <a:p>
            <a:pPr>
              <a:buFontTx/>
              <a:buNone/>
            </a:pPr>
            <a:r>
              <a:rPr lang="en-US" altLang="en-US"/>
              <a:t>			 </a:t>
            </a:r>
            <a:r>
              <a:rPr lang="en-US" altLang="en-US" sz="2400"/>
              <a:t>d = Y –     = 530 - 520 = 10</a:t>
            </a:r>
          </a:p>
          <a:p>
            <a:pPr>
              <a:buFontTx/>
              <a:buNone/>
            </a:pPr>
            <a:endParaRPr lang="en-US" altLang="en-US"/>
          </a:p>
        </p:txBody>
      </p:sp>
      <p:graphicFrame>
        <p:nvGraphicFramePr>
          <p:cNvPr id="5123" name="Object 5">
            <a:extLst>
              <a:ext uri="{FF2B5EF4-FFF2-40B4-BE49-F238E27FC236}">
                <a16:creationId xmlns:a16="http://schemas.microsoft.com/office/drawing/2014/main" id="{49FC2261-FF17-9BB1-0D2E-89C111CC8B46}"/>
              </a:ext>
            </a:extLst>
          </p:cNvPr>
          <p:cNvGraphicFramePr>
            <a:graphicFrameLocks noChangeAspect="1"/>
          </p:cNvGraphicFramePr>
          <p:nvPr/>
        </p:nvGraphicFramePr>
        <p:xfrm>
          <a:off x="4419601" y="5486400"/>
          <a:ext cx="314325" cy="4572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5123" name="Object 5">
                        <a:extLst>
                          <a:ext uri="{FF2B5EF4-FFF2-40B4-BE49-F238E27FC236}">
                            <a16:creationId xmlns:a16="http://schemas.microsoft.com/office/drawing/2014/main" id="{49FC2261-FF17-9BB1-0D2E-89C111CC8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1" y="5486400"/>
                        <a:ext cx="31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2766948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936DDC90-BE2F-0E48-A9B0-9FC3273FE2C2}"/>
              </a:ext>
            </a:extLst>
          </p:cNvPr>
          <p:cNvSpPr>
            <a:spLocks noGrp="1"/>
          </p:cNvSpPr>
          <p:nvPr>
            <p:ph type="title" idx="4294967295"/>
          </p:nvPr>
        </p:nvSpPr>
        <p:spPr>
          <a:xfrm>
            <a:off x="1524000" y="609600"/>
            <a:ext cx="8686800" cy="990600"/>
          </a:xfrm>
        </p:spPr>
        <p:txBody>
          <a:bodyPr>
            <a:noAutofit/>
          </a:bodyPr>
          <a:lstStyle/>
          <a:p>
            <a:pPr fontAlgn="auto">
              <a:spcAft>
                <a:spcPts val="0"/>
              </a:spcAft>
              <a:defRPr/>
            </a:pPr>
            <a:r>
              <a:rPr lang="en-US" altLang="en-US" sz="2800">
                <a:solidFill>
                  <a:schemeClr val="tx1"/>
                </a:solidFill>
              </a:rPr>
              <a:t>Creating the Best-Fitting Line: Averaging (a function of) the d’s</a:t>
            </a:r>
          </a:p>
        </p:txBody>
      </p:sp>
      <p:sp>
        <p:nvSpPr>
          <p:cNvPr id="3" name="Content Placeholder 2">
            <a:extLst>
              <a:ext uri="{FF2B5EF4-FFF2-40B4-BE49-F238E27FC236}">
                <a16:creationId xmlns:a16="http://schemas.microsoft.com/office/drawing/2014/main" id="{3361AF90-3918-0247-29BB-B45C5152B9D2}"/>
              </a:ext>
            </a:extLst>
          </p:cNvPr>
          <p:cNvSpPr>
            <a:spLocks noGrp="1" noChangeArrowheads="1"/>
          </p:cNvSpPr>
          <p:nvPr>
            <p:ph idx="4294967295"/>
          </p:nvPr>
        </p:nvSpPr>
        <p:spPr>
          <a:xfrm>
            <a:off x="1524000" y="1676400"/>
            <a:ext cx="8610600" cy="5105400"/>
          </a:xfrm>
        </p:spPr>
        <p:txBody>
          <a:bodyPr/>
          <a:lstStyle/>
          <a:p>
            <a:pPr>
              <a:buFont typeface="Georgia" panose="02040502050405020303" pitchFamily="18" charset="0"/>
              <a:buNone/>
            </a:pPr>
            <a:r>
              <a:rPr lang="en-US" altLang="en-US" sz="2400"/>
              <a:t>While d = 10 in this case, d may equal a different value for each of the other four cases in this data set.</a:t>
            </a:r>
          </a:p>
          <a:p>
            <a:pPr>
              <a:buFont typeface="Georgia" panose="02040502050405020303" pitchFamily="18" charset="0"/>
              <a:buNone/>
            </a:pPr>
            <a:endParaRPr lang="en-US" altLang="en-US" sz="2400"/>
          </a:p>
          <a:p>
            <a:pPr>
              <a:buFont typeface="Georgia" panose="02040502050405020303" pitchFamily="18" charset="0"/>
              <a:buNone/>
            </a:pPr>
            <a:r>
              <a:rPr lang="en-US" altLang="en-US" sz="2400"/>
              <a:t>The line that best fits our data, in the sense that it provides the most accurate predictions of the outcome variable, is the one that gives rise to the overall smallest possible set of d values.</a:t>
            </a:r>
          </a:p>
          <a:p>
            <a:pPr>
              <a:buFont typeface="Georgia" panose="02040502050405020303" pitchFamily="18" charset="0"/>
              <a:buNone/>
            </a:pPr>
            <a:endParaRPr lang="en-US" altLang="en-US" sz="2400"/>
          </a:p>
          <a:p>
            <a:pPr>
              <a:buFont typeface="Georgia" panose="02040502050405020303" pitchFamily="18" charset="0"/>
              <a:buNone/>
            </a:pPr>
            <a:r>
              <a:rPr lang="en-US" altLang="en-US" sz="2400"/>
              <a:t>The overall set of d values is summarized as an average, and, in particular, as an average of the squared d’s rather than as an average of the d’s themselves so as to avoid the cancelling out of negative and positive d’s when forming the average.  By squaring, we only are adding positive terms to get the average. </a:t>
            </a:r>
          </a:p>
        </p:txBody>
      </p:sp>
    </p:spTree>
    <p:extLst>
      <p:ext uri="{BB962C8B-B14F-4D97-AF65-F5344CB8AC3E}">
        <p14:creationId xmlns:p14="http://schemas.microsoft.com/office/powerpoint/2010/main" val="3423600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F6600F2B-C8CE-5445-AEB7-4CB7C5FAB834}"/>
              </a:ext>
            </a:extLst>
          </p:cNvPr>
          <p:cNvSpPr>
            <a:spLocks noGrp="1"/>
          </p:cNvSpPr>
          <p:nvPr>
            <p:ph type="title"/>
          </p:nvPr>
        </p:nvSpPr>
        <p:spPr>
          <a:xfrm>
            <a:off x="1984375" y="457200"/>
            <a:ext cx="8229600" cy="990600"/>
          </a:xfrm>
        </p:spPr>
        <p:txBody>
          <a:bodyPr>
            <a:noAutofit/>
          </a:bodyPr>
          <a:lstStyle/>
          <a:p>
            <a:pPr fontAlgn="auto">
              <a:spcAft>
                <a:spcPts val="0"/>
              </a:spcAft>
              <a:defRPr/>
            </a:pPr>
            <a:r>
              <a:rPr lang="en-US" altLang="en-US" sz="2400" dirty="0">
                <a:solidFill>
                  <a:schemeClr val="tx1"/>
                </a:solidFill>
              </a:rPr>
              <a:t>Creating the Best-Fitting Line: The Least Squares Criterion</a:t>
            </a:r>
            <a:endParaRPr lang="en-US" altLang="en-US" sz="2400" dirty="0"/>
          </a:p>
        </p:txBody>
      </p:sp>
      <p:sp>
        <p:nvSpPr>
          <p:cNvPr id="7170" name="Content Placeholder 2">
            <a:extLst>
              <a:ext uri="{FF2B5EF4-FFF2-40B4-BE49-F238E27FC236}">
                <a16:creationId xmlns:a16="http://schemas.microsoft.com/office/drawing/2014/main" id="{7B4B7181-6559-A859-5C3D-86F13A130988}"/>
              </a:ext>
            </a:extLst>
          </p:cNvPr>
          <p:cNvSpPr>
            <a:spLocks noGrp="1" noChangeArrowheads="1"/>
          </p:cNvSpPr>
          <p:nvPr>
            <p:ph idx="1"/>
          </p:nvPr>
        </p:nvSpPr>
        <p:spPr>
          <a:xfrm>
            <a:off x="1984375" y="1981200"/>
            <a:ext cx="8229600" cy="4038600"/>
          </a:xfrm>
        </p:spPr>
        <p:txBody>
          <a:bodyPr/>
          <a:lstStyle/>
          <a:p>
            <a:pPr>
              <a:buFont typeface="Georgia" panose="02040502050405020303" pitchFamily="18" charset="0"/>
              <a:buNone/>
            </a:pPr>
            <a:r>
              <a:rPr lang="en-US" altLang="en-US" sz="2400"/>
              <a:t>Because we take an average of the squared d’s to find the best-fitting line, the criterion for creating that line is called </a:t>
            </a:r>
            <a:r>
              <a:rPr lang="en-US" altLang="en-US" sz="2400" i="1"/>
              <a:t>the Least Squares Criterion</a:t>
            </a:r>
            <a:r>
              <a:rPr lang="en-US" altLang="en-US" sz="2400"/>
              <a:t>.</a:t>
            </a:r>
          </a:p>
          <a:p>
            <a:pPr>
              <a:buFont typeface="Georgia" panose="02040502050405020303" pitchFamily="18" charset="0"/>
              <a:buNone/>
            </a:pPr>
            <a:endParaRPr lang="en-US" altLang="en-US" sz="2400"/>
          </a:p>
          <a:p>
            <a:pPr>
              <a:buFont typeface="Georgia" panose="02040502050405020303" pitchFamily="18" charset="0"/>
              <a:buNone/>
            </a:pPr>
            <a:r>
              <a:rPr lang="en-US" altLang="en-US" sz="2400"/>
              <a:t>The best-fitting line is called the (least squares) </a:t>
            </a:r>
            <a:r>
              <a:rPr lang="en-US" altLang="en-US" sz="2400" i="1"/>
              <a:t>regression line </a:t>
            </a:r>
            <a:r>
              <a:rPr lang="en-US" altLang="en-US" sz="2400"/>
              <a:t>or (least squares) </a:t>
            </a:r>
            <a:r>
              <a:rPr lang="en-US" altLang="en-US" sz="2400" i="1"/>
              <a:t>prediction line.</a:t>
            </a:r>
          </a:p>
          <a:p>
            <a:pPr>
              <a:buFont typeface="Georgia" panose="02040502050405020303" pitchFamily="18" charset="0"/>
              <a:buNone/>
            </a:pPr>
            <a:endParaRPr lang="en-US" altLang="en-US" sz="2400" i="1"/>
          </a:p>
          <a:p>
            <a:pPr>
              <a:buFont typeface="Georgia" panose="02040502050405020303" pitchFamily="18" charset="0"/>
              <a:buNone/>
            </a:pPr>
            <a:r>
              <a:rPr lang="en-US" altLang="en-US" sz="2400"/>
              <a:t>The equation of the regression line is called the </a:t>
            </a:r>
            <a:r>
              <a:rPr lang="en-US" altLang="en-US" sz="2400" i="1"/>
              <a:t>linear regression</a:t>
            </a:r>
            <a:r>
              <a:rPr lang="en-US" altLang="en-US" sz="2400"/>
              <a:t> </a:t>
            </a:r>
            <a:r>
              <a:rPr lang="en-US" altLang="en-US" sz="2400" i="1"/>
              <a:t>equation</a:t>
            </a:r>
            <a:r>
              <a:rPr lang="en-US" altLang="en-US" sz="2400"/>
              <a:t>. </a:t>
            </a:r>
          </a:p>
        </p:txBody>
      </p:sp>
    </p:spTree>
    <p:extLst>
      <p:ext uri="{BB962C8B-B14F-4D97-AF65-F5344CB8AC3E}">
        <p14:creationId xmlns:p14="http://schemas.microsoft.com/office/powerpoint/2010/main" val="16331880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0CDE1A5-F2EA-3A41-A74D-97A399D0EC6A}"/>
              </a:ext>
            </a:extLst>
          </p:cNvPr>
          <p:cNvSpPr>
            <a:spLocks noGrp="1" noChangeArrowheads="1"/>
          </p:cNvSpPr>
          <p:nvPr>
            <p:ph type="title"/>
          </p:nvPr>
        </p:nvSpPr>
        <p:spPr>
          <a:xfrm>
            <a:off x="1981200" y="365125"/>
            <a:ext cx="8229600" cy="762000"/>
          </a:xfrm>
        </p:spPr>
        <p:txBody>
          <a:bodyPr>
            <a:normAutofit/>
          </a:bodyPr>
          <a:lstStyle/>
          <a:p>
            <a:pPr fontAlgn="auto">
              <a:spcAft>
                <a:spcPts val="0"/>
              </a:spcAft>
              <a:defRPr/>
            </a:pPr>
            <a:r>
              <a:rPr lang="en-US" sz="2400" dirty="0">
                <a:solidFill>
                  <a:schemeClr val="tx1"/>
                </a:solidFill>
                <a:effectLst>
                  <a:outerShdw blurRad="38100" dist="38100" dir="2700000" algn="tl">
                    <a:srgbClr val="FFFFFF"/>
                  </a:outerShdw>
                </a:effectLst>
              </a:rPr>
              <a:t>The Regression Equation</a:t>
            </a:r>
          </a:p>
        </p:txBody>
      </p:sp>
      <p:sp>
        <p:nvSpPr>
          <p:cNvPr id="21506" name="Rectangle 3">
            <a:extLst>
              <a:ext uri="{FF2B5EF4-FFF2-40B4-BE49-F238E27FC236}">
                <a16:creationId xmlns:a16="http://schemas.microsoft.com/office/drawing/2014/main" id="{D9D42E75-B73F-2F46-AB2D-FE595091A228}"/>
              </a:ext>
            </a:extLst>
          </p:cNvPr>
          <p:cNvSpPr>
            <a:spLocks noGrp="1"/>
          </p:cNvSpPr>
          <p:nvPr>
            <p:ph idx="1"/>
          </p:nvPr>
        </p:nvSpPr>
        <p:spPr>
          <a:xfrm>
            <a:off x="2286000" y="1524000"/>
            <a:ext cx="7391400" cy="4572000"/>
          </a:xfrm>
        </p:spPr>
        <p:txBody>
          <a:bodyPr rtlCol="0">
            <a:normAutofit fontScale="92500" lnSpcReduction="10000"/>
          </a:bodyPr>
          <a:lstStyle/>
          <a:p>
            <a:pPr fontAlgn="auto">
              <a:spcAft>
                <a:spcPts val="0"/>
              </a:spcAft>
              <a:buFont typeface="Georgia" panose="02040502050405020303" pitchFamily="18" charset="0"/>
              <a:buNone/>
              <a:defRPr/>
            </a:pPr>
            <a:r>
              <a:rPr lang="en-US" altLang="en-US" sz="2400" dirty="0">
                <a:solidFill>
                  <a:schemeClr val="tx1">
                    <a:lumMod val="85000"/>
                    <a:lumOff val="15000"/>
                  </a:schemeClr>
                </a:solidFill>
              </a:rPr>
              <a:t>Although the derivation of the regression equation is beyond the scope of this course, the equation of the regression line itself is really quite simple.</a:t>
            </a:r>
          </a:p>
          <a:p>
            <a:pPr fontAlgn="auto">
              <a:spcAft>
                <a:spcPts val="0"/>
              </a:spcAft>
              <a:buFont typeface="Georgia" panose="02040502050405020303" pitchFamily="18" charset="0"/>
              <a:buNone/>
              <a:defRPr/>
            </a:pPr>
            <a:endParaRPr lang="en-US" altLang="en-US" sz="2400" dirty="0">
              <a:solidFill>
                <a:schemeClr val="tx1">
                  <a:lumMod val="85000"/>
                  <a:lumOff val="15000"/>
                </a:schemeClr>
              </a:solidFill>
            </a:endParaRPr>
          </a:p>
          <a:p>
            <a:pPr fontAlgn="auto">
              <a:spcAft>
                <a:spcPts val="0"/>
              </a:spcAft>
              <a:buFont typeface="Georgia" panose="02040502050405020303" pitchFamily="18" charset="0"/>
              <a:buNone/>
              <a:defRPr/>
            </a:pPr>
            <a:r>
              <a:rPr lang="en-US" altLang="en-US" sz="2400" dirty="0">
                <a:solidFill>
                  <a:schemeClr val="tx1">
                    <a:lumMod val="85000"/>
                    <a:lumOff val="15000"/>
                  </a:schemeClr>
                </a:solidFill>
              </a:rPr>
              <a:t>The regression line is given by:</a:t>
            </a:r>
          </a:p>
          <a:p>
            <a:pPr fontAlgn="auto">
              <a:spcAft>
                <a:spcPts val="0"/>
              </a:spcAft>
              <a:buFont typeface="Georgia" panose="02040502050405020303" pitchFamily="18" charset="0"/>
              <a:buNone/>
              <a:defRPr/>
            </a:pPr>
            <a:r>
              <a:rPr lang="en-US" altLang="en-US" i="1" dirty="0">
                <a:solidFill>
                  <a:schemeClr val="tx1">
                    <a:lumMod val="85000"/>
                    <a:lumOff val="15000"/>
                  </a:schemeClr>
                </a:solidFill>
              </a:rPr>
              <a:t>	</a:t>
            </a:r>
          </a:p>
          <a:p>
            <a:pPr fontAlgn="auto">
              <a:spcAft>
                <a:spcPts val="0"/>
              </a:spcAft>
              <a:buFont typeface="Georgia" panose="02040502050405020303" pitchFamily="18" charset="0"/>
              <a:buNone/>
              <a:defRPr/>
            </a:pPr>
            <a:r>
              <a:rPr lang="en-US" altLang="en-US" sz="2400" dirty="0">
                <a:solidFill>
                  <a:schemeClr val="tx1">
                    <a:lumMod val="85000"/>
                    <a:lumOff val="15000"/>
                  </a:schemeClr>
                </a:solidFill>
              </a:rPr>
              <a:t>where</a:t>
            </a:r>
          </a:p>
          <a:p>
            <a:pPr fontAlgn="auto">
              <a:spcAft>
                <a:spcPts val="0"/>
              </a:spcAft>
              <a:buFont typeface="Georgia" panose="02040502050405020303" pitchFamily="18" charset="0"/>
              <a:buNone/>
              <a:defRPr/>
            </a:pPr>
            <a:r>
              <a:rPr lang="en-US" altLang="en-US" i="1" dirty="0">
                <a:solidFill>
                  <a:schemeClr val="tx1">
                    <a:lumMod val="85000"/>
                    <a:lumOff val="15000"/>
                  </a:schemeClr>
                </a:solidFill>
              </a:rPr>
              <a:t>				</a:t>
            </a:r>
          </a:p>
          <a:p>
            <a:pPr fontAlgn="auto">
              <a:spcAft>
                <a:spcPts val="0"/>
              </a:spcAft>
              <a:buFont typeface="Georgia" panose="02040502050405020303" pitchFamily="18" charset="0"/>
              <a:buNone/>
              <a:defRPr/>
            </a:pPr>
            <a:endParaRPr lang="en-US" altLang="en-US" dirty="0">
              <a:solidFill>
                <a:schemeClr val="tx1">
                  <a:lumMod val="85000"/>
                  <a:lumOff val="15000"/>
                </a:schemeClr>
              </a:solidFill>
            </a:endParaRPr>
          </a:p>
          <a:p>
            <a:pPr fontAlgn="auto">
              <a:spcAft>
                <a:spcPts val="0"/>
              </a:spcAft>
              <a:buFont typeface="Georgia" panose="02040502050405020303" pitchFamily="18" charset="0"/>
              <a:buNone/>
              <a:defRPr/>
            </a:pPr>
            <a:endParaRPr lang="en-US" altLang="en-US" i="1" dirty="0">
              <a:solidFill>
                <a:schemeClr val="tx1">
                  <a:lumMod val="85000"/>
                  <a:lumOff val="15000"/>
                </a:schemeClr>
              </a:solidFill>
            </a:endParaRPr>
          </a:p>
          <a:p>
            <a:pPr fontAlgn="auto">
              <a:spcAft>
                <a:spcPts val="0"/>
              </a:spcAft>
              <a:buFont typeface="Georgia" panose="02040502050405020303" pitchFamily="18" charset="0"/>
              <a:buNone/>
              <a:defRPr/>
            </a:pPr>
            <a:r>
              <a:rPr lang="en-US" altLang="en-US" i="1" dirty="0">
                <a:solidFill>
                  <a:schemeClr val="tx1">
                    <a:lumMod val="85000"/>
                    <a:lumOff val="15000"/>
                  </a:schemeClr>
                </a:solidFill>
              </a:rPr>
              <a:t>  		</a:t>
            </a:r>
            <a:r>
              <a:rPr lang="en-US" altLang="en-US" dirty="0">
                <a:solidFill>
                  <a:schemeClr val="tx1">
                    <a:lumMod val="85000"/>
                    <a:lumOff val="15000"/>
                  </a:schemeClr>
                </a:solidFill>
              </a:rPr>
              <a:t> </a:t>
            </a:r>
            <a:endParaRPr lang="en-US" altLang="en-US" sz="2600" dirty="0">
              <a:solidFill>
                <a:schemeClr val="tx1">
                  <a:lumMod val="85000"/>
                  <a:lumOff val="15000"/>
                </a:schemeClr>
              </a:solidFill>
            </a:endParaRPr>
          </a:p>
          <a:p>
            <a:pPr fontAlgn="auto">
              <a:lnSpc>
                <a:spcPct val="120000"/>
              </a:lnSpc>
              <a:spcAft>
                <a:spcPts val="0"/>
              </a:spcAft>
              <a:buClr>
                <a:srgbClr val="000000"/>
              </a:buClr>
              <a:buFont typeface="Georgia" panose="02040502050405020303" pitchFamily="18" charset="0"/>
              <a:buNone/>
              <a:defRPr/>
            </a:pPr>
            <a:r>
              <a:rPr lang="en-US" altLang="en-US" dirty="0">
                <a:solidFill>
                  <a:schemeClr val="tx1">
                    <a:lumMod val="85000"/>
                    <a:lumOff val="15000"/>
                  </a:schemeClr>
                </a:solidFill>
              </a:rPr>
              <a:t>	</a:t>
            </a:r>
            <a:endParaRPr lang="en-US" altLang="en-US" i="1" dirty="0">
              <a:solidFill>
                <a:schemeClr val="tx1">
                  <a:lumMod val="85000"/>
                  <a:lumOff val="15000"/>
                </a:schemeClr>
              </a:solidFill>
            </a:endParaRPr>
          </a:p>
          <a:p>
            <a:pPr fontAlgn="auto">
              <a:lnSpc>
                <a:spcPct val="80000"/>
              </a:lnSpc>
              <a:spcAft>
                <a:spcPts val="0"/>
              </a:spcAft>
              <a:buClr>
                <a:srgbClr val="000000"/>
              </a:buClr>
              <a:buFont typeface="Georgia" panose="02040502050405020303" pitchFamily="18" charset="0"/>
              <a:buNone/>
              <a:defRPr/>
            </a:pPr>
            <a:endParaRPr lang="en-US" altLang="en-US" dirty="0">
              <a:solidFill>
                <a:schemeClr val="tx1">
                  <a:lumMod val="85000"/>
                  <a:lumOff val="15000"/>
                </a:schemeClr>
              </a:solidFill>
            </a:endParaRPr>
          </a:p>
          <a:p>
            <a:pPr fontAlgn="auto">
              <a:lnSpc>
                <a:spcPct val="80000"/>
              </a:lnSpc>
              <a:spcAft>
                <a:spcPts val="0"/>
              </a:spcAft>
              <a:buClr>
                <a:srgbClr val="000000"/>
              </a:buClr>
              <a:buFont typeface="Georgia" panose="02040502050405020303" pitchFamily="18" charset="0"/>
              <a:buNone/>
              <a:defRPr/>
            </a:pPr>
            <a:endParaRPr lang="en-US" altLang="en-US" dirty="0">
              <a:solidFill>
                <a:schemeClr val="tx1">
                  <a:lumMod val="85000"/>
                  <a:lumOff val="15000"/>
                </a:schemeClr>
              </a:solidFill>
            </a:endParaRPr>
          </a:p>
        </p:txBody>
      </p:sp>
      <p:graphicFrame>
        <p:nvGraphicFramePr>
          <p:cNvPr id="8195" name="Object 5">
            <a:extLst>
              <a:ext uri="{FF2B5EF4-FFF2-40B4-BE49-F238E27FC236}">
                <a16:creationId xmlns:a16="http://schemas.microsoft.com/office/drawing/2014/main" id="{E039CC14-AA0C-C2FC-F2A4-71420573F778}"/>
              </a:ext>
            </a:extLst>
          </p:cNvPr>
          <p:cNvGraphicFramePr>
            <a:graphicFrameLocks noChangeAspect="1"/>
          </p:cNvGraphicFramePr>
          <p:nvPr/>
        </p:nvGraphicFramePr>
        <p:xfrm>
          <a:off x="6248400" y="2816225"/>
          <a:ext cx="2178050" cy="64135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8195" name="Object 5">
                        <a:extLst>
                          <a:ext uri="{FF2B5EF4-FFF2-40B4-BE49-F238E27FC236}">
                            <a16:creationId xmlns:a16="http://schemas.microsoft.com/office/drawing/2014/main" id="{E039CC14-AA0C-C2FC-F2A4-71420573F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816225"/>
                        <a:ext cx="21780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6" name="Object 6">
            <a:extLst>
              <a:ext uri="{FF2B5EF4-FFF2-40B4-BE49-F238E27FC236}">
                <a16:creationId xmlns:a16="http://schemas.microsoft.com/office/drawing/2014/main" id="{CB89C8E9-C641-4C97-90C3-F3760CD44BD4}"/>
              </a:ext>
            </a:extLst>
          </p:cNvPr>
          <p:cNvGraphicFramePr>
            <a:graphicFrameLocks noChangeAspect="1"/>
          </p:cNvGraphicFramePr>
          <p:nvPr/>
        </p:nvGraphicFramePr>
        <p:xfrm>
          <a:off x="4343400" y="3886201"/>
          <a:ext cx="1905000" cy="1196975"/>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8196" name="Object 6">
                        <a:extLst>
                          <a:ext uri="{FF2B5EF4-FFF2-40B4-BE49-F238E27FC236}">
                            <a16:creationId xmlns:a16="http://schemas.microsoft.com/office/drawing/2014/main" id="{CB89C8E9-C641-4C97-90C3-F3760CD44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886201"/>
                        <a:ext cx="1905000" cy="119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7" name="Object 8">
            <a:extLst>
              <a:ext uri="{FF2B5EF4-FFF2-40B4-BE49-F238E27FC236}">
                <a16:creationId xmlns:a16="http://schemas.microsoft.com/office/drawing/2014/main" id="{B54EE3ED-0CBD-5EF3-1915-709FB8B021E7}"/>
              </a:ext>
            </a:extLst>
          </p:cNvPr>
          <p:cNvGraphicFramePr>
            <a:graphicFrameLocks noChangeAspect="1"/>
          </p:cNvGraphicFramePr>
          <p:nvPr/>
        </p:nvGraphicFramePr>
        <p:xfrm>
          <a:off x="4343400" y="5181601"/>
          <a:ext cx="2057400" cy="587375"/>
        </p:xfrm>
        <a:graphic>
          <a:graphicData uri="http://schemas.openxmlformats.org/presentationml/2006/ole">
            <mc:AlternateContent xmlns:mc="http://schemas.openxmlformats.org/markup-compatibility/2006">
              <mc:Choice xmlns:v="urn:schemas-microsoft-com:vml" Requires="v">
                <p:oleObj name="Equation" r:id="rId6" imgW="0" imgH="0" progId="Equation.3">
                  <p:embed/>
                </p:oleObj>
              </mc:Choice>
              <mc:Fallback>
                <p:oleObj name="Equation" r:id="rId6" imgW="0" imgH="0" progId="Equation.3">
                  <p:embed/>
                  <p:pic>
                    <p:nvPicPr>
                      <p:cNvPr id="8197" name="Object 8">
                        <a:extLst>
                          <a:ext uri="{FF2B5EF4-FFF2-40B4-BE49-F238E27FC236}">
                            <a16:creationId xmlns:a16="http://schemas.microsoft.com/office/drawing/2014/main" id="{B54EE3ED-0CBD-5EF3-1915-709FB8B021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5181601"/>
                        <a:ext cx="20574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8" name="Rectangle 10">
            <a:extLst>
              <a:ext uri="{FF2B5EF4-FFF2-40B4-BE49-F238E27FC236}">
                <a16:creationId xmlns:a16="http://schemas.microsoft.com/office/drawing/2014/main" id="{D39B5FCF-4877-48BB-E6EE-E015023CBA36}"/>
              </a:ext>
            </a:extLst>
          </p:cNvPr>
          <p:cNvSpPr>
            <a:spLocks noChangeArrowheads="1"/>
          </p:cNvSpPr>
          <p:nvPr/>
        </p:nvSpPr>
        <p:spPr bwMode="auto">
          <a:xfrm>
            <a:off x="152400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8199" name="Object 9">
            <a:extLst>
              <a:ext uri="{FF2B5EF4-FFF2-40B4-BE49-F238E27FC236}">
                <a16:creationId xmlns:a16="http://schemas.microsoft.com/office/drawing/2014/main" id="{25812B47-7851-3031-E75A-F0791927A244}"/>
              </a:ext>
            </a:extLst>
          </p:cNvPr>
          <p:cNvGraphicFramePr>
            <a:graphicFrameLocks noChangeAspect="1"/>
          </p:cNvGraphicFramePr>
          <p:nvPr/>
        </p:nvGraphicFramePr>
        <p:xfrm>
          <a:off x="1371600" y="1"/>
          <a:ext cx="152400" cy="200025"/>
        </p:xfrm>
        <a:graphic>
          <a:graphicData uri="http://schemas.openxmlformats.org/presentationml/2006/ole">
            <mc:AlternateContent xmlns:mc="http://schemas.openxmlformats.org/markup-compatibility/2006">
              <mc:Choice xmlns:v="urn:schemas-microsoft-com:vml" Requires="v">
                <p:oleObj name="Equation" r:id="rId8" imgW="0" imgH="0" progId="Equation.3">
                  <p:embed/>
                </p:oleObj>
              </mc:Choice>
              <mc:Fallback>
                <p:oleObj name="Equation" r:id="rId8" imgW="0" imgH="0" progId="Equation.3">
                  <p:embed/>
                  <p:pic>
                    <p:nvPicPr>
                      <p:cNvPr id="8199" name="Object 9">
                        <a:extLst>
                          <a:ext uri="{FF2B5EF4-FFF2-40B4-BE49-F238E27FC236}">
                            <a16:creationId xmlns:a16="http://schemas.microsoft.com/office/drawing/2014/main" id="{25812B47-7851-3031-E75A-F0791927A2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1"/>
                        <a:ext cx="1524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0" name="Rectangle 12">
            <a:extLst>
              <a:ext uri="{FF2B5EF4-FFF2-40B4-BE49-F238E27FC236}">
                <a16:creationId xmlns:a16="http://schemas.microsoft.com/office/drawing/2014/main" id="{9BEBB1C6-E6A9-0B83-3FF6-2AED624D615C}"/>
              </a:ext>
            </a:extLst>
          </p:cNvPr>
          <p:cNvSpPr>
            <a:spLocks noChangeArrowheads="1"/>
          </p:cNvSpPr>
          <p:nvPr/>
        </p:nvSpPr>
        <p:spPr bwMode="auto">
          <a:xfrm>
            <a:off x="152400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215478422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78FE-8D54-D644-9C52-7B5CB4FE6E03}"/>
              </a:ext>
            </a:extLst>
          </p:cNvPr>
          <p:cNvSpPr>
            <a:spLocks noGrp="1"/>
          </p:cNvSpPr>
          <p:nvPr>
            <p:ph type="title"/>
          </p:nvPr>
        </p:nvSpPr>
        <p:spPr>
          <a:xfrm>
            <a:off x="1981200" y="381000"/>
            <a:ext cx="8229600" cy="1066800"/>
          </a:xfrm>
        </p:spPr>
        <p:txBody>
          <a:bodyPr/>
          <a:lstStyle/>
          <a:p>
            <a:pPr fontAlgn="auto">
              <a:spcAft>
                <a:spcPts val="0"/>
              </a:spcAft>
              <a:defRPr/>
            </a:pPr>
            <a:r>
              <a:rPr lang="en-US" sz="2400" dirty="0">
                <a:solidFill>
                  <a:schemeClr val="tx1"/>
                </a:solidFill>
                <a:effectLst>
                  <a:outerShdw blurRad="38100" dist="38100" dir="2700000" algn="tl">
                    <a:srgbClr val="FFFFFF"/>
                  </a:outerShdw>
                </a:effectLst>
              </a:rPr>
              <a:t>Interpreting Regression Coefficients: Slope, </a:t>
            </a:r>
            <a:r>
              <a:rPr lang="en-US" sz="2400" i="1" dirty="0">
                <a:solidFill>
                  <a:schemeClr val="tx1"/>
                </a:solidFill>
                <a:effectLst>
                  <a:outerShdw blurRad="38100" dist="38100" dir="2700000" algn="tl">
                    <a:srgbClr val="FFFFFF"/>
                  </a:outerShdw>
                </a:effectLst>
              </a:rPr>
              <a:t>b</a:t>
            </a:r>
          </a:p>
        </p:txBody>
      </p:sp>
      <p:sp>
        <p:nvSpPr>
          <p:cNvPr id="22530" name="TextBox 3">
            <a:extLst>
              <a:ext uri="{FF2B5EF4-FFF2-40B4-BE49-F238E27FC236}">
                <a16:creationId xmlns:a16="http://schemas.microsoft.com/office/drawing/2014/main" id="{ADE78BFA-9023-5948-BB5D-3024832FE199}"/>
              </a:ext>
            </a:extLst>
          </p:cNvPr>
          <p:cNvSpPr txBox="1">
            <a:spLocks noChangeArrowheads="1"/>
          </p:cNvSpPr>
          <p:nvPr/>
        </p:nvSpPr>
        <p:spPr bwMode="auto">
          <a:xfrm>
            <a:off x="2362200" y="1752601"/>
            <a:ext cx="72390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eaLnBrk="1" hangingPunct="1">
              <a:spcBef>
                <a:spcPct val="0"/>
              </a:spcBef>
              <a:buClrTx/>
              <a:buFontTx/>
              <a:buNone/>
              <a:defRPr/>
            </a:pPr>
            <a:r>
              <a:rPr lang="en-US" altLang="en-US" sz="2400" dirty="0">
                <a:latin typeface="+mn-lt"/>
              </a:rPr>
              <a:t>The value of the slope, </a:t>
            </a:r>
            <a:r>
              <a:rPr lang="en-US" altLang="en-US" sz="2400" i="1" dirty="0">
                <a:latin typeface="+mn-lt"/>
              </a:rPr>
              <a:t>b</a:t>
            </a:r>
            <a:r>
              <a:rPr lang="en-US" altLang="en-US" sz="2400" dirty="0">
                <a:latin typeface="+mn-lt"/>
              </a:rPr>
              <a:t>, gives the change in the predicted value of Y, on average, associated with each unit increase in X.</a:t>
            </a:r>
          </a:p>
          <a:p>
            <a:pPr eaLnBrk="1" hangingPunct="1">
              <a:spcBef>
                <a:spcPct val="0"/>
              </a:spcBef>
              <a:buClrTx/>
              <a:buFontTx/>
              <a:buNone/>
              <a:defRPr/>
            </a:pPr>
            <a:endParaRPr lang="en-US" altLang="en-US" sz="2400" dirty="0">
              <a:latin typeface="+mn-lt"/>
            </a:endParaRPr>
          </a:p>
          <a:p>
            <a:pPr eaLnBrk="1" hangingPunct="1">
              <a:spcBef>
                <a:spcPct val="0"/>
              </a:spcBef>
              <a:buClrTx/>
              <a:buFontTx/>
              <a:buNone/>
              <a:defRPr/>
            </a:pPr>
            <a:r>
              <a:rPr lang="en-US" altLang="en-US" sz="2400" dirty="0">
                <a:latin typeface="+mn-lt"/>
              </a:rPr>
              <a:t>If </a:t>
            </a:r>
            <a:r>
              <a:rPr lang="en-US" altLang="en-US" sz="2400" i="1" dirty="0">
                <a:latin typeface="+mn-lt"/>
              </a:rPr>
              <a:t>b</a:t>
            </a:r>
            <a:r>
              <a:rPr lang="en-US" altLang="en-US" sz="2400" dirty="0">
                <a:latin typeface="+mn-lt"/>
              </a:rPr>
              <a:t> is positive, there will be an increase in Y, on average, associated with an increase in X. </a:t>
            </a:r>
          </a:p>
          <a:p>
            <a:pPr eaLnBrk="1" hangingPunct="1">
              <a:spcBef>
                <a:spcPct val="0"/>
              </a:spcBef>
              <a:buClrTx/>
              <a:buFontTx/>
              <a:buNone/>
              <a:defRPr/>
            </a:pPr>
            <a:endParaRPr lang="en-US" altLang="en-US" sz="2400" dirty="0">
              <a:latin typeface="+mn-lt"/>
            </a:endParaRPr>
          </a:p>
          <a:p>
            <a:pPr eaLnBrk="1" hangingPunct="1">
              <a:spcBef>
                <a:spcPct val="0"/>
              </a:spcBef>
              <a:buClrTx/>
              <a:buFontTx/>
              <a:buNone/>
              <a:defRPr/>
            </a:pPr>
            <a:r>
              <a:rPr lang="en-US" altLang="en-US" sz="2400" dirty="0">
                <a:latin typeface="+mn-lt"/>
              </a:rPr>
              <a:t>If </a:t>
            </a:r>
            <a:r>
              <a:rPr lang="en-US" altLang="en-US" sz="2400" i="1" dirty="0">
                <a:latin typeface="+mn-lt"/>
              </a:rPr>
              <a:t>b</a:t>
            </a:r>
            <a:r>
              <a:rPr lang="en-US" altLang="en-US" sz="2400" dirty="0">
                <a:latin typeface="+mn-lt"/>
              </a:rPr>
              <a:t> is negative, there will be a decrease in Y, on average, associated with an increase in X.</a:t>
            </a:r>
          </a:p>
          <a:p>
            <a:pPr eaLnBrk="1" hangingPunct="1">
              <a:spcBef>
                <a:spcPct val="0"/>
              </a:spcBef>
              <a:buClrTx/>
              <a:buFontTx/>
              <a:buNone/>
              <a:defRPr/>
            </a:pPr>
            <a:endParaRPr lang="en-US" altLang="en-US" sz="2800" dirty="0">
              <a:latin typeface="Arial" panose="020B0604020202020204" pitchFamily="34" charset="0"/>
            </a:endParaRPr>
          </a:p>
        </p:txBody>
      </p:sp>
    </p:spTree>
    <p:extLst>
      <p:ext uri="{BB962C8B-B14F-4D97-AF65-F5344CB8AC3E}">
        <p14:creationId xmlns:p14="http://schemas.microsoft.com/office/powerpoint/2010/main" val="3265324021"/>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B24B-4EC3-BB44-95AE-104C57830628}"/>
              </a:ext>
            </a:extLst>
          </p:cNvPr>
          <p:cNvSpPr>
            <a:spLocks noGrp="1"/>
          </p:cNvSpPr>
          <p:nvPr>
            <p:ph type="title"/>
          </p:nvPr>
        </p:nvSpPr>
        <p:spPr>
          <a:xfrm>
            <a:off x="1968500" y="490538"/>
            <a:ext cx="8229600" cy="728662"/>
          </a:xfrm>
        </p:spPr>
        <p:txBody>
          <a:bodyPr>
            <a:noAutofit/>
          </a:bodyPr>
          <a:lstStyle/>
          <a:p>
            <a:pPr fontAlgn="auto">
              <a:spcAft>
                <a:spcPts val="0"/>
              </a:spcAft>
              <a:defRPr/>
            </a:pPr>
            <a:r>
              <a:rPr lang="en-US" sz="2400" dirty="0">
                <a:solidFill>
                  <a:schemeClr val="tx1"/>
                </a:solidFill>
                <a:effectLst>
                  <a:outerShdw blurRad="38100" dist="38100" dir="2700000" algn="tl">
                    <a:srgbClr val="FFFFFF"/>
                  </a:outerShdw>
                </a:effectLst>
              </a:rPr>
              <a:t>Interpreting Regression Coefficients: Intercept, </a:t>
            </a:r>
            <a:r>
              <a:rPr lang="en-US" sz="2400" i="1" dirty="0">
                <a:solidFill>
                  <a:schemeClr val="tx1"/>
                </a:solidFill>
                <a:effectLst>
                  <a:outerShdw blurRad="38100" dist="38100" dir="2700000" algn="tl">
                    <a:srgbClr val="FFFFFF"/>
                  </a:outerShdw>
                </a:effectLst>
              </a:rPr>
              <a:t>a</a:t>
            </a:r>
          </a:p>
        </p:txBody>
      </p:sp>
      <p:sp>
        <p:nvSpPr>
          <p:cNvPr id="10242" name="TextBox 3">
            <a:extLst>
              <a:ext uri="{FF2B5EF4-FFF2-40B4-BE49-F238E27FC236}">
                <a16:creationId xmlns:a16="http://schemas.microsoft.com/office/drawing/2014/main" id="{89E55203-A7EE-80E5-53D9-681B4C09AD71}"/>
              </a:ext>
            </a:extLst>
          </p:cNvPr>
          <p:cNvSpPr txBox="1">
            <a:spLocks noChangeArrowheads="1"/>
          </p:cNvSpPr>
          <p:nvPr/>
        </p:nvSpPr>
        <p:spPr bwMode="auto">
          <a:xfrm>
            <a:off x="2209800" y="1371600"/>
            <a:ext cx="754380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eaLnBrk="1" hangingPunct="1">
              <a:spcBef>
                <a:spcPct val="0"/>
              </a:spcBef>
              <a:buClrTx/>
              <a:buFontTx/>
              <a:buNone/>
            </a:pPr>
            <a:r>
              <a:rPr lang="en-US" altLang="en-US" sz="2400">
                <a:solidFill>
                  <a:schemeClr val="tx1"/>
                </a:solidFill>
                <a:latin typeface="Cambria" panose="02040503050406030204" pitchFamily="18" charset="0"/>
              </a:rPr>
              <a:t>The value of the intercept, </a:t>
            </a:r>
            <a:r>
              <a:rPr lang="en-US" altLang="en-US" sz="2400" i="1">
                <a:solidFill>
                  <a:schemeClr val="tx1"/>
                </a:solidFill>
                <a:latin typeface="Cambria" panose="02040503050406030204" pitchFamily="18" charset="0"/>
              </a:rPr>
              <a:t>a</a:t>
            </a:r>
            <a:r>
              <a:rPr lang="en-US" altLang="en-US" sz="2400">
                <a:solidFill>
                  <a:schemeClr val="tx1"/>
                </a:solidFill>
                <a:latin typeface="Cambria" panose="02040503050406030204" pitchFamily="18" charset="0"/>
              </a:rPr>
              <a:t>, is the predicted  value of Y when X = 0. </a:t>
            </a:r>
          </a:p>
          <a:p>
            <a:pPr eaLnBrk="1" hangingPunct="1">
              <a:spcBef>
                <a:spcPct val="0"/>
              </a:spcBef>
              <a:buClrTx/>
              <a:buFontTx/>
              <a:buNone/>
            </a:pPr>
            <a:r>
              <a:rPr lang="en-US" altLang="en-US" sz="2400">
                <a:solidFill>
                  <a:schemeClr val="tx1"/>
                </a:solidFill>
                <a:latin typeface="Cambria" panose="02040503050406030204" pitchFamily="18" charset="0"/>
              </a:rPr>
              <a:t> </a:t>
            </a:r>
          </a:p>
          <a:p>
            <a:pPr eaLnBrk="1" hangingPunct="1">
              <a:spcBef>
                <a:spcPct val="0"/>
              </a:spcBef>
              <a:buClrTx/>
              <a:buFontTx/>
              <a:buNone/>
            </a:pPr>
            <a:r>
              <a:rPr lang="en-US" altLang="en-US" sz="2400">
                <a:solidFill>
                  <a:schemeClr val="tx1"/>
                </a:solidFill>
                <a:latin typeface="Cambria" panose="02040503050406030204" pitchFamily="18" charset="0"/>
              </a:rPr>
              <a:t>It is only meaningful when 0 is a meaningful value for the variable X and data close to X = 0 have been collected.</a:t>
            </a:r>
          </a:p>
          <a:p>
            <a:pPr eaLnBrk="1" hangingPunct="1">
              <a:spcBef>
                <a:spcPct val="0"/>
              </a:spcBef>
              <a:buClrTx/>
              <a:buFontTx/>
              <a:buNone/>
            </a:pPr>
            <a:endParaRPr lang="en-US" altLang="en-US" sz="2400">
              <a:solidFill>
                <a:schemeClr val="tx1"/>
              </a:solidFill>
              <a:latin typeface="Cambria" panose="02040503050406030204" pitchFamily="18" charset="0"/>
            </a:endParaRPr>
          </a:p>
          <a:p>
            <a:pPr eaLnBrk="1" hangingPunct="1">
              <a:spcBef>
                <a:spcPct val="0"/>
              </a:spcBef>
              <a:buClrTx/>
              <a:buFontTx/>
              <a:buNone/>
            </a:pPr>
            <a:r>
              <a:rPr lang="en-US" altLang="en-US" sz="2400">
                <a:solidFill>
                  <a:schemeClr val="tx1"/>
                </a:solidFill>
                <a:latin typeface="Cambria" panose="02040503050406030204" pitchFamily="18" charset="0"/>
              </a:rPr>
              <a:t>Based on the equation for </a:t>
            </a:r>
            <a:r>
              <a:rPr lang="en-US" altLang="en-US" sz="2400" i="1">
                <a:solidFill>
                  <a:schemeClr val="tx1"/>
                </a:solidFill>
                <a:latin typeface="Cambria" panose="02040503050406030204" pitchFamily="18" charset="0"/>
              </a:rPr>
              <a:t>a</a:t>
            </a:r>
            <a:r>
              <a:rPr lang="en-US" altLang="en-US" sz="2400">
                <a:solidFill>
                  <a:schemeClr val="tx1"/>
                </a:solidFill>
                <a:latin typeface="Cambria" panose="02040503050406030204" pitchFamily="18" charset="0"/>
              </a:rPr>
              <a:t>, we may note that </a:t>
            </a:r>
            <a:r>
              <a:rPr lang="en-US" altLang="en-US" sz="2400" i="1">
                <a:solidFill>
                  <a:schemeClr val="tx1"/>
                </a:solidFill>
                <a:latin typeface="Cambria" panose="02040503050406030204" pitchFamily="18" charset="0"/>
              </a:rPr>
              <a:t>a </a:t>
            </a:r>
            <a:r>
              <a:rPr lang="en-US" altLang="en-US" sz="2400">
                <a:solidFill>
                  <a:schemeClr val="tx1"/>
                </a:solidFill>
                <a:latin typeface="Cambria" panose="02040503050406030204" pitchFamily="18" charset="0"/>
              </a:rPr>
              <a:t>is defined so that when X =    , the predicted value of Y is      i.e. (     ,     ), which lies on the regression line.</a:t>
            </a:r>
            <a:r>
              <a:rPr lang="en-US" altLang="en-US" sz="2400">
                <a:solidFill>
                  <a:schemeClr val="tx1"/>
                </a:solidFill>
                <a:latin typeface="Arial" panose="020B0604020202020204" pitchFamily="34" charset="0"/>
              </a:rPr>
              <a:t> </a:t>
            </a:r>
          </a:p>
          <a:p>
            <a:pPr eaLnBrk="1" hangingPunct="1">
              <a:spcBef>
                <a:spcPct val="0"/>
              </a:spcBef>
              <a:buClrTx/>
              <a:buFontTx/>
              <a:buNone/>
            </a:pPr>
            <a:endParaRPr lang="en-US" altLang="en-US" sz="2800">
              <a:solidFill>
                <a:schemeClr val="tx1"/>
              </a:solidFill>
              <a:latin typeface="Arial" panose="020B0604020202020204" pitchFamily="34" charset="0"/>
            </a:endParaRPr>
          </a:p>
        </p:txBody>
      </p:sp>
      <p:graphicFrame>
        <p:nvGraphicFramePr>
          <p:cNvPr id="10243" name="Object 13">
            <a:extLst>
              <a:ext uri="{FF2B5EF4-FFF2-40B4-BE49-F238E27FC236}">
                <a16:creationId xmlns:a16="http://schemas.microsoft.com/office/drawing/2014/main" id="{874AA148-2C53-61E3-5019-A95990FC164C}"/>
              </a:ext>
            </a:extLst>
          </p:cNvPr>
          <p:cNvGraphicFramePr>
            <a:graphicFrameLocks noChangeAspect="1"/>
          </p:cNvGraphicFramePr>
          <p:nvPr/>
        </p:nvGraphicFramePr>
        <p:xfrm>
          <a:off x="3249613" y="4648200"/>
          <a:ext cx="368300" cy="4572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10243" name="Object 13">
                        <a:extLst>
                          <a:ext uri="{FF2B5EF4-FFF2-40B4-BE49-F238E27FC236}">
                            <a16:creationId xmlns:a16="http://schemas.microsoft.com/office/drawing/2014/main" id="{874AA148-2C53-61E3-5019-A95990FC1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613" y="4648200"/>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4" name="Object 16">
            <a:extLst>
              <a:ext uri="{FF2B5EF4-FFF2-40B4-BE49-F238E27FC236}">
                <a16:creationId xmlns:a16="http://schemas.microsoft.com/office/drawing/2014/main" id="{20E6E8F9-A694-022E-BE51-50230A900638}"/>
              </a:ext>
            </a:extLst>
          </p:cNvPr>
          <p:cNvGraphicFramePr>
            <a:graphicFrameLocks noChangeAspect="1"/>
          </p:cNvGraphicFramePr>
          <p:nvPr/>
        </p:nvGraphicFramePr>
        <p:xfrm>
          <a:off x="9263064" y="4267200"/>
          <a:ext cx="369887" cy="457200"/>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10244" name="Object 16">
                        <a:extLst>
                          <a:ext uri="{FF2B5EF4-FFF2-40B4-BE49-F238E27FC236}">
                            <a16:creationId xmlns:a16="http://schemas.microsoft.com/office/drawing/2014/main" id="{20E6E8F9-A694-022E-BE51-50230A900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064" y="4267200"/>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17">
            <a:extLst>
              <a:ext uri="{FF2B5EF4-FFF2-40B4-BE49-F238E27FC236}">
                <a16:creationId xmlns:a16="http://schemas.microsoft.com/office/drawing/2014/main" id="{D5EBB94B-EC98-DB38-A5E1-DE6AF0FE6BCB}"/>
              </a:ext>
            </a:extLst>
          </p:cNvPr>
          <p:cNvGraphicFramePr>
            <a:graphicFrameLocks noChangeAspect="1"/>
          </p:cNvGraphicFramePr>
          <p:nvPr/>
        </p:nvGraphicFramePr>
        <p:xfrm>
          <a:off x="5465763" y="4267200"/>
          <a:ext cx="430212" cy="457200"/>
        </p:xfrm>
        <a:graphic>
          <a:graphicData uri="http://schemas.openxmlformats.org/presentationml/2006/ole">
            <mc:AlternateContent xmlns:mc="http://schemas.openxmlformats.org/markup-compatibility/2006">
              <mc:Choice xmlns:v="urn:schemas-microsoft-com:vml" Requires="v">
                <p:oleObj name="Equation" r:id="rId5" imgW="0" imgH="0" progId="Equation.3">
                  <p:embed/>
                </p:oleObj>
              </mc:Choice>
              <mc:Fallback>
                <p:oleObj name="Equation" r:id="rId5" imgW="0" imgH="0" progId="Equation.3">
                  <p:embed/>
                  <p:pic>
                    <p:nvPicPr>
                      <p:cNvPr id="10245" name="Object 17">
                        <a:extLst>
                          <a:ext uri="{FF2B5EF4-FFF2-40B4-BE49-F238E27FC236}">
                            <a16:creationId xmlns:a16="http://schemas.microsoft.com/office/drawing/2014/main" id="{D5EBB94B-EC98-DB38-A5E1-DE6AF0FE6B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763" y="4267200"/>
                        <a:ext cx="430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6" name="Object 18">
            <a:extLst>
              <a:ext uri="{FF2B5EF4-FFF2-40B4-BE49-F238E27FC236}">
                <a16:creationId xmlns:a16="http://schemas.microsoft.com/office/drawing/2014/main" id="{989F830C-E470-548F-0154-9999FE3BAB10}"/>
              </a:ext>
            </a:extLst>
          </p:cNvPr>
          <p:cNvGraphicFramePr>
            <a:graphicFrameLocks noChangeAspect="1"/>
          </p:cNvGraphicFramePr>
          <p:nvPr/>
        </p:nvGraphicFramePr>
        <p:xfrm>
          <a:off x="2819401" y="4648200"/>
          <a:ext cx="430213" cy="457200"/>
        </p:xfrm>
        <a:graphic>
          <a:graphicData uri="http://schemas.openxmlformats.org/presentationml/2006/ole">
            <mc:AlternateContent xmlns:mc="http://schemas.openxmlformats.org/markup-compatibility/2006">
              <mc:Choice xmlns:v="urn:schemas-microsoft-com:vml" Requires="v">
                <p:oleObj name="Equation" r:id="rId7" imgW="0" imgH="0" progId="Equation.3">
                  <p:embed/>
                </p:oleObj>
              </mc:Choice>
              <mc:Fallback>
                <p:oleObj name="Equation" r:id="rId7" imgW="0" imgH="0" progId="Equation.3">
                  <p:embed/>
                  <p:pic>
                    <p:nvPicPr>
                      <p:cNvPr id="10246" name="Object 18">
                        <a:extLst>
                          <a:ext uri="{FF2B5EF4-FFF2-40B4-BE49-F238E27FC236}">
                            <a16:creationId xmlns:a16="http://schemas.microsoft.com/office/drawing/2014/main" id="{989F830C-E470-548F-0154-9999FE3BAB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1" y="4648200"/>
                        <a:ext cx="430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01959478"/>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7AA02-B4D8-0C4A-8F59-47F705357610}"/>
              </a:ext>
            </a:extLst>
          </p:cNvPr>
          <p:cNvSpPr>
            <a:spLocks noGrp="1"/>
          </p:cNvSpPr>
          <p:nvPr>
            <p:ph type="title"/>
          </p:nvPr>
        </p:nvSpPr>
        <p:spPr>
          <a:xfrm>
            <a:off x="2133600" y="304800"/>
            <a:ext cx="8229600" cy="1524000"/>
          </a:xfrm>
        </p:spPr>
        <p:txBody>
          <a:bodyPr>
            <a:noAutofit/>
          </a:bodyPr>
          <a:lstStyle/>
          <a:p>
            <a:pPr fontAlgn="auto">
              <a:spcAft>
                <a:spcPts val="0"/>
              </a:spcAft>
              <a:defRPr/>
            </a:pPr>
            <a:r>
              <a:rPr lang="en-US" sz="2800" dirty="0">
                <a:solidFill>
                  <a:schemeClr val="tx1"/>
                </a:solidFill>
                <a:effectLst>
                  <a:outerShdw blurRad="38100" dist="38100" dir="2700000" algn="tl">
                    <a:srgbClr val="FFFFFF"/>
                  </a:outerShdw>
                </a:effectLst>
              </a:rPr>
              <a:t>Using R to Obtain the Linear Regression Equation for Predicting Calories from Fat using the Hamburger Data Set</a:t>
            </a:r>
          </a:p>
        </p:txBody>
      </p:sp>
      <p:sp>
        <p:nvSpPr>
          <p:cNvPr id="11266" name="TextBox 2">
            <a:extLst>
              <a:ext uri="{FF2B5EF4-FFF2-40B4-BE49-F238E27FC236}">
                <a16:creationId xmlns:a16="http://schemas.microsoft.com/office/drawing/2014/main" id="{10ACFB65-7719-E4CF-F5CD-AA049D08F052}"/>
              </a:ext>
            </a:extLst>
          </p:cNvPr>
          <p:cNvSpPr txBox="1">
            <a:spLocks noChangeArrowheads="1"/>
          </p:cNvSpPr>
          <p:nvPr/>
        </p:nvSpPr>
        <p:spPr bwMode="auto">
          <a:xfrm>
            <a:off x="2209800" y="2286001"/>
            <a:ext cx="81534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5425" indent="-225425">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eaLnBrk="1" hangingPunct="1">
              <a:spcBef>
                <a:spcPct val="0"/>
              </a:spcBef>
              <a:buClrTx/>
              <a:buFontTx/>
              <a:buNone/>
            </a:pPr>
            <a:r>
              <a:rPr lang="en-US" altLang="en-US" sz="2400" b="1">
                <a:solidFill>
                  <a:schemeClr val="tx1"/>
                </a:solidFill>
                <a:latin typeface="Cambria" panose="02040503050406030204" pitchFamily="18" charset="0"/>
                <a:cs typeface="Times New Roman" panose="02020603050405020304" pitchFamily="18" charset="0"/>
              </a:rPr>
              <a:t>model = lm(Hamburger$calories~Hamburger$fat)</a:t>
            </a:r>
          </a:p>
          <a:p>
            <a:pPr eaLnBrk="1" hangingPunct="1">
              <a:spcBef>
                <a:spcPct val="0"/>
              </a:spcBef>
              <a:buClrTx/>
              <a:buFontTx/>
              <a:buNone/>
            </a:pPr>
            <a:r>
              <a:rPr lang="en-US" altLang="en-US" sz="2400" b="1">
                <a:solidFill>
                  <a:schemeClr val="tx1"/>
                </a:solidFill>
                <a:latin typeface="Cambria" panose="02040503050406030204" pitchFamily="18" charset="0"/>
                <a:cs typeface="Times New Roman" panose="02020603050405020304" pitchFamily="18" charset="0"/>
              </a:rPr>
              <a:t>yhat = predict(model)</a:t>
            </a:r>
          </a:p>
          <a:p>
            <a:pPr eaLnBrk="1" hangingPunct="1">
              <a:spcBef>
                <a:spcPct val="0"/>
              </a:spcBef>
              <a:buClrTx/>
              <a:buFontTx/>
              <a:buNone/>
            </a:pPr>
            <a:r>
              <a:rPr lang="en-US" altLang="en-US" sz="2400" b="1">
                <a:solidFill>
                  <a:schemeClr val="tx1"/>
                </a:solidFill>
                <a:latin typeface="Cambria" panose="02040503050406030204" pitchFamily="18" charset="0"/>
                <a:cs typeface="Times New Roman" panose="02020603050405020304" pitchFamily="18" charset="0"/>
              </a:rPr>
              <a:t>yhat</a:t>
            </a:r>
          </a:p>
          <a:p>
            <a:pPr eaLnBrk="1" hangingPunct="1">
              <a:spcBef>
                <a:spcPct val="0"/>
              </a:spcBef>
              <a:buClrTx/>
              <a:buFontTx/>
              <a:buNone/>
            </a:pPr>
            <a:r>
              <a:rPr lang="en-US" altLang="en-US" sz="2400" b="1">
                <a:solidFill>
                  <a:schemeClr val="tx1"/>
                </a:solidFill>
                <a:latin typeface="Cambria" panose="02040503050406030204" pitchFamily="18" charset="0"/>
                <a:cs typeface="Times New Roman" panose="02020603050405020304" pitchFamily="18" charset="0"/>
              </a:rPr>
              <a:t> </a:t>
            </a:r>
            <a:r>
              <a:rPr lang="en-US" altLang="en-US" sz="2400" b="1">
                <a:solidFill>
                  <a:srgbClr val="FF0000"/>
                </a:solidFill>
                <a:latin typeface="Cambria" panose="02040503050406030204" pitchFamily="18" charset="0"/>
                <a:cs typeface="Times New Roman" panose="02020603050405020304" pitchFamily="18" charset="0"/>
              </a:rPr>
              <a:t>1               2                3                4               5 </a:t>
            </a:r>
          </a:p>
          <a:p>
            <a:pPr eaLnBrk="1" hangingPunct="1">
              <a:spcBef>
                <a:spcPct val="0"/>
              </a:spcBef>
              <a:buClrTx/>
              <a:buFontTx/>
              <a:buNone/>
            </a:pPr>
            <a:r>
              <a:rPr lang="en-US" altLang="en-US" sz="2400" b="1">
                <a:solidFill>
                  <a:srgbClr val="FF0000"/>
                </a:solidFill>
                <a:latin typeface="Cambria" panose="02040503050406030204" pitchFamily="18" charset="0"/>
                <a:cs typeface="Times New Roman" panose="02020603050405020304" pitchFamily="18" charset="0"/>
              </a:rPr>
              <a:t>270.68    325.51    421.48    544.87    517.45 </a:t>
            </a:r>
          </a:p>
          <a:p>
            <a:pPr eaLnBrk="1" hangingPunct="1">
              <a:spcBef>
                <a:spcPct val="0"/>
              </a:spcBef>
              <a:buClrTx/>
              <a:buFontTx/>
              <a:buNone/>
            </a:pPr>
            <a:r>
              <a:rPr lang="en-US" altLang="en-US" sz="2400">
                <a:solidFill>
                  <a:srgbClr val="FF0000"/>
                </a:solidFill>
                <a:latin typeface="Cambria" panose="02040503050406030204" pitchFamily="18" charset="0"/>
                <a:cs typeface="Times New Roman" panose="02020603050405020304" pitchFamily="18" charset="0"/>
              </a:rPr>
              <a:t>(these are the predicted calorie values for each fat value)</a:t>
            </a:r>
          </a:p>
          <a:p>
            <a:pPr eaLnBrk="1" hangingPunct="1">
              <a:spcBef>
                <a:spcPct val="0"/>
              </a:spcBef>
              <a:buClrTx/>
              <a:buFontTx/>
              <a:buNone/>
            </a:pPr>
            <a:r>
              <a:rPr lang="en-US" altLang="en-US" sz="2400" b="1">
                <a:solidFill>
                  <a:schemeClr val="tx1"/>
                </a:solidFill>
                <a:latin typeface="Cambria" panose="02040503050406030204" pitchFamily="18" charset="0"/>
                <a:cs typeface="Times New Roman" panose="02020603050405020304" pitchFamily="18" charset="0"/>
              </a:rPr>
              <a:t>YminusYhat = model$residuals</a:t>
            </a:r>
          </a:p>
          <a:p>
            <a:pPr eaLnBrk="1" hangingPunct="1">
              <a:spcBef>
                <a:spcPct val="0"/>
              </a:spcBef>
              <a:buClrTx/>
              <a:buFontTx/>
              <a:buNone/>
            </a:pPr>
            <a:r>
              <a:rPr lang="en-US" altLang="en-US" sz="2400" b="1">
                <a:solidFill>
                  <a:schemeClr val="tx1"/>
                </a:solidFill>
                <a:latin typeface="Cambria" panose="02040503050406030204" pitchFamily="18" charset="0"/>
                <a:cs typeface="Times New Roman" panose="02020603050405020304" pitchFamily="18" charset="0"/>
              </a:rPr>
              <a:t>YminusYhat</a:t>
            </a:r>
          </a:p>
          <a:p>
            <a:pPr eaLnBrk="1" hangingPunct="1">
              <a:spcBef>
                <a:spcPct val="0"/>
              </a:spcBef>
              <a:buClrTx/>
              <a:buFontTx/>
              <a:buNone/>
            </a:pPr>
            <a:r>
              <a:rPr lang="en-US" altLang="en-US" sz="2400" b="1">
                <a:solidFill>
                  <a:schemeClr val="tx1"/>
                </a:solidFill>
                <a:latin typeface="Cambria" panose="02040503050406030204" pitchFamily="18" charset="0"/>
                <a:cs typeface="Times New Roman" panose="02020603050405020304" pitchFamily="18" charset="0"/>
              </a:rPr>
              <a:t> </a:t>
            </a:r>
            <a:r>
              <a:rPr lang="en-US" altLang="en-US" sz="2400" b="1">
                <a:solidFill>
                  <a:srgbClr val="FF0000"/>
                </a:solidFill>
                <a:latin typeface="Cambria" panose="02040503050406030204" pitchFamily="18" charset="0"/>
                <a:cs typeface="Times New Roman" panose="02020603050405020304" pitchFamily="18" charset="0"/>
              </a:rPr>
              <a:t>1                2                3                4                5 </a:t>
            </a:r>
          </a:p>
          <a:p>
            <a:pPr eaLnBrk="1" hangingPunct="1">
              <a:spcBef>
                <a:spcPct val="0"/>
              </a:spcBef>
              <a:buClrTx/>
              <a:buFontTx/>
              <a:buNone/>
            </a:pPr>
            <a:r>
              <a:rPr lang="en-US" altLang="en-US" sz="2400" b="1">
                <a:solidFill>
                  <a:srgbClr val="FF0000"/>
                </a:solidFill>
                <a:latin typeface="Cambria" panose="02040503050406030204" pitchFamily="18" charset="0"/>
                <a:cs typeface="Times New Roman" panose="02020603050405020304" pitchFamily="18" charset="0"/>
              </a:rPr>
              <a:t> -0.68       -5.51         8.52         -14.87     12.55 </a:t>
            </a:r>
          </a:p>
          <a:p>
            <a:pPr eaLnBrk="1" hangingPunct="1">
              <a:spcBef>
                <a:spcPct val="0"/>
              </a:spcBef>
              <a:buClrTx/>
              <a:buFont typeface="Georgia" panose="02040502050405020303" pitchFamily="18" charset="0"/>
              <a:buNone/>
            </a:pPr>
            <a:r>
              <a:rPr lang="en-US" altLang="en-US" sz="2400">
                <a:solidFill>
                  <a:srgbClr val="FF0000"/>
                </a:solidFill>
                <a:latin typeface="Cambria" panose="02040503050406030204" pitchFamily="18" charset="0"/>
                <a:cs typeface="Times New Roman" panose="02020603050405020304" pitchFamily="18" charset="0"/>
              </a:rPr>
              <a:t>(these are the residual values for each fat value)</a:t>
            </a:r>
          </a:p>
          <a:p>
            <a:pPr eaLnBrk="1" hangingPunct="1">
              <a:spcBef>
                <a:spcPct val="0"/>
              </a:spcBef>
              <a:buClrTx/>
              <a:buFontTx/>
              <a:buNone/>
            </a:pPr>
            <a:endParaRPr lang="en-US" altLang="en-US" sz="2400" b="1">
              <a:solidFill>
                <a:srgbClr val="FF0000"/>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1499151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AE18D0E-4CE9-3149-BB6B-4383A30841D6}"/>
              </a:ext>
            </a:extLst>
          </p:cNvPr>
          <p:cNvSpPr>
            <a:spLocks noGrp="1" noChangeArrowheads="1"/>
          </p:cNvSpPr>
          <p:nvPr>
            <p:ph type="title"/>
          </p:nvPr>
        </p:nvSpPr>
        <p:spPr>
          <a:xfrm>
            <a:off x="3130550" y="236538"/>
            <a:ext cx="5937250" cy="1916112"/>
          </a:xfrm>
        </p:spPr>
        <p:txBody>
          <a:bodyPr>
            <a:normAutofit/>
          </a:bodyPr>
          <a:lstStyle/>
          <a:p>
            <a:pPr fontAlgn="auto">
              <a:spcAft>
                <a:spcPts val="0"/>
              </a:spcAft>
              <a:defRPr/>
            </a:pPr>
            <a:r>
              <a:rPr lang="en-US" altLang="en-US" sz="2400" dirty="0">
                <a:solidFill>
                  <a:schemeClr val="tx1"/>
                </a:solidFill>
              </a:rPr>
              <a:t>What is the level of measurement for the following variables from the NELS data set?</a:t>
            </a:r>
          </a:p>
        </p:txBody>
      </p:sp>
      <p:sp>
        <p:nvSpPr>
          <p:cNvPr id="16387" name="Rectangle 3">
            <a:extLst>
              <a:ext uri="{FF2B5EF4-FFF2-40B4-BE49-F238E27FC236}">
                <a16:creationId xmlns:a16="http://schemas.microsoft.com/office/drawing/2014/main" id="{2C513701-D522-B24E-BCE9-68194B5CC779}"/>
              </a:ext>
            </a:extLst>
          </p:cNvPr>
          <p:cNvSpPr>
            <a:spLocks noGrp="1" noChangeArrowheads="1"/>
          </p:cNvSpPr>
          <p:nvPr>
            <p:ph idx="1"/>
          </p:nvPr>
        </p:nvSpPr>
        <p:spPr/>
        <p:txBody>
          <a:bodyPr rtlCol="0">
            <a:normAutofit fontScale="77500" lnSpcReduction="20000"/>
          </a:bodyPr>
          <a:lstStyle/>
          <a:p>
            <a:pPr fontAlgn="auto">
              <a:lnSpc>
                <a:spcPct val="90000"/>
              </a:lnSpc>
              <a:spcAft>
                <a:spcPts val="0"/>
              </a:spcAft>
              <a:buClr>
                <a:srgbClr val="CC0000"/>
              </a:buClr>
              <a:defRPr/>
            </a:pPr>
            <a:r>
              <a:rPr lang="en-US" altLang="en-US" sz="2400" dirty="0">
                <a:solidFill>
                  <a:schemeClr val="tx1">
                    <a:lumMod val="85000"/>
                    <a:lumOff val="15000"/>
                  </a:schemeClr>
                </a:solidFill>
              </a:rPr>
              <a:t>Twelfth grade math achievement (achmat12). </a:t>
            </a:r>
            <a:endParaRPr lang="en-US" altLang="en-US" i="1" dirty="0">
              <a:solidFill>
                <a:schemeClr val="tx1">
                  <a:lumMod val="85000"/>
                  <a:lumOff val="15000"/>
                </a:schemeClr>
              </a:solidFill>
            </a:endParaRPr>
          </a:p>
          <a:p>
            <a:pPr fontAlgn="auto">
              <a:lnSpc>
                <a:spcPct val="90000"/>
              </a:lnSpc>
              <a:spcAft>
                <a:spcPts val="0"/>
              </a:spcAft>
              <a:buClr>
                <a:srgbClr val="CC0000"/>
              </a:buClr>
              <a:defRPr/>
            </a:pPr>
            <a:r>
              <a:rPr lang="en-US" altLang="en-US" sz="2400" dirty="0">
                <a:solidFill>
                  <a:schemeClr val="tx1">
                    <a:lumMod val="85000"/>
                    <a:lumOff val="15000"/>
                  </a:schemeClr>
                </a:solidFill>
              </a:rPr>
              <a:t>Whether or not the student took advanced math in eighth grade (advmat08). </a:t>
            </a:r>
            <a:endParaRPr lang="en-US" altLang="en-US" sz="2400" i="1" dirty="0">
              <a:solidFill>
                <a:schemeClr val="tx1">
                  <a:lumMod val="85000"/>
                  <a:lumOff val="15000"/>
                </a:schemeClr>
              </a:solidFill>
            </a:endParaRPr>
          </a:p>
          <a:p>
            <a:pPr fontAlgn="auto">
              <a:lnSpc>
                <a:spcPct val="90000"/>
              </a:lnSpc>
              <a:spcAft>
                <a:spcPts val="0"/>
              </a:spcAft>
              <a:buClr>
                <a:srgbClr val="CC0000"/>
              </a:buClr>
              <a:defRPr/>
            </a:pPr>
            <a:r>
              <a:rPr lang="en-US" altLang="en-US" sz="2400" dirty="0">
                <a:solidFill>
                  <a:schemeClr val="tx1">
                    <a:lumMod val="85000"/>
                    <a:lumOff val="15000"/>
                  </a:schemeClr>
                </a:solidFill>
              </a:rPr>
              <a:t>Urbanicity (urban).</a:t>
            </a:r>
            <a:endParaRPr lang="en-US" altLang="en-US" sz="2400" i="1" dirty="0">
              <a:solidFill>
                <a:schemeClr val="tx1">
                  <a:lumMod val="85000"/>
                  <a:lumOff val="15000"/>
                </a:schemeClr>
              </a:solidFill>
            </a:endParaRPr>
          </a:p>
          <a:p>
            <a:pPr fontAlgn="auto">
              <a:lnSpc>
                <a:spcPct val="90000"/>
              </a:lnSpc>
              <a:spcAft>
                <a:spcPts val="0"/>
              </a:spcAft>
              <a:buClr>
                <a:srgbClr val="CC0000"/>
              </a:buClr>
              <a:defRPr/>
            </a:pPr>
            <a:r>
              <a:rPr lang="en-US" altLang="en-US" sz="2400" dirty="0">
                <a:solidFill>
                  <a:schemeClr val="tx1">
                    <a:lumMod val="85000"/>
                    <a:lumOff val="15000"/>
                  </a:schemeClr>
                </a:solidFill>
              </a:rPr>
              <a:t>region.</a:t>
            </a:r>
            <a:endParaRPr lang="en-US" altLang="en-US" sz="2400" i="1" dirty="0">
              <a:solidFill>
                <a:schemeClr val="tx1">
                  <a:lumMod val="85000"/>
                  <a:lumOff val="15000"/>
                </a:schemeClr>
              </a:solidFill>
            </a:endParaRPr>
          </a:p>
          <a:p>
            <a:pPr fontAlgn="auto">
              <a:lnSpc>
                <a:spcPct val="90000"/>
              </a:lnSpc>
              <a:spcAft>
                <a:spcPts val="0"/>
              </a:spcAft>
              <a:buClr>
                <a:srgbClr val="CC0000"/>
              </a:buClr>
              <a:defRPr/>
            </a:pPr>
            <a:r>
              <a:rPr lang="en-US" altLang="en-US" sz="2400" dirty="0">
                <a:solidFill>
                  <a:schemeClr val="tx1">
                    <a:lumMod val="85000"/>
                    <a:lumOff val="15000"/>
                  </a:schemeClr>
                </a:solidFill>
              </a:rPr>
              <a:t>The number of hours spent on </a:t>
            </a:r>
            <a:r>
              <a:rPr lang="en-US" altLang="en-US" sz="2400" dirty="0" err="1">
                <a:solidFill>
                  <a:schemeClr val="tx1">
                    <a:lumMod val="85000"/>
                    <a:lumOff val="15000"/>
                  </a:schemeClr>
                </a:solidFill>
              </a:rPr>
              <a:t>hw</a:t>
            </a:r>
            <a:r>
              <a:rPr lang="en-US" altLang="en-US" sz="2400" dirty="0">
                <a:solidFill>
                  <a:schemeClr val="tx1">
                    <a:lumMod val="85000"/>
                    <a:lumOff val="15000"/>
                  </a:schemeClr>
                </a:solidFill>
              </a:rPr>
              <a:t> in school in twelfth grade (hwkin12) – Look carefully at the coding! </a:t>
            </a:r>
          </a:p>
          <a:p>
            <a:pPr fontAlgn="auto">
              <a:lnSpc>
                <a:spcPct val="90000"/>
              </a:lnSpc>
              <a:spcAft>
                <a:spcPts val="0"/>
              </a:spcAft>
              <a:buClr>
                <a:srgbClr val="CC0000"/>
              </a:buClr>
              <a:defRPr/>
            </a:pPr>
            <a:r>
              <a:rPr lang="en-US" altLang="en-US" sz="2400" dirty="0">
                <a:solidFill>
                  <a:schemeClr val="tx1">
                    <a:lumMod val="85000"/>
                    <a:lumOff val="15000"/>
                  </a:schemeClr>
                </a:solidFill>
              </a:rPr>
              <a:t> Similar variables are hwkout12, late12, cuts12, absent12, extracurr12.</a:t>
            </a:r>
            <a:endParaRPr lang="en-US" altLang="en-US" i="1" dirty="0">
              <a:solidFill>
                <a:schemeClr val="tx1">
                  <a:lumMod val="85000"/>
                  <a:lumOff val="15000"/>
                </a:schemeClr>
              </a:solidFill>
            </a:endParaRPr>
          </a:p>
          <a:p>
            <a:pPr fontAlgn="auto">
              <a:lnSpc>
                <a:spcPct val="90000"/>
              </a:lnSpc>
              <a:spcAft>
                <a:spcPts val="0"/>
              </a:spcAft>
              <a:buClr>
                <a:srgbClr val="CC0000"/>
              </a:buClr>
              <a:defRPr/>
            </a:pPr>
            <a:r>
              <a:rPr lang="en-US" altLang="en-US" sz="2400" dirty="0">
                <a:solidFill>
                  <a:schemeClr val="tx1">
                    <a:lumMod val="85000"/>
                    <a:lumOff val="15000"/>
                  </a:schemeClr>
                </a:solidFill>
              </a:rPr>
              <a:t>Socio-economic status (</a:t>
            </a:r>
            <a:r>
              <a:rPr lang="en-US" altLang="en-US" sz="2400" dirty="0" err="1">
                <a:solidFill>
                  <a:schemeClr val="tx1">
                    <a:lumMod val="85000"/>
                    <a:lumOff val="15000"/>
                  </a:schemeClr>
                </a:solidFill>
              </a:rPr>
              <a:t>ses</a:t>
            </a:r>
            <a:r>
              <a:rPr lang="en-US" altLang="en-US" sz="2400" dirty="0">
                <a:solidFill>
                  <a:schemeClr val="tx1">
                    <a:lumMod val="85000"/>
                    <a:lumOff val="15000"/>
                  </a:schemeClr>
                </a:solidFill>
              </a:rPr>
              <a:t>). </a:t>
            </a:r>
            <a:endParaRPr lang="en-US" altLang="en-US" i="1" dirty="0">
              <a:solidFill>
                <a:schemeClr val="tx1">
                  <a:lumMod val="85000"/>
                  <a:lumOff val="15000"/>
                </a:schemeClr>
              </a:solidFill>
            </a:endParaRPr>
          </a:p>
          <a:p>
            <a:pPr fontAlgn="auto">
              <a:lnSpc>
                <a:spcPct val="90000"/>
              </a:lnSpc>
              <a:spcAft>
                <a:spcPts val="0"/>
              </a:spcAft>
              <a:buClr>
                <a:srgbClr val="CC0000"/>
              </a:buClr>
              <a:defRPr/>
            </a:pPr>
            <a:r>
              <a:rPr lang="en-US" altLang="en-US" sz="2400" dirty="0">
                <a:solidFill>
                  <a:schemeClr val="tx1">
                    <a:lumMod val="85000"/>
                    <a:lumOff val="15000"/>
                  </a:schemeClr>
                </a:solidFill>
              </a:rPr>
              <a:t>Rating of teacher interest (</a:t>
            </a:r>
            <a:r>
              <a:rPr lang="en-US" altLang="en-US" sz="2400" dirty="0" err="1">
                <a:solidFill>
                  <a:schemeClr val="tx1">
                    <a:lumMod val="85000"/>
                    <a:lumOff val="15000"/>
                  </a:schemeClr>
                </a:solidFill>
              </a:rPr>
              <a:t>tchrint</a:t>
            </a:r>
            <a:r>
              <a:rPr lang="en-US" altLang="en-US" sz="2400" dirty="0">
                <a:solidFill>
                  <a:schemeClr val="tx1">
                    <a:lumMod val="85000"/>
                    <a:lumOff val="15000"/>
                  </a:schemeClr>
                </a:solidFill>
              </a:rPr>
              <a:t>). </a:t>
            </a:r>
            <a:endParaRPr lang="en-US" altLang="en-US" i="1" dirty="0">
              <a:solidFill>
                <a:schemeClr val="tx1">
                  <a:lumMod val="85000"/>
                  <a:lumOff val="15000"/>
                </a:schemeClr>
              </a:solidFill>
            </a:endParaRPr>
          </a:p>
        </p:txBody>
      </p:sp>
      <p:sp>
        <p:nvSpPr>
          <p:cNvPr id="4" name="TextBox 3">
            <a:extLst>
              <a:ext uri="{FF2B5EF4-FFF2-40B4-BE49-F238E27FC236}">
                <a16:creationId xmlns:a16="http://schemas.microsoft.com/office/drawing/2014/main" id="{24B093B8-AA3B-9247-8392-DD910B72C111}"/>
              </a:ext>
            </a:extLst>
          </p:cNvPr>
          <p:cNvSpPr txBox="1"/>
          <p:nvPr/>
        </p:nvSpPr>
        <p:spPr>
          <a:xfrm>
            <a:off x="8750300" y="5199064"/>
            <a:ext cx="1447800" cy="338137"/>
          </a:xfrm>
          <a:prstGeom prst="rect">
            <a:avLst/>
          </a:prstGeom>
          <a:noFill/>
        </p:spPr>
        <p:txBody>
          <a:bodyPr wrap="square">
            <a:spAutoFit/>
          </a:bodyPr>
          <a:lstStyle/>
          <a:p>
            <a:pPr eaLnBrk="1" hangingPunct="1">
              <a:defRPr/>
            </a:pPr>
            <a:r>
              <a:rPr lang="en-US" sz="1600" dirty="0">
                <a:solidFill>
                  <a:srgbClr val="CC0000"/>
                </a:solidFill>
                <a:latin typeface="+mn-lt"/>
              </a:rPr>
              <a:t>Scale: Interval</a:t>
            </a:r>
          </a:p>
        </p:txBody>
      </p:sp>
      <p:sp>
        <p:nvSpPr>
          <p:cNvPr id="5" name="TextBox 4">
            <a:extLst>
              <a:ext uri="{FF2B5EF4-FFF2-40B4-BE49-F238E27FC236}">
                <a16:creationId xmlns:a16="http://schemas.microsoft.com/office/drawing/2014/main" id="{CD0504F4-114A-0247-8689-48B8912EC458}"/>
              </a:ext>
            </a:extLst>
          </p:cNvPr>
          <p:cNvSpPr txBox="1"/>
          <p:nvPr/>
        </p:nvSpPr>
        <p:spPr>
          <a:xfrm>
            <a:off x="8734425" y="4833939"/>
            <a:ext cx="1447800" cy="338137"/>
          </a:xfrm>
          <a:prstGeom prst="rect">
            <a:avLst/>
          </a:prstGeom>
          <a:noFill/>
        </p:spPr>
        <p:txBody>
          <a:bodyPr wrap="square">
            <a:spAutoFit/>
          </a:bodyPr>
          <a:lstStyle/>
          <a:p>
            <a:pPr eaLnBrk="1" hangingPunct="1">
              <a:defRPr/>
            </a:pPr>
            <a:r>
              <a:rPr lang="en-US" sz="1600" dirty="0">
                <a:solidFill>
                  <a:srgbClr val="CC0000"/>
                </a:solidFill>
                <a:latin typeface="+mn-lt"/>
              </a:rPr>
              <a:t>Scale: Interval</a:t>
            </a:r>
          </a:p>
        </p:txBody>
      </p:sp>
      <p:sp>
        <p:nvSpPr>
          <p:cNvPr id="6" name="TextBox 5">
            <a:extLst>
              <a:ext uri="{FF2B5EF4-FFF2-40B4-BE49-F238E27FC236}">
                <a16:creationId xmlns:a16="http://schemas.microsoft.com/office/drawing/2014/main" id="{1704081F-85D2-EA42-AB37-A2D09394523E}"/>
              </a:ext>
            </a:extLst>
          </p:cNvPr>
          <p:cNvSpPr txBox="1"/>
          <p:nvPr/>
        </p:nvSpPr>
        <p:spPr>
          <a:xfrm>
            <a:off x="8704263" y="2587625"/>
            <a:ext cx="1447800" cy="338138"/>
          </a:xfrm>
          <a:prstGeom prst="rect">
            <a:avLst/>
          </a:prstGeom>
          <a:noFill/>
        </p:spPr>
        <p:txBody>
          <a:bodyPr wrap="square">
            <a:spAutoFit/>
          </a:bodyPr>
          <a:lstStyle/>
          <a:p>
            <a:pPr eaLnBrk="1" hangingPunct="1">
              <a:defRPr/>
            </a:pPr>
            <a:r>
              <a:rPr lang="en-US" sz="1600" dirty="0">
                <a:solidFill>
                  <a:srgbClr val="CC0000"/>
                </a:solidFill>
                <a:latin typeface="+mn-lt"/>
              </a:rPr>
              <a:t>Scale: Interval</a:t>
            </a:r>
          </a:p>
        </p:txBody>
      </p:sp>
      <p:sp>
        <p:nvSpPr>
          <p:cNvPr id="7" name="TextBox 6">
            <a:extLst>
              <a:ext uri="{FF2B5EF4-FFF2-40B4-BE49-F238E27FC236}">
                <a16:creationId xmlns:a16="http://schemas.microsoft.com/office/drawing/2014/main" id="{09D8A146-E138-9849-8731-4807C91FE2AD}"/>
              </a:ext>
            </a:extLst>
          </p:cNvPr>
          <p:cNvSpPr txBox="1"/>
          <p:nvPr/>
        </p:nvSpPr>
        <p:spPr>
          <a:xfrm>
            <a:off x="8691563" y="3797300"/>
            <a:ext cx="990600" cy="338138"/>
          </a:xfrm>
          <a:prstGeom prst="rect">
            <a:avLst/>
          </a:prstGeom>
          <a:noFill/>
        </p:spPr>
        <p:txBody>
          <a:bodyPr wrap="square">
            <a:spAutoFit/>
          </a:bodyPr>
          <a:lstStyle/>
          <a:p>
            <a:pPr eaLnBrk="1" hangingPunct="1">
              <a:defRPr/>
            </a:pPr>
            <a:r>
              <a:rPr lang="en-US" sz="1600" dirty="0">
                <a:solidFill>
                  <a:srgbClr val="CC0000"/>
                </a:solidFill>
                <a:latin typeface="+mn-lt"/>
              </a:rPr>
              <a:t>Nominal</a:t>
            </a:r>
          </a:p>
        </p:txBody>
      </p:sp>
      <p:sp>
        <p:nvSpPr>
          <p:cNvPr id="8" name="TextBox 7">
            <a:extLst>
              <a:ext uri="{FF2B5EF4-FFF2-40B4-BE49-F238E27FC236}">
                <a16:creationId xmlns:a16="http://schemas.microsoft.com/office/drawing/2014/main" id="{76A25067-970F-1247-94BD-710A681CE832}"/>
              </a:ext>
            </a:extLst>
          </p:cNvPr>
          <p:cNvSpPr txBox="1"/>
          <p:nvPr/>
        </p:nvSpPr>
        <p:spPr>
          <a:xfrm>
            <a:off x="8710613" y="3386139"/>
            <a:ext cx="914400" cy="338137"/>
          </a:xfrm>
          <a:prstGeom prst="rect">
            <a:avLst/>
          </a:prstGeom>
          <a:noFill/>
        </p:spPr>
        <p:txBody>
          <a:bodyPr wrap="square">
            <a:spAutoFit/>
          </a:bodyPr>
          <a:lstStyle/>
          <a:p>
            <a:pPr eaLnBrk="1" hangingPunct="1">
              <a:defRPr/>
            </a:pPr>
            <a:r>
              <a:rPr lang="en-US" sz="1600" dirty="0">
                <a:solidFill>
                  <a:srgbClr val="CC0000"/>
                </a:solidFill>
                <a:latin typeface="+mn-lt"/>
              </a:rPr>
              <a:t>Ordinal</a:t>
            </a:r>
          </a:p>
        </p:txBody>
      </p:sp>
      <p:sp>
        <p:nvSpPr>
          <p:cNvPr id="9" name="TextBox 8">
            <a:extLst>
              <a:ext uri="{FF2B5EF4-FFF2-40B4-BE49-F238E27FC236}">
                <a16:creationId xmlns:a16="http://schemas.microsoft.com/office/drawing/2014/main" id="{D8EF1B8A-3A5D-CC48-A4E3-75751184D790}"/>
              </a:ext>
            </a:extLst>
          </p:cNvPr>
          <p:cNvSpPr txBox="1"/>
          <p:nvPr/>
        </p:nvSpPr>
        <p:spPr>
          <a:xfrm>
            <a:off x="8726488" y="4256089"/>
            <a:ext cx="914400" cy="338137"/>
          </a:xfrm>
          <a:prstGeom prst="rect">
            <a:avLst/>
          </a:prstGeom>
          <a:noFill/>
        </p:spPr>
        <p:txBody>
          <a:bodyPr wrap="square">
            <a:spAutoFit/>
          </a:bodyPr>
          <a:lstStyle/>
          <a:p>
            <a:pPr eaLnBrk="1" hangingPunct="1">
              <a:defRPr/>
            </a:pPr>
            <a:r>
              <a:rPr lang="en-US" sz="1600" dirty="0">
                <a:solidFill>
                  <a:srgbClr val="CC0000"/>
                </a:solidFill>
                <a:latin typeface="+mn-lt"/>
              </a:rPr>
              <a:t>Ordinal</a:t>
            </a:r>
          </a:p>
        </p:txBody>
      </p:sp>
      <p:sp>
        <p:nvSpPr>
          <p:cNvPr id="10" name="TextBox 9">
            <a:extLst>
              <a:ext uri="{FF2B5EF4-FFF2-40B4-BE49-F238E27FC236}">
                <a16:creationId xmlns:a16="http://schemas.microsoft.com/office/drawing/2014/main" id="{11B95D9D-0DBC-6044-9483-71777E661043}"/>
              </a:ext>
            </a:extLst>
          </p:cNvPr>
          <p:cNvSpPr txBox="1"/>
          <p:nvPr/>
        </p:nvSpPr>
        <p:spPr>
          <a:xfrm>
            <a:off x="8704263" y="3086100"/>
            <a:ext cx="1905000" cy="338138"/>
          </a:xfrm>
          <a:prstGeom prst="rect">
            <a:avLst/>
          </a:prstGeom>
          <a:noFill/>
        </p:spPr>
        <p:txBody>
          <a:bodyPr wrap="square">
            <a:spAutoFit/>
          </a:bodyPr>
          <a:lstStyle/>
          <a:p>
            <a:pPr eaLnBrk="1" hangingPunct="1">
              <a:defRPr/>
            </a:pPr>
            <a:r>
              <a:rPr lang="en-US" sz="1600" dirty="0">
                <a:solidFill>
                  <a:srgbClr val="CC0000"/>
                </a:solidFill>
                <a:latin typeface="+mn-lt"/>
              </a:rPr>
              <a:t>Nominal or Ordinal</a:t>
            </a:r>
          </a:p>
        </p:txBody>
      </p:sp>
    </p:spTree>
    <p:extLst>
      <p:ext uri="{BB962C8B-B14F-4D97-AF65-F5344CB8AC3E}">
        <p14:creationId xmlns:p14="http://schemas.microsoft.com/office/powerpoint/2010/main" val="352039359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500"/>
                                        <p:tgtEl>
                                          <p:spTgt spid="1638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387">
                                            <p:txEl>
                                              <p:pRg st="1" end="1"/>
                                            </p:txEl>
                                          </p:spTgt>
                                        </p:tgtEl>
                                        <p:attrNameLst>
                                          <p:attrName>style.visibility</p:attrName>
                                        </p:attrNameLst>
                                      </p:cBhvr>
                                      <p:to>
                                        <p:strVal val="visible"/>
                                      </p:to>
                                    </p:set>
                                    <p:animEffect transition="in" filter="fade">
                                      <p:cBhvr>
                                        <p:cTn id="10" dur="500"/>
                                        <p:tgtEl>
                                          <p:spTgt spid="1638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387">
                                            <p:txEl>
                                              <p:pRg st="2" end="2"/>
                                            </p:txEl>
                                          </p:spTgt>
                                        </p:tgtEl>
                                        <p:attrNameLst>
                                          <p:attrName>style.visibility</p:attrName>
                                        </p:attrNameLst>
                                      </p:cBhvr>
                                      <p:to>
                                        <p:strVal val="visible"/>
                                      </p:to>
                                    </p:set>
                                    <p:animEffect transition="in" filter="fade">
                                      <p:cBhvr>
                                        <p:cTn id="13" dur="500"/>
                                        <p:tgtEl>
                                          <p:spTgt spid="1638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387">
                                            <p:txEl>
                                              <p:pRg st="3" end="3"/>
                                            </p:txEl>
                                          </p:spTgt>
                                        </p:tgtEl>
                                        <p:attrNameLst>
                                          <p:attrName>style.visibility</p:attrName>
                                        </p:attrNameLst>
                                      </p:cBhvr>
                                      <p:to>
                                        <p:strVal val="visible"/>
                                      </p:to>
                                    </p:set>
                                    <p:animEffect transition="in" filter="fade">
                                      <p:cBhvr>
                                        <p:cTn id="16" dur="500"/>
                                        <p:tgtEl>
                                          <p:spTgt spid="1638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6387">
                                            <p:txEl>
                                              <p:pRg st="4" end="4"/>
                                            </p:txEl>
                                          </p:spTgt>
                                        </p:tgtEl>
                                        <p:attrNameLst>
                                          <p:attrName>style.visibility</p:attrName>
                                        </p:attrNameLst>
                                      </p:cBhvr>
                                      <p:to>
                                        <p:strVal val="visible"/>
                                      </p:to>
                                    </p:set>
                                    <p:animEffect transition="in" filter="fade">
                                      <p:cBhvr>
                                        <p:cTn id="19" dur="500"/>
                                        <p:tgtEl>
                                          <p:spTgt spid="1638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6387">
                                            <p:txEl>
                                              <p:pRg st="5" end="5"/>
                                            </p:txEl>
                                          </p:spTgt>
                                        </p:tgtEl>
                                        <p:attrNameLst>
                                          <p:attrName>style.visibility</p:attrName>
                                        </p:attrNameLst>
                                      </p:cBhvr>
                                      <p:to>
                                        <p:strVal val="visible"/>
                                      </p:to>
                                    </p:set>
                                    <p:animEffect transition="in" filter="fade">
                                      <p:cBhvr>
                                        <p:cTn id="22" dur="500"/>
                                        <p:tgtEl>
                                          <p:spTgt spid="16387">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387">
                                            <p:txEl>
                                              <p:pRg st="6" end="6"/>
                                            </p:txEl>
                                          </p:spTgt>
                                        </p:tgtEl>
                                        <p:attrNameLst>
                                          <p:attrName>style.visibility</p:attrName>
                                        </p:attrNameLst>
                                      </p:cBhvr>
                                      <p:to>
                                        <p:strVal val="visible"/>
                                      </p:to>
                                    </p:set>
                                    <p:animEffect transition="in" filter="fade">
                                      <p:cBhvr>
                                        <p:cTn id="25" dur="500"/>
                                        <p:tgtEl>
                                          <p:spTgt spid="16387">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6387">
                                            <p:txEl>
                                              <p:pRg st="7" end="7"/>
                                            </p:txEl>
                                          </p:spTgt>
                                        </p:tgtEl>
                                        <p:attrNameLst>
                                          <p:attrName>style.visibility</p:attrName>
                                        </p:attrNameLst>
                                      </p:cBhvr>
                                      <p:to>
                                        <p:strVal val="visible"/>
                                      </p:to>
                                    </p:set>
                                    <p:animEffect transition="in" filter="fade">
                                      <p:cBhvr>
                                        <p:cTn id="28" dur="500"/>
                                        <p:tgtEl>
                                          <p:spTgt spid="16387">
                                            <p:txEl>
                                              <p:pRg st="7" end="7"/>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allAtOnce"/>
      <p:bldP spid="4" grpId="0"/>
      <p:bldP spid="5" grpId="0"/>
      <p:bldP spid="6" grpId="0"/>
      <p:bldP spid="7" grpId="0"/>
      <p:bldP spid="8" grpId="0"/>
      <p:bldP spid="9" grpId="0"/>
      <p:bldP spid="1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E902-A421-B241-B6F5-2CEEDFDE3BEB}"/>
              </a:ext>
            </a:extLst>
          </p:cNvPr>
          <p:cNvSpPr>
            <a:spLocks noGrp="1"/>
          </p:cNvSpPr>
          <p:nvPr>
            <p:ph type="title"/>
          </p:nvPr>
        </p:nvSpPr>
        <p:spPr>
          <a:xfrm>
            <a:off x="2324100" y="574676"/>
            <a:ext cx="7543800" cy="720725"/>
          </a:xfrm>
        </p:spPr>
        <p:txBody>
          <a:bodyPr>
            <a:noAutofit/>
          </a:bodyPr>
          <a:lstStyle/>
          <a:p>
            <a:pPr fontAlgn="auto">
              <a:spcAft>
                <a:spcPts val="0"/>
              </a:spcAft>
              <a:defRPr/>
            </a:pPr>
            <a:r>
              <a:rPr lang="en-US" sz="2800" dirty="0">
                <a:solidFill>
                  <a:schemeClr val="tx1"/>
                </a:solidFill>
                <a:effectLst>
                  <a:outerShdw blurRad="38100" dist="38100" dir="2700000" algn="tl">
                    <a:srgbClr val="FFFFFF"/>
                  </a:outerShdw>
                </a:effectLst>
              </a:rPr>
              <a:t>Writing the Regression Equation</a:t>
            </a:r>
          </a:p>
        </p:txBody>
      </p:sp>
      <p:sp>
        <p:nvSpPr>
          <p:cNvPr id="25602" name="TextBox 2">
            <a:extLst>
              <a:ext uri="{FF2B5EF4-FFF2-40B4-BE49-F238E27FC236}">
                <a16:creationId xmlns:a16="http://schemas.microsoft.com/office/drawing/2014/main" id="{BA4BD774-35ED-344A-A899-9D792EC3F9BA}"/>
              </a:ext>
            </a:extLst>
          </p:cNvPr>
          <p:cNvSpPr txBox="1">
            <a:spLocks noChangeArrowheads="1"/>
          </p:cNvSpPr>
          <p:nvPr/>
        </p:nvSpPr>
        <p:spPr bwMode="auto">
          <a:xfrm>
            <a:off x="1981200" y="1828800"/>
            <a:ext cx="868680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eaLnBrk="1" hangingPunct="1">
              <a:spcBef>
                <a:spcPct val="0"/>
              </a:spcBef>
              <a:buClrTx/>
              <a:buFontTx/>
              <a:buNone/>
              <a:defRPr/>
            </a:pPr>
            <a:r>
              <a:rPr lang="en-US" altLang="en-US" sz="2400" dirty="0">
                <a:latin typeface="+mn-lt"/>
                <a:cs typeface="Times New Roman" panose="02020603050405020304" pitchFamily="18" charset="0"/>
              </a:rPr>
              <a:t>The regression equation may be obtained by typing </a:t>
            </a:r>
            <a:r>
              <a:rPr lang="en-US" altLang="en-US" sz="2400" b="1" dirty="0">
                <a:latin typeface="+mn-lt"/>
                <a:cs typeface="Times New Roman" panose="02020603050405020304" pitchFamily="18" charset="0"/>
              </a:rPr>
              <a:t>model</a:t>
            </a:r>
            <a:r>
              <a:rPr lang="en-US" altLang="en-US" sz="2400" dirty="0">
                <a:latin typeface="+mn-lt"/>
                <a:cs typeface="Times New Roman" panose="02020603050405020304" pitchFamily="18" charset="0"/>
              </a:rPr>
              <a:t> on the Console and hitting Enter.  We obtain the following R output:</a:t>
            </a:r>
          </a:p>
          <a:p>
            <a:pPr eaLnBrk="1" hangingPunct="1">
              <a:spcBef>
                <a:spcPct val="0"/>
              </a:spcBef>
              <a:buClrTx/>
              <a:buFontTx/>
              <a:buNone/>
              <a:defRPr/>
            </a:pPr>
            <a:endParaRPr lang="en-US" altLang="en-US" sz="2400" dirty="0">
              <a:latin typeface="+mn-lt"/>
              <a:cs typeface="Times New Roman" panose="02020603050405020304" pitchFamily="18" charset="0"/>
            </a:endParaRPr>
          </a:p>
          <a:p>
            <a:pPr eaLnBrk="1" hangingPunct="1">
              <a:spcBef>
                <a:spcPct val="0"/>
              </a:spcBef>
              <a:buClrTx/>
              <a:buFontTx/>
              <a:buNone/>
              <a:defRPr/>
            </a:pPr>
            <a:r>
              <a:rPr lang="en-US" altLang="en-US" sz="2400" dirty="0" err="1">
                <a:latin typeface="+mn-lt"/>
                <a:cs typeface="Times New Roman" panose="02020603050405020304" pitchFamily="18" charset="0"/>
              </a:rPr>
              <a:t>lm</a:t>
            </a:r>
            <a:r>
              <a:rPr lang="en-US" altLang="en-US" sz="2400" dirty="0">
                <a:latin typeface="+mn-lt"/>
                <a:cs typeface="Times New Roman" panose="02020603050405020304" pitchFamily="18" charset="0"/>
              </a:rPr>
              <a:t>(formula = </a:t>
            </a:r>
            <a:r>
              <a:rPr lang="en-US" altLang="en-US" sz="2400" dirty="0" err="1">
                <a:latin typeface="+mn-lt"/>
                <a:cs typeface="Times New Roman" panose="02020603050405020304" pitchFamily="18" charset="0"/>
              </a:rPr>
              <a:t>Hamburger$calories</a:t>
            </a:r>
            <a:r>
              <a:rPr lang="en-US" altLang="en-US" sz="2400" dirty="0">
                <a:latin typeface="+mn-lt"/>
                <a:cs typeface="Times New Roman" panose="02020603050405020304" pitchFamily="18" charset="0"/>
              </a:rPr>
              <a:t> ~ </a:t>
            </a:r>
            <a:r>
              <a:rPr lang="en-US" altLang="en-US" sz="2400" dirty="0" err="1">
                <a:latin typeface="+mn-lt"/>
                <a:cs typeface="Times New Roman" panose="02020603050405020304" pitchFamily="18" charset="0"/>
              </a:rPr>
              <a:t>Hamburger$fat</a:t>
            </a:r>
            <a:r>
              <a:rPr lang="en-US" altLang="en-US" sz="2400" dirty="0">
                <a:latin typeface="+mn-lt"/>
                <a:cs typeface="Times New Roman" panose="02020603050405020304" pitchFamily="18" charset="0"/>
              </a:rPr>
              <a:t>)</a:t>
            </a:r>
          </a:p>
          <a:p>
            <a:pPr eaLnBrk="1" hangingPunct="1">
              <a:spcBef>
                <a:spcPct val="0"/>
              </a:spcBef>
              <a:buClrTx/>
              <a:buFontTx/>
              <a:buNone/>
              <a:defRPr/>
            </a:pPr>
            <a:endParaRPr lang="en-US" altLang="en-US" sz="2400" dirty="0">
              <a:latin typeface="+mn-lt"/>
              <a:cs typeface="Times New Roman" panose="02020603050405020304" pitchFamily="18" charset="0"/>
            </a:endParaRPr>
          </a:p>
          <a:p>
            <a:pPr eaLnBrk="1" hangingPunct="1">
              <a:spcBef>
                <a:spcPct val="0"/>
              </a:spcBef>
              <a:buClrTx/>
              <a:buFontTx/>
              <a:buNone/>
              <a:defRPr/>
            </a:pPr>
            <a:r>
              <a:rPr lang="en-US" altLang="en-US" sz="2400" dirty="0">
                <a:latin typeface="+mn-lt"/>
                <a:cs typeface="Times New Roman" panose="02020603050405020304" pitchFamily="18" charset="0"/>
              </a:rPr>
              <a:t>Coefficients:</a:t>
            </a:r>
          </a:p>
          <a:p>
            <a:pPr eaLnBrk="1" hangingPunct="1">
              <a:spcBef>
                <a:spcPct val="0"/>
              </a:spcBef>
              <a:buClrTx/>
              <a:buFontTx/>
              <a:buNone/>
              <a:defRPr/>
            </a:pPr>
            <a:r>
              <a:rPr lang="en-US" altLang="en-US" sz="2400" dirty="0">
                <a:latin typeface="+mn-lt"/>
                <a:cs typeface="Times New Roman" panose="02020603050405020304" pitchFamily="18" charset="0"/>
              </a:rPr>
              <a:t>  (Intercept)  </a:t>
            </a:r>
            <a:r>
              <a:rPr lang="en-US" altLang="en-US" sz="2400" dirty="0" err="1">
                <a:latin typeface="+mn-lt"/>
                <a:cs typeface="Times New Roman" panose="02020603050405020304" pitchFamily="18" charset="0"/>
              </a:rPr>
              <a:t>Hamburger$fat</a:t>
            </a:r>
            <a:r>
              <a:rPr lang="en-US" altLang="en-US" sz="2400" dirty="0">
                <a:latin typeface="+mn-lt"/>
                <a:cs typeface="Times New Roman" panose="02020603050405020304" pitchFamily="18" charset="0"/>
              </a:rPr>
              <a:t>  </a:t>
            </a:r>
          </a:p>
          <a:p>
            <a:pPr eaLnBrk="1" hangingPunct="1">
              <a:spcBef>
                <a:spcPct val="0"/>
              </a:spcBef>
              <a:buClrTx/>
              <a:buFontTx/>
              <a:buNone/>
              <a:defRPr/>
            </a:pPr>
            <a:r>
              <a:rPr lang="en-US" altLang="en-US" sz="2400" dirty="0">
                <a:latin typeface="+mn-lt"/>
                <a:cs typeface="Times New Roman" panose="02020603050405020304" pitchFamily="18" charset="0"/>
              </a:rPr>
              <a:t>       133.58          13.71</a:t>
            </a:r>
            <a:endParaRPr lang="en-US" altLang="en-US" sz="2800" dirty="0">
              <a:latin typeface="+mn-lt"/>
              <a:cs typeface="Times New Roman" panose="02020603050405020304" pitchFamily="18" charset="0"/>
            </a:endParaRPr>
          </a:p>
          <a:p>
            <a:pPr eaLnBrk="1" hangingPunct="1">
              <a:spcBef>
                <a:spcPct val="0"/>
              </a:spcBef>
              <a:buClrTx/>
              <a:buFontTx/>
              <a:buNone/>
              <a:defRPr/>
            </a:pPr>
            <a:endParaRPr lang="en-US" altLang="en-US" sz="2400" dirty="0">
              <a:latin typeface="+mn-lt"/>
              <a:cs typeface="Times New Roman" panose="02020603050405020304" pitchFamily="18" charset="0"/>
            </a:endParaRPr>
          </a:p>
          <a:p>
            <a:pPr eaLnBrk="1" hangingPunct="1">
              <a:spcBef>
                <a:spcPct val="0"/>
              </a:spcBef>
              <a:buClrTx/>
              <a:buFontTx/>
              <a:buNone/>
              <a:defRPr/>
            </a:pPr>
            <a:r>
              <a:rPr lang="en-US" altLang="en-US" sz="2400" dirty="0">
                <a:latin typeface="+mn-lt"/>
                <a:cs typeface="Times New Roman" panose="02020603050405020304" pitchFamily="18" charset="0"/>
              </a:rPr>
              <a:t>We write this in equation form as follows:</a:t>
            </a:r>
          </a:p>
          <a:p>
            <a:pPr eaLnBrk="1" hangingPunct="1">
              <a:spcBef>
                <a:spcPct val="0"/>
              </a:spcBef>
              <a:buClrTx/>
              <a:buFontTx/>
              <a:buNone/>
              <a:defRPr/>
            </a:pPr>
            <a:endParaRPr lang="en-US" altLang="en-US" sz="2800" dirty="0">
              <a:cs typeface="Times New Roman" panose="02020603050405020304" pitchFamily="18" charset="0"/>
            </a:endParaRPr>
          </a:p>
        </p:txBody>
      </p:sp>
      <p:graphicFrame>
        <p:nvGraphicFramePr>
          <p:cNvPr id="12291" name="Object 8">
            <a:extLst>
              <a:ext uri="{FF2B5EF4-FFF2-40B4-BE49-F238E27FC236}">
                <a16:creationId xmlns:a16="http://schemas.microsoft.com/office/drawing/2014/main" id="{B9A1FBD7-FA92-311C-9919-F63E98A199BF}"/>
              </a:ext>
            </a:extLst>
          </p:cNvPr>
          <p:cNvGraphicFramePr>
            <a:graphicFrameLocks noChangeAspect="1"/>
          </p:cNvGraphicFramePr>
          <p:nvPr/>
        </p:nvGraphicFramePr>
        <p:xfrm>
          <a:off x="3657600" y="5562600"/>
          <a:ext cx="3803650" cy="604838"/>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12291" name="Object 8">
                        <a:extLst>
                          <a:ext uri="{FF2B5EF4-FFF2-40B4-BE49-F238E27FC236}">
                            <a16:creationId xmlns:a16="http://schemas.microsoft.com/office/drawing/2014/main" id="{B9A1FBD7-FA92-311C-9919-F63E98A19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5562600"/>
                        <a:ext cx="380365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327394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45DD-59EA-B84D-BC6B-28392CDC6879}"/>
              </a:ext>
            </a:extLst>
          </p:cNvPr>
          <p:cNvSpPr>
            <a:spLocks noGrp="1"/>
          </p:cNvSpPr>
          <p:nvPr>
            <p:ph type="title"/>
          </p:nvPr>
        </p:nvSpPr>
        <p:spPr>
          <a:xfrm>
            <a:off x="1976438" y="381000"/>
            <a:ext cx="8229600" cy="1066800"/>
          </a:xfrm>
        </p:spPr>
        <p:txBody>
          <a:bodyPr/>
          <a:lstStyle/>
          <a:p>
            <a:pPr fontAlgn="auto">
              <a:spcAft>
                <a:spcPts val="0"/>
              </a:spcAft>
              <a:defRPr/>
            </a:pPr>
            <a:r>
              <a:rPr lang="en-US" sz="2400" dirty="0">
                <a:solidFill>
                  <a:schemeClr val="tx1"/>
                </a:solidFill>
                <a:effectLst>
                  <a:outerShdw blurRad="38100" dist="38100" dir="2700000" algn="tl">
                    <a:srgbClr val="FFFFFF"/>
                  </a:outerShdw>
                </a:effectLst>
              </a:rPr>
              <a:t>Interpreting the Regression Coefficients, </a:t>
            </a:r>
            <a:r>
              <a:rPr lang="en-US" sz="2400" i="1" dirty="0">
                <a:solidFill>
                  <a:schemeClr val="tx1"/>
                </a:solidFill>
                <a:effectLst>
                  <a:outerShdw blurRad="38100" dist="38100" dir="2700000" algn="tl">
                    <a:srgbClr val="FFFFFF"/>
                  </a:outerShdw>
                </a:effectLst>
              </a:rPr>
              <a:t>b</a:t>
            </a:r>
            <a:r>
              <a:rPr lang="en-US" sz="2400" dirty="0">
                <a:solidFill>
                  <a:schemeClr val="tx1"/>
                </a:solidFill>
                <a:effectLst>
                  <a:outerShdw blurRad="38100" dist="38100" dir="2700000" algn="tl">
                    <a:srgbClr val="FFFFFF"/>
                  </a:outerShdw>
                </a:effectLst>
              </a:rPr>
              <a:t> and </a:t>
            </a:r>
            <a:r>
              <a:rPr lang="en-US" sz="2400" i="1" dirty="0">
                <a:solidFill>
                  <a:schemeClr val="tx1"/>
                </a:solidFill>
                <a:effectLst>
                  <a:outerShdw blurRad="38100" dist="38100" dir="2700000" algn="tl">
                    <a:srgbClr val="FFFFFF"/>
                  </a:outerShdw>
                </a:effectLst>
              </a:rPr>
              <a:t>a</a:t>
            </a:r>
            <a:r>
              <a:rPr lang="en-US" sz="2400" dirty="0">
                <a:solidFill>
                  <a:schemeClr val="tx1"/>
                </a:solidFill>
                <a:effectLst>
                  <a:outerShdw blurRad="38100" dist="38100" dir="2700000" algn="tl">
                    <a:srgbClr val="FFFFFF"/>
                  </a:outerShdw>
                </a:effectLst>
              </a:rPr>
              <a:t>.</a:t>
            </a:r>
          </a:p>
        </p:txBody>
      </p:sp>
      <p:sp>
        <p:nvSpPr>
          <p:cNvPr id="3" name="TextBox 2">
            <a:extLst>
              <a:ext uri="{FF2B5EF4-FFF2-40B4-BE49-F238E27FC236}">
                <a16:creationId xmlns:a16="http://schemas.microsoft.com/office/drawing/2014/main" id="{F6174586-60C8-7E42-B0D2-4725D70B6A43}"/>
              </a:ext>
            </a:extLst>
          </p:cNvPr>
          <p:cNvSpPr txBox="1">
            <a:spLocks noChangeArrowheads="1"/>
          </p:cNvSpPr>
          <p:nvPr/>
        </p:nvSpPr>
        <p:spPr bwMode="auto">
          <a:xfrm>
            <a:off x="2057400" y="3200401"/>
            <a:ext cx="7848600" cy="2678113"/>
          </a:xfrm>
          <a:prstGeom prst="rect">
            <a:avLst/>
          </a:prstGeom>
          <a:noFill/>
          <a:ln w="9525">
            <a:no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2400" dirty="0">
                <a:latin typeface="+mn-lt"/>
                <a:cs typeface="Times New Roman" panose="02020603050405020304" pitchFamily="18" charset="0"/>
              </a:rPr>
              <a:t>The value of the slope, </a:t>
            </a:r>
            <a:r>
              <a:rPr lang="en-US" altLang="en-US" sz="2400" i="1" dirty="0">
                <a:effectLst>
                  <a:outerShdw blurRad="38100" dist="38100" dir="2700000" algn="tl">
                    <a:srgbClr val="FFFFFF"/>
                  </a:outerShdw>
                </a:effectLst>
                <a:latin typeface="+mn-lt"/>
              </a:rPr>
              <a:t>b = </a:t>
            </a:r>
            <a:r>
              <a:rPr lang="en-US" altLang="en-US" sz="2400" dirty="0">
                <a:latin typeface="+mn-lt"/>
                <a:cs typeface="Times New Roman" panose="02020603050405020304" pitchFamily="18" charset="0"/>
              </a:rPr>
              <a:t>13.71, tells us that a one gram increase in the fat content of a burger is associated with an increase of 13.71 calories, on average.</a:t>
            </a:r>
          </a:p>
          <a:p>
            <a:pPr eaLnBrk="1" hangingPunct="1">
              <a:defRPr/>
            </a:pPr>
            <a:endParaRPr lang="en-US" altLang="en-US" sz="2400" dirty="0">
              <a:latin typeface="+mn-lt"/>
              <a:cs typeface="Times New Roman" panose="02020603050405020304" pitchFamily="18" charset="0"/>
            </a:endParaRPr>
          </a:p>
          <a:p>
            <a:pPr eaLnBrk="1" hangingPunct="1">
              <a:defRPr/>
            </a:pPr>
            <a:r>
              <a:rPr lang="en-US" altLang="en-US" sz="2400" dirty="0">
                <a:latin typeface="+mn-lt"/>
                <a:cs typeface="Times New Roman" panose="02020603050405020304" pitchFamily="18" charset="0"/>
              </a:rPr>
              <a:t>The value of the intercept, </a:t>
            </a:r>
            <a:r>
              <a:rPr lang="en-US" altLang="en-US" sz="2400" i="1" dirty="0">
                <a:effectLst>
                  <a:outerShdw blurRad="38100" dist="38100" dir="2700000" algn="tl">
                    <a:srgbClr val="FFFFFF"/>
                  </a:outerShdw>
                </a:effectLst>
                <a:latin typeface="+mn-lt"/>
              </a:rPr>
              <a:t>a = 133.576,</a:t>
            </a:r>
            <a:r>
              <a:rPr lang="en-US" altLang="en-US" sz="2400" dirty="0">
                <a:latin typeface="+mn-lt"/>
                <a:cs typeface="Times New Roman" panose="02020603050405020304" pitchFamily="18" charset="0"/>
              </a:rPr>
              <a:t> is not meaningful in this example because burgers with 0 grams of fat would be quite different from the burgers in this data set.</a:t>
            </a:r>
          </a:p>
        </p:txBody>
      </p:sp>
      <p:graphicFrame>
        <p:nvGraphicFramePr>
          <p:cNvPr id="13315" name="Object 4">
            <a:extLst>
              <a:ext uri="{FF2B5EF4-FFF2-40B4-BE49-F238E27FC236}">
                <a16:creationId xmlns:a16="http://schemas.microsoft.com/office/drawing/2014/main" id="{8C589CD7-D09F-38FC-C68C-B4512F0DD864}"/>
              </a:ext>
            </a:extLst>
          </p:cNvPr>
          <p:cNvGraphicFramePr>
            <a:graphicFrameLocks noChangeAspect="1"/>
          </p:cNvGraphicFramePr>
          <p:nvPr/>
        </p:nvGraphicFramePr>
        <p:xfrm>
          <a:off x="2133600" y="2438400"/>
          <a:ext cx="3803650" cy="604838"/>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13315" name="Object 4">
                        <a:extLst>
                          <a:ext uri="{FF2B5EF4-FFF2-40B4-BE49-F238E27FC236}">
                            <a16:creationId xmlns:a16="http://schemas.microsoft.com/office/drawing/2014/main" id="{8C589CD7-D09F-38FC-C68C-B4512F0DD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438400"/>
                        <a:ext cx="380365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8" name="Rectangle 4">
            <a:extLst>
              <a:ext uri="{FF2B5EF4-FFF2-40B4-BE49-F238E27FC236}">
                <a16:creationId xmlns:a16="http://schemas.microsoft.com/office/drawing/2014/main" id="{497407D8-7CC8-E04F-82F0-10623BB3F0FC}"/>
              </a:ext>
            </a:extLst>
          </p:cNvPr>
          <p:cNvSpPr>
            <a:spLocks noChangeArrowheads="1"/>
          </p:cNvSpPr>
          <p:nvPr/>
        </p:nvSpPr>
        <p:spPr bwMode="auto">
          <a:xfrm>
            <a:off x="6096001" y="2590801"/>
            <a:ext cx="4132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eaLnBrk="1" hangingPunct="1">
              <a:spcBef>
                <a:spcPct val="0"/>
              </a:spcBef>
              <a:buClrTx/>
              <a:buFontTx/>
              <a:buNone/>
              <a:defRPr/>
            </a:pPr>
            <a:r>
              <a:rPr lang="en-US" altLang="en-US" sz="2400" dirty="0">
                <a:solidFill>
                  <a:srgbClr val="000000"/>
                </a:solidFill>
                <a:latin typeface="+mn-lt"/>
                <a:cs typeface="Times New Roman" panose="02020603050405020304" pitchFamily="18" charset="0"/>
              </a:rPr>
              <a:t>where Y = Calories and X = Fat</a:t>
            </a:r>
          </a:p>
        </p:txBody>
      </p:sp>
    </p:spTree>
    <p:extLst>
      <p:ext uri="{BB962C8B-B14F-4D97-AF65-F5344CB8AC3E}">
        <p14:creationId xmlns:p14="http://schemas.microsoft.com/office/powerpoint/2010/main" val="39670207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7990-065D-244F-861E-7EBC61A59FAE}"/>
              </a:ext>
            </a:extLst>
          </p:cNvPr>
          <p:cNvSpPr>
            <a:spLocks noGrp="1"/>
          </p:cNvSpPr>
          <p:nvPr>
            <p:ph type="title"/>
          </p:nvPr>
        </p:nvSpPr>
        <p:spPr>
          <a:xfrm>
            <a:off x="2046288" y="527051"/>
            <a:ext cx="8229600" cy="1069975"/>
          </a:xfrm>
        </p:spPr>
        <p:txBody>
          <a:bodyPr>
            <a:noAutofit/>
          </a:bodyPr>
          <a:lstStyle/>
          <a:p>
            <a:pPr fontAlgn="auto">
              <a:spcAft>
                <a:spcPts val="0"/>
              </a:spcAft>
              <a:defRPr/>
            </a:pPr>
            <a:r>
              <a:rPr lang="en-US" sz="2800" dirty="0">
                <a:solidFill>
                  <a:schemeClr val="tx1"/>
                </a:solidFill>
                <a:effectLst>
                  <a:outerShdw blurRad="38100" dist="38100" dir="2700000" algn="tl">
                    <a:srgbClr val="FFFFFF"/>
                  </a:outerShdw>
                </a:effectLst>
              </a:rPr>
              <a:t>Using the Regression Equation to Predict Calories from a Burger with 28 Grams of Fat</a:t>
            </a:r>
          </a:p>
        </p:txBody>
      </p:sp>
      <p:sp>
        <p:nvSpPr>
          <p:cNvPr id="27650" name="TextBox 2">
            <a:extLst>
              <a:ext uri="{FF2B5EF4-FFF2-40B4-BE49-F238E27FC236}">
                <a16:creationId xmlns:a16="http://schemas.microsoft.com/office/drawing/2014/main" id="{897E8C8A-4951-B348-BB11-8A9322694282}"/>
              </a:ext>
            </a:extLst>
          </p:cNvPr>
          <p:cNvSpPr txBox="1">
            <a:spLocks noChangeArrowheads="1"/>
          </p:cNvSpPr>
          <p:nvPr/>
        </p:nvSpPr>
        <p:spPr bwMode="auto">
          <a:xfrm>
            <a:off x="2209800" y="3200400"/>
            <a:ext cx="68580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eaLnBrk="1" hangingPunct="1">
              <a:spcBef>
                <a:spcPct val="0"/>
              </a:spcBef>
              <a:buClrTx/>
              <a:buFontTx/>
              <a:buNone/>
              <a:defRPr/>
            </a:pPr>
            <a:r>
              <a:rPr lang="en-US" altLang="en-US" sz="2400" dirty="0">
                <a:latin typeface="+mn-lt"/>
                <a:cs typeface="Times New Roman" panose="02020603050405020304" pitchFamily="18" charset="0"/>
              </a:rPr>
              <a:t>Where Y = Calories and X = Fat</a:t>
            </a:r>
          </a:p>
          <a:p>
            <a:pPr eaLnBrk="1" hangingPunct="1">
              <a:spcBef>
                <a:spcPct val="0"/>
              </a:spcBef>
              <a:buClrTx/>
              <a:buFontTx/>
              <a:buNone/>
              <a:defRPr/>
            </a:pPr>
            <a:endParaRPr lang="en-US" altLang="en-US" sz="2000" dirty="0">
              <a:cs typeface="Times New Roman" panose="02020603050405020304" pitchFamily="18" charset="0"/>
            </a:endParaRPr>
          </a:p>
          <a:p>
            <a:pPr eaLnBrk="1" hangingPunct="1">
              <a:spcBef>
                <a:spcPct val="0"/>
              </a:spcBef>
              <a:buClrTx/>
              <a:buFontTx/>
              <a:buNone/>
              <a:defRPr/>
            </a:pPr>
            <a:endParaRPr lang="en-US" altLang="en-US" sz="2400" dirty="0">
              <a:latin typeface="Times New Roman" panose="02020603050405020304" pitchFamily="18" charset="0"/>
              <a:cs typeface="Times New Roman" panose="02020603050405020304" pitchFamily="18" charset="0"/>
            </a:endParaRPr>
          </a:p>
        </p:txBody>
      </p:sp>
      <p:graphicFrame>
        <p:nvGraphicFramePr>
          <p:cNvPr id="14339" name="Object 5">
            <a:extLst>
              <a:ext uri="{FF2B5EF4-FFF2-40B4-BE49-F238E27FC236}">
                <a16:creationId xmlns:a16="http://schemas.microsoft.com/office/drawing/2014/main" id="{610042B4-5CF1-88FF-B5D5-AEA965A64BA1}"/>
              </a:ext>
            </a:extLst>
          </p:cNvPr>
          <p:cNvGraphicFramePr>
            <a:graphicFrameLocks noChangeAspect="1"/>
          </p:cNvGraphicFramePr>
          <p:nvPr/>
        </p:nvGraphicFramePr>
        <p:xfrm>
          <a:off x="2133600" y="2438400"/>
          <a:ext cx="3803650" cy="604838"/>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14339" name="Object 5">
                        <a:extLst>
                          <a:ext uri="{FF2B5EF4-FFF2-40B4-BE49-F238E27FC236}">
                            <a16:creationId xmlns:a16="http://schemas.microsoft.com/office/drawing/2014/main" id="{610042B4-5CF1-88FF-B5D5-AEA965A64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438400"/>
                        <a:ext cx="380365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0" name="Object 6">
            <a:extLst>
              <a:ext uri="{FF2B5EF4-FFF2-40B4-BE49-F238E27FC236}">
                <a16:creationId xmlns:a16="http://schemas.microsoft.com/office/drawing/2014/main" id="{B6F83062-A520-FDB6-47F8-332686397745}"/>
              </a:ext>
            </a:extLst>
          </p:cNvPr>
          <p:cNvGraphicFramePr>
            <a:graphicFrameLocks noChangeAspect="1"/>
          </p:cNvGraphicFramePr>
          <p:nvPr/>
        </p:nvGraphicFramePr>
        <p:xfrm>
          <a:off x="2098675" y="3970339"/>
          <a:ext cx="6007100" cy="676275"/>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14340" name="Object 6">
                        <a:extLst>
                          <a:ext uri="{FF2B5EF4-FFF2-40B4-BE49-F238E27FC236}">
                            <a16:creationId xmlns:a16="http://schemas.microsoft.com/office/drawing/2014/main" id="{B6F83062-A520-FDB6-47F8-3326863977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675" y="3970339"/>
                        <a:ext cx="6007100"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50952410"/>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3A283452-4E8E-FC4C-983C-BA0423F87511}"/>
              </a:ext>
            </a:extLst>
          </p:cNvPr>
          <p:cNvSpPr>
            <a:spLocks noGrp="1" noChangeArrowheads="1"/>
          </p:cNvSpPr>
          <p:nvPr>
            <p:ph type="title"/>
          </p:nvPr>
        </p:nvSpPr>
        <p:spPr>
          <a:xfrm>
            <a:off x="2133600" y="609600"/>
            <a:ext cx="8229600" cy="914400"/>
          </a:xfrm>
        </p:spPr>
        <p:txBody>
          <a:bodyPr>
            <a:normAutofit fontScale="90000"/>
          </a:bodyPr>
          <a:lstStyle/>
          <a:p>
            <a:pPr fontAlgn="auto">
              <a:spcAft>
                <a:spcPts val="0"/>
              </a:spcAft>
              <a:defRPr/>
            </a:pPr>
            <a:r>
              <a:rPr lang="en-US" sz="2800" dirty="0">
                <a:solidFill>
                  <a:schemeClr val="tx1"/>
                </a:solidFill>
                <a:effectLst>
                  <a:outerShdw blurRad="38100" dist="38100" dir="2700000" algn="tl">
                    <a:srgbClr val="FFFFFF"/>
                  </a:outerShdw>
                </a:effectLst>
                <a:cs typeface="Times New Roman" pitchFamily="18" charset="0"/>
              </a:rPr>
              <a:t>An Example Continued:  Reviewing the Data with </a:t>
            </a:r>
            <a:r>
              <a:rPr lang="en-US" sz="2800" dirty="0" err="1">
                <a:solidFill>
                  <a:schemeClr val="tx1"/>
                </a:solidFill>
                <a:effectLst>
                  <a:outerShdw blurRad="38100" dist="38100" dir="2700000" algn="tl">
                    <a:srgbClr val="FFFFFF"/>
                  </a:outerShdw>
                </a:effectLst>
                <a:cs typeface="Times New Roman" pitchFamily="18" charset="0"/>
              </a:rPr>
              <a:t>yhat</a:t>
            </a:r>
            <a:r>
              <a:rPr lang="en-US" sz="2800" dirty="0">
                <a:solidFill>
                  <a:schemeClr val="tx1"/>
                </a:solidFill>
                <a:effectLst>
                  <a:outerShdw blurRad="38100" dist="38100" dir="2700000" algn="tl">
                    <a:srgbClr val="FFFFFF"/>
                  </a:outerShdw>
                </a:effectLst>
                <a:cs typeface="Times New Roman" pitchFamily="18" charset="0"/>
              </a:rPr>
              <a:t> and </a:t>
            </a:r>
            <a:r>
              <a:rPr lang="en-US" sz="2800" dirty="0" err="1">
                <a:solidFill>
                  <a:schemeClr val="tx1"/>
                </a:solidFill>
                <a:effectLst>
                  <a:outerShdw blurRad="38100" dist="38100" dir="2700000" algn="tl">
                    <a:srgbClr val="FFFFFF"/>
                  </a:outerShdw>
                </a:effectLst>
                <a:cs typeface="Times New Roman" pitchFamily="18" charset="0"/>
              </a:rPr>
              <a:t>resid</a:t>
            </a:r>
            <a:endParaRPr lang="en-US" sz="2800" dirty="0">
              <a:solidFill>
                <a:schemeClr val="tx1"/>
              </a:solidFill>
              <a:effectLst>
                <a:outerShdw blurRad="38100" dist="38100" dir="2700000" algn="tl">
                  <a:srgbClr val="FFFFFF"/>
                </a:outerShdw>
              </a:effectLst>
              <a:cs typeface="Times New Roman" pitchFamily="18" charset="0"/>
            </a:endParaRPr>
          </a:p>
        </p:txBody>
      </p:sp>
      <p:graphicFrame>
        <p:nvGraphicFramePr>
          <p:cNvPr id="13631" name="Group 319">
            <a:extLst>
              <a:ext uri="{FF2B5EF4-FFF2-40B4-BE49-F238E27FC236}">
                <a16:creationId xmlns:a16="http://schemas.microsoft.com/office/drawing/2014/main" id="{174B97EC-A101-BB40-97DD-D9D60336E9CD}"/>
              </a:ext>
            </a:extLst>
          </p:cNvPr>
          <p:cNvGraphicFramePr>
            <a:graphicFrameLocks noGrp="1"/>
          </p:cNvGraphicFramePr>
          <p:nvPr/>
        </p:nvGraphicFramePr>
        <p:xfrm>
          <a:off x="2362200" y="2133600"/>
          <a:ext cx="7162800" cy="4267200"/>
        </p:xfrm>
        <a:graphic>
          <a:graphicData uri="http://schemas.openxmlformats.org/drawingml/2006/table">
            <a:tbl>
              <a:tblPr/>
              <a:tblGrid>
                <a:gridCol w="1962633">
                  <a:extLst>
                    <a:ext uri="{9D8B030D-6E8A-4147-A177-3AD203B41FA5}">
                      <a16:colId xmlns:a16="http://schemas.microsoft.com/office/drawing/2014/main" val="20000"/>
                    </a:ext>
                  </a:extLst>
                </a:gridCol>
                <a:gridCol w="598523">
                  <a:extLst>
                    <a:ext uri="{9D8B030D-6E8A-4147-A177-3AD203B41FA5}">
                      <a16:colId xmlns:a16="http://schemas.microsoft.com/office/drawing/2014/main" val="20001"/>
                    </a:ext>
                  </a:extLst>
                </a:gridCol>
                <a:gridCol w="1064039">
                  <a:extLst>
                    <a:ext uri="{9D8B030D-6E8A-4147-A177-3AD203B41FA5}">
                      <a16:colId xmlns:a16="http://schemas.microsoft.com/office/drawing/2014/main" val="20002"/>
                    </a:ext>
                  </a:extLst>
                </a:gridCol>
                <a:gridCol w="1065661">
                  <a:extLst>
                    <a:ext uri="{9D8B030D-6E8A-4147-A177-3AD203B41FA5}">
                      <a16:colId xmlns:a16="http://schemas.microsoft.com/office/drawing/2014/main" val="20003"/>
                    </a:ext>
                  </a:extLst>
                </a:gridCol>
                <a:gridCol w="1235972">
                  <a:extLst>
                    <a:ext uri="{9D8B030D-6E8A-4147-A177-3AD203B41FA5}">
                      <a16:colId xmlns:a16="http://schemas.microsoft.com/office/drawing/2014/main" val="20004"/>
                    </a:ext>
                  </a:extLst>
                </a:gridCol>
                <a:gridCol w="1235972">
                  <a:extLst>
                    <a:ext uri="{9D8B030D-6E8A-4147-A177-3AD203B41FA5}">
                      <a16:colId xmlns:a16="http://schemas.microsoft.com/office/drawing/2014/main" val="20005"/>
                    </a:ext>
                  </a:extLst>
                </a:gridCol>
              </a:tblGrid>
              <a:tr h="104331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mbria" pitchFamily="18" charset="0"/>
                          <a:cs typeface="Times New Roman" pitchFamily="18" charset="0"/>
                        </a:rPr>
                        <a:t>Burger</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Cambria" pitchFamily="18" charset="0"/>
                          <a:cs typeface="Times New Roman" pitchFamily="18" charset="0"/>
                        </a:rPr>
                        <a:t>Fat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mbria" pitchFamily="18" charset="0"/>
                          <a:cs typeface="Times New Roman" pitchFamily="18" charset="0"/>
                        </a:rPr>
                        <a:t>Calories</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Cambria" pitchFamily="18" charset="0"/>
                          <a:cs typeface="Times New Roman" pitchFamily="18" charset="0"/>
                        </a:rPr>
                        <a:t>Cheese</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1" i="0" u="none" strike="noStrike" cap="none" normalizeH="0" baseline="0" dirty="0" err="1">
                          <a:ln>
                            <a:noFill/>
                          </a:ln>
                          <a:solidFill>
                            <a:schemeClr val="tx1"/>
                          </a:solidFill>
                          <a:effectLst/>
                          <a:latin typeface="Cambria" pitchFamily="18" charset="0"/>
                          <a:cs typeface="Times New Roman" pitchFamily="18" charset="0"/>
                        </a:rPr>
                        <a:t>yhat</a:t>
                      </a:r>
                      <a:endParaRPr kumimoji="0" lang="en-US" sz="1600" b="1" i="0" u="none" strike="noStrike" cap="none" normalizeH="0" baseline="0" dirty="0">
                        <a:ln>
                          <a:noFill/>
                        </a:ln>
                        <a:solidFill>
                          <a:schemeClr val="tx1"/>
                        </a:solidFill>
                        <a:effectLst/>
                        <a:latin typeface="Cambria"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1" i="0" u="none" strike="noStrike" cap="none" normalizeH="0" baseline="0" dirty="0" err="1">
                          <a:ln>
                            <a:noFill/>
                          </a:ln>
                          <a:solidFill>
                            <a:schemeClr val="tx1"/>
                          </a:solidFill>
                          <a:effectLst/>
                          <a:latin typeface="Cambria" pitchFamily="18" charset="0"/>
                          <a:cs typeface="Times New Roman" pitchFamily="18" charset="0"/>
                        </a:rPr>
                        <a:t>resid</a:t>
                      </a:r>
                      <a:endParaRPr kumimoji="0" lang="en-US" sz="1600" b="1" i="0" u="none" strike="noStrike" cap="none" normalizeH="0" baseline="0" dirty="0">
                        <a:ln>
                          <a:noFill/>
                        </a:ln>
                        <a:solidFill>
                          <a:schemeClr val="tx1"/>
                        </a:solidFill>
                        <a:effectLst/>
                        <a:latin typeface="Cambria"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1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Hamburger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10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270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270.6751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-0.67513</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5784">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Cheeseburger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14</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320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325.5147</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-5.51471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41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Quarter Pounder</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21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430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421.484</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8.51604</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5784">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Quarter P. w/ c</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30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530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544.873</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-14.873</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41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Big Mac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mbria" pitchFamily="18" charset="0"/>
                          <a:cs typeface="Times New Roman" pitchFamily="18" charset="0"/>
                        </a:rPr>
                        <a:t>28</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itchFamily="18" charset="0"/>
                          <a:cs typeface="Times New Roman" pitchFamily="18" charset="0"/>
                        </a:rPr>
                        <a:t>530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mbria" pitchFamily="18" charset="0"/>
                          <a:cs typeface="Times New Roman" pitchFamily="18" charset="0"/>
                        </a:rPr>
                        <a:t>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0000"/>
                          </a:solidFill>
                          <a:effectLst/>
                          <a:latin typeface="Cambria" pitchFamily="18" charset="0"/>
                          <a:cs typeface="Times New Roman" pitchFamily="18" charset="0"/>
                        </a:rPr>
                        <a:t>517.4532</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Cambria" pitchFamily="18" charset="0"/>
                          <a:cs typeface="Times New Roman" pitchFamily="18" charset="0"/>
                        </a:rPr>
                        <a:t>12.54679</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07483263"/>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9286-5871-5E45-96EF-F83BE063003A}"/>
              </a:ext>
            </a:extLst>
          </p:cNvPr>
          <p:cNvSpPr>
            <a:spLocks noGrp="1"/>
          </p:cNvSpPr>
          <p:nvPr>
            <p:ph type="title" idx="4294967295"/>
          </p:nvPr>
        </p:nvSpPr>
        <p:spPr>
          <a:xfrm>
            <a:off x="1828800" y="228600"/>
            <a:ext cx="8229600" cy="838200"/>
          </a:xfrm>
        </p:spPr>
        <p:txBody>
          <a:bodyPr>
            <a:normAutofit/>
          </a:bodyPr>
          <a:lstStyle/>
          <a:p>
            <a:pPr fontAlgn="auto">
              <a:spcAft>
                <a:spcPts val="0"/>
              </a:spcAft>
              <a:defRPr/>
            </a:pPr>
            <a:r>
              <a:rPr lang="en-US" sz="2400" dirty="0">
                <a:solidFill>
                  <a:schemeClr val="tx1"/>
                </a:solidFill>
                <a:effectLst>
                  <a:outerShdw blurRad="38100" dist="38100" dir="2700000" algn="tl">
                    <a:srgbClr val="FFFFFF"/>
                  </a:outerShdw>
                </a:effectLst>
              </a:rPr>
              <a:t>The Standardized Regression Equation</a:t>
            </a:r>
          </a:p>
        </p:txBody>
      </p:sp>
      <p:sp>
        <p:nvSpPr>
          <p:cNvPr id="29698" name="TextBox 2">
            <a:extLst>
              <a:ext uri="{FF2B5EF4-FFF2-40B4-BE49-F238E27FC236}">
                <a16:creationId xmlns:a16="http://schemas.microsoft.com/office/drawing/2014/main" id="{F370009F-F647-EF4B-AD2E-A4D952719924}"/>
              </a:ext>
            </a:extLst>
          </p:cNvPr>
          <p:cNvSpPr txBox="1">
            <a:spLocks noChangeArrowheads="1"/>
          </p:cNvSpPr>
          <p:nvPr/>
        </p:nvSpPr>
        <p:spPr bwMode="auto">
          <a:xfrm>
            <a:off x="1584325" y="1295400"/>
            <a:ext cx="90678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eaLnBrk="1" hangingPunct="1">
              <a:spcBef>
                <a:spcPct val="0"/>
              </a:spcBef>
              <a:buClrTx/>
              <a:buFontTx/>
              <a:buNone/>
              <a:defRPr/>
            </a:pPr>
            <a:r>
              <a:rPr lang="en-US" altLang="en-US" sz="2400" dirty="0">
                <a:latin typeface="+mn-lt"/>
                <a:cs typeface="Times New Roman" panose="02020603050405020304" pitchFamily="18" charset="0"/>
              </a:rPr>
              <a:t>The regression equation for predicting the standardized (z-score) values of  Y from the standardized (z-score) values of X,                     </a:t>
            </a:r>
          </a:p>
          <a:p>
            <a:pPr eaLnBrk="1" hangingPunct="1">
              <a:spcBef>
                <a:spcPct val="0"/>
              </a:spcBef>
              <a:buClrTx/>
              <a:buFontTx/>
              <a:buNone/>
              <a:defRPr/>
            </a:pPr>
            <a:endParaRPr lang="en-US" altLang="en-US" sz="2400" dirty="0">
              <a:latin typeface="+mn-lt"/>
              <a:cs typeface="Times New Roman" panose="02020603050405020304" pitchFamily="18" charset="0"/>
            </a:endParaRPr>
          </a:p>
          <a:p>
            <a:pPr eaLnBrk="1" hangingPunct="1">
              <a:spcBef>
                <a:spcPct val="0"/>
              </a:spcBef>
              <a:buClrTx/>
              <a:buFontTx/>
              <a:buNone/>
              <a:defRPr/>
            </a:pPr>
            <a:endParaRPr lang="en-US" altLang="en-US" sz="2400" dirty="0">
              <a:latin typeface="+mn-lt"/>
              <a:cs typeface="Times New Roman" panose="02020603050405020304" pitchFamily="18" charset="0"/>
            </a:endParaRPr>
          </a:p>
          <a:p>
            <a:pPr eaLnBrk="1" hangingPunct="1">
              <a:spcBef>
                <a:spcPct val="0"/>
              </a:spcBef>
              <a:buClrTx/>
              <a:buFontTx/>
              <a:buNone/>
              <a:defRPr/>
            </a:pPr>
            <a:r>
              <a:rPr lang="en-US" altLang="en-US" sz="2400" dirty="0">
                <a:latin typeface="+mn-lt"/>
                <a:cs typeface="Times New Roman" panose="02020603050405020304" pitchFamily="18" charset="0"/>
              </a:rPr>
              <a:t>may be obtained by typing the following commands:</a:t>
            </a:r>
            <a:endParaRPr lang="en-US" altLang="en-US" sz="3200" dirty="0">
              <a:cs typeface="Times New Roman" panose="02020603050405020304" pitchFamily="18" charset="0"/>
            </a:endParaRPr>
          </a:p>
          <a:p>
            <a:pPr eaLnBrk="1" hangingPunct="1">
              <a:spcBef>
                <a:spcPct val="0"/>
              </a:spcBef>
              <a:buClrTx/>
              <a:buFontTx/>
              <a:buNone/>
              <a:defRPr/>
            </a:pPr>
            <a:r>
              <a:rPr lang="en-US" altLang="en-US" sz="2000" b="1" dirty="0">
                <a:latin typeface="+mn-lt"/>
                <a:cs typeface="Times New Roman" panose="02020603050405020304" pitchFamily="18" charset="0"/>
              </a:rPr>
              <a:t>     </a:t>
            </a:r>
          </a:p>
          <a:p>
            <a:pPr eaLnBrk="1" hangingPunct="1">
              <a:spcBef>
                <a:spcPct val="0"/>
              </a:spcBef>
              <a:buClrTx/>
              <a:buFontTx/>
              <a:buNone/>
              <a:defRPr/>
            </a:pPr>
            <a:r>
              <a:rPr lang="en-US" altLang="en-US" sz="2000" b="1" dirty="0">
                <a:latin typeface="+mn-lt"/>
                <a:cs typeface="Times New Roman" panose="02020603050405020304" pitchFamily="18" charset="0"/>
              </a:rPr>
              <a:t>model2 = </a:t>
            </a:r>
            <a:r>
              <a:rPr lang="en-US" altLang="en-US" sz="2000" b="1" dirty="0" err="1">
                <a:latin typeface="+mn-lt"/>
                <a:cs typeface="Times New Roman" panose="02020603050405020304" pitchFamily="18" charset="0"/>
              </a:rPr>
              <a:t>lm</a:t>
            </a:r>
            <a:r>
              <a:rPr lang="en-US" altLang="en-US" sz="2000" b="1" dirty="0">
                <a:latin typeface="+mn-lt"/>
                <a:cs typeface="Times New Roman" panose="02020603050405020304" pitchFamily="18" charset="0"/>
              </a:rPr>
              <a:t>(scale(</a:t>
            </a:r>
            <a:r>
              <a:rPr lang="en-US" altLang="en-US" sz="2000" b="1" dirty="0" err="1">
                <a:latin typeface="+mn-lt"/>
                <a:cs typeface="Times New Roman" panose="02020603050405020304" pitchFamily="18" charset="0"/>
              </a:rPr>
              <a:t>Hamburger$calories</a:t>
            </a:r>
            <a:r>
              <a:rPr lang="en-US" altLang="en-US" sz="2000" b="1" dirty="0">
                <a:latin typeface="+mn-lt"/>
                <a:cs typeface="Times New Roman" panose="02020603050405020304" pitchFamily="18" charset="0"/>
              </a:rPr>
              <a:t>)~scale(</a:t>
            </a:r>
            <a:r>
              <a:rPr lang="en-US" altLang="en-US" sz="2000" b="1" dirty="0" err="1">
                <a:latin typeface="+mn-lt"/>
                <a:cs typeface="Times New Roman" panose="02020603050405020304" pitchFamily="18" charset="0"/>
              </a:rPr>
              <a:t>Hamburger$fat</a:t>
            </a:r>
            <a:r>
              <a:rPr lang="en-US" altLang="en-US" sz="2000" b="1" dirty="0">
                <a:latin typeface="+mn-lt"/>
                <a:cs typeface="Times New Roman" panose="02020603050405020304" pitchFamily="18" charset="0"/>
              </a:rPr>
              <a:t>))</a:t>
            </a:r>
          </a:p>
          <a:p>
            <a:pPr eaLnBrk="1" hangingPunct="1">
              <a:spcBef>
                <a:spcPct val="0"/>
              </a:spcBef>
              <a:buClrTx/>
              <a:buFontTx/>
              <a:buNone/>
              <a:defRPr/>
            </a:pPr>
            <a:r>
              <a:rPr lang="en-US" altLang="en-US" sz="2000" b="1" dirty="0">
                <a:latin typeface="+mn-lt"/>
                <a:cs typeface="Times New Roman" panose="02020603050405020304" pitchFamily="18" charset="0"/>
              </a:rPr>
              <a:t>model2</a:t>
            </a:r>
          </a:p>
          <a:p>
            <a:pPr eaLnBrk="1" hangingPunct="1">
              <a:spcBef>
                <a:spcPct val="0"/>
              </a:spcBef>
              <a:buClrTx/>
              <a:buFontTx/>
              <a:buNone/>
              <a:defRPr/>
            </a:pPr>
            <a:endParaRPr lang="en-US" altLang="en-US" sz="2000" b="1" dirty="0">
              <a:latin typeface="+mn-lt"/>
              <a:cs typeface="Times New Roman" panose="02020603050405020304" pitchFamily="18" charset="0"/>
            </a:endParaRPr>
          </a:p>
          <a:p>
            <a:pPr eaLnBrk="1" hangingPunct="1">
              <a:spcBef>
                <a:spcPct val="0"/>
              </a:spcBef>
              <a:buClrTx/>
              <a:buFontTx/>
              <a:buNone/>
              <a:defRPr/>
            </a:pPr>
            <a:r>
              <a:rPr lang="en-US" altLang="en-US" sz="2400" dirty="0">
                <a:latin typeface="+mn-lt"/>
                <a:cs typeface="Times New Roman" panose="02020603050405020304" pitchFamily="18" charset="0"/>
              </a:rPr>
              <a:t>Coefficients:</a:t>
            </a:r>
          </a:p>
          <a:p>
            <a:pPr eaLnBrk="1" hangingPunct="1">
              <a:spcBef>
                <a:spcPct val="0"/>
              </a:spcBef>
              <a:buClrTx/>
              <a:buFontTx/>
              <a:buNone/>
              <a:defRPr/>
            </a:pPr>
            <a:r>
              <a:rPr lang="en-US" altLang="en-US" sz="2400" dirty="0">
                <a:latin typeface="+mn-lt"/>
                <a:cs typeface="Times New Roman" panose="02020603050405020304" pitchFamily="18" charset="0"/>
              </a:rPr>
              <a:t>         (Intercept)  scale(</a:t>
            </a:r>
            <a:r>
              <a:rPr lang="en-US" altLang="en-US" sz="2400" dirty="0" err="1">
                <a:latin typeface="+mn-lt"/>
                <a:cs typeface="Times New Roman" panose="02020603050405020304" pitchFamily="18" charset="0"/>
              </a:rPr>
              <a:t>Hamburger$fat</a:t>
            </a:r>
            <a:r>
              <a:rPr lang="en-US" altLang="en-US" sz="2400" dirty="0">
                <a:latin typeface="+mn-lt"/>
                <a:cs typeface="Times New Roman" panose="02020603050405020304" pitchFamily="18" charset="0"/>
              </a:rPr>
              <a:t>)  </a:t>
            </a:r>
          </a:p>
          <a:p>
            <a:pPr eaLnBrk="1" hangingPunct="1">
              <a:spcBef>
                <a:spcPct val="0"/>
              </a:spcBef>
              <a:buClrTx/>
              <a:buFontTx/>
              <a:buNone/>
              <a:defRPr/>
            </a:pPr>
            <a:r>
              <a:rPr lang="en-US" altLang="en-US" sz="2400" dirty="0">
                <a:latin typeface="+mn-lt"/>
                <a:cs typeface="Times New Roman" panose="02020603050405020304" pitchFamily="18" charset="0"/>
              </a:rPr>
              <a:t>              0.0000                0.9957 </a:t>
            </a:r>
          </a:p>
          <a:p>
            <a:pPr eaLnBrk="1" hangingPunct="1">
              <a:spcBef>
                <a:spcPct val="0"/>
              </a:spcBef>
              <a:buClrTx/>
              <a:buFontTx/>
              <a:buNone/>
              <a:defRPr/>
            </a:pPr>
            <a:endParaRPr lang="en-US" altLang="en-US" sz="2000" b="1" dirty="0">
              <a:latin typeface="+mn-lt"/>
              <a:cs typeface="Times New Roman" panose="02020603050405020304" pitchFamily="18" charset="0"/>
            </a:endParaRPr>
          </a:p>
          <a:p>
            <a:pPr eaLnBrk="1" hangingPunct="1">
              <a:spcBef>
                <a:spcPct val="0"/>
              </a:spcBef>
              <a:buClrTx/>
              <a:buFontTx/>
              <a:buNone/>
              <a:defRPr/>
            </a:pPr>
            <a:r>
              <a:rPr lang="en-US" altLang="en-US" sz="2400" dirty="0">
                <a:latin typeface="+mn-lt"/>
                <a:cs typeface="Times New Roman" panose="02020603050405020304" pitchFamily="18" charset="0"/>
              </a:rPr>
              <a:t>The value of r to be substituted in the equation above is r = .9957.</a:t>
            </a:r>
          </a:p>
          <a:p>
            <a:pPr eaLnBrk="1" hangingPunct="1">
              <a:spcBef>
                <a:spcPct val="0"/>
              </a:spcBef>
              <a:buClrTx/>
              <a:buFontTx/>
              <a:buNone/>
              <a:defRPr/>
            </a:pPr>
            <a:endParaRPr lang="en-US" altLang="en-US" sz="2400" dirty="0">
              <a:latin typeface="+mn-lt"/>
              <a:cs typeface="Times New Roman" panose="02020603050405020304" pitchFamily="18" charset="0"/>
            </a:endParaRPr>
          </a:p>
          <a:p>
            <a:pPr eaLnBrk="1" hangingPunct="1">
              <a:spcBef>
                <a:spcPct val="0"/>
              </a:spcBef>
              <a:buClrTx/>
              <a:buFontTx/>
              <a:buNone/>
              <a:defRPr/>
            </a:pPr>
            <a:endParaRPr lang="en-US" altLang="en-US" sz="2000" b="1" dirty="0">
              <a:latin typeface="+mn-lt"/>
              <a:cs typeface="Times New Roman" panose="02020603050405020304" pitchFamily="18" charset="0"/>
            </a:endParaRPr>
          </a:p>
        </p:txBody>
      </p:sp>
      <p:graphicFrame>
        <p:nvGraphicFramePr>
          <p:cNvPr id="16387" name="Object 2">
            <a:extLst>
              <a:ext uri="{FF2B5EF4-FFF2-40B4-BE49-F238E27FC236}">
                <a16:creationId xmlns:a16="http://schemas.microsoft.com/office/drawing/2014/main" id="{B11DC583-360B-738F-2865-4C9C8D4BC448}"/>
              </a:ext>
            </a:extLst>
          </p:cNvPr>
          <p:cNvGraphicFramePr>
            <a:graphicFrameLocks noChangeAspect="1"/>
          </p:cNvGraphicFramePr>
          <p:nvPr/>
        </p:nvGraphicFramePr>
        <p:xfrm>
          <a:off x="4648201" y="2057401"/>
          <a:ext cx="1939925" cy="766763"/>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16387" name="Object 2">
                        <a:extLst>
                          <a:ext uri="{FF2B5EF4-FFF2-40B4-BE49-F238E27FC236}">
                            <a16:creationId xmlns:a16="http://schemas.microsoft.com/office/drawing/2014/main" id="{B11DC583-360B-738F-2865-4C9C8D4BC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1" y="2057401"/>
                        <a:ext cx="193992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4072560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85BB99CB-DF2F-C547-88B6-81E8D0F292AD}"/>
              </a:ext>
            </a:extLst>
          </p:cNvPr>
          <p:cNvSpPr>
            <a:spLocks noGrp="1"/>
          </p:cNvSpPr>
          <p:nvPr>
            <p:ph type="title"/>
          </p:nvPr>
        </p:nvSpPr>
        <p:spPr>
          <a:xfrm>
            <a:off x="1981200" y="304800"/>
            <a:ext cx="8001000" cy="1189038"/>
          </a:xfrm>
        </p:spPr>
        <p:txBody>
          <a:bodyPr>
            <a:normAutofit fontScale="90000"/>
          </a:bodyPr>
          <a:lstStyle/>
          <a:p>
            <a:pPr fontAlgn="auto">
              <a:spcAft>
                <a:spcPts val="0"/>
              </a:spcAft>
              <a:defRPr/>
            </a:pPr>
            <a:r>
              <a:rPr lang="en-US" altLang="en-US" sz="3200" dirty="0">
                <a:solidFill>
                  <a:schemeClr val="tx1"/>
                </a:solidFill>
                <a:cs typeface="Times New Roman" panose="02020603050405020304" pitchFamily="18" charset="0"/>
              </a:rPr>
              <a:t>Measuring the Goodness of Fit of the Model: R or R</a:t>
            </a:r>
            <a:r>
              <a:rPr lang="en-US" altLang="en-US" sz="3200" baseline="30000" dirty="0">
                <a:solidFill>
                  <a:schemeClr val="tx1"/>
                </a:solidFill>
                <a:cs typeface="Times New Roman" panose="02020603050405020304" pitchFamily="18" charset="0"/>
              </a:rPr>
              <a:t>2</a:t>
            </a:r>
            <a:endParaRPr lang="en-US" altLang="en-US" sz="3200" dirty="0">
              <a:solidFill>
                <a:schemeClr val="tx1"/>
              </a:solidFill>
              <a:cs typeface="Times New Roman" panose="02020603050405020304" pitchFamily="18" charset="0"/>
            </a:endParaRPr>
          </a:p>
        </p:txBody>
      </p:sp>
      <p:sp>
        <p:nvSpPr>
          <p:cNvPr id="17410" name="Rectangle 3">
            <a:extLst>
              <a:ext uri="{FF2B5EF4-FFF2-40B4-BE49-F238E27FC236}">
                <a16:creationId xmlns:a16="http://schemas.microsoft.com/office/drawing/2014/main" id="{375767F9-7B4F-B5A2-9185-0AEEEF60E3C8}"/>
              </a:ext>
            </a:extLst>
          </p:cNvPr>
          <p:cNvSpPr>
            <a:spLocks noGrp="1" noChangeArrowheads="1"/>
          </p:cNvSpPr>
          <p:nvPr>
            <p:ph idx="1"/>
          </p:nvPr>
        </p:nvSpPr>
        <p:spPr>
          <a:xfrm>
            <a:off x="1981200" y="1828800"/>
            <a:ext cx="8229600" cy="4572000"/>
          </a:xfrm>
        </p:spPr>
        <p:txBody>
          <a:bodyPr/>
          <a:lstStyle/>
          <a:p>
            <a:pPr>
              <a:buFont typeface="Georgia" panose="02040502050405020303" pitchFamily="18" charset="0"/>
              <a:buNone/>
            </a:pPr>
            <a:r>
              <a:rPr lang="en-US" altLang="en-US" sz="2400"/>
              <a:t>R is defined as the correlation between the actual and predicted values of Y.</a:t>
            </a:r>
          </a:p>
          <a:p>
            <a:pPr>
              <a:buFont typeface="Georgia" panose="02040502050405020303" pitchFamily="18" charset="0"/>
              <a:buNone/>
            </a:pPr>
            <a:r>
              <a:rPr lang="en-US" altLang="en-US" sz="2400"/>
              <a:t>In the case of simple linear regression </a:t>
            </a:r>
          </a:p>
          <a:p>
            <a:pPr>
              <a:buFont typeface="Georgia" panose="02040502050405020303" pitchFamily="18" charset="0"/>
              <a:buNone/>
            </a:pPr>
            <a:r>
              <a:rPr lang="en-US" altLang="en-US" sz="2400"/>
              <a:t>As such, R or R</a:t>
            </a:r>
            <a:r>
              <a:rPr lang="en-US" altLang="en-US" sz="2400" baseline="30000"/>
              <a:t>2</a:t>
            </a:r>
            <a:r>
              <a:rPr lang="en-US" altLang="en-US" sz="2400"/>
              <a:t> may be used to measure how well the regression model fits the data.</a:t>
            </a:r>
          </a:p>
          <a:p>
            <a:pPr>
              <a:buFont typeface="Georgia" panose="02040502050405020303" pitchFamily="18" charset="0"/>
              <a:buNone/>
            </a:pPr>
            <a:endParaRPr lang="en-US" altLang="en-US"/>
          </a:p>
          <a:p>
            <a:pPr>
              <a:buFont typeface="Georgia" panose="02040502050405020303" pitchFamily="18" charset="0"/>
              <a:buNone/>
            </a:pPr>
            <a:endParaRPr lang="en-US" altLang="en-US"/>
          </a:p>
          <a:p>
            <a:pPr>
              <a:buFont typeface="Georgia" panose="02040502050405020303" pitchFamily="18" charset="0"/>
              <a:buNone/>
            </a:pPr>
            <a:r>
              <a:rPr lang="en-US" altLang="en-US" sz="2400"/>
              <a:t>By typing </a:t>
            </a:r>
            <a:r>
              <a:rPr lang="en-US" altLang="en-US" sz="2400" b="1"/>
              <a:t>summary(model)</a:t>
            </a:r>
            <a:r>
              <a:rPr lang="en-US" altLang="en-US" sz="2400"/>
              <a:t>,</a:t>
            </a:r>
            <a:r>
              <a:rPr lang="en-US" altLang="en-US" sz="2400" b="1"/>
              <a:t> </a:t>
            </a:r>
            <a:r>
              <a:rPr lang="en-US" altLang="en-US" sz="2400"/>
              <a:t>we obtain the following output for R</a:t>
            </a:r>
            <a:r>
              <a:rPr lang="en-US" altLang="en-US" sz="2400" baseline="30000"/>
              <a:t>2</a:t>
            </a:r>
            <a:r>
              <a:rPr lang="en-US" altLang="en-US" sz="2400"/>
              <a:t>:</a:t>
            </a:r>
          </a:p>
          <a:p>
            <a:pPr>
              <a:buFont typeface="Georgia" panose="02040502050405020303" pitchFamily="18" charset="0"/>
              <a:buNone/>
            </a:pPr>
            <a:r>
              <a:rPr lang="en-US" altLang="en-US" sz="2400"/>
              <a:t>Multiple R-squared:  0.9915</a:t>
            </a:r>
          </a:p>
          <a:p>
            <a:pPr>
              <a:buFont typeface="Georgia" panose="02040502050405020303" pitchFamily="18" charset="0"/>
              <a:buNone/>
            </a:pPr>
            <a:endParaRPr lang="en-US" altLang="en-US"/>
          </a:p>
        </p:txBody>
      </p:sp>
      <p:graphicFrame>
        <p:nvGraphicFramePr>
          <p:cNvPr id="17411" name="Object 5">
            <a:extLst>
              <a:ext uri="{FF2B5EF4-FFF2-40B4-BE49-F238E27FC236}">
                <a16:creationId xmlns:a16="http://schemas.microsoft.com/office/drawing/2014/main" id="{453C58C6-65BE-B47E-A1AF-3EAEC288EDA1}"/>
              </a:ext>
            </a:extLst>
          </p:cNvPr>
          <p:cNvGraphicFramePr>
            <a:graphicFrameLocks noChangeAspect="1"/>
          </p:cNvGraphicFramePr>
          <p:nvPr/>
        </p:nvGraphicFramePr>
        <p:xfrm>
          <a:off x="3100388" y="3886200"/>
          <a:ext cx="1219200" cy="738188"/>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17411" name="Object 5">
                        <a:extLst>
                          <a:ext uri="{FF2B5EF4-FFF2-40B4-BE49-F238E27FC236}">
                            <a16:creationId xmlns:a16="http://schemas.microsoft.com/office/drawing/2014/main" id="{453C58C6-65BE-B47E-A1AF-3EAEC288E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388" y="3886200"/>
                        <a:ext cx="1219200"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95914413"/>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48A5AEA2-714A-AF48-BDA8-0B4FACE47BD4}"/>
              </a:ext>
            </a:extLst>
          </p:cNvPr>
          <p:cNvSpPr>
            <a:spLocks noGrp="1"/>
          </p:cNvSpPr>
          <p:nvPr>
            <p:ph type="title"/>
          </p:nvPr>
        </p:nvSpPr>
        <p:spPr>
          <a:xfrm>
            <a:off x="1965325" y="457200"/>
            <a:ext cx="8229600" cy="762000"/>
          </a:xfrm>
        </p:spPr>
        <p:txBody>
          <a:bodyPr>
            <a:normAutofit fontScale="90000"/>
          </a:bodyPr>
          <a:lstStyle/>
          <a:p>
            <a:pPr fontAlgn="auto">
              <a:spcAft>
                <a:spcPts val="0"/>
              </a:spcAft>
              <a:defRPr/>
            </a:pPr>
            <a:r>
              <a:rPr lang="en-US" altLang="en-US" sz="2400" dirty="0">
                <a:solidFill>
                  <a:schemeClr val="tx1"/>
                </a:solidFill>
                <a:cs typeface="Times New Roman" panose="02020603050405020304" pitchFamily="18" charset="0"/>
              </a:rPr>
              <a:t>Drawing the Correct Conclusions: Illustrating with Anscombe’s Data</a:t>
            </a:r>
            <a:br>
              <a:rPr lang="en-US" altLang="en-US" sz="1600" dirty="0">
                <a:solidFill>
                  <a:schemeClr val="tx1"/>
                </a:solidFill>
                <a:latin typeface="Times New Roman" panose="02020603050405020304" pitchFamily="18" charset="0"/>
                <a:cs typeface="Times New Roman" panose="02020603050405020304" pitchFamily="18" charset="0"/>
              </a:rPr>
            </a:br>
            <a:endParaRPr lang="en-US" altLang="en-US" sz="1600" dirty="0">
              <a:solidFill>
                <a:schemeClr val="tx1"/>
              </a:solidFill>
              <a:latin typeface="Times New Roman" panose="02020603050405020304" pitchFamily="18" charset="0"/>
              <a:cs typeface="Times New Roman" panose="02020603050405020304" pitchFamily="18" charset="0"/>
            </a:endParaRPr>
          </a:p>
        </p:txBody>
      </p:sp>
      <p:sp>
        <p:nvSpPr>
          <p:cNvPr id="31746" name="Rectangle 3">
            <a:extLst>
              <a:ext uri="{FF2B5EF4-FFF2-40B4-BE49-F238E27FC236}">
                <a16:creationId xmlns:a16="http://schemas.microsoft.com/office/drawing/2014/main" id="{57490459-5618-6D42-9ACF-E2C4E7FCC3C5}"/>
              </a:ext>
            </a:extLst>
          </p:cNvPr>
          <p:cNvSpPr>
            <a:spLocks noGrp="1"/>
          </p:cNvSpPr>
          <p:nvPr>
            <p:ph idx="1"/>
          </p:nvPr>
        </p:nvSpPr>
        <p:spPr>
          <a:xfrm>
            <a:off x="1981200" y="1600200"/>
            <a:ext cx="8229600" cy="4933950"/>
          </a:xfrm>
        </p:spPr>
        <p:txBody>
          <a:bodyPr rtlCol="0">
            <a:normAutofit/>
          </a:bodyPr>
          <a:lstStyle/>
          <a:p>
            <a:pPr fontAlgn="auto">
              <a:lnSpc>
                <a:spcPct val="90000"/>
              </a:lnSpc>
              <a:spcAft>
                <a:spcPts val="0"/>
              </a:spcAft>
              <a:buClr>
                <a:srgbClr val="CC0000"/>
              </a:buClr>
              <a:defRPr/>
            </a:pPr>
            <a:r>
              <a:rPr lang="en-US" altLang="en-US" sz="2400" dirty="0">
                <a:solidFill>
                  <a:schemeClr val="tx1">
                    <a:lumMod val="85000"/>
                    <a:lumOff val="15000"/>
                  </a:schemeClr>
                </a:solidFill>
              </a:rPr>
              <a:t>Consider four data sets of X,Y pairs, each with the following identical set of summary statistics and regression line:</a:t>
            </a:r>
          </a:p>
          <a:p>
            <a:pPr fontAlgn="auto">
              <a:lnSpc>
                <a:spcPct val="90000"/>
              </a:lnSpc>
              <a:spcAft>
                <a:spcPts val="0"/>
              </a:spcAft>
              <a:buClr>
                <a:srgbClr val="CC0000"/>
              </a:buClr>
              <a:defRPr/>
            </a:pPr>
            <a:endParaRPr lang="en-US" altLang="en-US" sz="2400" dirty="0">
              <a:solidFill>
                <a:schemeClr val="tx1">
                  <a:lumMod val="85000"/>
                  <a:lumOff val="15000"/>
                </a:schemeClr>
              </a:solidFill>
            </a:endParaRPr>
          </a:p>
          <a:p>
            <a:pPr marL="0" indent="0" fontAlgn="auto">
              <a:lnSpc>
                <a:spcPct val="90000"/>
              </a:lnSpc>
              <a:spcAft>
                <a:spcPts val="0"/>
              </a:spcAft>
              <a:buClr>
                <a:srgbClr val="CC0000"/>
              </a:buClr>
              <a:buFont typeface="Arial" panose="020B0604020202020204" pitchFamily="34" charset="0"/>
              <a:buNone/>
              <a:defRPr/>
            </a:pPr>
            <a:r>
              <a:rPr lang="en-US" altLang="en-US" sz="2400" i="1" dirty="0">
                <a:solidFill>
                  <a:schemeClr val="tx1">
                    <a:lumMod val="85000"/>
                    <a:lumOff val="15000"/>
                  </a:schemeClr>
                </a:solidFill>
              </a:rPr>
              <a:t>       =</a:t>
            </a:r>
            <a:r>
              <a:rPr lang="en-US" altLang="en-US" sz="2400" dirty="0">
                <a:solidFill>
                  <a:schemeClr val="tx1">
                    <a:lumMod val="85000"/>
                    <a:lumOff val="15000"/>
                  </a:schemeClr>
                </a:solidFill>
              </a:rPr>
              <a:t> 9.0,     = 7.5,  </a:t>
            </a:r>
            <a:r>
              <a:rPr lang="en-US" altLang="en-US" sz="2400" i="1" dirty="0">
                <a:solidFill>
                  <a:schemeClr val="tx1">
                    <a:lumMod val="85000"/>
                    <a:lumOff val="15000"/>
                  </a:schemeClr>
                </a:solidFill>
              </a:rPr>
              <a:t>S</a:t>
            </a:r>
            <a:r>
              <a:rPr lang="en-US" altLang="en-US" sz="2400" i="1" baseline="-25000" dirty="0">
                <a:solidFill>
                  <a:schemeClr val="tx1">
                    <a:lumMod val="85000"/>
                    <a:lumOff val="15000"/>
                  </a:schemeClr>
                </a:solidFill>
              </a:rPr>
              <a:t>X</a:t>
            </a:r>
            <a:r>
              <a:rPr lang="en-US" altLang="en-US" sz="2400" dirty="0">
                <a:solidFill>
                  <a:schemeClr val="tx1">
                    <a:lumMod val="85000"/>
                    <a:lumOff val="15000"/>
                  </a:schemeClr>
                </a:solidFill>
              </a:rPr>
              <a:t> = 3.17,  </a:t>
            </a:r>
            <a:r>
              <a:rPr lang="en-US" altLang="en-US" sz="2400" i="1" dirty="0">
                <a:solidFill>
                  <a:schemeClr val="tx1">
                    <a:lumMod val="85000"/>
                    <a:lumOff val="15000"/>
                  </a:schemeClr>
                </a:solidFill>
              </a:rPr>
              <a:t>S</a:t>
            </a:r>
            <a:r>
              <a:rPr lang="en-US" altLang="en-US" sz="2400" i="1" baseline="-25000" dirty="0">
                <a:solidFill>
                  <a:schemeClr val="tx1">
                    <a:lumMod val="85000"/>
                    <a:lumOff val="15000"/>
                  </a:schemeClr>
                </a:solidFill>
              </a:rPr>
              <a:t>Y</a:t>
            </a:r>
            <a:r>
              <a:rPr lang="en-US" altLang="en-US" sz="2400" baseline="-25000" dirty="0">
                <a:solidFill>
                  <a:schemeClr val="tx1">
                    <a:lumMod val="85000"/>
                    <a:lumOff val="15000"/>
                  </a:schemeClr>
                </a:solidFill>
              </a:rPr>
              <a:t> </a:t>
            </a:r>
            <a:r>
              <a:rPr lang="en-US" altLang="en-US" sz="2400" dirty="0">
                <a:solidFill>
                  <a:schemeClr val="tx1">
                    <a:lumMod val="85000"/>
                    <a:lumOff val="15000"/>
                  </a:schemeClr>
                </a:solidFill>
              </a:rPr>
              <a:t>= 1.94,  </a:t>
            </a:r>
            <a:r>
              <a:rPr lang="en-US" altLang="en-US" sz="2400" i="1" dirty="0" err="1">
                <a:solidFill>
                  <a:schemeClr val="tx1">
                    <a:lumMod val="85000"/>
                    <a:lumOff val="15000"/>
                  </a:schemeClr>
                </a:solidFill>
              </a:rPr>
              <a:t>r</a:t>
            </a:r>
            <a:r>
              <a:rPr lang="en-US" altLang="en-US" sz="2400" i="1" baseline="-25000" dirty="0" err="1">
                <a:solidFill>
                  <a:schemeClr val="tx1">
                    <a:lumMod val="85000"/>
                    <a:lumOff val="15000"/>
                  </a:schemeClr>
                </a:solidFill>
              </a:rPr>
              <a:t>XY</a:t>
            </a:r>
            <a:r>
              <a:rPr lang="en-US" altLang="en-US" sz="2400" dirty="0">
                <a:solidFill>
                  <a:schemeClr val="tx1">
                    <a:lumMod val="85000"/>
                    <a:lumOff val="15000"/>
                  </a:schemeClr>
                </a:solidFill>
              </a:rPr>
              <a:t> = .82</a:t>
            </a:r>
          </a:p>
          <a:p>
            <a:pPr fontAlgn="auto">
              <a:lnSpc>
                <a:spcPct val="90000"/>
              </a:lnSpc>
              <a:spcAft>
                <a:spcPts val="0"/>
              </a:spcAft>
              <a:buClr>
                <a:srgbClr val="CC0000"/>
              </a:buClr>
              <a:buFont typeface="Georgia" panose="02040502050405020303" pitchFamily="18" charset="0"/>
              <a:buNone/>
              <a:defRPr/>
            </a:pPr>
            <a:endParaRPr lang="en-US" altLang="en-US" sz="2400" dirty="0">
              <a:solidFill>
                <a:schemeClr val="tx1">
                  <a:lumMod val="85000"/>
                  <a:lumOff val="15000"/>
                </a:schemeClr>
              </a:solidFill>
            </a:endParaRPr>
          </a:p>
          <a:p>
            <a:pPr marL="0" indent="0" fontAlgn="auto">
              <a:lnSpc>
                <a:spcPct val="90000"/>
              </a:lnSpc>
              <a:spcAft>
                <a:spcPts val="0"/>
              </a:spcAft>
              <a:buClr>
                <a:srgbClr val="CC0000"/>
              </a:buClr>
              <a:buFont typeface="Arial" panose="020B0604020202020204" pitchFamily="34" charset="0"/>
              <a:buNone/>
              <a:defRPr/>
            </a:pPr>
            <a:r>
              <a:rPr lang="en-US" altLang="en-US" sz="2400" dirty="0">
                <a:solidFill>
                  <a:schemeClr val="tx1">
                    <a:lumMod val="85000"/>
                    <a:lumOff val="15000"/>
                  </a:schemeClr>
                </a:solidFill>
              </a:rPr>
              <a:t>          Regression line:         = 0.5</a:t>
            </a:r>
            <a:r>
              <a:rPr lang="en-US" altLang="en-US" sz="2400" i="1" dirty="0">
                <a:solidFill>
                  <a:schemeClr val="tx1">
                    <a:lumMod val="85000"/>
                    <a:lumOff val="15000"/>
                  </a:schemeClr>
                </a:solidFill>
              </a:rPr>
              <a:t>X</a:t>
            </a:r>
            <a:r>
              <a:rPr lang="en-US" altLang="en-US" sz="2400" dirty="0">
                <a:solidFill>
                  <a:schemeClr val="tx1">
                    <a:lumMod val="85000"/>
                    <a:lumOff val="15000"/>
                  </a:schemeClr>
                </a:solidFill>
              </a:rPr>
              <a:t> + 3</a:t>
            </a:r>
          </a:p>
          <a:p>
            <a:pPr fontAlgn="auto">
              <a:lnSpc>
                <a:spcPct val="90000"/>
              </a:lnSpc>
              <a:spcAft>
                <a:spcPts val="0"/>
              </a:spcAft>
              <a:buClr>
                <a:srgbClr val="CC0000"/>
              </a:buClr>
              <a:buFont typeface="Georgia" panose="02040502050405020303" pitchFamily="18" charset="0"/>
              <a:buNone/>
              <a:defRPr/>
            </a:pPr>
            <a:endParaRPr lang="en-US" altLang="en-US" dirty="0">
              <a:solidFill>
                <a:schemeClr val="tx1">
                  <a:lumMod val="85000"/>
                  <a:lumOff val="15000"/>
                </a:schemeClr>
              </a:solidFill>
            </a:endParaRPr>
          </a:p>
          <a:p>
            <a:pPr fontAlgn="auto">
              <a:lnSpc>
                <a:spcPct val="90000"/>
              </a:lnSpc>
              <a:spcAft>
                <a:spcPts val="0"/>
              </a:spcAft>
              <a:buClr>
                <a:srgbClr val="CC0000"/>
              </a:buClr>
              <a:defRPr/>
            </a:pPr>
            <a:r>
              <a:rPr lang="en-US" altLang="en-US" sz="2400" dirty="0">
                <a:solidFill>
                  <a:schemeClr val="tx1">
                    <a:lumMod val="85000"/>
                    <a:lumOff val="15000"/>
                  </a:schemeClr>
                </a:solidFill>
              </a:rPr>
              <a:t>Can we draw the same conclusions about each set of data?  That is, are the four scatterplots corresponding to these data sets the same?  Let’s see.  </a:t>
            </a:r>
          </a:p>
        </p:txBody>
      </p:sp>
      <p:graphicFrame>
        <p:nvGraphicFramePr>
          <p:cNvPr id="18435" name="Object 5">
            <a:extLst>
              <a:ext uri="{FF2B5EF4-FFF2-40B4-BE49-F238E27FC236}">
                <a16:creationId xmlns:a16="http://schemas.microsoft.com/office/drawing/2014/main" id="{48F71526-E065-6242-988B-D811B912A677}"/>
              </a:ext>
            </a:extLst>
          </p:cNvPr>
          <p:cNvGraphicFramePr>
            <a:graphicFrameLocks noChangeAspect="1"/>
          </p:cNvGraphicFramePr>
          <p:nvPr/>
        </p:nvGraphicFramePr>
        <p:xfrm>
          <a:off x="2312988" y="2773363"/>
          <a:ext cx="392112" cy="4191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18435" name="Object 5">
                        <a:extLst>
                          <a:ext uri="{FF2B5EF4-FFF2-40B4-BE49-F238E27FC236}">
                            <a16:creationId xmlns:a16="http://schemas.microsoft.com/office/drawing/2014/main" id="{48F71526-E065-6242-988B-D811B912A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988" y="2773363"/>
                        <a:ext cx="39211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6" name="Object 6">
            <a:extLst>
              <a:ext uri="{FF2B5EF4-FFF2-40B4-BE49-F238E27FC236}">
                <a16:creationId xmlns:a16="http://schemas.microsoft.com/office/drawing/2014/main" id="{EDED03D2-8AA4-06CA-33EE-1CC7873D520E}"/>
              </a:ext>
            </a:extLst>
          </p:cNvPr>
          <p:cNvGraphicFramePr>
            <a:graphicFrameLocks noChangeAspect="1"/>
          </p:cNvGraphicFramePr>
          <p:nvPr/>
        </p:nvGraphicFramePr>
        <p:xfrm>
          <a:off x="3409951" y="2735263"/>
          <a:ext cx="365125" cy="457200"/>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18436" name="Object 6">
                        <a:extLst>
                          <a:ext uri="{FF2B5EF4-FFF2-40B4-BE49-F238E27FC236}">
                            <a16:creationId xmlns:a16="http://schemas.microsoft.com/office/drawing/2014/main" id="{EDED03D2-8AA4-06CA-33EE-1CC7873D52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951" y="2735263"/>
                        <a:ext cx="365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7">
            <a:extLst>
              <a:ext uri="{FF2B5EF4-FFF2-40B4-BE49-F238E27FC236}">
                <a16:creationId xmlns:a16="http://schemas.microsoft.com/office/drawing/2014/main" id="{09395F09-842A-5B39-43EB-6ED1099B1A50}"/>
              </a:ext>
            </a:extLst>
          </p:cNvPr>
          <p:cNvGraphicFramePr>
            <a:graphicFrameLocks noChangeAspect="1"/>
          </p:cNvGraphicFramePr>
          <p:nvPr/>
        </p:nvGraphicFramePr>
        <p:xfrm>
          <a:off x="5181600" y="3614738"/>
          <a:ext cx="349250" cy="508000"/>
        </p:xfrm>
        <a:graphic>
          <a:graphicData uri="http://schemas.openxmlformats.org/presentationml/2006/ole">
            <mc:AlternateContent xmlns:mc="http://schemas.openxmlformats.org/markup-compatibility/2006">
              <mc:Choice xmlns:v="urn:schemas-microsoft-com:vml" Requires="v">
                <p:oleObj name="Equation" r:id="rId6" imgW="0" imgH="0" progId="Equation.3">
                  <p:embed/>
                </p:oleObj>
              </mc:Choice>
              <mc:Fallback>
                <p:oleObj name="Equation" r:id="rId6" imgW="0" imgH="0" progId="Equation.3">
                  <p:embed/>
                  <p:pic>
                    <p:nvPicPr>
                      <p:cNvPr id="18437" name="Object 7">
                        <a:extLst>
                          <a:ext uri="{FF2B5EF4-FFF2-40B4-BE49-F238E27FC236}">
                            <a16:creationId xmlns:a16="http://schemas.microsoft.com/office/drawing/2014/main" id="{09395F09-842A-5B39-43EB-6ED1099B1A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3614738"/>
                        <a:ext cx="34925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92118995"/>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93F1DC3D-FAF8-9B43-BAD7-333DC9E863A3}"/>
              </a:ext>
            </a:extLst>
          </p:cNvPr>
          <p:cNvSpPr>
            <a:spLocks noGrp="1"/>
          </p:cNvSpPr>
          <p:nvPr>
            <p:ph type="title" idx="4294967295"/>
          </p:nvPr>
        </p:nvSpPr>
        <p:spPr>
          <a:xfrm>
            <a:off x="2192338" y="471488"/>
            <a:ext cx="8229600" cy="1066800"/>
          </a:xfrm>
        </p:spPr>
        <p:txBody>
          <a:bodyPr>
            <a:normAutofit fontScale="90000"/>
          </a:bodyPr>
          <a:lstStyle/>
          <a:p>
            <a:pPr fontAlgn="auto">
              <a:spcAft>
                <a:spcPts val="0"/>
              </a:spcAft>
              <a:defRPr/>
            </a:pPr>
            <a:br>
              <a:rPr lang="en-US" altLang="en-US" sz="3600" dirty="0">
                <a:solidFill>
                  <a:schemeClr val="tx1"/>
                </a:solidFill>
                <a:cs typeface="Times New Roman" panose="02020603050405020304" pitchFamily="18" charset="0"/>
              </a:rPr>
            </a:br>
            <a:r>
              <a:rPr lang="en-US" altLang="en-US" sz="3600" dirty="0">
                <a:solidFill>
                  <a:schemeClr val="tx1"/>
                </a:solidFill>
                <a:cs typeface="Times New Roman" panose="02020603050405020304" pitchFamily="18" charset="0"/>
              </a:rPr>
              <a:t>Anscombe’s Data: Panels I &amp; II</a:t>
            </a:r>
            <a:br>
              <a:rPr lang="en-US" altLang="en-US" sz="3600" dirty="0">
                <a:solidFill>
                  <a:schemeClr val="tx1"/>
                </a:solidFill>
                <a:latin typeface="Times New Roman" panose="02020603050405020304" pitchFamily="18" charset="0"/>
                <a:cs typeface="Times New Roman" panose="02020603050405020304" pitchFamily="18" charset="0"/>
              </a:rPr>
            </a:br>
            <a:endParaRPr lang="en-US" altLang="en-US" sz="3600" dirty="0">
              <a:solidFill>
                <a:schemeClr val="tx1"/>
              </a:solidFill>
              <a:latin typeface="Times New Roman" panose="02020603050405020304" pitchFamily="18" charset="0"/>
              <a:cs typeface="Times New Roman" panose="02020603050405020304" pitchFamily="18" charset="0"/>
            </a:endParaRPr>
          </a:p>
        </p:txBody>
      </p:sp>
      <p:sp>
        <p:nvSpPr>
          <p:cNvPr id="19458" name="Rectangle 3">
            <a:extLst>
              <a:ext uri="{FF2B5EF4-FFF2-40B4-BE49-F238E27FC236}">
                <a16:creationId xmlns:a16="http://schemas.microsoft.com/office/drawing/2014/main" id="{413A0A05-76DD-D526-38EE-10DB5534B63F}"/>
              </a:ext>
            </a:extLst>
          </p:cNvPr>
          <p:cNvSpPr>
            <a:spLocks noGrp="1" noChangeArrowheads="1"/>
          </p:cNvSpPr>
          <p:nvPr>
            <p:ph idx="4294967295"/>
          </p:nvPr>
        </p:nvSpPr>
        <p:spPr>
          <a:xfrm>
            <a:off x="1524000" y="2249488"/>
            <a:ext cx="8229600" cy="4324350"/>
          </a:xfrm>
        </p:spPr>
        <p:txBody>
          <a:bodyPr/>
          <a:lstStyle/>
          <a:p>
            <a:pPr>
              <a:lnSpc>
                <a:spcPct val="90000"/>
              </a:lnSpc>
              <a:buFontTx/>
              <a:buNone/>
            </a:pPr>
            <a:endParaRPr lang="en-US" altLang="en-US"/>
          </a:p>
          <a:p>
            <a:pPr>
              <a:lnSpc>
                <a:spcPct val="90000"/>
              </a:lnSpc>
            </a:pPr>
            <a:endParaRPr lang="en-US" altLang="en-US"/>
          </a:p>
        </p:txBody>
      </p:sp>
      <p:pic>
        <p:nvPicPr>
          <p:cNvPr id="19459" name="Picture 4">
            <a:extLst>
              <a:ext uri="{FF2B5EF4-FFF2-40B4-BE49-F238E27FC236}">
                <a16:creationId xmlns:a16="http://schemas.microsoft.com/office/drawing/2014/main" id="{F2CA713D-674C-9190-EE2F-6E3B8347D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14564"/>
            <a:ext cx="3886200"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5">
            <a:extLst>
              <a:ext uri="{FF2B5EF4-FFF2-40B4-BE49-F238E27FC236}">
                <a16:creationId xmlns:a16="http://schemas.microsoft.com/office/drawing/2014/main" id="{7181CD96-E8B0-8F93-E4EB-94EFB4D5D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286000"/>
            <a:ext cx="43529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787833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E88E2919-ACF0-3948-9ED0-C3B8337DC036}"/>
              </a:ext>
            </a:extLst>
          </p:cNvPr>
          <p:cNvSpPr>
            <a:spLocks noGrp="1"/>
          </p:cNvSpPr>
          <p:nvPr>
            <p:ph type="title" idx="4294967295"/>
          </p:nvPr>
        </p:nvSpPr>
        <p:spPr>
          <a:xfrm>
            <a:off x="1828800" y="436563"/>
            <a:ext cx="8229600" cy="1066800"/>
          </a:xfrm>
        </p:spPr>
        <p:txBody>
          <a:bodyPr>
            <a:normAutofit fontScale="90000"/>
          </a:bodyPr>
          <a:lstStyle/>
          <a:p>
            <a:pPr fontAlgn="auto">
              <a:spcAft>
                <a:spcPts val="0"/>
              </a:spcAft>
              <a:defRPr/>
            </a:pPr>
            <a:r>
              <a:rPr lang="en-US" altLang="en-US" sz="3600" dirty="0">
                <a:solidFill>
                  <a:schemeClr val="tx1"/>
                </a:solidFill>
                <a:cs typeface="Times New Roman" panose="02020603050405020304" pitchFamily="18" charset="0"/>
              </a:rPr>
              <a:t>Anscombe’s Data: Panel III &amp; IV</a:t>
            </a:r>
            <a:br>
              <a:rPr lang="en-US" altLang="en-US" sz="3600" dirty="0">
                <a:solidFill>
                  <a:schemeClr val="tx1"/>
                </a:solidFill>
                <a:latin typeface="Times New Roman" panose="02020603050405020304" pitchFamily="18" charset="0"/>
                <a:cs typeface="Times New Roman" panose="02020603050405020304" pitchFamily="18" charset="0"/>
              </a:rPr>
            </a:br>
            <a:endParaRPr lang="en-US" altLang="en-US" sz="3600" dirty="0">
              <a:solidFill>
                <a:schemeClr val="tx1"/>
              </a:solidFill>
              <a:latin typeface="Times New Roman" panose="02020603050405020304" pitchFamily="18" charset="0"/>
              <a:cs typeface="Times New Roman" panose="02020603050405020304" pitchFamily="18" charset="0"/>
            </a:endParaRPr>
          </a:p>
        </p:txBody>
      </p:sp>
      <p:sp>
        <p:nvSpPr>
          <p:cNvPr id="20482" name="Rectangle 3">
            <a:extLst>
              <a:ext uri="{FF2B5EF4-FFF2-40B4-BE49-F238E27FC236}">
                <a16:creationId xmlns:a16="http://schemas.microsoft.com/office/drawing/2014/main" id="{79CED00F-FED1-ECD7-54B8-09E2973D8E66}"/>
              </a:ext>
            </a:extLst>
          </p:cNvPr>
          <p:cNvSpPr>
            <a:spLocks noGrp="1" noChangeArrowheads="1"/>
          </p:cNvSpPr>
          <p:nvPr>
            <p:ph idx="4294967295"/>
          </p:nvPr>
        </p:nvSpPr>
        <p:spPr>
          <a:xfrm>
            <a:off x="1524000" y="2249488"/>
            <a:ext cx="8229600" cy="4324350"/>
          </a:xfrm>
        </p:spPr>
        <p:txBody>
          <a:bodyPr/>
          <a:lstStyle/>
          <a:p>
            <a:pPr>
              <a:lnSpc>
                <a:spcPct val="90000"/>
              </a:lnSpc>
              <a:buFontTx/>
              <a:buNone/>
            </a:pPr>
            <a:endParaRPr lang="en-US" altLang="en-US"/>
          </a:p>
          <a:p>
            <a:pPr>
              <a:lnSpc>
                <a:spcPct val="90000"/>
              </a:lnSpc>
            </a:pPr>
            <a:endParaRPr lang="en-US" altLang="en-US"/>
          </a:p>
        </p:txBody>
      </p:sp>
      <p:pic>
        <p:nvPicPr>
          <p:cNvPr id="20483" name="Picture 4">
            <a:extLst>
              <a:ext uri="{FF2B5EF4-FFF2-40B4-BE49-F238E27FC236}">
                <a16:creationId xmlns:a16="http://schemas.microsoft.com/office/drawing/2014/main" id="{22E321E6-4648-ADEA-D0BA-F120F61B3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86001"/>
            <a:ext cx="41910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a:extLst>
              <a:ext uri="{FF2B5EF4-FFF2-40B4-BE49-F238E27FC236}">
                <a16:creationId xmlns:a16="http://schemas.microsoft.com/office/drawing/2014/main" id="{59C85D70-7816-50B9-4581-96D476DF2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286000"/>
            <a:ext cx="43529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0460046"/>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8E02EE17-1A10-104D-85B3-A2DAC837E9A8}"/>
              </a:ext>
            </a:extLst>
          </p:cNvPr>
          <p:cNvSpPr>
            <a:spLocks noGrp="1"/>
          </p:cNvSpPr>
          <p:nvPr>
            <p:ph type="title"/>
          </p:nvPr>
        </p:nvSpPr>
        <p:spPr>
          <a:xfrm>
            <a:off x="1981200" y="533400"/>
            <a:ext cx="8001000" cy="1189038"/>
          </a:xfrm>
        </p:spPr>
        <p:txBody>
          <a:bodyPr/>
          <a:lstStyle/>
          <a:p>
            <a:pPr fontAlgn="auto">
              <a:spcAft>
                <a:spcPts val="0"/>
              </a:spcAft>
              <a:defRPr/>
            </a:pPr>
            <a:r>
              <a:rPr lang="en-US" altLang="en-US">
                <a:solidFill>
                  <a:schemeClr val="tx1"/>
                </a:solidFill>
                <a:cs typeface="Times New Roman" panose="02020603050405020304" pitchFamily="18" charset="0"/>
              </a:rPr>
              <a:t>The Moral of the Story: As Illustrated by Anscombe’s Data</a:t>
            </a:r>
            <a:endParaRPr lang="en-US" altLang="en-US"/>
          </a:p>
        </p:txBody>
      </p:sp>
      <p:sp>
        <p:nvSpPr>
          <p:cNvPr id="21506" name="Content Placeholder 2">
            <a:extLst>
              <a:ext uri="{FF2B5EF4-FFF2-40B4-BE49-F238E27FC236}">
                <a16:creationId xmlns:a16="http://schemas.microsoft.com/office/drawing/2014/main" id="{5C628DCE-E80A-2D4D-78F6-DE6619DCC1B1}"/>
              </a:ext>
            </a:extLst>
          </p:cNvPr>
          <p:cNvSpPr>
            <a:spLocks noGrp="1" noChangeArrowheads="1"/>
          </p:cNvSpPr>
          <p:nvPr>
            <p:ph idx="1"/>
          </p:nvPr>
        </p:nvSpPr>
        <p:spPr>
          <a:xfrm>
            <a:off x="1981200" y="2133600"/>
            <a:ext cx="8229600" cy="4440238"/>
          </a:xfrm>
        </p:spPr>
        <p:txBody>
          <a:bodyPr/>
          <a:lstStyle/>
          <a:p>
            <a:pPr>
              <a:buClr>
                <a:srgbClr val="CC0000"/>
              </a:buClr>
            </a:pPr>
            <a:r>
              <a:rPr lang="en-US" altLang="en-US" sz="2400"/>
              <a:t>Summary statistics, including the linear regression model, may be misleading or in some way fail to capture the salient features of data.</a:t>
            </a:r>
          </a:p>
          <a:p>
            <a:pPr>
              <a:buClr>
                <a:srgbClr val="CC0000"/>
              </a:buClr>
            </a:pPr>
            <a:r>
              <a:rPr lang="en-US" altLang="en-US" sz="2400"/>
              <a:t>The use of graphical displays, such as the scatterplot, is critical in the process of assessing how appropriate a given model is for describing a set of data.</a:t>
            </a:r>
          </a:p>
        </p:txBody>
      </p:sp>
    </p:spTree>
    <p:extLst>
      <p:ext uri="{BB962C8B-B14F-4D97-AF65-F5344CB8AC3E}">
        <p14:creationId xmlns:p14="http://schemas.microsoft.com/office/powerpoint/2010/main" val="262688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8F94-6B01-F94D-B657-AB85DA38C8E3}"/>
              </a:ext>
            </a:extLst>
          </p:cNvPr>
          <p:cNvSpPr>
            <a:spLocks noGrp="1"/>
          </p:cNvSpPr>
          <p:nvPr>
            <p:ph type="title"/>
          </p:nvPr>
        </p:nvSpPr>
        <p:spPr>
          <a:xfrm>
            <a:off x="2057401" y="838200"/>
            <a:ext cx="3533775" cy="4978400"/>
          </a:xfrm>
        </p:spPr>
        <p:txBody>
          <a:bodyPr/>
          <a:lstStyle/>
          <a:p>
            <a:pPr fontAlgn="auto">
              <a:spcAft>
                <a:spcPts val="0"/>
              </a:spcAft>
              <a:defRPr/>
            </a:pPr>
            <a:r>
              <a:rPr lang="en-US" b="1" dirty="0">
                <a:solidFill>
                  <a:srgbClr val="00BB7C"/>
                </a:solidFill>
                <a:latin typeface="Arial Rounded MT Bold" panose="020F0704030504030204" pitchFamily="34" charset="77"/>
              </a:rPr>
              <a:t>Examining univariate distributions</a:t>
            </a:r>
            <a:br>
              <a:rPr lang="en-US" b="1" dirty="0">
                <a:solidFill>
                  <a:srgbClr val="00BB7C"/>
                </a:solidFill>
                <a:latin typeface="Arial Rounded MT Bold" panose="020F0704030504030204" pitchFamily="34" charset="77"/>
              </a:rPr>
            </a:br>
            <a:br>
              <a:rPr lang="en-US" b="1" dirty="0">
                <a:solidFill>
                  <a:srgbClr val="00BB7C"/>
                </a:solidFill>
                <a:latin typeface="Arial Rounded MT Bold" panose="020F0704030504030204" pitchFamily="34" charset="77"/>
              </a:rPr>
            </a:br>
            <a:r>
              <a:rPr lang="en-US" b="1" dirty="0">
                <a:solidFill>
                  <a:srgbClr val="00BB7C"/>
                </a:solidFill>
                <a:latin typeface="Arial Rounded MT Bold" panose="020F0704030504030204" pitchFamily="34" charset="77"/>
              </a:rPr>
              <a:t>CHAPTER 2</a:t>
            </a:r>
          </a:p>
        </p:txBody>
      </p:sp>
      <p:pic>
        <p:nvPicPr>
          <p:cNvPr id="2050" name="Content Placeholder 4">
            <a:extLst>
              <a:ext uri="{FF2B5EF4-FFF2-40B4-BE49-F238E27FC236}">
                <a16:creationId xmlns:a16="http://schemas.microsoft.com/office/drawing/2014/main" id="{8A05D0A7-9A4E-E213-C23E-0BE249BBBB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2200" y="838200"/>
            <a:ext cx="3930650" cy="4978400"/>
          </a:xfrm>
        </p:spPr>
      </p:pic>
    </p:spTree>
    <p:extLst>
      <p:ext uri="{BB962C8B-B14F-4D97-AF65-F5344CB8AC3E}">
        <p14:creationId xmlns:p14="http://schemas.microsoft.com/office/powerpoint/2010/main" val="40750787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379C0788-3CF4-074B-8618-CF1E40E66EC2}"/>
              </a:ext>
            </a:extLst>
          </p:cNvPr>
          <p:cNvSpPr>
            <a:spLocks noGrp="1"/>
          </p:cNvSpPr>
          <p:nvPr>
            <p:ph type="title" idx="4294967295"/>
          </p:nvPr>
        </p:nvSpPr>
        <p:spPr>
          <a:xfrm>
            <a:off x="1828800" y="381000"/>
            <a:ext cx="8229600" cy="838200"/>
          </a:xfrm>
        </p:spPr>
        <p:txBody>
          <a:bodyPr>
            <a:normAutofit fontScale="90000"/>
          </a:bodyPr>
          <a:lstStyle/>
          <a:p>
            <a:pPr fontAlgn="auto">
              <a:spcAft>
                <a:spcPts val="0"/>
              </a:spcAft>
              <a:defRPr/>
            </a:pPr>
            <a:br>
              <a:rPr lang="en-US" altLang="en-US" sz="3200" dirty="0">
                <a:solidFill>
                  <a:schemeClr val="tx1"/>
                </a:solidFill>
              </a:rPr>
            </a:br>
            <a:r>
              <a:rPr lang="en-US" altLang="en-US" sz="2800" dirty="0">
                <a:solidFill>
                  <a:schemeClr val="tx1"/>
                </a:solidFill>
              </a:rPr>
              <a:t>Simple Linear Regression: When the predictor Variable is Dichotomous </a:t>
            </a:r>
            <a:br>
              <a:rPr lang="en-US" altLang="en-US" sz="3600" dirty="0">
                <a:solidFill>
                  <a:schemeClr val="tx1"/>
                </a:solidFill>
                <a:latin typeface="Times New Roman" panose="02020603050405020304" pitchFamily="18" charset="0"/>
                <a:cs typeface="Times New Roman" panose="02020603050405020304" pitchFamily="18" charset="0"/>
              </a:rPr>
            </a:br>
            <a:endParaRPr lang="en-US" altLang="en-US" sz="3600" dirty="0">
              <a:solidFill>
                <a:schemeClr val="tx1"/>
              </a:solidFill>
              <a:latin typeface="Times New Roman" panose="02020603050405020304" pitchFamily="18" charset="0"/>
              <a:cs typeface="Times New Roman" panose="02020603050405020304" pitchFamily="18" charset="0"/>
            </a:endParaRPr>
          </a:p>
        </p:txBody>
      </p:sp>
      <p:sp>
        <p:nvSpPr>
          <p:cNvPr id="22530" name="Rectangle 3">
            <a:extLst>
              <a:ext uri="{FF2B5EF4-FFF2-40B4-BE49-F238E27FC236}">
                <a16:creationId xmlns:a16="http://schemas.microsoft.com/office/drawing/2014/main" id="{85321631-43C8-2399-A05F-7C3789700250}"/>
              </a:ext>
            </a:extLst>
          </p:cNvPr>
          <p:cNvSpPr>
            <a:spLocks noGrp="1" noChangeArrowheads="1"/>
          </p:cNvSpPr>
          <p:nvPr>
            <p:ph idx="4294967295"/>
          </p:nvPr>
        </p:nvSpPr>
        <p:spPr>
          <a:xfrm>
            <a:off x="1524000" y="1752600"/>
            <a:ext cx="8229600" cy="4821238"/>
          </a:xfrm>
        </p:spPr>
        <p:txBody>
          <a:bodyPr/>
          <a:lstStyle/>
          <a:p>
            <a:pPr marL="642938" indent="-533400">
              <a:buFont typeface="Georgia" panose="02040502050405020303" pitchFamily="18" charset="0"/>
              <a:buNone/>
            </a:pPr>
            <a:r>
              <a:rPr lang="en-US" altLang="en-US" sz="2400"/>
              <a:t>Predict the number of calories in a burger by whether or not the burger has cheese.</a:t>
            </a:r>
          </a:p>
          <a:p>
            <a:pPr marL="642938" indent="-533400">
              <a:buClr>
                <a:srgbClr val="CC0000"/>
              </a:buClr>
            </a:pPr>
            <a:r>
              <a:rPr lang="en-US" altLang="en-US" sz="2400"/>
              <a:t>Find the regression equation using the R software</a:t>
            </a:r>
          </a:p>
          <a:p>
            <a:pPr marL="642938" indent="-533400">
              <a:buClr>
                <a:srgbClr val="CC0000"/>
              </a:buClr>
            </a:pPr>
            <a:r>
              <a:rPr lang="en-US" altLang="en-US" sz="2400"/>
              <a:t>Predict the calories for a burger with cheese.  How else might we interpret this value?</a:t>
            </a:r>
          </a:p>
          <a:p>
            <a:pPr marL="642938" indent="-533400">
              <a:buClr>
                <a:srgbClr val="CC0000"/>
              </a:buClr>
            </a:pPr>
            <a:r>
              <a:rPr lang="en-US" altLang="en-US" sz="2400"/>
              <a:t>Predict the calories for a burger without cheese.  How else might we interpret this value?</a:t>
            </a:r>
          </a:p>
          <a:p>
            <a:pPr marL="642938" indent="-533400">
              <a:buClr>
                <a:srgbClr val="CC0000"/>
              </a:buClr>
            </a:pPr>
            <a:r>
              <a:rPr lang="en-US" altLang="en-US" sz="2400"/>
              <a:t>Find and interpret the intercept, </a:t>
            </a:r>
            <a:r>
              <a:rPr lang="en-US" altLang="en-US" sz="2400" i="1"/>
              <a:t>a</a:t>
            </a:r>
            <a:r>
              <a:rPr lang="en-US" altLang="en-US" sz="2400"/>
              <a:t>.</a:t>
            </a:r>
          </a:p>
          <a:p>
            <a:pPr marL="642938" indent="-533400">
              <a:buClr>
                <a:srgbClr val="CC0000"/>
              </a:buClr>
            </a:pPr>
            <a:r>
              <a:rPr lang="en-US" altLang="en-US" sz="2400"/>
              <a:t>Find and interpret the slope, </a:t>
            </a:r>
            <a:r>
              <a:rPr lang="en-US" altLang="en-US" sz="2400" i="1"/>
              <a:t>b</a:t>
            </a:r>
            <a:r>
              <a:rPr lang="en-US" altLang="en-US" sz="2400"/>
              <a:t>.</a:t>
            </a:r>
          </a:p>
          <a:p>
            <a:pPr marL="642938" indent="-533400">
              <a:lnSpc>
                <a:spcPct val="90000"/>
              </a:lnSpc>
            </a:pPr>
            <a:endParaRPr lang="en-US" altLang="en-US"/>
          </a:p>
        </p:txBody>
      </p:sp>
    </p:spTree>
    <p:extLst>
      <p:ext uri="{BB962C8B-B14F-4D97-AF65-F5344CB8AC3E}">
        <p14:creationId xmlns:p14="http://schemas.microsoft.com/office/powerpoint/2010/main" val="134679448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939D182E-2F74-E84D-8E07-3CA70E3A9E67}"/>
              </a:ext>
            </a:extLst>
          </p:cNvPr>
          <p:cNvSpPr>
            <a:spLocks noGrp="1"/>
          </p:cNvSpPr>
          <p:nvPr>
            <p:ph type="title" idx="4294967295"/>
          </p:nvPr>
        </p:nvSpPr>
        <p:spPr>
          <a:xfrm>
            <a:off x="2076450" y="381000"/>
            <a:ext cx="8229600" cy="1066800"/>
          </a:xfrm>
        </p:spPr>
        <p:txBody>
          <a:bodyPr>
            <a:normAutofit fontScale="90000"/>
          </a:bodyPr>
          <a:lstStyle/>
          <a:p>
            <a:pPr fontAlgn="auto">
              <a:spcAft>
                <a:spcPts val="0"/>
              </a:spcAft>
              <a:defRPr/>
            </a:pPr>
            <a:br>
              <a:rPr lang="en-US" altLang="en-US" sz="3200" dirty="0">
                <a:solidFill>
                  <a:schemeClr val="tx1"/>
                </a:solidFill>
              </a:rPr>
            </a:br>
            <a:r>
              <a:rPr lang="en-US" altLang="en-US" sz="2700" dirty="0">
                <a:solidFill>
                  <a:schemeClr val="tx1"/>
                </a:solidFill>
              </a:rPr>
              <a:t>Simple Linear Regression: When the predictor Variable is Dichotomous </a:t>
            </a:r>
            <a:br>
              <a:rPr lang="en-US" altLang="en-US" sz="3600" dirty="0">
                <a:solidFill>
                  <a:schemeClr val="tx1"/>
                </a:solidFill>
                <a:latin typeface="Times New Roman" panose="02020603050405020304" pitchFamily="18" charset="0"/>
                <a:cs typeface="Times New Roman" panose="02020603050405020304" pitchFamily="18" charset="0"/>
              </a:rPr>
            </a:br>
            <a:endParaRPr lang="en-US" altLang="en-US" sz="36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F3BC295-5048-F04A-9D44-A80CBF32B01D}"/>
              </a:ext>
            </a:extLst>
          </p:cNvPr>
          <p:cNvSpPr txBox="1"/>
          <p:nvPr/>
        </p:nvSpPr>
        <p:spPr>
          <a:xfrm>
            <a:off x="2076450" y="1905000"/>
            <a:ext cx="8229600" cy="4616450"/>
          </a:xfrm>
          <a:prstGeom prst="rect">
            <a:avLst/>
          </a:prstGeom>
          <a:noFill/>
        </p:spPr>
        <p:txBody>
          <a:bodyPr wrap="square">
            <a:spAutoFit/>
          </a:bodyPr>
          <a:lstStyle/>
          <a:p>
            <a:pPr>
              <a:defRPr/>
            </a:pPr>
            <a:r>
              <a:rPr lang="en-US" sz="2400" dirty="0">
                <a:latin typeface="+mn-lt"/>
              </a:rPr>
              <a:t>Using the Hamburger data set we use the following command to predict calories from cheese:</a:t>
            </a:r>
          </a:p>
          <a:p>
            <a:pPr>
              <a:defRPr/>
            </a:pPr>
            <a:endParaRPr lang="en-US" dirty="0"/>
          </a:p>
          <a:p>
            <a:pPr>
              <a:defRPr/>
            </a:pPr>
            <a:r>
              <a:rPr lang="en-US" b="1" dirty="0"/>
              <a:t>model = </a:t>
            </a:r>
            <a:r>
              <a:rPr lang="en-US" b="1" dirty="0" err="1"/>
              <a:t>lm</a:t>
            </a:r>
            <a:r>
              <a:rPr lang="en-US" b="1" dirty="0"/>
              <a:t>(</a:t>
            </a:r>
            <a:r>
              <a:rPr lang="en-US" b="1" dirty="0" err="1"/>
              <a:t>Hamburger$calories~Hamburger$cheese</a:t>
            </a:r>
            <a:r>
              <a:rPr lang="en-US" b="1" dirty="0"/>
              <a:t>)</a:t>
            </a:r>
          </a:p>
          <a:p>
            <a:pPr>
              <a:defRPr/>
            </a:pPr>
            <a:r>
              <a:rPr lang="en-US" b="1" dirty="0"/>
              <a:t>model</a:t>
            </a:r>
          </a:p>
          <a:p>
            <a:pPr>
              <a:defRPr/>
            </a:pPr>
            <a:endParaRPr lang="en-US" dirty="0"/>
          </a:p>
          <a:p>
            <a:pPr>
              <a:defRPr/>
            </a:pPr>
            <a:r>
              <a:rPr lang="en-US" sz="2400" dirty="0">
                <a:latin typeface="+mn-lt"/>
              </a:rPr>
              <a:t>We obtain the following output:</a:t>
            </a:r>
          </a:p>
          <a:p>
            <a:pPr>
              <a:defRPr/>
            </a:pPr>
            <a:endParaRPr lang="en-US" dirty="0"/>
          </a:p>
          <a:p>
            <a:pPr>
              <a:defRPr/>
            </a:pPr>
            <a:r>
              <a:rPr lang="en-US" sz="2400" dirty="0">
                <a:latin typeface="+mn-lt"/>
              </a:rPr>
              <a:t>Coefficients:</a:t>
            </a:r>
          </a:p>
          <a:p>
            <a:pPr>
              <a:defRPr/>
            </a:pPr>
            <a:r>
              <a:rPr lang="en-US" sz="2400" dirty="0">
                <a:latin typeface="+mn-lt"/>
              </a:rPr>
              <a:t>     (Intercept)  </a:t>
            </a:r>
            <a:r>
              <a:rPr lang="en-US" sz="2400" dirty="0" err="1">
                <a:latin typeface="+mn-lt"/>
              </a:rPr>
              <a:t>Hamburger$cheese</a:t>
            </a:r>
            <a:r>
              <a:rPr lang="en-US" sz="2400" dirty="0">
                <a:latin typeface="+mn-lt"/>
              </a:rPr>
              <a:t>  </a:t>
            </a:r>
          </a:p>
          <a:p>
            <a:pPr>
              <a:defRPr/>
            </a:pPr>
            <a:r>
              <a:rPr lang="en-US" sz="2400" dirty="0">
                <a:latin typeface="+mn-lt"/>
              </a:rPr>
              <a:t>             350               110 we obtain</a:t>
            </a:r>
          </a:p>
          <a:p>
            <a:pPr>
              <a:defRPr/>
            </a:pPr>
            <a:endParaRPr lang="en-US" dirty="0"/>
          </a:p>
          <a:p>
            <a:pPr>
              <a:defRPr/>
            </a:pPr>
            <a:r>
              <a:rPr lang="en-US" sz="2400" dirty="0">
                <a:latin typeface="+mn-lt"/>
              </a:rPr>
              <a:t>In equation form:     Predicted calories = 110cheese + 350</a:t>
            </a:r>
          </a:p>
          <a:p>
            <a:pPr>
              <a:defRPr/>
            </a:pPr>
            <a:endParaRPr lang="en-US" dirty="0"/>
          </a:p>
        </p:txBody>
      </p:sp>
    </p:spTree>
    <p:extLst>
      <p:ext uri="{BB962C8B-B14F-4D97-AF65-F5344CB8AC3E}">
        <p14:creationId xmlns:p14="http://schemas.microsoft.com/office/powerpoint/2010/main" val="2078247829"/>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B779BB0E-D6B5-F94D-AF9F-72BC741C9BD3}"/>
              </a:ext>
            </a:extLst>
          </p:cNvPr>
          <p:cNvSpPr>
            <a:spLocks noGrp="1"/>
          </p:cNvSpPr>
          <p:nvPr>
            <p:ph type="title" idx="4294967295"/>
          </p:nvPr>
        </p:nvSpPr>
        <p:spPr>
          <a:xfrm>
            <a:off x="1752600" y="381000"/>
            <a:ext cx="8534400" cy="1066800"/>
          </a:xfrm>
        </p:spPr>
        <p:txBody>
          <a:bodyPr>
            <a:normAutofit fontScale="90000"/>
          </a:bodyPr>
          <a:lstStyle/>
          <a:p>
            <a:pPr fontAlgn="auto">
              <a:spcAft>
                <a:spcPts val="0"/>
              </a:spcAft>
              <a:defRPr/>
            </a:pPr>
            <a:br>
              <a:rPr lang="en-US" altLang="en-US" sz="2700" dirty="0">
                <a:solidFill>
                  <a:schemeClr val="tx1"/>
                </a:solidFill>
              </a:rPr>
            </a:br>
            <a:br>
              <a:rPr lang="en-US" altLang="en-US" sz="2700" dirty="0">
                <a:solidFill>
                  <a:schemeClr val="tx1"/>
                </a:solidFill>
              </a:rPr>
            </a:br>
            <a:br>
              <a:rPr lang="en-US" altLang="en-US" sz="2700" dirty="0">
                <a:solidFill>
                  <a:schemeClr val="tx1"/>
                </a:solidFill>
              </a:rPr>
            </a:br>
            <a:r>
              <a:rPr lang="en-US" altLang="en-US" sz="2700" dirty="0">
                <a:solidFill>
                  <a:schemeClr val="tx1"/>
                </a:solidFill>
              </a:rPr>
              <a:t>Simple Linear Regression: When the Independent Variable is Dichotomous</a:t>
            </a:r>
            <a:br>
              <a:rPr lang="en-US" altLang="en-US" sz="3200" dirty="0">
                <a:solidFill>
                  <a:schemeClr val="tx1"/>
                </a:solidFill>
              </a:rPr>
            </a:br>
            <a:br>
              <a:rPr lang="en-US" altLang="en-US" sz="3600" dirty="0">
                <a:solidFill>
                  <a:schemeClr val="tx1"/>
                </a:solidFill>
                <a:latin typeface="Times New Roman" panose="02020603050405020304" pitchFamily="18" charset="0"/>
                <a:cs typeface="Times New Roman" panose="02020603050405020304" pitchFamily="18" charset="0"/>
              </a:rPr>
            </a:br>
            <a:endParaRPr lang="en-US" altLang="en-US" sz="3600" dirty="0">
              <a:solidFill>
                <a:schemeClr val="tx1"/>
              </a:solidFill>
              <a:latin typeface="Times New Roman" panose="02020603050405020304" pitchFamily="18" charset="0"/>
              <a:cs typeface="Times New Roman" panose="02020603050405020304" pitchFamily="18" charset="0"/>
            </a:endParaRPr>
          </a:p>
        </p:txBody>
      </p:sp>
      <p:sp>
        <p:nvSpPr>
          <p:cNvPr id="37890" name="Rectangle 3">
            <a:extLst>
              <a:ext uri="{FF2B5EF4-FFF2-40B4-BE49-F238E27FC236}">
                <a16:creationId xmlns:a16="http://schemas.microsoft.com/office/drawing/2014/main" id="{22F6C295-FC22-5D46-8205-9C34D740A51D}"/>
              </a:ext>
            </a:extLst>
          </p:cNvPr>
          <p:cNvSpPr>
            <a:spLocks noGrp="1"/>
          </p:cNvSpPr>
          <p:nvPr>
            <p:ph idx="4294967295"/>
          </p:nvPr>
        </p:nvSpPr>
        <p:spPr>
          <a:xfrm>
            <a:off x="1752600" y="1752600"/>
            <a:ext cx="8534400" cy="4745038"/>
          </a:xfrm>
        </p:spPr>
        <p:txBody>
          <a:bodyPr rtlCol="0">
            <a:normAutofit/>
          </a:bodyPr>
          <a:lstStyle/>
          <a:p>
            <a:pPr marL="338138" fontAlgn="auto">
              <a:spcAft>
                <a:spcPts val="0"/>
              </a:spcAft>
              <a:buClr>
                <a:srgbClr val="CC0000"/>
              </a:buClr>
              <a:buFontTx/>
              <a:buChar char="•"/>
              <a:defRPr/>
            </a:pPr>
            <a:r>
              <a:rPr lang="en-US" altLang="en-US" sz="2400" dirty="0">
                <a:solidFill>
                  <a:schemeClr val="tx1">
                    <a:lumMod val="85000"/>
                    <a:lumOff val="15000"/>
                  </a:schemeClr>
                </a:solidFill>
              </a:rPr>
              <a:t>The predicted calories for a burger with cheese is:</a:t>
            </a:r>
          </a:p>
          <a:p>
            <a:pPr marL="109538" indent="0" fontAlgn="auto">
              <a:spcAft>
                <a:spcPts val="0"/>
              </a:spcAft>
              <a:buClr>
                <a:srgbClr val="CC0000"/>
              </a:buClr>
              <a:buFont typeface="Arial" panose="020B0604020202020204" pitchFamily="34" charset="0"/>
              <a:buNone/>
              <a:defRPr/>
            </a:pPr>
            <a:r>
              <a:rPr lang="en-US" altLang="en-US" sz="2400" dirty="0">
                <a:solidFill>
                  <a:schemeClr val="tx1">
                    <a:lumMod val="85000"/>
                    <a:lumOff val="15000"/>
                  </a:schemeClr>
                </a:solidFill>
              </a:rPr>
              <a:t>                               (110)(1) +350 = 460.  </a:t>
            </a:r>
          </a:p>
          <a:p>
            <a:pPr marL="109538" indent="0" fontAlgn="auto">
              <a:spcAft>
                <a:spcPts val="0"/>
              </a:spcAft>
              <a:buClr>
                <a:srgbClr val="CC0000"/>
              </a:buClr>
              <a:buFont typeface="Arial" panose="020B0604020202020204" pitchFamily="34" charset="0"/>
              <a:buNone/>
              <a:defRPr/>
            </a:pPr>
            <a:r>
              <a:rPr lang="en-US" altLang="en-US" sz="2400" dirty="0">
                <a:solidFill>
                  <a:schemeClr val="tx1">
                    <a:lumMod val="85000"/>
                    <a:lumOff val="15000"/>
                  </a:schemeClr>
                </a:solidFill>
              </a:rPr>
              <a:t>Intuitively, this is the mean number of calories for burgers with cheese.</a:t>
            </a:r>
          </a:p>
          <a:p>
            <a:pPr marL="338138" fontAlgn="auto">
              <a:spcAft>
                <a:spcPts val="0"/>
              </a:spcAft>
              <a:buClr>
                <a:srgbClr val="CC0000"/>
              </a:buClr>
              <a:buFont typeface="Georgia" panose="02040502050405020303" pitchFamily="18" charset="0"/>
              <a:buNone/>
              <a:defRPr/>
            </a:pPr>
            <a:endParaRPr lang="en-US" altLang="en-US" sz="2400" dirty="0">
              <a:solidFill>
                <a:schemeClr val="tx1">
                  <a:lumMod val="85000"/>
                  <a:lumOff val="15000"/>
                </a:schemeClr>
              </a:solidFill>
            </a:endParaRPr>
          </a:p>
          <a:p>
            <a:pPr marL="338138" fontAlgn="auto">
              <a:spcAft>
                <a:spcPts val="0"/>
              </a:spcAft>
              <a:buClr>
                <a:srgbClr val="CC0000"/>
              </a:buClr>
              <a:buFontTx/>
              <a:buChar char="•"/>
              <a:defRPr/>
            </a:pPr>
            <a:r>
              <a:rPr lang="en-US" altLang="en-US" sz="2400" dirty="0">
                <a:solidFill>
                  <a:schemeClr val="tx1">
                    <a:lumMod val="85000"/>
                    <a:lumOff val="15000"/>
                  </a:schemeClr>
                </a:solidFill>
              </a:rPr>
              <a:t>The predicted calories for a burger without cheese is:</a:t>
            </a:r>
          </a:p>
          <a:p>
            <a:pPr marL="109538" indent="0" fontAlgn="auto">
              <a:spcAft>
                <a:spcPts val="0"/>
              </a:spcAft>
              <a:buClr>
                <a:srgbClr val="CC0000"/>
              </a:buClr>
              <a:buFont typeface="Arial" panose="020B0604020202020204" pitchFamily="34" charset="0"/>
              <a:buNone/>
              <a:defRPr/>
            </a:pPr>
            <a:r>
              <a:rPr lang="en-US" altLang="en-US" sz="2400" dirty="0">
                <a:solidFill>
                  <a:schemeClr val="tx1">
                    <a:lumMod val="85000"/>
                    <a:lumOff val="15000"/>
                  </a:schemeClr>
                </a:solidFill>
              </a:rPr>
              <a:t>                               (110)(0) +350 = 350.  </a:t>
            </a:r>
          </a:p>
          <a:p>
            <a:pPr marL="109538" indent="0" fontAlgn="auto">
              <a:spcAft>
                <a:spcPts val="0"/>
              </a:spcAft>
              <a:buClr>
                <a:srgbClr val="CC0000"/>
              </a:buClr>
              <a:buFont typeface="Arial" panose="020B0604020202020204" pitchFamily="34" charset="0"/>
              <a:buNone/>
              <a:defRPr/>
            </a:pPr>
            <a:r>
              <a:rPr lang="en-US" altLang="en-US" sz="2400" dirty="0">
                <a:solidFill>
                  <a:schemeClr val="tx1">
                    <a:lumMod val="85000"/>
                    <a:lumOff val="15000"/>
                  </a:schemeClr>
                </a:solidFill>
              </a:rPr>
              <a:t>Intuitively, this is the mean number of calories for burgers without cheese.</a:t>
            </a:r>
          </a:p>
          <a:p>
            <a:pPr marL="338138" fontAlgn="auto">
              <a:lnSpc>
                <a:spcPct val="90000"/>
              </a:lnSpc>
              <a:spcAft>
                <a:spcPts val="0"/>
              </a:spcAft>
              <a:defRPr/>
            </a:pPr>
            <a:endParaRPr lang="en-US" altLang="en-US" dirty="0">
              <a:solidFill>
                <a:schemeClr val="tx1">
                  <a:lumMod val="85000"/>
                  <a:lumOff val="15000"/>
                </a:schemeClr>
              </a:solidFill>
            </a:endParaRPr>
          </a:p>
        </p:txBody>
      </p:sp>
    </p:spTree>
    <p:extLst>
      <p:ext uri="{BB962C8B-B14F-4D97-AF65-F5344CB8AC3E}">
        <p14:creationId xmlns:p14="http://schemas.microsoft.com/office/powerpoint/2010/main" val="2628194537"/>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1145026E-1C35-764C-8CCA-5BC07F650C90}"/>
              </a:ext>
            </a:extLst>
          </p:cNvPr>
          <p:cNvSpPr>
            <a:spLocks noGrp="1"/>
          </p:cNvSpPr>
          <p:nvPr>
            <p:ph type="title" idx="4294967295"/>
          </p:nvPr>
        </p:nvSpPr>
        <p:spPr>
          <a:xfrm>
            <a:off x="1905000" y="304800"/>
            <a:ext cx="8229600" cy="1066800"/>
          </a:xfrm>
        </p:spPr>
        <p:txBody>
          <a:bodyPr/>
          <a:lstStyle/>
          <a:p>
            <a:pPr fontAlgn="auto">
              <a:spcAft>
                <a:spcPts val="0"/>
              </a:spcAft>
              <a:defRPr/>
            </a:pPr>
            <a:r>
              <a:rPr lang="en-US" altLang="en-US" sz="2400" dirty="0">
                <a:solidFill>
                  <a:schemeClr val="tx1"/>
                </a:solidFill>
              </a:rPr>
              <a:t>Simple Linear Regression: When the Independent Variable is Dichotomous</a:t>
            </a:r>
            <a:endParaRPr lang="en-US" altLang="en-US" sz="2400" dirty="0">
              <a:solidFill>
                <a:schemeClr val="tx1"/>
              </a:solidFill>
              <a:latin typeface="Times New Roman" panose="02020603050405020304" pitchFamily="18" charset="0"/>
              <a:cs typeface="Times New Roman" panose="02020603050405020304" pitchFamily="18" charset="0"/>
            </a:endParaRPr>
          </a:p>
        </p:txBody>
      </p:sp>
      <p:sp>
        <p:nvSpPr>
          <p:cNvPr id="38914" name="Rectangle 3">
            <a:extLst>
              <a:ext uri="{FF2B5EF4-FFF2-40B4-BE49-F238E27FC236}">
                <a16:creationId xmlns:a16="http://schemas.microsoft.com/office/drawing/2014/main" id="{8502596F-C257-E144-828A-8F795784B6C0}"/>
              </a:ext>
            </a:extLst>
          </p:cNvPr>
          <p:cNvSpPr>
            <a:spLocks noGrp="1"/>
          </p:cNvSpPr>
          <p:nvPr>
            <p:ph idx="4294967295"/>
          </p:nvPr>
        </p:nvSpPr>
        <p:spPr>
          <a:xfrm>
            <a:off x="1524000" y="1752600"/>
            <a:ext cx="8229600" cy="4745038"/>
          </a:xfrm>
        </p:spPr>
        <p:txBody>
          <a:bodyPr rtlCol="0">
            <a:normAutofit/>
          </a:bodyPr>
          <a:lstStyle/>
          <a:p>
            <a:pPr marL="338138" fontAlgn="auto">
              <a:spcAft>
                <a:spcPts val="0"/>
              </a:spcAft>
              <a:buClr>
                <a:srgbClr val="CC0000"/>
              </a:buClr>
              <a:buFontTx/>
              <a:buChar char="•"/>
              <a:defRPr/>
            </a:pPr>
            <a:r>
              <a:rPr lang="en-US" altLang="en-US" sz="2400" dirty="0">
                <a:solidFill>
                  <a:schemeClr val="tx1">
                    <a:lumMod val="85000"/>
                    <a:lumOff val="15000"/>
                  </a:schemeClr>
                </a:solidFill>
              </a:rPr>
              <a:t>The slope of the regression equation is 110, indicating that burgers with cheese have 110 more calories, on average, than burgers without cheese.</a:t>
            </a:r>
          </a:p>
          <a:p>
            <a:pPr marL="338138" fontAlgn="auto">
              <a:spcAft>
                <a:spcPts val="0"/>
              </a:spcAft>
              <a:buClr>
                <a:srgbClr val="CC0000"/>
              </a:buClr>
              <a:buFont typeface="Georgia" panose="02040502050405020303" pitchFamily="18" charset="0"/>
              <a:buNone/>
              <a:defRPr/>
            </a:pPr>
            <a:endParaRPr lang="en-US" altLang="en-US" sz="2400" dirty="0">
              <a:solidFill>
                <a:schemeClr val="tx1">
                  <a:lumMod val="85000"/>
                  <a:lumOff val="15000"/>
                </a:schemeClr>
              </a:solidFill>
            </a:endParaRPr>
          </a:p>
          <a:p>
            <a:pPr marL="338138" fontAlgn="auto">
              <a:spcAft>
                <a:spcPts val="0"/>
              </a:spcAft>
              <a:buClr>
                <a:srgbClr val="CC0000"/>
              </a:buClr>
              <a:buFontTx/>
              <a:buChar char="•"/>
              <a:defRPr/>
            </a:pPr>
            <a:r>
              <a:rPr lang="en-US" altLang="en-US" sz="2400" dirty="0">
                <a:solidFill>
                  <a:schemeClr val="tx1">
                    <a:lumMod val="85000"/>
                    <a:lumOff val="15000"/>
                  </a:schemeClr>
                </a:solidFill>
              </a:rPr>
              <a:t>The intercept of the regression equation is 350, indicating that burgers without cheese are predicted to have 350 calories. </a:t>
            </a:r>
          </a:p>
          <a:p>
            <a:pPr marL="338138" fontAlgn="auto">
              <a:spcAft>
                <a:spcPts val="0"/>
              </a:spcAft>
              <a:buClr>
                <a:srgbClr val="CC0000"/>
              </a:buClr>
              <a:buFontTx/>
              <a:buChar char="•"/>
              <a:defRPr/>
            </a:pPr>
            <a:endParaRPr lang="en-US" altLang="en-US" sz="2400" dirty="0">
              <a:solidFill>
                <a:schemeClr val="tx1">
                  <a:lumMod val="85000"/>
                  <a:lumOff val="15000"/>
                </a:schemeClr>
              </a:solidFill>
            </a:endParaRPr>
          </a:p>
          <a:p>
            <a:pPr marL="109538" indent="0" fontAlgn="auto">
              <a:spcAft>
                <a:spcPts val="0"/>
              </a:spcAft>
              <a:buClr>
                <a:srgbClr val="CC0000"/>
              </a:buClr>
              <a:buFont typeface="Arial" panose="020B0604020202020204" pitchFamily="34" charset="0"/>
              <a:buNone/>
              <a:defRPr/>
            </a:pPr>
            <a:r>
              <a:rPr lang="en-US" altLang="en-US" sz="2400" dirty="0">
                <a:solidFill>
                  <a:schemeClr val="tx1">
                    <a:lumMod val="85000"/>
                    <a:lumOff val="15000"/>
                  </a:schemeClr>
                </a:solidFill>
              </a:rPr>
              <a:t>   Note that in this example, the value X=0 is meaningful and</a:t>
            </a:r>
          </a:p>
          <a:p>
            <a:pPr marL="109538" indent="0" fontAlgn="auto">
              <a:spcAft>
                <a:spcPts val="0"/>
              </a:spcAft>
              <a:buClr>
                <a:srgbClr val="CC0000"/>
              </a:buClr>
              <a:buFont typeface="Arial" panose="020B0604020202020204" pitchFamily="34" charset="0"/>
              <a:buNone/>
              <a:defRPr/>
            </a:pPr>
            <a:r>
              <a:rPr lang="en-US" altLang="en-US" sz="2400" dirty="0">
                <a:solidFill>
                  <a:schemeClr val="tx1">
                    <a:lumMod val="85000"/>
                    <a:lumOff val="15000"/>
                  </a:schemeClr>
                </a:solidFill>
              </a:rPr>
              <a:t>   therefore, so is the intercept.</a:t>
            </a:r>
          </a:p>
          <a:p>
            <a:pPr marL="338138" fontAlgn="auto">
              <a:lnSpc>
                <a:spcPct val="90000"/>
              </a:lnSpc>
              <a:spcAft>
                <a:spcPts val="0"/>
              </a:spcAft>
              <a:defRPr/>
            </a:pPr>
            <a:endParaRPr lang="en-US" altLang="en-US" dirty="0">
              <a:solidFill>
                <a:schemeClr val="tx1">
                  <a:lumMod val="85000"/>
                  <a:lumOff val="15000"/>
                </a:schemeClr>
              </a:solidFill>
            </a:endParaRPr>
          </a:p>
        </p:txBody>
      </p:sp>
    </p:spTree>
    <p:extLst>
      <p:ext uri="{BB962C8B-B14F-4D97-AF65-F5344CB8AC3E}">
        <p14:creationId xmlns:p14="http://schemas.microsoft.com/office/powerpoint/2010/main" val="2993929949"/>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8F94-6B01-F94D-B657-AB85DA38C8E3}"/>
              </a:ext>
            </a:extLst>
          </p:cNvPr>
          <p:cNvSpPr>
            <a:spLocks noGrp="1"/>
          </p:cNvSpPr>
          <p:nvPr>
            <p:ph type="title"/>
          </p:nvPr>
        </p:nvSpPr>
        <p:spPr>
          <a:xfrm>
            <a:off x="2057401" y="838200"/>
            <a:ext cx="3533775" cy="4978400"/>
          </a:xfrm>
        </p:spPr>
        <p:txBody>
          <a:bodyPr/>
          <a:lstStyle/>
          <a:p>
            <a:pPr eaLnBrk="1" fontAlgn="auto" hangingPunct="1">
              <a:spcAft>
                <a:spcPts val="0"/>
              </a:spcAft>
              <a:defRPr/>
            </a:pPr>
            <a:r>
              <a:rPr lang="en-US" b="1" dirty="0">
                <a:solidFill>
                  <a:srgbClr val="00BB7C"/>
                </a:solidFill>
                <a:latin typeface="Arial Rounded MT Bold" panose="020F0704030504030204" pitchFamily="34" charset="77"/>
              </a:rPr>
              <a:t>Probability fundamentals</a:t>
            </a:r>
            <a:br>
              <a:rPr lang="en-US" b="1" dirty="0">
                <a:solidFill>
                  <a:srgbClr val="00BB7C"/>
                </a:solidFill>
                <a:latin typeface="Arial Rounded MT Bold" panose="020F0704030504030204" pitchFamily="34" charset="77"/>
              </a:rPr>
            </a:br>
            <a:br>
              <a:rPr lang="en-US" b="1" dirty="0">
                <a:solidFill>
                  <a:srgbClr val="00BB7C"/>
                </a:solidFill>
                <a:latin typeface="Arial Rounded MT Bold" panose="020F0704030504030204" pitchFamily="34" charset="77"/>
              </a:rPr>
            </a:br>
            <a:r>
              <a:rPr lang="en-US" b="1" dirty="0">
                <a:solidFill>
                  <a:srgbClr val="00BB7C"/>
                </a:solidFill>
                <a:latin typeface="Arial Rounded MT Bold" panose="020F0704030504030204" pitchFamily="34" charset="77"/>
              </a:rPr>
              <a:t>CHAPTER 7</a:t>
            </a:r>
          </a:p>
        </p:txBody>
      </p:sp>
      <p:pic>
        <p:nvPicPr>
          <p:cNvPr id="14338" name="Content Placeholder 4">
            <a:extLst>
              <a:ext uri="{FF2B5EF4-FFF2-40B4-BE49-F238E27FC236}">
                <a16:creationId xmlns:a16="http://schemas.microsoft.com/office/drawing/2014/main" id="{BC2B18DC-69BF-D04D-86FF-32720C331E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2200" y="838200"/>
            <a:ext cx="3930650" cy="4978400"/>
          </a:xfrm>
        </p:spPr>
      </p:pic>
    </p:spTree>
    <p:extLst>
      <p:ext uri="{BB962C8B-B14F-4D97-AF65-F5344CB8AC3E}">
        <p14:creationId xmlns:p14="http://schemas.microsoft.com/office/powerpoint/2010/main" val="14378141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defRPr/>
            </a:pPr>
            <a:r>
              <a:rPr lang="en-US" dirty="0">
                <a:solidFill>
                  <a:schemeClr val="tx1"/>
                </a:solidFill>
                <a:effectLst>
                  <a:outerShdw blurRad="38100" dist="38100" dir="2700000" algn="tl">
                    <a:srgbClr val="FFFFFF"/>
                  </a:outerShdw>
                </a:effectLst>
              </a:rPr>
              <a:t>Calculating Probability</a:t>
            </a:r>
          </a:p>
        </p:txBody>
      </p:sp>
      <p:graphicFrame>
        <p:nvGraphicFramePr>
          <p:cNvPr id="4100" name="Object 5"/>
          <p:cNvGraphicFramePr>
            <a:graphicFrameLocks noChangeAspect="1"/>
          </p:cNvGraphicFramePr>
          <p:nvPr/>
        </p:nvGraphicFramePr>
        <p:xfrm>
          <a:off x="2057400" y="2895600"/>
          <a:ext cx="7848600" cy="1047750"/>
        </p:xfrm>
        <a:graphic>
          <a:graphicData uri="http://schemas.openxmlformats.org/presentationml/2006/ole">
            <mc:AlternateContent xmlns:mc="http://schemas.openxmlformats.org/markup-compatibility/2006">
              <mc:Choice xmlns:v="urn:schemas-microsoft-com:vml" Requires="v">
                <p:oleObj name="Equation" r:id="rId2" imgW="3136900" imgH="419100" progId="Equation.3">
                  <p:embed/>
                </p:oleObj>
              </mc:Choice>
              <mc:Fallback>
                <p:oleObj name="Equation" r:id="rId2" imgW="3136900" imgH="419100" progId="Equation.3">
                  <p:embed/>
                  <p:pic>
                    <p:nvPicPr>
                      <p:cNvPr id="410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895600"/>
                        <a:ext cx="784860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76021689"/>
      </p:ext>
    </p:extLst>
  </p:cSld>
  <p:clrMapOvr>
    <a:masterClrMapping/>
  </p:clrMapOvr>
  <p:transition>
    <p:fade thruBlk="1"/>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2286000" y="533400"/>
            <a:ext cx="8229600" cy="7620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An Example: Simple Probability</a:t>
            </a:r>
          </a:p>
        </p:txBody>
      </p:sp>
      <p:sp>
        <p:nvSpPr>
          <p:cNvPr id="6147" name="Rectangle 3"/>
          <p:cNvSpPr>
            <a:spLocks noGrp="1" noChangeArrowheads="1"/>
          </p:cNvSpPr>
          <p:nvPr>
            <p:ph idx="4294967295"/>
          </p:nvPr>
        </p:nvSpPr>
        <p:spPr>
          <a:xfrm>
            <a:off x="2286000" y="1676400"/>
            <a:ext cx="8229600" cy="4897438"/>
          </a:xfrm>
        </p:spPr>
        <p:txBody>
          <a:bodyPr/>
          <a:lstStyle/>
          <a:p>
            <a:pPr>
              <a:buFont typeface="Georgia" panose="02040502050405020303" pitchFamily="18" charset="0"/>
              <a:buNone/>
            </a:pPr>
            <a:endParaRPr lang="en-US" altLang="en-US" dirty="0"/>
          </a:p>
          <a:p>
            <a:pPr>
              <a:buFont typeface="Georgia" panose="02040502050405020303" pitchFamily="18" charset="0"/>
              <a:buNone/>
            </a:pPr>
            <a:r>
              <a:rPr lang="en-US" altLang="en-US" sz="2400" dirty="0"/>
              <a:t>In the experiment of taking a fair coin and tossing it twice, what is the probability of obtaining two heads, i.e., what is the probability of the event “HH”?</a:t>
            </a:r>
          </a:p>
          <a:p>
            <a:pPr>
              <a:buFont typeface="Georgia" panose="02040502050405020303" pitchFamily="18" charset="0"/>
              <a:buNone/>
            </a:pPr>
            <a:endParaRPr lang="en-US" altLang="en-US" sz="2400" dirty="0"/>
          </a:p>
          <a:p>
            <a:pPr>
              <a:buFont typeface="Georgia" panose="02040502050405020303" pitchFamily="18" charset="0"/>
              <a:buNone/>
            </a:pPr>
            <a:r>
              <a:rPr lang="en-US" altLang="en-US" sz="2400" dirty="0"/>
              <a:t>Solution:</a:t>
            </a:r>
          </a:p>
          <a:p>
            <a:pPr>
              <a:buFont typeface="Georgia" panose="02040502050405020303" pitchFamily="18" charset="0"/>
              <a:buNone/>
            </a:pPr>
            <a:r>
              <a:rPr lang="en-US" altLang="en-US" sz="2400" dirty="0"/>
              <a:t>There are four possible equally likely outcomes for this experiment: {HH, HT, TH, TT} and only one of them, HH, satisfies event E, so P(E) = ¼.</a:t>
            </a:r>
          </a:p>
        </p:txBody>
      </p:sp>
    </p:spTree>
    <p:extLst>
      <p:ext uri="{BB962C8B-B14F-4D97-AF65-F5344CB8AC3E}">
        <p14:creationId xmlns:p14="http://schemas.microsoft.com/office/powerpoint/2010/main" val="67134040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transition="in" filter="fade">
                                      <p:cBhvr>
                                        <p:cTn id="7" dur="500"/>
                                        <p:tgtEl>
                                          <p:spTgt spid="614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47">
                                            <p:txEl>
                                              <p:pRg st="3" end="3"/>
                                            </p:txEl>
                                          </p:spTgt>
                                        </p:tgtEl>
                                        <p:attrNameLst>
                                          <p:attrName>style.visibility</p:attrName>
                                        </p:attrNameLst>
                                      </p:cBhvr>
                                      <p:to>
                                        <p:strVal val="visible"/>
                                      </p:to>
                                    </p:set>
                                    <p:animEffect transition="in" filter="fade">
                                      <p:cBhvr>
                                        <p:cTn id="10" dur="500"/>
                                        <p:tgtEl>
                                          <p:spTgt spid="6147">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47">
                                            <p:txEl>
                                              <p:pRg st="4" end="4"/>
                                            </p:txEl>
                                          </p:spTgt>
                                        </p:tgtEl>
                                        <p:attrNameLst>
                                          <p:attrName>style.visibility</p:attrName>
                                        </p:attrNameLst>
                                      </p:cBhvr>
                                      <p:to>
                                        <p:strVal val="visible"/>
                                      </p:to>
                                    </p:set>
                                    <p:animEffect transition="in" filter="fade">
                                      <p:cBhvr>
                                        <p:cTn id="13" dur="500"/>
                                        <p:tgtEl>
                                          <p:spTgt spid="61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1981200" y="457200"/>
            <a:ext cx="8229600" cy="7620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Another Example: Simple Probability</a:t>
            </a:r>
          </a:p>
        </p:txBody>
      </p:sp>
      <p:sp>
        <p:nvSpPr>
          <p:cNvPr id="6147" name="Rectangle 3"/>
          <p:cNvSpPr>
            <a:spLocks noGrp="1" noChangeArrowheads="1"/>
          </p:cNvSpPr>
          <p:nvPr>
            <p:ph idx="4294967295"/>
          </p:nvPr>
        </p:nvSpPr>
        <p:spPr>
          <a:xfrm>
            <a:off x="1981200" y="1752600"/>
            <a:ext cx="7772400" cy="4821238"/>
          </a:xfrm>
        </p:spPr>
        <p:txBody>
          <a:bodyPr>
            <a:normAutofit/>
          </a:bodyPr>
          <a:lstStyle/>
          <a:p>
            <a:pPr>
              <a:buFont typeface="Georgia" panose="02040502050405020303" pitchFamily="18" charset="0"/>
              <a:buNone/>
            </a:pPr>
            <a:r>
              <a:rPr lang="en-US" altLang="en-US" sz="2400" dirty="0"/>
              <a:t>Consider the frequency distribution table for the variable REGION from the NELS data set.</a:t>
            </a:r>
          </a:p>
          <a:p>
            <a:pPr>
              <a:buFont typeface="Georgia" panose="02040502050405020303" pitchFamily="18" charset="0"/>
              <a:buNone/>
            </a:pPr>
            <a:r>
              <a:rPr lang="en-US" altLang="en-US" sz="2400" dirty="0"/>
              <a:t>Assume that a single individual is selected at random from the NELS data set.  Find the probability that the individual is:</a:t>
            </a:r>
          </a:p>
          <a:p>
            <a:pPr>
              <a:buClr>
                <a:srgbClr val="CC0000"/>
              </a:buClr>
              <a:buFontTx/>
              <a:buChar char="•"/>
            </a:pPr>
            <a:r>
              <a:rPr lang="en-US" altLang="en-US" sz="2400" dirty="0"/>
              <a:t>From the Northeast</a:t>
            </a:r>
          </a:p>
          <a:p>
            <a:pPr>
              <a:buClr>
                <a:srgbClr val="CC0000"/>
              </a:buClr>
              <a:buFontTx/>
              <a:buChar char="•"/>
            </a:pPr>
            <a:r>
              <a:rPr lang="en-US" altLang="en-US" sz="2400" dirty="0"/>
              <a:t>From the South</a:t>
            </a:r>
          </a:p>
          <a:p>
            <a:pPr>
              <a:buClr>
                <a:srgbClr val="CC0000"/>
              </a:buClr>
              <a:buFontTx/>
              <a:buChar char="•"/>
            </a:pPr>
            <a:r>
              <a:rPr lang="en-US" altLang="en-US" sz="2400" dirty="0"/>
              <a:t>From France</a:t>
            </a:r>
          </a:p>
          <a:p>
            <a:pPr>
              <a:buClr>
                <a:srgbClr val="CC0000"/>
              </a:buClr>
              <a:buFontTx/>
              <a:buChar char="•"/>
            </a:pPr>
            <a:r>
              <a:rPr lang="en-US" altLang="en-US" sz="2400" dirty="0"/>
              <a:t>From the United States</a:t>
            </a:r>
          </a:p>
        </p:txBody>
      </p:sp>
    </p:spTree>
    <p:extLst>
      <p:ext uri="{BB962C8B-B14F-4D97-AF65-F5344CB8AC3E}">
        <p14:creationId xmlns:p14="http://schemas.microsoft.com/office/powerpoint/2010/main" val="349321439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47">
                                            <p:txEl>
                                              <p:pRg st="1" end="1"/>
                                            </p:txEl>
                                          </p:spTgt>
                                        </p:tgtEl>
                                        <p:attrNameLst>
                                          <p:attrName>style.visibility</p:attrName>
                                        </p:attrNameLst>
                                      </p:cBhvr>
                                      <p:to>
                                        <p:strVal val="visible"/>
                                      </p:to>
                                    </p:set>
                                    <p:animEffect transition="in" filter="fade">
                                      <p:cBhvr>
                                        <p:cTn id="10" dur="500"/>
                                        <p:tgtEl>
                                          <p:spTgt spid="614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Effect transition="in" filter="fade">
                                      <p:cBhvr>
                                        <p:cTn id="13" dur="500"/>
                                        <p:tgtEl>
                                          <p:spTgt spid="614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47">
                                            <p:txEl>
                                              <p:pRg st="3" end="3"/>
                                            </p:txEl>
                                          </p:spTgt>
                                        </p:tgtEl>
                                        <p:attrNameLst>
                                          <p:attrName>style.visibility</p:attrName>
                                        </p:attrNameLst>
                                      </p:cBhvr>
                                      <p:to>
                                        <p:strVal val="visible"/>
                                      </p:to>
                                    </p:set>
                                    <p:animEffect transition="in" filter="fade">
                                      <p:cBhvr>
                                        <p:cTn id="16" dur="500"/>
                                        <p:tgtEl>
                                          <p:spTgt spid="614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animEffect transition="in" filter="fade">
                                      <p:cBhvr>
                                        <p:cTn id="19" dur="500"/>
                                        <p:tgtEl>
                                          <p:spTgt spid="614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47">
                                            <p:txEl>
                                              <p:pRg st="5" end="5"/>
                                            </p:txEl>
                                          </p:spTgt>
                                        </p:tgtEl>
                                        <p:attrNameLst>
                                          <p:attrName>style.visibility</p:attrName>
                                        </p:attrNameLst>
                                      </p:cBhvr>
                                      <p:to>
                                        <p:strVal val="visible"/>
                                      </p:to>
                                    </p:set>
                                    <p:animEffect transition="in" filter="fade">
                                      <p:cBhvr>
                                        <p:cTn id="22" dur="500"/>
                                        <p:tgtEl>
                                          <p:spTgt spid="6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1905000" y="381000"/>
            <a:ext cx="8229600" cy="8382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Solution</a:t>
            </a:r>
          </a:p>
        </p:txBody>
      </p:sp>
      <p:sp>
        <p:nvSpPr>
          <p:cNvPr id="6147" name="Rectangle 3"/>
          <p:cNvSpPr>
            <a:spLocks noGrp="1" noChangeArrowheads="1"/>
          </p:cNvSpPr>
          <p:nvPr>
            <p:ph idx="4294967295"/>
          </p:nvPr>
        </p:nvSpPr>
        <p:spPr>
          <a:xfrm>
            <a:off x="1905000" y="1371600"/>
            <a:ext cx="7848600" cy="5354638"/>
          </a:xfrm>
        </p:spPr>
        <p:txBody>
          <a:bodyPr/>
          <a:lstStyle/>
          <a:p>
            <a:pPr marL="642938" indent="-533400">
              <a:buFontTx/>
              <a:buNone/>
            </a:pPr>
            <a:endParaRPr lang="en-US" altLang="en-US" dirty="0"/>
          </a:p>
          <a:p>
            <a:pPr marL="642938" indent="-533400">
              <a:buClr>
                <a:srgbClr val="CC0000"/>
              </a:buClr>
              <a:buFontTx/>
              <a:buChar char="•"/>
            </a:pPr>
            <a:r>
              <a:rPr lang="en-US" altLang="en-US" sz="2400" dirty="0"/>
              <a:t>From the Northeast  106/500 = 21.2% = .212</a:t>
            </a:r>
          </a:p>
          <a:p>
            <a:pPr marL="642938" indent="-533400">
              <a:buClr>
                <a:srgbClr val="CC0000"/>
              </a:buClr>
              <a:buFontTx/>
              <a:buChar char="•"/>
            </a:pPr>
            <a:r>
              <a:rPr lang="en-US" altLang="en-US" sz="2400" dirty="0"/>
              <a:t>From the South  150/500 = 30.0% = .300</a:t>
            </a:r>
          </a:p>
          <a:p>
            <a:pPr marL="642938" indent="-533400">
              <a:buClr>
                <a:srgbClr val="CC0000"/>
              </a:buClr>
              <a:buFontTx/>
              <a:buChar char="•"/>
            </a:pPr>
            <a:r>
              <a:rPr lang="en-US" altLang="en-US" sz="2400" dirty="0"/>
              <a:t>From France  0/500 = 0% = 0</a:t>
            </a:r>
          </a:p>
          <a:p>
            <a:pPr marL="642938" indent="-533400">
              <a:buClr>
                <a:srgbClr val="CC0000"/>
              </a:buClr>
              <a:buFontTx/>
              <a:buChar char="•"/>
            </a:pPr>
            <a:r>
              <a:rPr lang="en-US" altLang="en-US" sz="2400" dirty="0"/>
              <a:t>From the United States  500/500 = 100% = 1</a:t>
            </a:r>
          </a:p>
          <a:p>
            <a:pPr marL="642938" indent="-533400">
              <a:buFontTx/>
              <a:buNone/>
            </a:pPr>
            <a:r>
              <a:rPr lang="en-US" altLang="en-US" sz="2400" dirty="0"/>
              <a:t>Probability values are on a continuum from 0 (impossible) to 1 (certain).  The higher the probability, the more likely the outcome.</a:t>
            </a:r>
          </a:p>
          <a:p>
            <a:pPr marL="642938" indent="-533400">
              <a:buFont typeface="Georgia" panose="02040502050405020303" pitchFamily="18" charset="0"/>
              <a:buNone/>
            </a:pPr>
            <a:endParaRPr lang="en-US" altLang="en-US" dirty="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5029201"/>
            <a:ext cx="39116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693337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transition="in" filter="fade">
                                      <p:cBhvr>
                                        <p:cTn id="7" dur="500"/>
                                        <p:tgtEl>
                                          <p:spTgt spid="61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7">
                                            <p:txEl>
                                              <p:pRg st="2" end="2"/>
                                            </p:txEl>
                                          </p:spTgt>
                                        </p:tgtEl>
                                        <p:attrNameLst>
                                          <p:attrName>style.visibility</p:attrName>
                                        </p:attrNameLst>
                                      </p:cBhvr>
                                      <p:to>
                                        <p:strVal val="visible"/>
                                      </p:to>
                                    </p:set>
                                    <p:animEffect transition="in" filter="fade">
                                      <p:cBhvr>
                                        <p:cTn id="12" dur="500"/>
                                        <p:tgtEl>
                                          <p:spTgt spid="61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animEffect transition="in" filter="fade">
                                      <p:cBhvr>
                                        <p:cTn id="17" dur="500"/>
                                        <p:tgtEl>
                                          <p:spTgt spid="614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47">
                                            <p:txEl>
                                              <p:pRg st="4" end="4"/>
                                            </p:txEl>
                                          </p:spTgt>
                                        </p:tgtEl>
                                        <p:attrNameLst>
                                          <p:attrName>style.visibility</p:attrName>
                                        </p:attrNameLst>
                                      </p:cBhvr>
                                      <p:to>
                                        <p:strVal val="visible"/>
                                      </p:to>
                                    </p:set>
                                    <p:animEffect transition="in" filter="fade">
                                      <p:cBhvr>
                                        <p:cTn id="22" dur="500"/>
                                        <p:tgtEl>
                                          <p:spTgt spid="614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147">
                                            <p:txEl>
                                              <p:pRg st="5" end="5"/>
                                            </p:txEl>
                                          </p:spTgt>
                                        </p:tgtEl>
                                        <p:attrNameLst>
                                          <p:attrName>style.visibility</p:attrName>
                                        </p:attrNameLst>
                                      </p:cBhvr>
                                      <p:to>
                                        <p:strVal val="visible"/>
                                      </p:to>
                                    </p:set>
                                    <p:animEffect transition="in" filter="fade">
                                      <p:cBhvr>
                                        <p:cTn id="25" dur="500"/>
                                        <p:tgtEl>
                                          <p:spTgt spid="6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133601" y="533400"/>
            <a:ext cx="7924799" cy="118872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The Complement Rule of Probability</a:t>
            </a:r>
          </a:p>
        </p:txBody>
      </p:sp>
      <p:sp>
        <p:nvSpPr>
          <p:cNvPr id="7171" name="Rectangle 3"/>
          <p:cNvSpPr>
            <a:spLocks noGrp="1" noChangeArrowheads="1"/>
          </p:cNvSpPr>
          <p:nvPr>
            <p:ph idx="1"/>
          </p:nvPr>
        </p:nvSpPr>
        <p:spPr>
          <a:xfrm>
            <a:off x="1981200" y="2362200"/>
            <a:ext cx="8229600" cy="3638550"/>
          </a:xfrm>
        </p:spPr>
        <p:txBody>
          <a:bodyPr>
            <a:normAutofit/>
          </a:bodyPr>
          <a:lstStyle/>
          <a:p>
            <a:pPr>
              <a:buFont typeface="Georgia" panose="02040502050405020303" pitchFamily="18" charset="0"/>
              <a:buNone/>
            </a:pPr>
            <a:r>
              <a:rPr lang="en-US" altLang="zh-CN" sz="2400" dirty="0">
                <a:ea typeface="宋体" panose="02010600030101010101" pitchFamily="2" charset="-122"/>
              </a:rPr>
              <a:t>If two events E</a:t>
            </a:r>
            <a:r>
              <a:rPr lang="en-US" altLang="zh-CN" sz="2400" baseline="-25000" dirty="0">
                <a:ea typeface="宋体" panose="02010600030101010101" pitchFamily="2" charset="-122"/>
              </a:rPr>
              <a:t>1</a:t>
            </a:r>
            <a:r>
              <a:rPr lang="en-US" altLang="zh-CN" sz="2400" dirty="0">
                <a:ea typeface="宋体" panose="02010600030101010101" pitchFamily="2" charset="-122"/>
              </a:rPr>
              <a:t> and E</a:t>
            </a:r>
            <a:r>
              <a:rPr lang="en-US" altLang="zh-CN" sz="2400" baseline="-25000" dirty="0">
                <a:ea typeface="宋体" panose="02010600030101010101" pitchFamily="2" charset="-122"/>
              </a:rPr>
              <a:t>2 </a:t>
            </a:r>
            <a:r>
              <a:rPr lang="en-US" altLang="zh-CN" sz="2400" dirty="0">
                <a:ea typeface="宋体" panose="02010600030101010101" pitchFamily="2" charset="-122"/>
              </a:rPr>
              <a:t>are complements of each other, then</a:t>
            </a:r>
          </a:p>
          <a:p>
            <a:pPr>
              <a:buFont typeface="Georgia" panose="02040502050405020303" pitchFamily="18" charset="0"/>
              <a:buNone/>
            </a:pPr>
            <a:r>
              <a:rPr lang="en-US" altLang="zh-CN" sz="2400" dirty="0">
                <a:ea typeface="宋体" panose="02010600030101010101" pitchFamily="2" charset="-122"/>
              </a:rPr>
              <a:t>				P(E</a:t>
            </a:r>
            <a:r>
              <a:rPr lang="en-US" altLang="zh-CN" sz="2400" baseline="-25000" dirty="0">
                <a:ea typeface="宋体" panose="02010600030101010101" pitchFamily="2" charset="-122"/>
              </a:rPr>
              <a:t>1</a:t>
            </a:r>
            <a:r>
              <a:rPr lang="en-US" altLang="zh-CN" sz="2400" dirty="0">
                <a:ea typeface="宋体" panose="02010600030101010101" pitchFamily="2" charset="-122"/>
              </a:rPr>
              <a:t>) = 1 - P(E</a:t>
            </a:r>
            <a:r>
              <a:rPr lang="en-US" altLang="zh-CN" sz="2400" baseline="-25000" dirty="0">
                <a:ea typeface="宋体" panose="02010600030101010101" pitchFamily="2" charset="-122"/>
              </a:rPr>
              <a:t>2</a:t>
            </a:r>
            <a:r>
              <a:rPr lang="en-US" altLang="zh-CN" sz="2400" dirty="0">
                <a:ea typeface="宋体" panose="02010600030101010101" pitchFamily="2" charset="-122"/>
              </a:rPr>
              <a:t>) </a:t>
            </a:r>
            <a:endParaRPr lang="en-US" altLang="en-US" sz="2400" dirty="0"/>
          </a:p>
        </p:txBody>
      </p:sp>
    </p:spTree>
    <p:extLst>
      <p:ext uri="{BB962C8B-B14F-4D97-AF65-F5344CB8AC3E}">
        <p14:creationId xmlns:p14="http://schemas.microsoft.com/office/powerpoint/2010/main" val="27172955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fade">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fade">
                                      <p:cBhvr>
                                        <p:cTn id="12" dur="500"/>
                                        <p:tgtEl>
                                          <p:spTgt spid="71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BCAB2C4-0BE2-354C-9D72-22DA836A4E22}"/>
              </a:ext>
            </a:extLst>
          </p:cNvPr>
          <p:cNvSpPr>
            <a:spLocks noGrp="1" noChangeArrowheads="1"/>
          </p:cNvSpPr>
          <p:nvPr>
            <p:ph type="title"/>
          </p:nvPr>
        </p:nvSpPr>
        <p:spPr>
          <a:xfrm>
            <a:off x="3116264" y="533400"/>
            <a:ext cx="5938837" cy="838200"/>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Overview</a:t>
            </a:r>
          </a:p>
        </p:txBody>
      </p:sp>
      <p:sp>
        <p:nvSpPr>
          <p:cNvPr id="3074" name="Rectangle 3">
            <a:extLst>
              <a:ext uri="{FF2B5EF4-FFF2-40B4-BE49-F238E27FC236}">
                <a16:creationId xmlns:a16="http://schemas.microsoft.com/office/drawing/2014/main" id="{F069EE29-4075-FCB4-3EDC-7534C2BCFA60}"/>
              </a:ext>
            </a:extLst>
          </p:cNvPr>
          <p:cNvSpPr>
            <a:spLocks noGrp="1" noChangeArrowheads="1"/>
          </p:cNvSpPr>
          <p:nvPr>
            <p:ph idx="1"/>
          </p:nvPr>
        </p:nvSpPr>
        <p:spPr>
          <a:xfrm>
            <a:off x="2590800" y="1752600"/>
            <a:ext cx="7239000" cy="4800600"/>
          </a:xfrm>
        </p:spPr>
        <p:txBody>
          <a:bodyPr/>
          <a:lstStyle/>
          <a:p>
            <a:pPr>
              <a:lnSpc>
                <a:spcPct val="80000"/>
              </a:lnSpc>
              <a:buClr>
                <a:srgbClr val="CC0000"/>
              </a:buClr>
              <a:buFontTx/>
              <a:buChar char="•"/>
            </a:pPr>
            <a:r>
              <a:rPr lang="en-US" altLang="en-US" sz="2000"/>
              <a:t>Counting the occurrence of data values</a:t>
            </a:r>
          </a:p>
          <a:p>
            <a:pPr lvl="1">
              <a:lnSpc>
                <a:spcPct val="80000"/>
              </a:lnSpc>
              <a:buClr>
                <a:srgbClr val="CC0000"/>
              </a:buClr>
              <a:buFontTx/>
              <a:buChar char="•"/>
            </a:pPr>
            <a:r>
              <a:rPr lang="en-US" altLang="en-US" sz="2000">
                <a:solidFill>
                  <a:schemeClr val="tx1"/>
                </a:solidFill>
              </a:rPr>
              <a:t>Nominal and ordinal (with a limited # of categories)</a:t>
            </a:r>
          </a:p>
          <a:p>
            <a:pPr lvl="2">
              <a:lnSpc>
                <a:spcPct val="80000"/>
              </a:lnSpc>
              <a:buClr>
                <a:srgbClr val="CC0000"/>
              </a:buClr>
              <a:buFontTx/>
              <a:buChar char="•"/>
            </a:pPr>
            <a:r>
              <a:rPr lang="en-US" altLang="en-US" sz="2000">
                <a:solidFill>
                  <a:schemeClr val="tx1"/>
                </a:solidFill>
              </a:rPr>
              <a:t>Frequency and percent distribution tables</a:t>
            </a:r>
          </a:p>
          <a:p>
            <a:pPr lvl="2">
              <a:lnSpc>
                <a:spcPct val="80000"/>
              </a:lnSpc>
              <a:buClr>
                <a:srgbClr val="CC0000"/>
              </a:buClr>
              <a:buFontTx/>
              <a:buChar char="•"/>
            </a:pPr>
            <a:r>
              <a:rPr lang="en-US" altLang="en-US" sz="2000">
                <a:solidFill>
                  <a:schemeClr val="tx1"/>
                </a:solidFill>
              </a:rPr>
              <a:t>Bar and pie graphs</a:t>
            </a:r>
          </a:p>
          <a:p>
            <a:pPr lvl="1">
              <a:lnSpc>
                <a:spcPct val="80000"/>
              </a:lnSpc>
              <a:buClr>
                <a:srgbClr val="CC0000"/>
              </a:buClr>
              <a:buFontTx/>
              <a:buChar char="•"/>
            </a:pPr>
            <a:r>
              <a:rPr lang="en-US" altLang="en-US" sz="1800">
                <a:solidFill>
                  <a:schemeClr val="tx1"/>
                </a:solidFill>
              </a:rPr>
              <a:t>Ordinal (with more than a limited # of categories) and scale variables</a:t>
            </a:r>
          </a:p>
          <a:p>
            <a:pPr lvl="2">
              <a:lnSpc>
                <a:spcPct val="80000"/>
              </a:lnSpc>
              <a:buClr>
                <a:srgbClr val="CC0000"/>
              </a:buClr>
              <a:buFontTx/>
              <a:buChar char="•"/>
            </a:pPr>
            <a:r>
              <a:rPr lang="en-US" altLang="en-US" sz="2000">
                <a:solidFill>
                  <a:schemeClr val="tx1"/>
                </a:solidFill>
              </a:rPr>
              <a:t>Frequency and percent distribution tables</a:t>
            </a:r>
          </a:p>
          <a:p>
            <a:pPr lvl="2">
              <a:lnSpc>
                <a:spcPct val="80000"/>
              </a:lnSpc>
              <a:buClr>
                <a:srgbClr val="CC0000"/>
              </a:buClr>
              <a:buFontTx/>
              <a:buChar char="•"/>
            </a:pPr>
            <a:r>
              <a:rPr lang="en-US" altLang="en-US" sz="2000">
                <a:solidFill>
                  <a:schemeClr val="tx1"/>
                </a:solidFill>
              </a:rPr>
              <a:t>Histograms and Line graphs</a:t>
            </a:r>
          </a:p>
          <a:p>
            <a:pPr lvl="2">
              <a:lnSpc>
                <a:spcPct val="80000"/>
              </a:lnSpc>
              <a:buClr>
                <a:srgbClr val="CC0000"/>
              </a:buClr>
              <a:buFontTx/>
              <a:buChar char="•"/>
            </a:pPr>
            <a:r>
              <a:rPr lang="en-US" altLang="en-US" sz="2000">
                <a:solidFill>
                  <a:schemeClr val="tx1"/>
                </a:solidFill>
              </a:rPr>
              <a:t>Stem-and-leaf displays</a:t>
            </a:r>
          </a:p>
          <a:p>
            <a:pPr>
              <a:lnSpc>
                <a:spcPct val="80000"/>
              </a:lnSpc>
              <a:buClr>
                <a:srgbClr val="CC0000"/>
              </a:buClr>
              <a:buFontTx/>
              <a:buChar char="•"/>
            </a:pPr>
            <a:r>
              <a:rPr lang="en-US" altLang="en-US"/>
              <a:t>Accumulating Data</a:t>
            </a:r>
          </a:p>
          <a:p>
            <a:pPr lvl="1">
              <a:lnSpc>
                <a:spcPct val="80000"/>
              </a:lnSpc>
              <a:buClr>
                <a:srgbClr val="CC0000"/>
              </a:buClr>
              <a:buFontTx/>
              <a:buChar char="•"/>
            </a:pPr>
            <a:r>
              <a:rPr lang="en-US" altLang="en-US" sz="2000">
                <a:solidFill>
                  <a:schemeClr val="tx1"/>
                </a:solidFill>
              </a:rPr>
              <a:t>Cumulative percent distributions</a:t>
            </a:r>
          </a:p>
          <a:p>
            <a:pPr lvl="1">
              <a:lnSpc>
                <a:spcPct val="80000"/>
              </a:lnSpc>
              <a:buClr>
                <a:srgbClr val="CC0000"/>
              </a:buClr>
              <a:buFontTx/>
              <a:buChar char="•"/>
            </a:pPr>
            <a:r>
              <a:rPr lang="en-US" altLang="en-US" sz="2000">
                <a:solidFill>
                  <a:schemeClr val="tx1"/>
                </a:solidFill>
              </a:rPr>
              <a:t>Percentiles and percentile ranks</a:t>
            </a:r>
          </a:p>
          <a:p>
            <a:pPr lvl="1">
              <a:lnSpc>
                <a:spcPct val="80000"/>
              </a:lnSpc>
              <a:buClr>
                <a:srgbClr val="CC0000"/>
              </a:buClr>
              <a:buFontTx/>
              <a:buChar char="•"/>
            </a:pPr>
            <a:r>
              <a:rPr lang="en-US" altLang="en-US" sz="2000">
                <a:solidFill>
                  <a:schemeClr val="tx1"/>
                </a:solidFill>
              </a:rPr>
              <a:t>Five number summaries and boxplots</a:t>
            </a:r>
          </a:p>
          <a:p>
            <a:endParaRPr lang="en-US" altLang="en-US"/>
          </a:p>
        </p:txBody>
      </p:sp>
    </p:spTree>
    <p:extLst>
      <p:ext uri="{BB962C8B-B14F-4D97-AF65-F5344CB8AC3E}">
        <p14:creationId xmlns:p14="http://schemas.microsoft.com/office/powerpoint/2010/main" val="3241966984"/>
      </p:ext>
    </p:extLst>
  </p:cSld>
  <p:clrMapOvr>
    <a:masterClrMapping/>
  </p:clrMapOvr>
  <p:transition>
    <p:fade thruBlk="1"/>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05000" y="381000"/>
            <a:ext cx="8229600" cy="7620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An Example: The Complement Rule</a:t>
            </a:r>
          </a:p>
        </p:txBody>
      </p:sp>
      <p:sp>
        <p:nvSpPr>
          <p:cNvPr id="9219" name="Rectangle 3"/>
          <p:cNvSpPr>
            <a:spLocks noGrp="1" noChangeArrowheads="1"/>
          </p:cNvSpPr>
          <p:nvPr>
            <p:ph idx="4294967295"/>
          </p:nvPr>
        </p:nvSpPr>
        <p:spPr>
          <a:xfrm>
            <a:off x="2057400" y="2133600"/>
            <a:ext cx="7696200" cy="3790950"/>
          </a:xfrm>
        </p:spPr>
        <p:txBody>
          <a:bodyPr/>
          <a:lstStyle/>
          <a:p>
            <a:pPr>
              <a:buFont typeface="Georgia" panose="02040502050405020303" pitchFamily="18" charset="0"/>
              <a:buNone/>
            </a:pPr>
            <a:r>
              <a:rPr lang="en-US" altLang="en-US" sz="2400" dirty="0"/>
              <a:t>Assume that a single individual is selected at random from the NELS data set.  Find the probability that the individual is not from the South.</a:t>
            </a:r>
          </a:p>
          <a:p>
            <a:pPr>
              <a:buFontTx/>
              <a:buNone/>
            </a:pPr>
            <a:endParaRPr lang="en-US" altLang="en-US" sz="2400" dirty="0"/>
          </a:p>
          <a:p>
            <a:pPr>
              <a:buFontTx/>
              <a:buNone/>
            </a:pPr>
            <a:r>
              <a:rPr lang="en-US" altLang="en-US" sz="2400" dirty="0"/>
              <a:t>Solution:</a:t>
            </a:r>
          </a:p>
          <a:p>
            <a:pPr>
              <a:buFontTx/>
              <a:buNone/>
            </a:pPr>
            <a:r>
              <a:rPr lang="en-US" altLang="en-US" sz="2400" dirty="0"/>
              <a:t>(500 – 150) / 500 = 100% - 30% = 1 - .300</a:t>
            </a:r>
          </a:p>
          <a:p>
            <a:pPr>
              <a:buFontTx/>
              <a:buNone/>
            </a:pPr>
            <a:r>
              <a:rPr lang="en-US" altLang="en-US" sz="2400" dirty="0"/>
              <a:t>= 350/500 = 70% = .70</a:t>
            </a:r>
          </a:p>
          <a:p>
            <a:pPr eaLnBrk="1" hangingPunct="1">
              <a:buFontTx/>
              <a:buNone/>
            </a:pPr>
            <a:endParaRPr lang="en-US" altLang="en-US" dirty="0"/>
          </a:p>
        </p:txBody>
      </p:sp>
    </p:spTree>
    <p:extLst>
      <p:ext uri="{BB962C8B-B14F-4D97-AF65-F5344CB8AC3E}">
        <p14:creationId xmlns:p14="http://schemas.microsoft.com/office/powerpoint/2010/main" val="1112155044"/>
      </p:ext>
    </p:extLst>
  </p:cSld>
  <p:clrMapOvr>
    <a:masterClrMapping/>
  </p:clrMapOvr>
  <p:transition>
    <p:fade thruBlk="1"/>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828800" y="457200"/>
            <a:ext cx="8229600" cy="8382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The Additive Rules of Probability</a:t>
            </a:r>
          </a:p>
        </p:txBody>
      </p:sp>
      <p:sp>
        <p:nvSpPr>
          <p:cNvPr id="7171" name="Rectangle 3"/>
          <p:cNvSpPr>
            <a:spLocks noGrp="1" noChangeArrowheads="1"/>
          </p:cNvSpPr>
          <p:nvPr>
            <p:ph idx="4294967295"/>
          </p:nvPr>
        </p:nvSpPr>
        <p:spPr>
          <a:xfrm>
            <a:off x="1863090" y="1981200"/>
            <a:ext cx="8229600" cy="4019550"/>
          </a:xfrm>
        </p:spPr>
        <p:txBody>
          <a:bodyPr>
            <a:normAutofit/>
          </a:bodyPr>
          <a:lstStyle/>
          <a:p>
            <a:pPr>
              <a:buFont typeface="Georgia" panose="02040502050405020303" pitchFamily="18" charset="0"/>
              <a:buNone/>
            </a:pPr>
            <a:r>
              <a:rPr lang="en-US" altLang="zh-CN" sz="2400" dirty="0">
                <a:ea typeface="宋体" panose="02010600030101010101" pitchFamily="2" charset="-122"/>
              </a:rPr>
              <a:t>First Additive Rule of Probability</a:t>
            </a:r>
          </a:p>
          <a:p>
            <a:pPr>
              <a:buClr>
                <a:srgbClr val="CC0000"/>
              </a:buClr>
            </a:pPr>
            <a:r>
              <a:rPr lang="en-US" altLang="zh-CN" sz="2400" dirty="0">
                <a:ea typeface="宋体" panose="02010600030101010101" pitchFamily="2" charset="-122"/>
              </a:rPr>
              <a:t>When two events E</a:t>
            </a:r>
            <a:r>
              <a:rPr lang="en-US" altLang="zh-CN" sz="2400" baseline="-25000" dirty="0">
                <a:ea typeface="宋体" panose="02010600030101010101" pitchFamily="2" charset="-122"/>
              </a:rPr>
              <a:t>1</a:t>
            </a:r>
            <a:r>
              <a:rPr lang="en-US" altLang="zh-CN" sz="2400" dirty="0">
                <a:ea typeface="宋体" panose="02010600030101010101" pitchFamily="2" charset="-122"/>
              </a:rPr>
              <a:t> and E</a:t>
            </a:r>
            <a:r>
              <a:rPr lang="en-US" altLang="zh-CN" sz="2400" baseline="-25000" dirty="0">
                <a:ea typeface="宋体" panose="02010600030101010101" pitchFamily="2" charset="-122"/>
              </a:rPr>
              <a:t>2</a:t>
            </a:r>
            <a:r>
              <a:rPr lang="en-US" altLang="zh-CN" sz="2400" dirty="0">
                <a:ea typeface="宋体" panose="02010600030101010101" pitchFamily="2" charset="-122"/>
              </a:rPr>
              <a:t> of the same experiment are mutually exclusive or disjoint, P(E</a:t>
            </a:r>
            <a:r>
              <a:rPr lang="en-US" altLang="zh-CN" sz="2400" baseline="-25000" dirty="0">
                <a:ea typeface="宋体" panose="02010600030101010101" pitchFamily="2" charset="-122"/>
              </a:rPr>
              <a:t>1</a:t>
            </a:r>
            <a:r>
              <a:rPr lang="en-US" altLang="zh-CN" sz="2400" dirty="0">
                <a:ea typeface="宋体" panose="02010600030101010101" pitchFamily="2" charset="-122"/>
              </a:rPr>
              <a:t> or E</a:t>
            </a:r>
            <a:r>
              <a:rPr lang="en-US" altLang="zh-CN" sz="2400" baseline="-25000" dirty="0">
                <a:ea typeface="宋体" panose="02010600030101010101" pitchFamily="2" charset="-122"/>
              </a:rPr>
              <a:t>2</a:t>
            </a:r>
            <a:r>
              <a:rPr lang="en-US" altLang="zh-CN" sz="2400" dirty="0">
                <a:ea typeface="宋体" panose="02010600030101010101" pitchFamily="2" charset="-122"/>
              </a:rPr>
              <a:t> ) = P(E</a:t>
            </a:r>
            <a:r>
              <a:rPr lang="en-US" altLang="zh-CN" sz="2400" baseline="-25000" dirty="0">
                <a:ea typeface="宋体" panose="02010600030101010101" pitchFamily="2" charset="-122"/>
              </a:rPr>
              <a:t>1</a:t>
            </a:r>
            <a:r>
              <a:rPr lang="en-US" altLang="zh-CN" sz="2400" dirty="0">
                <a:ea typeface="宋体" panose="02010600030101010101" pitchFamily="2" charset="-122"/>
              </a:rPr>
              <a:t>) + P(E</a:t>
            </a:r>
            <a:r>
              <a:rPr lang="en-US" altLang="zh-CN" sz="2400" baseline="-25000" dirty="0">
                <a:ea typeface="宋体" panose="02010600030101010101" pitchFamily="2" charset="-122"/>
              </a:rPr>
              <a:t>2</a:t>
            </a:r>
            <a:r>
              <a:rPr lang="en-US" altLang="zh-CN" sz="2400" dirty="0">
                <a:ea typeface="宋体" panose="02010600030101010101" pitchFamily="2" charset="-122"/>
              </a:rPr>
              <a:t> ) </a:t>
            </a:r>
          </a:p>
          <a:p>
            <a:pPr>
              <a:buClr>
                <a:srgbClr val="CC0000"/>
              </a:buClr>
            </a:pPr>
            <a:r>
              <a:rPr lang="en-US" altLang="zh-CN" sz="2400" dirty="0">
                <a:ea typeface="宋体" panose="02010600030101010101" pitchFamily="2" charset="-122"/>
              </a:rPr>
              <a:t>This rule also holds for more than two events if they are all </a:t>
            </a:r>
            <a:r>
              <a:rPr lang="en-US" altLang="zh-CN" sz="2400" i="1" dirty="0">
                <a:ea typeface="宋体" panose="02010600030101010101" pitchFamily="2" charset="-122"/>
              </a:rPr>
              <a:t>pairwise disjoint</a:t>
            </a:r>
            <a:r>
              <a:rPr lang="en-US" altLang="zh-CN" sz="2400" dirty="0">
                <a:ea typeface="宋体" panose="02010600030101010101" pitchFamily="2" charset="-122"/>
              </a:rPr>
              <a:t>, which means that no two of them can occur at the same time.</a:t>
            </a:r>
            <a:endParaRPr lang="en-US" altLang="en-US" sz="2400" dirty="0"/>
          </a:p>
        </p:txBody>
      </p:sp>
    </p:spTree>
    <p:extLst>
      <p:ext uri="{BB962C8B-B14F-4D97-AF65-F5344CB8AC3E}">
        <p14:creationId xmlns:p14="http://schemas.microsoft.com/office/powerpoint/2010/main" val="288585149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fade">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fade">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fade">
                                      <p:cBhvr>
                                        <p:cTn id="17"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05000" y="457200"/>
            <a:ext cx="8229600" cy="7620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An Example: The First Additive Rule</a:t>
            </a:r>
          </a:p>
        </p:txBody>
      </p:sp>
      <p:sp>
        <p:nvSpPr>
          <p:cNvPr id="11267" name="Rectangle 3"/>
          <p:cNvSpPr>
            <a:spLocks noGrp="1" noChangeArrowheads="1"/>
          </p:cNvSpPr>
          <p:nvPr>
            <p:ph idx="4294967295"/>
          </p:nvPr>
        </p:nvSpPr>
        <p:spPr>
          <a:xfrm>
            <a:off x="1905000" y="2057400"/>
            <a:ext cx="7848600" cy="3867150"/>
          </a:xfrm>
        </p:spPr>
        <p:txBody>
          <a:bodyPr/>
          <a:lstStyle/>
          <a:p>
            <a:pPr>
              <a:buFont typeface="Georgia" panose="02040502050405020303" pitchFamily="18" charset="0"/>
              <a:buNone/>
            </a:pPr>
            <a:r>
              <a:rPr lang="en-US" altLang="en-US" sz="2400" dirty="0"/>
              <a:t>Assume that a single individual is selected at random from the NELS data set.  Find the probability that the individual is from the Northeast OR from the South.</a:t>
            </a:r>
          </a:p>
          <a:p>
            <a:pPr>
              <a:buFontTx/>
              <a:buNone/>
            </a:pPr>
            <a:endParaRPr lang="en-US" altLang="en-US" sz="2400" dirty="0"/>
          </a:p>
          <a:p>
            <a:pPr>
              <a:buFontTx/>
              <a:buNone/>
            </a:pPr>
            <a:r>
              <a:rPr lang="en-US" altLang="en-US" sz="2400" dirty="0"/>
              <a:t>Solution:</a:t>
            </a:r>
          </a:p>
          <a:p>
            <a:pPr>
              <a:buFontTx/>
              <a:buNone/>
            </a:pPr>
            <a:r>
              <a:rPr lang="en-US" altLang="en-US" sz="2400" dirty="0"/>
              <a:t>(106 + 150) / 500 = 21.2% + 30% = .212 + .300</a:t>
            </a:r>
          </a:p>
          <a:p>
            <a:pPr>
              <a:buFontTx/>
              <a:buNone/>
            </a:pPr>
            <a:r>
              <a:rPr lang="en-US" altLang="en-US" sz="2400" dirty="0"/>
              <a:t>= 256/500 = 51.2% = .512</a:t>
            </a:r>
          </a:p>
          <a:p>
            <a:pPr eaLnBrk="1" hangingPunct="1">
              <a:buFontTx/>
              <a:buNone/>
            </a:pPr>
            <a:endParaRPr lang="en-US" altLang="en-US" dirty="0"/>
          </a:p>
        </p:txBody>
      </p:sp>
    </p:spTree>
    <p:extLst>
      <p:ext uri="{BB962C8B-B14F-4D97-AF65-F5344CB8AC3E}">
        <p14:creationId xmlns:p14="http://schemas.microsoft.com/office/powerpoint/2010/main" val="2728894103"/>
      </p:ext>
    </p:extLst>
  </p:cSld>
  <p:clrMapOvr>
    <a:masterClrMapping/>
  </p:clrMapOvr>
  <p:transition>
    <p:fade thruBlk="1"/>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828800" y="533400"/>
            <a:ext cx="8229600" cy="10668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The Additive Rules of Probability</a:t>
            </a:r>
          </a:p>
        </p:txBody>
      </p:sp>
      <p:sp>
        <p:nvSpPr>
          <p:cNvPr id="7171" name="Rectangle 3"/>
          <p:cNvSpPr>
            <a:spLocks noGrp="1" noChangeArrowheads="1"/>
          </p:cNvSpPr>
          <p:nvPr>
            <p:ph idx="4294967295"/>
          </p:nvPr>
        </p:nvSpPr>
        <p:spPr>
          <a:xfrm>
            <a:off x="1828800" y="2286000"/>
            <a:ext cx="7924800" cy="3562350"/>
          </a:xfrm>
        </p:spPr>
        <p:txBody>
          <a:bodyPr>
            <a:normAutofit/>
          </a:bodyPr>
          <a:lstStyle/>
          <a:p>
            <a:pPr>
              <a:buFont typeface="Georgia" panose="02040502050405020303" pitchFamily="18" charset="0"/>
              <a:buNone/>
            </a:pPr>
            <a:r>
              <a:rPr lang="en-US" altLang="zh-CN" sz="2400" dirty="0">
                <a:ea typeface="宋体" panose="02010600030101010101" pitchFamily="2" charset="-122"/>
              </a:rPr>
              <a:t>Second Additive Rule of Probability</a:t>
            </a:r>
          </a:p>
          <a:p>
            <a:pPr>
              <a:buClr>
                <a:srgbClr val="CC0000"/>
              </a:buClr>
            </a:pPr>
            <a:r>
              <a:rPr lang="en-US" altLang="zh-CN" sz="2400" dirty="0">
                <a:ea typeface="宋体" panose="02010600030101010101" pitchFamily="2" charset="-122"/>
              </a:rPr>
              <a:t>Given two events E</a:t>
            </a:r>
            <a:r>
              <a:rPr lang="en-US" altLang="zh-CN" sz="2400" baseline="-25000" dirty="0">
                <a:ea typeface="宋体" panose="02010600030101010101" pitchFamily="2" charset="-122"/>
              </a:rPr>
              <a:t>1</a:t>
            </a:r>
            <a:r>
              <a:rPr lang="en-US" altLang="zh-CN" sz="2400" dirty="0">
                <a:ea typeface="宋体" panose="02010600030101010101" pitchFamily="2" charset="-122"/>
              </a:rPr>
              <a:t> and E</a:t>
            </a:r>
            <a:r>
              <a:rPr lang="en-US" altLang="zh-CN" sz="2400" baseline="-25000" dirty="0">
                <a:ea typeface="宋体" panose="02010600030101010101" pitchFamily="2" charset="-122"/>
              </a:rPr>
              <a:t>2</a:t>
            </a:r>
            <a:r>
              <a:rPr lang="en-US" altLang="zh-CN" sz="2400" dirty="0">
                <a:ea typeface="宋体" panose="02010600030101010101" pitchFamily="2" charset="-122"/>
              </a:rPr>
              <a:t> of the same experiment, </a:t>
            </a:r>
          </a:p>
          <a:p>
            <a:pPr marL="0" indent="0">
              <a:buClr>
                <a:srgbClr val="CC0000"/>
              </a:buClr>
              <a:buNone/>
            </a:pPr>
            <a:r>
              <a:rPr lang="en-US" altLang="zh-CN" sz="2400" dirty="0">
                <a:ea typeface="宋体" panose="02010600030101010101" pitchFamily="2" charset="-122"/>
              </a:rPr>
              <a:t>             P(E</a:t>
            </a:r>
            <a:r>
              <a:rPr lang="en-US" altLang="zh-CN" sz="2400" baseline="-25000" dirty="0">
                <a:ea typeface="宋体" panose="02010600030101010101" pitchFamily="2" charset="-122"/>
              </a:rPr>
              <a:t>1</a:t>
            </a:r>
            <a:r>
              <a:rPr lang="en-US" altLang="zh-CN" sz="2400" dirty="0">
                <a:ea typeface="宋体" panose="02010600030101010101" pitchFamily="2" charset="-122"/>
              </a:rPr>
              <a:t> or E</a:t>
            </a:r>
            <a:r>
              <a:rPr lang="en-US" altLang="zh-CN" sz="2400" baseline="-25000" dirty="0">
                <a:ea typeface="宋体" panose="02010600030101010101" pitchFamily="2" charset="-122"/>
              </a:rPr>
              <a:t>2</a:t>
            </a:r>
            <a:r>
              <a:rPr lang="en-US" altLang="zh-CN" sz="2400" dirty="0">
                <a:ea typeface="宋体" panose="02010600030101010101" pitchFamily="2" charset="-122"/>
              </a:rPr>
              <a:t>) = P(E</a:t>
            </a:r>
            <a:r>
              <a:rPr lang="en-US" altLang="zh-CN" sz="2400" baseline="-25000" dirty="0">
                <a:ea typeface="宋体" panose="02010600030101010101" pitchFamily="2" charset="-122"/>
              </a:rPr>
              <a:t>1</a:t>
            </a:r>
            <a:r>
              <a:rPr lang="en-US" altLang="zh-CN" sz="2400" dirty="0">
                <a:ea typeface="宋体" panose="02010600030101010101" pitchFamily="2" charset="-122"/>
              </a:rPr>
              <a:t>) + P(E</a:t>
            </a:r>
            <a:r>
              <a:rPr lang="en-US" altLang="zh-CN" sz="2400" baseline="-25000" dirty="0">
                <a:ea typeface="宋体" panose="02010600030101010101" pitchFamily="2" charset="-122"/>
              </a:rPr>
              <a:t>2</a:t>
            </a:r>
            <a:r>
              <a:rPr lang="en-US" altLang="zh-CN" sz="2400" dirty="0">
                <a:ea typeface="宋体" panose="02010600030101010101" pitchFamily="2" charset="-122"/>
              </a:rPr>
              <a:t>) – P(E</a:t>
            </a:r>
            <a:r>
              <a:rPr lang="en-US" altLang="zh-CN" sz="2400" baseline="-25000" dirty="0">
                <a:ea typeface="宋体" panose="02010600030101010101" pitchFamily="2" charset="-122"/>
              </a:rPr>
              <a:t>1</a:t>
            </a:r>
            <a:r>
              <a:rPr lang="en-US" altLang="zh-CN" sz="2400" dirty="0">
                <a:ea typeface="宋体" panose="02010600030101010101" pitchFamily="2" charset="-122"/>
              </a:rPr>
              <a:t> </a:t>
            </a:r>
            <a:r>
              <a:rPr lang="en-US" altLang="zh-CN" sz="2400" i="1" dirty="0">
                <a:ea typeface="宋体" panose="02010600030101010101" pitchFamily="2" charset="-122"/>
              </a:rPr>
              <a:t>and</a:t>
            </a:r>
            <a:r>
              <a:rPr lang="en-US" altLang="zh-CN" sz="2400" dirty="0">
                <a:ea typeface="宋体" panose="02010600030101010101" pitchFamily="2" charset="-122"/>
              </a:rPr>
              <a:t> E</a:t>
            </a:r>
            <a:r>
              <a:rPr lang="en-US" altLang="zh-CN" sz="2400" baseline="-25000" dirty="0">
                <a:ea typeface="宋体" panose="02010600030101010101" pitchFamily="2" charset="-122"/>
              </a:rPr>
              <a:t>2</a:t>
            </a:r>
            <a:r>
              <a:rPr lang="en-US" altLang="zh-CN" sz="2400" dirty="0">
                <a:ea typeface="宋体" panose="02010600030101010101" pitchFamily="2" charset="-122"/>
              </a:rPr>
              <a:t>)						</a:t>
            </a:r>
          </a:p>
          <a:p>
            <a:pPr marL="0" indent="0">
              <a:buClr>
                <a:srgbClr val="CC0000"/>
              </a:buClr>
              <a:buNone/>
            </a:pPr>
            <a:r>
              <a:rPr lang="en-US" altLang="zh-CN" sz="2400" dirty="0">
                <a:ea typeface="宋体" panose="02010600030101010101" pitchFamily="2" charset="-122"/>
              </a:rPr>
              <a:t>where P(E</a:t>
            </a:r>
            <a:r>
              <a:rPr lang="en-US" altLang="zh-CN" sz="2400" baseline="-25000" dirty="0">
                <a:ea typeface="宋体" panose="02010600030101010101" pitchFamily="2" charset="-122"/>
              </a:rPr>
              <a:t>1</a:t>
            </a:r>
            <a:r>
              <a:rPr lang="en-US" altLang="zh-CN" sz="2400" dirty="0">
                <a:ea typeface="宋体" panose="02010600030101010101" pitchFamily="2" charset="-122"/>
              </a:rPr>
              <a:t> </a:t>
            </a:r>
            <a:r>
              <a:rPr lang="en-US" altLang="zh-CN" sz="2400" i="1" dirty="0">
                <a:ea typeface="宋体" panose="02010600030101010101" pitchFamily="2" charset="-122"/>
              </a:rPr>
              <a:t>and</a:t>
            </a:r>
            <a:r>
              <a:rPr lang="en-US" altLang="zh-CN" sz="2400" dirty="0">
                <a:ea typeface="宋体" panose="02010600030101010101" pitchFamily="2" charset="-122"/>
              </a:rPr>
              <a:t> E</a:t>
            </a:r>
            <a:r>
              <a:rPr lang="en-US" altLang="zh-CN" sz="2400" baseline="-25000" dirty="0">
                <a:ea typeface="宋体" panose="02010600030101010101" pitchFamily="2" charset="-122"/>
              </a:rPr>
              <a:t>2</a:t>
            </a:r>
            <a:r>
              <a:rPr lang="en-US" altLang="zh-CN" sz="2400" dirty="0">
                <a:ea typeface="宋体" panose="02010600030101010101" pitchFamily="2" charset="-122"/>
              </a:rPr>
              <a:t>) represents the probability of the outcomes that E</a:t>
            </a:r>
            <a:r>
              <a:rPr lang="en-US" altLang="zh-CN" sz="2400" baseline="-25000" dirty="0">
                <a:ea typeface="宋体" panose="02010600030101010101" pitchFamily="2" charset="-122"/>
              </a:rPr>
              <a:t>1</a:t>
            </a:r>
            <a:r>
              <a:rPr lang="en-US" altLang="zh-CN" sz="2400" dirty="0">
                <a:ea typeface="宋体" panose="02010600030101010101" pitchFamily="2" charset="-122"/>
              </a:rPr>
              <a:t> and E</a:t>
            </a:r>
            <a:r>
              <a:rPr lang="en-US" altLang="zh-CN" sz="2400" baseline="-25000" dirty="0">
                <a:ea typeface="宋体" panose="02010600030101010101" pitchFamily="2" charset="-122"/>
              </a:rPr>
              <a:t>2</a:t>
            </a:r>
            <a:r>
              <a:rPr lang="en-US" altLang="zh-CN" sz="2400" dirty="0">
                <a:ea typeface="宋体" panose="02010600030101010101" pitchFamily="2" charset="-122"/>
              </a:rPr>
              <a:t> have in common.</a:t>
            </a:r>
            <a:endParaRPr lang="en-US" altLang="en-US" sz="2400" dirty="0"/>
          </a:p>
        </p:txBody>
      </p:sp>
    </p:spTree>
    <p:extLst>
      <p:ext uri="{BB962C8B-B14F-4D97-AF65-F5344CB8AC3E}">
        <p14:creationId xmlns:p14="http://schemas.microsoft.com/office/powerpoint/2010/main" val="33452458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fade">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fade">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fade">
                                      <p:cBhvr>
                                        <p:cTn id="17" dur="500"/>
                                        <p:tgtEl>
                                          <p:spTgt spid="71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fade">
                                      <p:cBhvr>
                                        <p:cTn id="22" dur="500"/>
                                        <p:tgtEl>
                                          <p:spTgt spid="71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2209800" y="381000"/>
            <a:ext cx="7848600" cy="9906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An Example: The Second Additive Rule</a:t>
            </a:r>
          </a:p>
        </p:txBody>
      </p:sp>
      <p:sp>
        <p:nvSpPr>
          <p:cNvPr id="13315" name="Rectangle 3"/>
          <p:cNvSpPr>
            <a:spLocks noGrp="1" noChangeArrowheads="1"/>
          </p:cNvSpPr>
          <p:nvPr>
            <p:ph idx="4294967295"/>
          </p:nvPr>
        </p:nvSpPr>
        <p:spPr>
          <a:xfrm>
            <a:off x="2209800" y="2057400"/>
            <a:ext cx="7543800" cy="3867150"/>
          </a:xfrm>
        </p:spPr>
        <p:txBody>
          <a:bodyPr/>
          <a:lstStyle/>
          <a:p>
            <a:pPr>
              <a:buFont typeface="Georgia" panose="02040502050405020303" pitchFamily="18" charset="0"/>
              <a:buNone/>
            </a:pPr>
            <a:r>
              <a:rPr lang="en-US" altLang="en-US" sz="2400" dirty="0"/>
              <a:t>A cross-tabulation of the number of students in the NELS data set by region and whether or not the family owned a computer when the student was in eighth grade is given below. If a student is selected at random from this data set, determine the probability of selecting a student who is from the South OR whose family owned a computer.</a:t>
            </a:r>
          </a:p>
          <a:p>
            <a:pPr>
              <a:buFontTx/>
              <a:buNone/>
            </a:pPr>
            <a:endParaRPr lang="en-US" altLang="en-US" dirty="0"/>
          </a:p>
          <a:p>
            <a:pPr>
              <a:buFontTx/>
              <a:buNone/>
            </a:pPr>
            <a:endParaRPr lang="en-US" altLang="en-US" dirty="0"/>
          </a:p>
          <a:p>
            <a:pPr eaLnBrk="1" hangingPunct="1">
              <a:buFontTx/>
              <a:buNone/>
            </a:pPr>
            <a:endParaRPr lang="en-US" altLang="en-US" dirty="0"/>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572000"/>
            <a:ext cx="4821238"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0905470"/>
      </p:ext>
    </p:extLst>
  </p:cSld>
  <p:clrMapOvr>
    <a:masterClrMapping/>
  </p:clrMapOvr>
  <p:transition>
    <p:fade thruBlk="1"/>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828800" y="457200"/>
            <a:ext cx="8229600" cy="7620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Solution</a:t>
            </a:r>
          </a:p>
        </p:txBody>
      </p:sp>
      <p:sp>
        <p:nvSpPr>
          <p:cNvPr id="14339" name="Rectangle 3"/>
          <p:cNvSpPr>
            <a:spLocks noGrp="1" noChangeArrowheads="1"/>
          </p:cNvSpPr>
          <p:nvPr>
            <p:ph idx="4294967295"/>
          </p:nvPr>
        </p:nvSpPr>
        <p:spPr>
          <a:xfrm>
            <a:off x="1828800" y="1828800"/>
            <a:ext cx="7924800" cy="4495800"/>
          </a:xfrm>
        </p:spPr>
        <p:txBody>
          <a:bodyPr>
            <a:noAutofit/>
          </a:bodyPr>
          <a:lstStyle/>
          <a:p>
            <a:pPr>
              <a:buClr>
                <a:srgbClr val="CC0000"/>
              </a:buClr>
            </a:pPr>
            <a:r>
              <a:rPr lang="en-US" altLang="zh-CN" sz="2400" dirty="0">
                <a:ea typeface="宋体" panose="02010600030101010101" pitchFamily="2" charset="-122"/>
              </a:rPr>
              <a:t>The events “student is from the South” and “student’s family owned a computer” are not mutually exclusive because they have 64 outcomes in common: students who are from the South </a:t>
            </a:r>
            <a:r>
              <a:rPr lang="en-US" altLang="zh-CN" sz="2400" i="1" dirty="0">
                <a:ea typeface="宋体" panose="02010600030101010101" pitchFamily="2" charset="-122"/>
              </a:rPr>
              <a:t>and</a:t>
            </a:r>
            <a:r>
              <a:rPr lang="en-US" altLang="zh-CN" sz="2400" dirty="0">
                <a:ea typeface="宋体" panose="02010600030101010101" pitchFamily="2" charset="-122"/>
              </a:rPr>
              <a:t> who attended nursery school.</a:t>
            </a:r>
          </a:p>
          <a:p>
            <a:pPr>
              <a:buClr>
                <a:srgbClr val="CC0000"/>
              </a:buClr>
            </a:pPr>
            <a:r>
              <a:rPr lang="en-US" altLang="zh-CN" sz="2400" dirty="0">
                <a:ea typeface="宋体" panose="02010600030101010101" pitchFamily="2" charset="-122"/>
              </a:rPr>
              <a:t> Therefore, we use the more general Second Additive Rule with E</a:t>
            </a:r>
            <a:r>
              <a:rPr lang="en-US" altLang="zh-CN" sz="2400" baseline="-25000" dirty="0">
                <a:ea typeface="宋体" panose="02010600030101010101" pitchFamily="2" charset="-122"/>
              </a:rPr>
              <a:t>1</a:t>
            </a:r>
            <a:r>
              <a:rPr lang="en-US" altLang="zh-CN" sz="2400" dirty="0">
                <a:ea typeface="宋体" panose="02010600030101010101" pitchFamily="2" charset="-122"/>
              </a:rPr>
              <a:t> = “student is from the South” and E</a:t>
            </a:r>
            <a:r>
              <a:rPr lang="en-US" altLang="zh-CN" sz="2400" baseline="-25000" dirty="0">
                <a:ea typeface="宋体" panose="02010600030101010101" pitchFamily="2" charset="-122"/>
              </a:rPr>
              <a:t>2 </a:t>
            </a:r>
            <a:r>
              <a:rPr lang="en-US" altLang="zh-CN" sz="2400" dirty="0">
                <a:ea typeface="宋体" panose="02010600030101010101" pitchFamily="2" charset="-122"/>
              </a:rPr>
              <a:t>= “student’s family owned a computer” to find:</a:t>
            </a:r>
          </a:p>
          <a:p>
            <a:pPr>
              <a:buClr>
                <a:srgbClr val="CC0000"/>
              </a:buClr>
            </a:pPr>
            <a:r>
              <a:rPr lang="en-US" altLang="zh-CN" sz="2400" dirty="0">
                <a:ea typeface="宋体" panose="02010600030101010101" pitchFamily="2" charset="-122"/>
              </a:rPr>
              <a:t>P(E</a:t>
            </a:r>
            <a:r>
              <a:rPr lang="en-US" altLang="zh-CN" sz="2400" baseline="-25000" dirty="0">
                <a:ea typeface="宋体" panose="02010600030101010101" pitchFamily="2" charset="-122"/>
              </a:rPr>
              <a:t>1</a:t>
            </a:r>
            <a:r>
              <a:rPr lang="en-US" altLang="zh-CN" sz="2400" dirty="0">
                <a:ea typeface="宋体" panose="02010600030101010101" pitchFamily="2" charset="-122"/>
              </a:rPr>
              <a:t> or E</a:t>
            </a:r>
            <a:r>
              <a:rPr lang="en-US" altLang="zh-CN" sz="2400" baseline="-25000" dirty="0">
                <a:ea typeface="宋体" panose="02010600030101010101" pitchFamily="2" charset="-122"/>
              </a:rPr>
              <a:t>2</a:t>
            </a:r>
            <a:r>
              <a:rPr lang="en-US" altLang="zh-CN" sz="2400" dirty="0">
                <a:ea typeface="宋体" panose="02010600030101010101" pitchFamily="2" charset="-122"/>
              </a:rPr>
              <a:t>) = P(E</a:t>
            </a:r>
            <a:r>
              <a:rPr lang="en-US" altLang="zh-CN" sz="2400" baseline="-25000" dirty="0">
                <a:ea typeface="宋体" panose="02010600030101010101" pitchFamily="2" charset="-122"/>
              </a:rPr>
              <a:t>1</a:t>
            </a:r>
            <a:r>
              <a:rPr lang="en-US" altLang="zh-CN" sz="2400" dirty="0">
                <a:ea typeface="宋体" panose="02010600030101010101" pitchFamily="2" charset="-122"/>
              </a:rPr>
              <a:t>) + P(E</a:t>
            </a:r>
            <a:r>
              <a:rPr lang="en-US" altLang="zh-CN" sz="2400" baseline="-25000" dirty="0">
                <a:ea typeface="宋体" panose="02010600030101010101" pitchFamily="2" charset="-122"/>
              </a:rPr>
              <a:t>2</a:t>
            </a:r>
            <a:r>
              <a:rPr lang="en-US" altLang="zh-CN" sz="2400" dirty="0">
                <a:ea typeface="宋体" panose="02010600030101010101" pitchFamily="2" charset="-122"/>
              </a:rPr>
              <a:t>) - P(E</a:t>
            </a:r>
            <a:r>
              <a:rPr lang="en-US" altLang="zh-CN" sz="2400" baseline="-25000" dirty="0">
                <a:ea typeface="宋体" panose="02010600030101010101" pitchFamily="2" charset="-122"/>
              </a:rPr>
              <a:t>1</a:t>
            </a:r>
            <a:r>
              <a:rPr lang="en-US" altLang="zh-CN" sz="2400" dirty="0">
                <a:ea typeface="宋体" panose="02010600030101010101" pitchFamily="2" charset="-122"/>
              </a:rPr>
              <a:t> </a:t>
            </a:r>
            <a:r>
              <a:rPr lang="en-US" altLang="zh-CN" sz="2400" i="1" dirty="0">
                <a:ea typeface="宋体" panose="02010600030101010101" pitchFamily="2" charset="-122"/>
              </a:rPr>
              <a:t>and</a:t>
            </a:r>
            <a:r>
              <a:rPr lang="en-US" altLang="zh-CN" sz="2400" dirty="0">
                <a:ea typeface="宋体" panose="02010600030101010101" pitchFamily="2" charset="-122"/>
              </a:rPr>
              <a:t> E</a:t>
            </a:r>
            <a:r>
              <a:rPr lang="en-US" altLang="zh-CN" sz="2400" baseline="-25000" dirty="0">
                <a:ea typeface="宋体" panose="02010600030101010101" pitchFamily="2" charset="-122"/>
              </a:rPr>
              <a:t>2</a:t>
            </a:r>
            <a:r>
              <a:rPr lang="en-US" altLang="zh-CN" sz="2400" dirty="0">
                <a:ea typeface="宋体" panose="02010600030101010101" pitchFamily="2" charset="-122"/>
              </a:rPr>
              <a:t>) </a:t>
            </a:r>
          </a:p>
          <a:p>
            <a:pPr>
              <a:buFont typeface="Georgia" panose="02040502050405020303" pitchFamily="18" charset="0"/>
              <a:buNone/>
            </a:pPr>
            <a:r>
              <a:rPr lang="en-US" altLang="zh-CN" sz="2400" dirty="0">
                <a:ea typeface="宋体" panose="02010600030101010101" pitchFamily="2" charset="-122"/>
              </a:rPr>
              <a:t>			    = 150/500 + 237/500 – 64/500</a:t>
            </a:r>
          </a:p>
          <a:p>
            <a:pPr>
              <a:buFont typeface="Georgia" panose="02040502050405020303" pitchFamily="18" charset="0"/>
              <a:buNone/>
            </a:pPr>
            <a:r>
              <a:rPr lang="en-US" altLang="zh-CN" sz="2400" dirty="0">
                <a:ea typeface="宋体" panose="02010600030101010101" pitchFamily="2" charset="-122"/>
              </a:rPr>
              <a:t>			    = 323/500 = 65% = .65</a:t>
            </a:r>
            <a:endParaRPr lang="en-US" altLang="en-US" sz="2400" dirty="0"/>
          </a:p>
        </p:txBody>
      </p:sp>
    </p:spTree>
    <p:extLst>
      <p:ext uri="{BB962C8B-B14F-4D97-AF65-F5344CB8AC3E}">
        <p14:creationId xmlns:p14="http://schemas.microsoft.com/office/powerpoint/2010/main" val="329969231"/>
      </p:ext>
    </p:extLst>
  </p:cSld>
  <p:clrMapOvr>
    <a:masterClrMapping/>
  </p:clrMapOvr>
  <p:transition>
    <p:fade thruBlk="1"/>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828800" y="533400"/>
            <a:ext cx="8229600" cy="9144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The Multiplicative Rule of Probability</a:t>
            </a:r>
          </a:p>
        </p:txBody>
      </p:sp>
      <p:sp>
        <p:nvSpPr>
          <p:cNvPr id="7171" name="Rectangle 3"/>
          <p:cNvSpPr>
            <a:spLocks noGrp="1" noChangeArrowheads="1"/>
          </p:cNvSpPr>
          <p:nvPr>
            <p:ph idx="4294967295"/>
          </p:nvPr>
        </p:nvSpPr>
        <p:spPr>
          <a:xfrm>
            <a:off x="1828800" y="1828800"/>
            <a:ext cx="7924800" cy="4267200"/>
          </a:xfrm>
        </p:spPr>
        <p:txBody>
          <a:bodyPr>
            <a:normAutofit/>
          </a:bodyPr>
          <a:lstStyle/>
          <a:p>
            <a:pPr>
              <a:buFont typeface="Georgia" panose="02040502050405020303" pitchFamily="18" charset="0"/>
              <a:buNone/>
            </a:pPr>
            <a:r>
              <a:rPr lang="en-US" altLang="en-US" sz="2400" dirty="0"/>
              <a:t>Suppose E</a:t>
            </a:r>
            <a:r>
              <a:rPr lang="en-US" altLang="en-US" sz="2400" baseline="-25000" dirty="0"/>
              <a:t>1</a:t>
            </a:r>
            <a:r>
              <a:rPr lang="en-US" altLang="en-US" sz="2400" dirty="0"/>
              <a:t> and E</a:t>
            </a:r>
            <a:r>
              <a:rPr lang="en-US" altLang="en-US" sz="2400" baseline="-25000" dirty="0"/>
              <a:t>2</a:t>
            </a:r>
            <a:r>
              <a:rPr lang="en-US" altLang="en-US" sz="2400" dirty="0"/>
              <a:t> are independent events of the same experiment, (E</a:t>
            </a:r>
            <a:r>
              <a:rPr lang="en-US" altLang="en-US" sz="2400" baseline="-25000" dirty="0"/>
              <a:t>1</a:t>
            </a:r>
            <a:r>
              <a:rPr lang="en-US" altLang="en-US" sz="2400" dirty="0"/>
              <a:t> and E</a:t>
            </a:r>
            <a:r>
              <a:rPr lang="en-US" altLang="en-US" sz="2400" baseline="-25000" dirty="0"/>
              <a:t>2</a:t>
            </a:r>
            <a:r>
              <a:rPr lang="en-US" altLang="en-US" sz="2400" dirty="0"/>
              <a:t> are said to be </a:t>
            </a:r>
            <a:r>
              <a:rPr lang="en-US" altLang="en-US" sz="2400" i="1" dirty="0"/>
              <a:t>independent</a:t>
            </a:r>
            <a:r>
              <a:rPr lang="en-US" altLang="en-US" sz="2400" dirty="0"/>
              <a:t> events if they have no effect on each other; that is, the occurrence of E</a:t>
            </a:r>
            <a:r>
              <a:rPr lang="en-US" altLang="en-US" sz="2400" baseline="-25000" dirty="0"/>
              <a:t>1</a:t>
            </a:r>
            <a:r>
              <a:rPr lang="en-US" altLang="en-US" sz="2400" dirty="0"/>
              <a:t> has no effect on the probability of E</a:t>
            </a:r>
            <a:r>
              <a:rPr lang="en-US" altLang="en-US" sz="2400" baseline="-25000" dirty="0"/>
              <a:t>2</a:t>
            </a:r>
            <a:r>
              <a:rPr lang="en-US" altLang="en-US" sz="2400" dirty="0"/>
              <a:t>.) </a:t>
            </a:r>
          </a:p>
          <a:p>
            <a:pPr>
              <a:buFont typeface="Georgia" panose="02040502050405020303" pitchFamily="18" charset="0"/>
              <a:buNone/>
            </a:pPr>
            <a:endParaRPr lang="en-US" altLang="en-US" sz="2400" dirty="0"/>
          </a:p>
          <a:p>
            <a:pPr>
              <a:buFont typeface="Georgia" panose="02040502050405020303" pitchFamily="18" charset="0"/>
              <a:buNone/>
            </a:pPr>
            <a:r>
              <a:rPr lang="en-US" altLang="en-US" sz="2400" dirty="0"/>
              <a:t>Then P(E</a:t>
            </a:r>
            <a:r>
              <a:rPr lang="en-US" altLang="en-US" sz="2400" baseline="-25000" dirty="0"/>
              <a:t>1</a:t>
            </a:r>
            <a:r>
              <a:rPr lang="en-US" altLang="en-US" sz="2400" dirty="0"/>
              <a:t> and E</a:t>
            </a:r>
            <a:r>
              <a:rPr lang="en-US" altLang="en-US" sz="2400" baseline="-25000" dirty="0"/>
              <a:t>2</a:t>
            </a:r>
            <a:r>
              <a:rPr lang="en-US" altLang="en-US" sz="2400" dirty="0"/>
              <a:t>) = P(E</a:t>
            </a:r>
            <a:r>
              <a:rPr lang="en-US" altLang="en-US" sz="2400" baseline="-25000" dirty="0"/>
              <a:t>1</a:t>
            </a:r>
            <a:r>
              <a:rPr lang="en-US" altLang="en-US" sz="2400" dirty="0"/>
              <a:t>) </a:t>
            </a:r>
            <a:r>
              <a:rPr lang="en-US" altLang="en-US" sz="2400" dirty="0">
                <a:sym typeface="Symbol" panose="05050102010706020507" pitchFamily="18" charset="2"/>
              </a:rPr>
              <a:t></a:t>
            </a:r>
            <a:r>
              <a:rPr lang="en-US" altLang="en-US" sz="2400" dirty="0"/>
              <a:t> P(E</a:t>
            </a:r>
            <a:r>
              <a:rPr lang="en-US" altLang="en-US" sz="2400" baseline="-25000" dirty="0"/>
              <a:t>2</a:t>
            </a:r>
            <a:r>
              <a:rPr lang="en-US" altLang="en-US" sz="2400" dirty="0"/>
              <a:t>)</a:t>
            </a:r>
          </a:p>
          <a:p>
            <a:pPr>
              <a:buFont typeface="Georgia" panose="02040502050405020303" pitchFamily="18" charset="0"/>
              <a:buNone/>
            </a:pPr>
            <a:endParaRPr lang="en-US" altLang="en-US" sz="2400" dirty="0"/>
          </a:p>
          <a:p>
            <a:pPr>
              <a:buFont typeface="Georgia" panose="02040502050405020303" pitchFamily="18" charset="0"/>
              <a:buNone/>
            </a:pPr>
            <a:r>
              <a:rPr lang="en-US" altLang="zh-CN" sz="2400" dirty="0">
                <a:ea typeface="宋体" panose="02010600030101010101" pitchFamily="2" charset="-122"/>
              </a:rPr>
              <a:t>This result also holds for more than two events if they are mutually independent.</a:t>
            </a:r>
            <a:r>
              <a:rPr lang="en-US" altLang="en-US" sz="2400" dirty="0"/>
              <a:t> </a:t>
            </a:r>
          </a:p>
        </p:txBody>
      </p:sp>
    </p:spTree>
    <p:extLst>
      <p:ext uri="{BB962C8B-B14F-4D97-AF65-F5344CB8AC3E}">
        <p14:creationId xmlns:p14="http://schemas.microsoft.com/office/powerpoint/2010/main" val="151900109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fade">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71">
                                            <p:txEl>
                                              <p:pRg st="2" end="2"/>
                                            </p:txEl>
                                          </p:spTgt>
                                        </p:tgtEl>
                                        <p:attrNameLst>
                                          <p:attrName>style.visibility</p:attrName>
                                        </p:attrNameLst>
                                      </p:cBhvr>
                                      <p:to>
                                        <p:strVal val="visible"/>
                                      </p:to>
                                    </p:set>
                                    <p:animEffect transition="in" filter="fade">
                                      <p:cBhvr>
                                        <p:cTn id="12" dur="500"/>
                                        <p:tgtEl>
                                          <p:spTgt spid="71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71">
                                            <p:txEl>
                                              <p:pRg st="4" end="4"/>
                                            </p:txEl>
                                          </p:spTgt>
                                        </p:tgtEl>
                                        <p:attrNameLst>
                                          <p:attrName>style.visibility</p:attrName>
                                        </p:attrNameLst>
                                      </p:cBhvr>
                                      <p:to>
                                        <p:strVal val="visible"/>
                                      </p:to>
                                    </p:set>
                                    <p:animEffect transition="in" filter="fade">
                                      <p:cBhvr>
                                        <p:cTn id="17" dur="500"/>
                                        <p:tgtEl>
                                          <p:spTgt spid="71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828800" y="381000"/>
            <a:ext cx="8229600" cy="8382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An Example: The Multiplicative Rule</a:t>
            </a:r>
          </a:p>
        </p:txBody>
      </p:sp>
      <p:sp>
        <p:nvSpPr>
          <p:cNvPr id="16387" name="Rectangle 3"/>
          <p:cNvSpPr>
            <a:spLocks noGrp="1" noChangeArrowheads="1"/>
          </p:cNvSpPr>
          <p:nvPr>
            <p:ph idx="4294967295"/>
          </p:nvPr>
        </p:nvSpPr>
        <p:spPr>
          <a:xfrm>
            <a:off x="1828800" y="1981200"/>
            <a:ext cx="7924800" cy="4419600"/>
          </a:xfrm>
        </p:spPr>
        <p:txBody>
          <a:bodyPr/>
          <a:lstStyle/>
          <a:p>
            <a:pPr>
              <a:buFont typeface="Georgia" panose="02040502050405020303" pitchFamily="18" charset="0"/>
              <a:buNone/>
            </a:pPr>
            <a:r>
              <a:rPr lang="en-US" altLang="en-US" sz="2400" dirty="0"/>
              <a:t>We select, at random, a student from the entire NELS data set and note whether that student ever smoked marijuana. Then we select again, at random with replacement (from the entire NELS data set) and note again whether the newly selected student (which, according to our sampling scheme, may be the same student that was selected first) ever smoked marijuana. </a:t>
            </a:r>
          </a:p>
          <a:p>
            <a:pPr>
              <a:buFont typeface="Georgia" panose="02040502050405020303" pitchFamily="18" charset="0"/>
              <a:buNone/>
            </a:pPr>
            <a:r>
              <a:rPr lang="en-US" altLang="en-US" sz="2400" dirty="0"/>
              <a:t>What is the probability that neither student smoked marijuana? </a:t>
            </a:r>
          </a:p>
          <a:p>
            <a:pPr>
              <a:buFontTx/>
              <a:buNone/>
            </a:pPr>
            <a:endParaRPr lang="en-US" altLang="en-US" dirty="0"/>
          </a:p>
          <a:p>
            <a:pPr eaLnBrk="1" hangingPunct="1">
              <a:buFontTx/>
              <a:buNone/>
            </a:pPr>
            <a:endParaRPr lang="en-US" altLang="en-US" dirty="0"/>
          </a:p>
        </p:txBody>
      </p:sp>
    </p:spTree>
    <p:extLst>
      <p:ext uri="{BB962C8B-B14F-4D97-AF65-F5344CB8AC3E}">
        <p14:creationId xmlns:p14="http://schemas.microsoft.com/office/powerpoint/2010/main" val="2567885827"/>
      </p:ext>
    </p:extLst>
  </p:cSld>
  <p:clrMapOvr>
    <a:masterClrMapping/>
  </p:clrMapOvr>
  <p:transition>
    <p:fade thruBlk="1"/>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05000" y="381000"/>
            <a:ext cx="8229600" cy="11430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Solution: Part 1</a:t>
            </a:r>
          </a:p>
        </p:txBody>
      </p:sp>
      <p:sp>
        <p:nvSpPr>
          <p:cNvPr id="17411" name="Rectangle 3"/>
          <p:cNvSpPr>
            <a:spLocks noGrp="1" noChangeArrowheads="1"/>
          </p:cNvSpPr>
          <p:nvPr>
            <p:ph idx="4294967295"/>
          </p:nvPr>
        </p:nvSpPr>
        <p:spPr>
          <a:xfrm>
            <a:off x="1905000" y="2133600"/>
            <a:ext cx="7848600" cy="3790950"/>
          </a:xfrm>
        </p:spPr>
        <p:txBody>
          <a:bodyPr/>
          <a:lstStyle/>
          <a:p>
            <a:pPr>
              <a:buClr>
                <a:srgbClr val="CC0000"/>
              </a:buClr>
            </a:pPr>
            <a:r>
              <a:rPr lang="en-US" altLang="zh-CN" sz="2400" dirty="0">
                <a:ea typeface="宋体" panose="02010600030101010101" pitchFamily="2" charset="-122"/>
              </a:rPr>
              <a:t>According to the frequency distribution for marijuana use by students in the NELS data, 408 students, or 81.6%, never smoked marijuana.</a:t>
            </a:r>
          </a:p>
          <a:p>
            <a:pPr>
              <a:buClr>
                <a:srgbClr val="CC0000"/>
              </a:buClr>
            </a:pPr>
            <a:r>
              <a:rPr lang="en-US" altLang="zh-CN" sz="2400" dirty="0">
                <a:ea typeface="宋体" panose="02010600030101010101" pitchFamily="2" charset="-122"/>
              </a:rPr>
              <a:t>We define E</a:t>
            </a:r>
            <a:r>
              <a:rPr lang="en-US" altLang="zh-CN" sz="2400" baseline="-25000" dirty="0">
                <a:ea typeface="宋体" panose="02010600030101010101" pitchFamily="2" charset="-122"/>
              </a:rPr>
              <a:t>1</a:t>
            </a:r>
            <a:r>
              <a:rPr lang="en-US" altLang="zh-CN" sz="2400" dirty="0">
                <a:ea typeface="宋体" panose="02010600030101010101" pitchFamily="2" charset="-122"/>
              </a:rPr>
              <a:t> as “the first student selected never smoked marijuana” and E</a:t>
            </a:r>
            <a:r>
              <a:rPr lang="en-US" altLang="zh-CN" sz="2400" baseline="-25000" dirty="0">
                <a:ea typeface="宋体" panose="02010600030101010101" pitchFamily="2" charset="-122"/>
              </a:rPr>
              <a:t>2</a:t>
            </a:r>
            <a:r>
              <a:rPr lang="en-US" altLang="zh-CN" sz="2400" dirty="0">
                <a:ea typeface="宋体" panose="02010600030101010101" pitchFamily="2" charset="-122"/>
              </a:rPr>
              <a:t> as “the second student selected never smoked marijuana.” We want the probability of the event (E</a:t>
            </a:r>
            <a:r>
              <a:rPr lang="en-US" altLang="zh-CN" sz="2400" baseline="-25000" dirty="0">
                <a:ea typeface="宋体" panose="02010600030101010101" pitchFamily="2" charset="-122"/>
              </a:rPr>
              <a:t>1</a:t>
            </a:r>
            <a:r>
              <a:rPr lang="en-US" altLang="zh-CN" sz="2400" dirty="0">
                <a:ea typeface="宋体" panose="02010600030101010101" pitchFamily="2" charset="-122"/>
              </a:rPr>
              <a:t> and E</a:t>
            </a:r>
            <a:r>
              <a:rPr lang="en-US" altLang="zh-CN" sz="2400" baseline="-25000" dirty="0">
                <a:ea typeface="宋体" panose="02010600030101010101" pitchFamily="2" charset="-122"/>
              </a:rPr>
              <a:t>2</a:t>
            </a:r>
            <a:r>
              <a:rPr lang="en-US" altLang="zh-CN" sz="2400" dirty="0">
                <a:ea typeface="宋体" panose="02010600030101010101" pitchFamily="2" charset="-122"/>
              </a:rPr>
              <a:t>).  At each stage of the selection process, the probability of selecting a student who never smoked is .816</a:t>
            </a:r>
          </a:p>
          <a:p>
            <a:pPr>
              <a:buFont typeface="Georgia" panose="02040502050405020303" pitchFamily="18" charset="0"/>
              <a:buNone/>
            </a:pPr>
            <a:endParaRPr lang="en-US" altLang="en-US" dirty="0"/>
          </a:p>
        </p:txBody>
      </p:sp>
    </p:spTree>
    <p:extLst>
      <p:ext uri="{BB962C8B-B14F-4D97-AF65-F5344CB8AC3E}">
        <p14:creationId xmlns:p14="http://schemas.microsoft.com/office/powerpoint/2010/main" val="3039886133"/>
      </p:ext>
    </p:extLst>
  </p:cSld>
  <p:clrMapOvr>
    <a:masterClrMapping/>
  </p:clrMapOvr>
  <p:transition>
    <p:fade thruBlk="1"/>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05000" y="457200"/>
            <a:ext cx="8229600" cy="7620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Solution: Part 2</a:t>
            </a:r>
          </a:p>
        </p:txBody>
      </p:sp>
      <p:sp>
        <p:nvSpPr>
          <p:cNvPr id="18435" name="Rectangle 3"/>
          <p:cNvSpPr>
            <a:spLocks noGrp="1" noChangeArrowheads="1"/>
          </p:cNvSpPr>
          <p:nvPr>
            <p:ph idx="4294967295"/>
          </p:nvPr>
        </p:nvSpPr>
        <p:spPr>
          <a:xfrm>
            <a:off x="1905000" y="1981200"/>
            <a:ext cx="7848600" cy="3943350"/>
          </a:xfrm>
        </p:spPr>
        <p:txBody>
          <a:bodyPr>
            <a:normAutofit/>
          </a:bodyPr>
          <a:lstStyle/>
          <a:p>
            <a:pPr>
              <a:buClr>
                <a:srgbClr val="CC0000"/>
              </a:buClr>
            </a:pPr>
            <a:r>
              <a:rPr lang="en-US" altLang="zh-CN" sz="2400" dirty="0">
                <a:ea typeface="宋体" panose="02010600030101010101" pitchFamily="2" charset="-122"/>
              </a:rPr>
              <a:t>In addition, because we used sampling with replacement, E</a:t>
            </a:r>
            <a:r>
              <a:rPr lang="en-US" altLang="zh-CN" sz="2400" baseline="-25000" dirty="0">
                <a:ea typeface="宋体" panose="02010600030101010101" pitchFamily="2" charset="-122"/>
              </a:rPr>
              <a:t>1</a:t>
            </a:r>
            <a:r>
              <a:rPr lang="en-US" altLang="zh-CN" sz="2400" dirty="0">
                <a:ea typeface="宋体" panose="02010600030101010101" pitchFamily="2" charset="-122"/>
              </a:rPr>
              <a:t> and E</a:t>
            </a:r>
            <a:r>
              <a:rPr lang="en-US" altLang="zh-CN" sz="2400" baseline="-25000" dirty="0">
                <a:ea typeface="宋体" panose="02010600030101010101" pitchFamily="2" charset="-122"/>
              </a:rPr>
              <a:t>2</a:t>
            </a:r>
            <a:r>
              <a:rPr lang="en-US" altLang="zh-CN" sz="2400" dirty="0">
                <a:ea typeface="宋体" panose="02010600030101010101" pitchFamily="2" charset="-122"/>
              </a:rPr>
              <a:t> are independent of each other. Therefore, we can use the Multiplicative Rule of Probability.</a:t>
            </a:r>
          </a:p>
          <a:p>
            <a:pPr marL="0" indent="0">
              <a:buClr>
                <a:srgbClr val="CC0000"/>
              </a:buClr>
              <a:buNone/>
            </a:pPr>
            <a:endParaRPr lang="en-US" altLang="zh-CN" sz="2400" dirty="0">
              <a:ea typeface="宋体" panose="02010600030101010101" pitchFamily="2" charset="-122"/>
            </a:endParaRPr>
          </a:p>
          <a:p>
            <a:pPr>
              <a:buClr>
                <a:srgbClr val="CC0000"/>
              </a:buClr>
            </a:pPr>
            <a:r>
              <a:rPr lang="en-US" altLang="zh-CN" sz="2400" dirty="0">
                <a:ea typeface="宋体" panose="02010600030101010101" pitchFamily="2" charset="-122"/>
              </a:rPr>
              <a:t>P(neither student ever smoked marijuana) = P(first student never smoked marijuana and the second student never smoked marijuana) = P(E</a:t>
            </a:r>
            <a:r>
              <a:rPr lang="en-US" altLang="zh-CN" sz="2400" baseline="-25000" dirty="0">
                <a:ea typeface="宋体" panose="02010600030101010101" pitchFamily="2" charset="-122"/>
              </a:rPr>
              <a:t>1</a:t>
            </a:r>
            <a:r>
              <a:rPr lang="en-US" altLang="zh-CN" sz="2400" dirty="0">
                <a:ea typeface="宋体" panose="02010600030101010101" pitchFamily="2" charset="-122"/>
              </a:rPr>
              <a:t> and E</a:t>
            </a:r>
            <a:r>
              <a:rPr lang="en-US" altLang="zh-CN" sz="2400" baseline="-25000" dirty="0">
                <a:ea typeface="宋体" panose="02010600030101010101" pitchFamily="2" charset="-122"/>
              </a:rPr>
              <a:t>2</a:t>
            </a:r>
            <a:r>
              <a:rPr lang="en-US" altLang="zh-CN" sz="2400" dirty="0">
                <a:ea typeface="宋体" panose="02010600030101010101" pitchFamily="2" charset="-122"/>
              </a:rPr>
              <a:t>) = P(E</a:t>
            </a:r>
            <a:r>
              <a:rPr lang="en-US" altLang="zh-CN" sz="2400" baseline="-25000" dirty="0">
                <a:ea typeface="宋体" panose="02010600030101010101" pitchFamily="2" charset="-122"/>
              </a:rPr>
              <a:t>1</a:t>
            </a:r>
            <a:r>
              <a:rPr lang="en-US" altLang="zh-CN" sz="2400" dirty="0">
                <a:ea typeface="宋体" panose="02010600030101010101" pitchFamily="2" charset="-122"/>
              </a:rPr>
              <a:t>) </a:t>
            </a:r>
            <a:r>
              <a:rPr lang="en-US" altLang="zh-CN" sz="2400" dirty="0">
                <a:ea typeface="宋体" panose="02010600030101010101" pitchFamily="2" charset="-122"/>
                <a:sym typeface="Symbol" panose="05050102010706020507" pitchFamily="18" charset="2"/>
              </a:rPr>
              <a:t></a:t>
            </a:r>
            <a:r>
              <a:rPr lang="en-US" altLang="zh-CN" sz="2400" dirty="0">
                <a:ea typeface="宋体" panose="02010600030101010101" pitchFamily="2" charset="-122"/>
              </a:rPr>
              <a:t> P(E</a:t>
            </a:r>
            <a:r>
              <a:rPr lang="en-US" altLang="zh-CN" sz="2400" baseline="-25000" dirty="0">
                <a:ea typeface="宋体" panose="02010600030101010101" pitchFamily="2" charset="-122"/>
              </a:rPr>
              <a:t>2</a:t>
            </a:r>
            <a:r>
              <a:rPr lang="en-US" altLang="zh-CN" sz="2400" dirty="0">
                <a:ea typeface="宋体" panose="02010600030101010101" pitchFamily="2" charset="-122"/>
              </a:rPr>
              <a:t>) = .816 </a:t>
            </a:r>
            <a:r>
              <a:rPr lang="en-US" altLang="zh-CN" sz="2400" dirty="0">
                <a:ea typeface="宋体" panose="02010600030101010101" pitchFamily="2" charset="-122"/>
                <a:sym typeface="Symbol" panose="05050102010706020507" pitchFamily="18" charset="2"/>
              </a:rPr>
              <a:t></a:t>
            </a:r>
            <a:r>
              <a:rPr lang="en-US" altLang="zh-CN" sz="2400" dirty="0">
                <a:ea typeface="宋体" panose="02010600030101010101" pitchFamily="2" charset="-122"/>
              </a:rPr>
              <a:t> .816 = .67</a:t>
            </a:r>
            <a:endParaRPr lang="en-US" altLang="en-US" sz="2400" dirty="0"/>
          </a:p>
        </p:txBody>
      </p:sp>
    </p:spTree>
    <p:extLst>
      <p:ext uri="{BB962C8B-B14F-4D97-AF65-F5344CB8AC3E}">
        <p14:creationId xmlns:p14="http://schemas.microsoft.com/office/powerpoint/2010/main" val="3342538737"/>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985DA76-F51C-8C4C-9DCC-C92AD2F8DF5C}"/>
              </a:ext>
            </a:extLst>
          </p:cNvPr>
          <p:cNvSpPr>
            <a:spLocks noGrp="1" noChangeArrowheads="1"/>
          </p:cNvSpPr>
          <p:nvPr>
            <p:ph type="title"/>
          </p:nvPr>
        </p:nvSpPr>
        <p:spPr>
          <a:xfrm>
            <a:off x="3124200" y="457200"/>
            <a:ext cx="5937250" cy="914400"/>
          </a:xfrm>
        </p:spPr>
        <p:txBody>
          <a:bodyPr>
            <a:noAutofit/>
          </a:bodyPr>
          <a:lstStyle/>
          <a:p>
            <a:pPr fontAlgn="auto">
              <a:spcAft>
                <a:spcPts val="0"/>
              </a:spcAft>
              <a:defRPr/>
            </a:pPr>
            <a:r>
              <a:rPr lang="en-US" sz="2400" dirty="0">
                <a:solidFill>
                  <a:schemeClr val="tx1"/>
                </a:solidFill>
                <a:effectLst>
                  <a:outerShdw blurRad="38100" dist="38100" dir="2700000" algn="tl">
                    <a:srgbClr val="000000">
                      <a:alpha val="43137"/>
                    </a:srgbClr>
                  </a:outerShdw>
                </a:effectLst>
              </a:rPr>
              <a:t>Counting the occurrence of data values</a:t>
            </a:r>
          </a:p>
        </p:txBody>
      </p:sp>
      <p:sp>
        <p:nvSpPr>
          <p:cNvPr id="3" name="Rectangle 3">
            <a:extLst>
              <a:ext uri="{FF2B5EF4-FFF2-40B4-BE49-F238E27FC236}">
                <a16:creationId xmlns:a16="http://schemas.microsoft.com/office/drawing/2014/main" id="{CE6F8F9B-1861-2896-93A0-65914EC78A91}"/>
              </a:ext>
            </a:extLst>
          </p:cNvPr>
          <p:cNvSpPr>
            <a:spLocks noGrp="1" noChangeArrowheads="1"/>
          </p:cNvSpPr>
          <p:nvPr>
            <p:ph idx="1"/>
          </p:nvPr>
        </p:nvSpPr>
        <p:spPr>
          <a:xfrm>
            <a:off x="1981200" y="1600200"/>
            <a:ext cx="8229600" cy="1143000"/>
          </a:xfrm>
        </p:spPr>
        <p:txBody>
          <a:bodyPr/>
          <a:lstStyle/>
          <a:p>
            <a:pPr>
              <a:lnSpc>
                <a:spcPct val="80000"/>
              </a:lnSpc>
              <a:buClr>
                <a:srgbClr val="CC0000"/>
              </a:buClr>
              <a:buFontTx/>
              <a:buChar char="•"/>
            </a:pPr>
            <a:r>
              <a:rPr lang="en-US" altLang="en-US" sz="2400"/>
              <a:t>Categorical variables: Nominal and Ordinal (with fewer than a limited # of values or categories)</a:t>
            </a:r>
          </a:p>
          <a:p>
            <a:pPr lvl="1">
              <a:lnSpc>
                <a:spcPct val="80000"/>
              </a:lnSpc>
              <a:buClr>
                <a:srgbClr val="CC0000"/>
              </a:buClr>
              <a:buFontTx/>
              <a:buChar char="•"/>
            </a:pPr>
            <a:r>
              <a:rPr lang="en-US" altLang="en-US" sz="2400">
                <a:solidFill>
                  <a:schemeClr val="tx1"/>
                </a:solidFill>
              </a:rPr>
              <a:t>Frequency and percent distribution tables</a:t>
            </a:r>
          </a:p>
          <a:p>
            <a:pPr lvl="1">
              <a:lnSpc>
                <a:spcPct val="80000"/>
              </a:lnSpc>
              <a:buClr>
                <a:srgbClr val="CC0000"/>
              </a:buClr>
              <a:buFontTx/>
              <a:buChar char="•"/>
            </a:pPr>
            <a:endParaRPr lang="en-US" altLang="en-US" sz="2400">
              <a:solidFill>
                <a:schemeClr val="tx1"/>
              </a:solidFill>
            </a:endParaRPr>
          </a:p>
          <a:p>
            <a:pPr>
              <a:lnSpc>
                <a:spcPct val="80000"/>
              </a:lnSpc>
              <a:buFontTx/>
              <a:buNone/>
            </a:pPr>
            <a:endParaRPr lang="en-US" altLang="en-US" sz="2000"/>
          </a:p>
        </p:txBody>
      </p:sp>
      <p:sp>
        <p:nvSpPr>
          <p:cNvPr id="2" name="Rectangle 1">
            <a:extLst>
              <a:ext uri="{FF2B5EF4-FFF2-40B4-BE49-F238E27FC236}">
                <a16:creationId xmlns:a16="http://schemas.microsoft.com/office/drawing/2014/main" id="{B017DF8B-0975-D54A-982B-58525BE2AC09}"/>
              </a:ext>
            </a:extLst>
          </p:cNvPr>
          <p:cNvSpPr/>
          <p:nvPr/>
        </p:nvSpPr>
        <p:spPr>
          <a:xfrm>
            <a:off x="2286000" y="2967039"/>
            <a:ext cx="7620000" cy="3108325"/>
          </a:xfrm>
          <a:prstGeom prst="rect">
            <a:avLst/>
          </a:prstGeom>
        </p:spPr>
        <p:txBody>
          <a:bodyPr wrap="square">
            <a:spAutoFit/>
          </a:bodyPr>
          <a:lstStyle/>
          <a:p>
            <a:pPr>
              <a:defRPr/>
            </a:pPr>
            <a:r>
              <a:rPr lang="en-US" sz="2000" dirty="0">
                <a:latin typeface="+mj-lt"/>
              </a:rPr>
              <a:t>To create a frequency table for the region variable from the NELS dataset, type the following command in the console and hit Enter:</a:t>
            </a:r>
          </a:p>
          <a:p>
            <a:pPr>
              <a:defRPr/>
            </a:pPr>
            <a:endParaRPr lang="en-US" sz="2000" dirty="0">
              <a:latin typeface="+mj-lt"/>
            </a:endParaRPr>
          </a:p>
          <a:p>
            <a:pPr>
              <a:defRPr/>
            </a:pPr>
            <a:r>
              <a:rPr lang="en-US" sz="2000" dirty="0">
                <a:latin typeface="+mj-lt"/>
              </a:rPr>
              <a:t>table(</a:t>
            </a:r>
            <a:r>
              <a:rPr lang="en-US" sz="2000" dirty="0" err="1">
                <a:latin typeface="+mj-lt"/>
              </a:rPr>
              <a:t>NELS$region</a:t>
            </a:r>
            <a:r>
              <a:rPr lang="en-US" sz="2000" dirty="0">
                <a:latin typeface="+mj-lt"/>
              </a:rPr>
              <a:t>)</a:t>
            </a:r>
          </a:p>
          <a:p>
            <a:pPr>
              <a:defRPr/>
            </a:pPr>
            <a:endParaRPr lang="en-US" sz="2000" dirty="0">
              <a:latin typeface="+mj-lt"/>
            </a:endParaRPr>
          </a:p>
          <a:p>
            <a:pPr>
              <a:defRPr/>
            </a:pPr>
            <a:r>
              <a:rPr lang="en-US" sz="2000" dirty="0">
                <a:latin typeface="+mj-lt"/>
              </a:rPr>
              <a:t>To create the analogous percent table, type the following command and hit Enter:</a:t>
            </a:r>
          </a:p>
          <a:p>
            <a:pPr>
              <a:defRPr/>
            </a:pPr>
            <a:endParaRPr lang="en-US" sz="2000" dirty="0">
              <a:latin typeface="+mj-lt"/>
            </a:endParaRPr>
          </a:p>
          <a:p>
            <a:pPr>
              <a:defRPr/>
            </a:pPr>
            <a:r>
              <a:rPr lang="en-US" sz="2000" dirty="0" err="1">
                <a:latin typeface="+mj-lt"/>
              </a:rPr>
              <a:t>percent.table</a:t>
            </a:r>
            <a:r>
              <a:rPr lang="en-US" sz="2000" dirty="0">
                <a:latin typeface="+mj-lt"/>
              </a:rPr>
              <a:t>(</a:t>
            </a:r>
            <a:r>
              <a:rPr lang="en-US" sz="2000" dirty="0" err="1">
                <a:latin typeface="+mj-lt"/>
              </a:rPr>
              <a:t>NELS$region</a:t>
            </a:r>
            <a:r>
              <a:rPr lang="en-US" sz="2000" dirty="0">
                <a:latin typeface="+mj-lt"/>
              </a:rPr>
              <a:t>)</a:t>
            </a:r>
          </a:p>
          <a:p>
            <a:pPr>
              <a:defRPr/>
            </a:pPr>
            <a:endParaRPr lang="en-US" sz="1600" dirty="0"/>
          </a:p>
        </p:txBody>
      </p:sp>
    </p:spTree>
    <p:extLst>
      <p:ext uri="{BB962C8B-B14F-4D97-AF65-F5344CB8AC3E}">
        <p14:creationId xmlns:p14="http://schemas.microsoft.com/office/powerpoint/2010/main" val="2191586349"/>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81200" y="381000"/>
            <a:ext cx="8229600" cy="10668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Another Example: The Multiplicative Rule</a:t>
            </a:r>
          </a:p>
        </p:txBody>
      </p:sp>
      <p:sp>
        <p:nvSpPr>
          <p:cNvPr id="19459" name="Rectangle 3"/>
          <p:cNvSpPr>
            <a:spLocks noGrp="1" noChangeArrowheads="1"/>
          </p:cNvSpPr>
          <p:nvPr>
            <p:ph idx="4294967295"/>
          </p:nvPr>
        </p:nvSpPr>
        <p:spPr>
          <a:xfrm>
            <a:off x="1981200" y="2362200"/>
            <a:ext cx="7772400" cy="3562350"/>
          </a:xfrm>
        </p:spPr>
        <p:txBody>
          <a:bodyPr/>
          <a:lstStyle/>
          <a:p>
            <a:pPr>
              <a:buFont typeface="Georgia" panose="02040502050405020303" pitchFamily="18" charset="0"/>
              <a:buNone/>
            </a:pPr>
            <a:r>
              <a:rPr lang="en-US" altLang="zh-CN" sz="2400" dirty="0">
                <a:ea typeface="宋体" panose="02010600030101010101" pitchFamily="2" charset="-122"/>
              </a:rPr>
              <a:t>Three students are randomly selected with replacement from the NELS data set. </a:t>
            </a:r>
          </a:p>
          <a:p>
            <a:pPr>
              <a:buFont typeface="Georgia" panose="02040502050405020303" pitchFamily="18" charset="0"/>
              <a:buNone/>
            </a:pPr>
            <a:endParaRPr lang="en-US" altLang="zh-CN" sz="2400" dirty="0">
              <a:ea typeface="宋体" panose="02010600030101010101" pitchFamily="2" charset="-122"/>
            </a:endParaRPr>
          </a:p>
          <a:p>
            <a:pPr>
              <a:buFont typeface="Georgia" panose="02040502050405020303" pitchFamily="18" charset="0"/>
              <a:buNone/>
            </a:pPr>
            <a:r>
              <a:rPr lang="en-US" altLang="zh-CN" sz="2400" dirty="0">
                <a:ea typeface="宋体" panose="02010600030101010101" pitchFamily="2" charset="-122"/>
              </a:rPr>
              <a:t>What is the probability that the first two students never smoked marijuana whereas the third student did?</a:t>
            </a:r>
            <a:endParaRPr lang="en-US" altLang="en-US" sz="2400" dirty="0"/>
          </a:p>
          <a:p>
            <a:pPr>
              <a:buFontTx/>
              <a:buNone/>
            </a:pPr>
            <a:endParaRPr lang="en-US" altLang="en-US" sz="2400" dirty="0"/>
          </a:p>
          <a:p>
            <a:pPr eaLnBrk="1" hangingPunct="1">
              <a:buFontTx/>
              <a:buNone/>
            </a:pPr>
            <a:endParaRPr lang="en-US" altLang="en-US" dirty="0"/>
          </a:p>
        </p:txBody>
      </p:sp>
    </p:spTree>
    <p:extLst>
      <p:ext uri="{BB962C8B-B14F-4D97-AF65-F5344CB8AC3E}">
        <p14:creationId xmlns:p14="http://schemas.microsoft.com/office/powerpoint/2010/main" val="750354522"/>
      </p:ext>
    </p:extLst>
  </p:cSld>
  <p:clrMapOvr>
    <a:masterClrMapping/>
  </p:clrMapOvr>
  <p:transition>
    <p:fade thruBlk="1"/>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81200" y="457200"/>
            <a:ext cx="8229600" cy="7620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Solution: Part 1</a:t>
            </a:r>
          </a:p>
        </p:txBody>
      </p:sp>
      <p:sp>
        <p:nvSpPr>
          <p:cNvPr id="20483" name="Rectangle 3"/>
          <p:cNvSpPr>
            <a:spLocks noGrp="1" noChangeArrowheads="1"/>
          </p:cNvSpPr>
          <p:nvPr>
            <p:ph idx="4294967295"/>
          </p:nvPr>
        </p:nvSpPr>
        <p:spPr>
          <a:xfrm>
            <a:off x="1981200" y="1905000"/>
            <a:ext cx="7772400" cy="4019550"/>
          </a:xfrm>
        </p:spPr>
        <p:txBody>
          <a:bodyPr>
            <a:normAutofit/>
          </a:bodyPr>
          <a:lstStyle/>
          <a:p>
            <a:pPr>
              <a:buClr>
                <a:srgbClr val="CC0000"/>
              </a:buClr>
            </a:pPr>
            <a:r>
              <a:rPr lang="en-US" altLang="zh-CN" sz="2400" dirty="0">
                <a:ea typeface="宋体" panose="02010600030101010101" pitchFamily="2" charset="-122"/>
              </a:rPr>
              <a:t>Let the events E1, E2, and E3 be defined as follows.</a:t>
            </a:r>
          </a:p>
          <a:p>
            <a:pPr>
              <a:buClr>
                <a:srgbClr val="CC0000"/>
              </a:buClr>
            </a:pPr>
            <a:r>
              <a:rPr lang="en-US" altLang="zh-CN" sz="2400" dirty="0">
                <a:ea typeface="宋体" panose="02010600030101010101" pitchFamily="2" charset="-122"/>
              </a:rPr>
              <a:t>E1: “The first student never smoked marijuana.”</a:t>
            </a:r>
          </a:p>
          <a:p>
            <a:pPr>
              <a:buClr>
                <a:srgbClr val="CC0000"/>
              </a:buClr>
            </a:pPr>
            <a:r>
              <a:rPr lang="en-US" altLang="zh-CN" sz="2400" dirty="0">
                <a:ea typeface="宋体" panose="02010600030101010101" pitchFamily="2" charset="-122"/>
              </a:rPr>
              <a:t>E2: “The second student never smoked marijuana.”</a:t>
            </a:r>
          </a:p>
          <a:p>
            <a:pPr>
              <a:buClr>
                <a:srgbClr val="CC0000"/>
              </a:buClr>
            </a:pPr>
            <a:r>
              <a:rPr lang="en-US" altLang="zh-CN" sz="2400" dirty="0">
                <a:ea typeface="宋体" panose="02010600030101010101" pitchFamily="2" charset="-122"/>
              </a:rPr>
              <a:t>E3: “The third student smoked marijuana.”</a:t>
            </a:r>
          </a:p>
          <a:p>
            <a:pPr>
              <a:buClr>
                <a:srgbClr val="CC0000"/>
              </a:buClr>
            </a:pPr>
            <a:r>
              <a:rPr lang="en-US" altLang="zh-CN" sz="2400" dirty="0">
                <a:ea typeface="宋体" panose="02010600030101010101" pitchFamily="2" charset="-122"/>
              </a:rPr>
              <a:t>We are looking for the probability of the event “E1 </a:t>
            </a:r>
            <a:r>
              <a:rPr lang="en-US" altLang="zh-CN" sz="2400" i="1" dirty="0">
                <a:ea typeface="宋体" panose="02010600030101010101" pitchFamily="2" charset="-122"/>
              </a:rPr>
              <a:t>and</a:t>
            </a:r>
            <a:r>
              <a:rPr lang="en-US" altLang="zh-CN" sz="2400" dirty="0">
                <a:ea typeface="宋体" panose="02010600030101010101" pitchFamily="2" charset="-122"/>
              </a:rPr>
              <a:t> E2 </a:t>
            </a:r>
            <a:r>
              <a:rPr lang="en-US" altLang="zh-CN" sz="2400" i="1" dirty="0">
                <a:ea typeface="宋体" panose="02010600030101010101" pitchFamily="2" charset="-122"/>
              </a:rPr>
              <a:t>and</a:t>
            </a:r>
            <a:r>
              <a:rPr lang="en-US" altLang="zh-CN" sz="2400" dirty="0">
                <a:ea typeface="宋体" panose="02010600030101010101" pitchFamily="2" charset="-122"/>
              </a:rPr>
              <a:t> E3.” </a:t>
            </a:r>
          </a:p>
        </p:txBody>
      </p:sp>
    </p:spTree>
    <p:extLst>
      <p:ext uri="{BB962C8B-B14F-4D97-AF65-F5344CB8AC3E}">
        <p14:creationId xmlns:p14="http://schemas.microsoft.com/office/powerpoint/2010/main" val="21720981"/>
      </p:ext>
    </p:extLst>
  </p:cSld>
  <p:clrMapOvr>
    <a:masterClrMapping/>
  </p:clrMapOvr>
  <p:transition>
    <p:fade thruBlk="1"/>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05000" y="457200"/>
            <a:ext cx="8229600" cy="7620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Solution: Part 2</a:t>
            </a:r>
          </a:p>
        </p:txBody>
      </p:sp>
      <p:sp>
        <p:nvSpPr>
          <p:cNvPr id="21507" name="Rectangle 3"/>
          <p:cNvSpPr>
            <a:spLocks noGrp="1" noChangeArrowheads="1"/>
          </p:cNvSpPr>
          <p:nvPr>
            <p:ph idx="4294967295"/>
          </p:nvPr>
        </p:nvSpPr>
        <p:spPr>
          <a:xfrm>
            <a:off x="1905000" y="1676400"/>
            <a:ext cx="7848600" cy="4800600"/>
          </a:xfrm>
        </p:spPr>
        <p:txBody>
          <a:bodyPr>
            <a:noAutofit/>
          </a:bodyPr>
          <a:lstStyle/>
          <a:p>
            <a:pPr>
              <a:buClr>
                <a:srgbClr val="CC0000"/>
              </a:buClr>
            </a:pPr>
            <a:r>
              <a:rPr lang="en-US" altLang="zh-CN" sz="2400" dirty="0">
                <a:ea typeface="宋体" panose="02010600030101010101" pitchFamily="2" charset="-122"/>
              </a:rPr>
              <a:t>For each student selected, the probability that the student never smoked marijuana is .816, and the probability that the student smoked marijuana is .184. Furthermore, because E1, E2, and E3 all refer to a different stage of the selection process and because sampling is with replacement, the student selected at any one stage does not affect who is selected at any other stage; these three events are independent of each other. </a:t>
            </a:r>
          </a:p>
          <a:p>
            <a:pPr>
              <a:buClr>
                <a:srgbClr val="CC0000"/>
              </a:buClr>
            </a:pPr>
            <a:r>
              <a:rPr lang="en-US" altLang="zh-CN" sz="2400" dirty="0">
                <a:ea typeface="宋体" panose="02010600030101010101" pitchFamily="2" charset="-122"/>
              </a:rPr>
              <a:t>Therefore, we can use the Multiplicative Rule of Probability:</a:t>
            </a:r>
          </a:p>
          <a:p>
            <a:pPr>
              <a:buClr>
                <a:srgbClr val="CC0000"/>
              </a:buClr>
            </a:pPr>
            <a:r>
              <a:rPr lang="en-US" altLang="zh-CN" sz="2400" dirty="0">
                <a:ea typeface="宋体" panose="02010600030101010101" pitchFamily="2" charset="-122"/>
              </a:rPr>
              <a:t>P(E1 </a:t>
            </a:r>
            <a:r>
              <a:rPr lang="en-US" altLang="zh-CN" sz="2400" i="1" dirty="0">
                <a:ea typeface="宋体" panose="02010600030101010101" pitchFamily="2" charset="-122"/>
              </a:rPr>
              <a:t>and</a:t>
            </a:r>
            <a:r>
              <a:rPr lang="en-US" altLang="zh-CN" sz="2400" dirty="0">
                <a:ea typeface="宋体" panose="02010600030101010101" pitchFamily="2" charset="-122"/>
              </a:rPr>
              <a:t> E2 </a:t>
            </a:r>
            <a:r>
              <a:rPr lang="en-US" altLang="zh-CN" sz="2400" i="1" dirty="0">
                <a:ea typeface="宋体" panose="02010600030101010101" pitchFamily="2" charset="-122"/>
              </a:rPr>
              <a:t>and</a:t>
            </a:r>
            <a:r>
              <a:rPr lang="en-US" altLang="zh-CN" sz="2400" dirty="0">
                <a:ea typeface="宋体" panose="02010600030101010101" pitchFamily="2" charset="-122"/>
              </a:rPr>
              <a:t> E3) = P(E1)</a:t>
            </a:r>
            <a:r>
              <a:rPr lang="en-US" altLang="zh-CN" sz="2400" dirty="0">
                <a:ea typeface="宋体" panose="02010600030101010101" pitchFamily="2" charset="-122"/>
                <a:sym typeface="Symbol" panose="05050102010706020507" pitchFamily="18" charset="2"/>
              </a:rPr>
              <a:t></a:t>
            </a:r>
            <a:r>
              <a:rPr lang="en-US" altLang="zh-CN" sz="2400" dirty="0">
                <a:ea typeface="宋体" panose="02010600030101010101" pitchFamily="2" charset="-122"/>
              </a:rPr>
              <a:t> P(E2) </a:t>
            </a:r>
            <a:r>
              <a:rPr lang="en-US" altLang="zh-CN" sz="2400" dirty="0">
                <a:ea typeface="宋体" panose="02010600030101010101" pitchFamily="2" charset="-122"/>
                <a:sym typeface="Symbol" panose="05050102010706020507" pitchFamily="18" charset="2"/>
              </a:rPr>
              <a:t></a:t>
            </a:r>
            <a:r>
              <a:rPr lang="en-US" altLang="zh-CN" sz="2400" dirty="0">
                <a:ea typeface="宋体" panose="02010600030101010101" pitchFamily="2" charset="-122"/>
              </a:rPr>
              <a:t> P(E3) = .816 </a:t>
            </a:r>
            <a:r>
              <a:rPr lang="en-US" altLang="zh-CN" sz="2400" dirty="0">
                <a:ea typeface="宋体" panose="02010600030101010101" pitchFamily="2" charset="-122"/>
                <a:sym typeface="Symbol" panose="05050102010706020507" pitchFamily="18" charset="2"/>
              </a:rPr>
              <a:t></a:t>
            </a:r>
            <a:r>
              <a:rPr lang="en-US" altLang="zh-CN" sz="2400" dirty="0">
                <a:ea typeface="宋体" panose="02010600030101010101" pitchFamily="2" charset="-122"/>
              </a:rPr>
              <a:t> .816 </a:t>
            </a:r>
            <a:r>
              <a:rPr lang="en-US" altLang="zh-CN" sz="2400" dirty="0">
                <a:ea typeface="宋体" panose="02010600030101010101" pitchFamily="2" charset="-122"/>
                <a:sym typeface="Symbol" panose="05050102010706020507" pitchFamily="18" charset="2"/>
              </a:rPr>
              <a:t></a:t>
            </a:r>
            <a:r>
              <a:rPr lang="en-US" altLang="zh-CN" sz="2400" dirty="0">
                <a:ea typeface="宋体" panose="02010600030101010101" pitchFamily="2" charset="-122"/>
              </a:rPr>
              <a:t> .184 = .1225</a:t>
            </a:r>
            <a:endParaRPr lang="en-US" altLang="en-US" sz="2400" dirty="0"/>
          </a:p>
        </p:txBody>
      </p:sp>
    </p:spTree>
    <p:extLst>
      <p:ext uri="{BB962C8B-B14F-4D97-AF65-F5344CB8AC3E}">
        <p14:creationId xmlns:p14="http://schemas.microsoft.com/office/powerpoint/2010/main" val="153097830"/>
      </p:ext>
    </p:extLst>
  </p:cSld>
  <p:clrMapOvr>
    <a:masterClrMapping/>
  </p:clrMapOvr>
  <p:transition>
    <p:fade thruBlk="1"/>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2438400" y="304800"/>
            <a:ext cx="7315200" cy="762000"/>
          </a:xfrm>
        </p:spPr>
        <p:txBody>
          <a:bodyPr>
            <a:normAutofit/>
          </a:bodyPr>
          <a:lstStyle/>
          <a:p>
            <a:r>
              <a:rPr lang="en-US" sz="2400" dirty="0">
                <a:solidFill>
                  <a:schemeClr val="tx1"/>
                </a:solidFill>
              </a:rPr>
              <a:t>Conditional Probability</a:t>
            </a:r>
          </a:p>
        </p:txBody>
      </p:sp>
      <p:sp>
        <p:nvSpPr>
          <p:cNvPr id="19459" name="Rectangle 3"/>
          <p:cNvSpPr>
            <a:spLocks noGrp="1" noChangeArrowheads="1"/>
          </p:cNvSpPr>
          <p:nvPr>
            <p:ph idx="4294967295"/>
          </p:nvPr>
        </p:nvSpPr>
        <p:spPr>
          <a:xfrm>
            <a:off x="2438400" y="1828800"/>
            <a:ext cx="7315200" cy="4648200"/>
          </a:xfrm>
        </p:spPr>
        <p:txBody>
          <a:bodyPr/>
          <a:lstStyle/>
          <a:p>
            <a:pPr>
              <a:buFontTx/>
              <a:buNone/>
            </a:pPr>
            <a:r>
              <a:rPr lang="en-US" sz="2400" dirty="0"/>
              <a:t>Example: We know from a previous example that the probability that a randomly selected student from the </a:t>
            </a:r>
            <a:r>
              <a:rPr lang="en-US" sz="2400" i="1" dirty="0"/>
              <a:t>NELS</a:t>
            </a:r>
            <a:r>
              <a:rPr lang="en-US" sz="2400" dirty="0"/>
              <a:t> data set has never smoked marijuana is 0.816.</a:t>
            </a:r>
          </a:p>
          <a:p>
            <a:pPr>
              <a:buFontTx/>
              <a:buNone/>
            </a:pPr>
            <a:endParaRPr lang="en-US" sz="2400" dirty="0"/>
          </a:p>
          <a:p>
            <a:pPr>
              <a:buFontTx/>
              <a:buNone/>
            </a:pPr>
            <a:r>
              <a:rPr lang="en-US" sz="2400" dirty="0"/>
              <a:t>Is this probability the same for males and females? That is, is the probability of never having smoked marijuana </a:t>
            </a:r>
            <a:r>
              <a:rPr lang="en-US" sz="2400" i="1" dirty="0"/>
              <a:t>given</a:t>
            </a:r>
            <a:r>
              <a:rPr lang="en-US" sz="2400" dirty="0"/>
              <a:t> that the student is male equal to the probability of never having smoked marijuana </a:t>
            </a:r>
            <a:r>
              <a:rPr lang="en-US" sz="2400" i="1" dirty="0"/>
              <a:t>given</a:t>
            </a:r>
            <a:r>
              <a:rPr lang="en-US" sz="2400" dirty="0"/>
              <a:t> that the student is female?</a:t>
            </a:r>
            <a:r>
              <a:rPr lang="en-US" sz="2400" b="1" dirty="0"/>
              <a:t> </a:t>
            </a:r>
            <a:endParaRPr lang="en-US" altLang="en-US" sz="2400" dirty="0"/>
          </a:p>
          <a:p>
            <a:pPr eaLnBrk="1" hangingPunct="1">
              <a:buFontTx/>
              <a:buNone/>
            </a:pPr>
            <a:endParaRPr lang="en-US" altLang="en-US" dirty="0"/>
          </a:p>
        </p:txBody>
      </p:sp>
    </p:spTree>
    <p:extLst>
      <p:ext uri="{BB962C8B-B14F-4D97-AF65-F5344CB8AC3E}">
        <p14:creationId xmlns:p14="http://schemas.microsoft.com/office/powerpoint/2010/main" val="2793174895"/>
      </p:ext>
    </p:extLst>
  </p:cSld>
  <p:clrMapOvr>
    <a:masterClrMapping/>
  </p:clrMapOvr>
  <p:transition>
    <p:fade thruBlk="1"/>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81200" y="457200"/>
            <a:ext cx="8229600" cy="609600"/>
          </a:xfrm>
        </p:spPr>
        <p:txBody>
          <a:bodyPr>
            <a:noAutofit/>
          </a:bodyPr>
          <a:lstStyle/>
          <a:p>
            <a:pPr eaLnBrk="1" hangingPunct="1">
              <a:defRPr/>
            </a:pPr>
            <a:r>
              <a:rPr lang="en-US" sz="2400" dirty="0">
                <a:solidFill>
                  <a:schemeClr val="tx1"/>
                </a:solidFill>
                <a:effectLst>
                  <a:outerShdw blurRad="38100" dist="38100" dir="2700000" algn="tl">
                    <a:srgbClr val="FFFFFF"/>
                  </a:outerShdw>
                </a:effectLst>
              </a:rPr>
              <a:t>Solution Part 1</a:t>
            </a:r>
          </a:p>
        </p:txBody>
      </p:sp>
      <p:sp>
        <p:nvSpPr>
          <p:cNvPr id="19459" name="Rectangle 3"/>
          <p:cNvSpPr>
            <a:spLocks noGrp="1" noChangeArrowheads="1"/>
          </p:cNvSpPr>
          <p:nvPr>
            <p:ph idx="4294967295"/>
          </p:nvPr>
        </p:nvSpPr>
        <p:spPr>
          <a:xfrm>
            <a:off x="1981200" y="1676400"/>
            <a:ext cx="7772400" cy="4248150"/>
          </a:xfrm>
        </p:spPr>
        <p:txBody>
          <a:bodyPr/>
          <a:lstStyle/>
          <a:p>
            <a:pPr>
              <a:buFontTx/>
              <a:buNone/>
            </a:pPr>
            <a:r>
              <a:rPr lang="en-US" sz="2400" dirty="0"/>
              <a:t>We obtain the cross-tabulation of gender by marijuana use for the </a:t>
            </a:r>
            <a:r>
              <a:rPr lang="en-US" sz="2400" i="1" dirty="0"/>
              <a:t>NELS</a:t>
            </a:r>
            <a:r>
              <a:rPr lang="en-US" sz="2400" dirty="0"/>
              <a:t> data set based on having used the command, </a:t>
            </a:r>
          </a:p>
          <a:p>
            <a:pPr>
              <a:buFontTx/>
              <a:buNone/>
            </a:pPr>
            <a:r>
              <a:rPr lang="en-US" sz="2400" dirty="0"/>
              <a:t>           </a:t>
            </a:r>
            <a:r>
              <a:rPr lang="en-US" sz="2400" b="1" dirty="0"/>
              <a:t>table (</a:t>
            </a:r>
            <a:r>
              <a:rPr lang="en-US" sz="2400" b="1" dirty="0" err="1"/>
              <a:t>NELS$gender</a:t>
            </a:r>
            <a:r>
              <a:rPr lang="en-US" sz="2400" b="1" dirty="0"/>
              <a:t>, </a:t>
            </a:r>
            <a:r>
              <a:rPr lang="en-US" sz="2400" b="1" dirty="0" err="1"/>
              <a:t>NELS$marijuana</a:t>
            </a:r>
            <a:r>
              <a:rPr lang="en-US" sz="2400" b="1" dirty="0"/>
              <a:t>)</a:t>
            </a:r>
            <a:endParaRPr lang="en-US" altLang="en-US" dirty="0"/>
          </a:p>
          <a:p>
            <a:pPr eaLnBrk="1" hangingPunct="1">
              <a:buFontTx/>
              <a:buNone/>
            </a:pPr>
            <a:endParaRPr lang="en-US" altLang="en-US" dirty="0"/>
          </a:p>
        </p:txBody>
      </p:sp>
      <p:pic>
        <p:nvPicPr>
          <p:cNvPr id="4" name="Picture 3"/>
          <p:cNvPicPr/>
          <p:nvPr/>
        </p:nvPicPr>
        <p:blipFill>
          <a:blip r:embed="rId2" cstate="print"/>
          <a:srcRect/>
          <a:stretch>
            <a:fillRect/>
          </a:stretch>
        </p:blipFill>
        <p:spPr bwMode="auto">
          <a:xfrm>
            <a:off x="3962400" y="3124200"/>
            <a:ext cx="6781800" cy="2514600"/>
          </a:xfrm>
          <a:prstGeom prst="rect">
            <a:avLst/>
          </a:prstGeom>
          <a:noFill/>
          <a:ln w="9525">
            <a:noFill/>
            <a:miter lim="800000"/>
            <a:headEnd/>
            <a:tailEnd/>
          </a:ln>
        </p:spPr>
      </p:pic>
    </p:spTree>
    <p:extLst>
      <p:ext uri="{BB962C8B-B14F-4D97-AF65-F5344CB8AC3E}">
        <p14:creationId xmlns:p14="http://schemas.microsoft.com/office/powerpoint/2010/main" val="3350310997"/>
      </p:ext>
    </p:extLst>
  </p:cSld>
  <p:clrMapOvr>
    <a:masterClrMapping/>
  </p:clrMapOvr>
  <p:transition>
    <p:fade thruBlk="1"/>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2057400" y="457200"/>
            <a:ext cx="8229600" cy="8382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Solution Part 2</a:t>
            </a:r>
          </a:p>
        </p:txBody>
      </p:sp>
      <mc:AlternateContent xmlns:mc="http://schemas.openxmlformats.org/markup-compatibility/2006">
        <mc:Choice xmlns:a14="http://schemas.microsoft.com/office/drawing/2010/main" Requires="a14">
          <p:sp>
            <p:nvSpPr>
              <p:cNvPr id="19459" name="Rectangle 3"/>
              <p:cNvSpPr>
                <a:spLocks noGrp="1" noChangeArrowheads="1"/>
              </p:cNvSpPr>
              <p:nvPr>
                <p:ph idx="4294967295"/>
              </p:nvPr>
            </p:nvSpPr>
            <p:spPr>
              <a:xfrm>
                <a:off x="2057400" y="1676400"/>
                <a:ext cx="7696200" cy="4648200"/>
              </a:xfrm>
            </p:spPr>
            <p:txBody>
              <a:bodyPr>
                <a:normAutofit/>
              </a:bodyPr>
              <a:lstStyle/>
              <a:p>
                <a:pPr marL="109537" indent="0">
                  <a:buNone/>
                </a:pPr>
                <a:r>
                  <a:rPr lang="en-US" sz="2400" dirty="0"/>
                  <a:t>To find the probability that a randomly selected student from the </a:t>
                </a:r>
                <a:r>
                  <a:rPr lang="en-US" sz="2400" i="1" dirty="0"/>
                  <a:t>NELS</a:t>
                </a:r>
                <a:r>
                  <a:rPr lang="en-US" sz="2400" dirty="0"/>
                  <a:t> data set never smoked marijuana </a:t>
                </a:r>
                <a:r>
                  <a:rPr lang="en-US" sz="2400" i="1" dirty="0"/>
                  <a:t>given that the student is male</a:t>
                </a:r>
                <a:r>
                  <a:rPr lang="en-US" sz="2400" dirty="0"/>
                  <a:t>, we consult the first row of the table to find that</a:t>
                </a:r>
              </a:p>
              <a:p>
                <a:pPr marL="109537" indent="0">
                  <a:buNone/>
                </a:pPr>
                <a:endParaRPr lang="en-US" sz="2400" dirty="0"/>
              </a:p>
              <a:p>
                <a:pPr marL="109537" indent="0">
                  <a:buNone/>
                </a:pPr>
                <a:r>
                  <a:rPr lang="en-US" sz="2400" dirty="0"/>
                  <a:t>P(student never smoked marijuana | student is male) =</a:t>
                </a:r>
              </a:p>
              <a:p>
                <a:pPr marL="109537" indent="0">
                  <a:buNone/>
                </a:pPr>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185</m:t>
                        </m:r>
                      </m:num>
                      <m:den>
                        <m:r>
                          <a:rPr lang="en-US" sz="2400" i="1">
                            <a:latin typeface="Cambria Math" panose="02040503050406030204" pitchFamily="18" charset="0"/>
                          </a:rPr>
                          <m:t>227</m:t>
                        </m:r>
                      </m:den>
                    </m:f>
                    <m:r>
                      <a:rPr lang="en-US" sz="2400" i="1">
                        <a:latin typeface="Cambria Math" panose="02040503050406030204" pitchFamily="18" charset="0"/>
                      </a:rPr>
                      <m:t>=0.815</m:t>
                    </m:r>
                  </m:oMath>
                </a14:m>
                <a:endParaRPr lang="en-US" altLang="en-US" sz="2400" dirty="0"/>
              </a:p>
            </p:txBody>
          </p:sp>
        </mc:Choice>
        <mc:Fallback>
          <p:sp>
            <p:nvSpPr>
              <p:cNvPr id="19459" name="Rectangle 3"/>
              <p:cNvSpPr>
                <a:spLocks noGrp="1" noRot="1" noChangeAspect="1" noMove="1" noResize="1" noEditPoints="1" noAdjustHandles="1" noChangeArrowheads="1" noChangeShapeType="1" noTextEdit="1"/>
              </p:cNvSpPr>
              <p:nvPr>
                <p:ph idx="4294967295"/>
              </p:nvPr>
            </p:nvSpPr>
            <p:spPr>
              <a:xfrm>
                <a:off x="2057400" y="1676400"/>
                <a:ext cx="7696200" cy="4648200"/>
              </a:xfrm>
              <a:blipFill>
                <a:blip r:embed="rId2"/>
                <a:stretch>
                  <a:fillRect t="-1048"/>
                </a:stretch>
              </a:blipFill>
            </p:spPr>
            <p:txBody>
              <a:bodyPr/>
              <a:lstStyle/>
              <a:p>
                <a:r>
                  <a:rPr lang="en-US">
                    <a:noFill/>
                  </a:rPr>
                  <a:t> </a:t>
                </a:r>
              </a:p>
            </p:txBody>
          </p:sp>
        </mc:Fallback>
      </mc:AlternateContent>
    </p:spTree>
    <p:extLst>
      <p:ext uri="{BB962C8B-B14F-4D97-AF65-F5344CB8AC3E}">
        <p14:creationId xmlns:p14="http://schemas.microsoft.com/office/powerpoint/2010/main" val="4067055927"/>
      </p:ext>
    </p:extLst>
  </p:cSld>
  <p:clrMapOvr>
    <a:masterClrMapping/>
  </p:clrMapOvr>
  <p:transition>
    <p:fade thruBlk="1"/>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2057400" y="381000"/>
            <a:ext cx="8229600" cy="8382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Solution Part 3</a:t>
            </a:r>
          </a:p>
        </p:txBody>
      </p:sp>
      <mc:AlternateContent xmlns:mc="http://schemas.openxmlformats.org/markup-compatibility/2006">
        <mc:Choice xmlns:a14="http://schemas.microsoft.com/office/drawing/2010/main" Requires="a14">
          <p:sp>
            <p:nvSpPr>
              <p:cNvPr id="19459" name="Rectangle 3"/>
              <p:cNvSpPr>
                <a:spLocks noGrp="1" noChangeArrowheads="1"/>
              </p:cNvSpPr>
              <p:nvPr>
                <p:ph idx="4294967295"/>
              </p:nvPr>
            </p:nvSpPr>
            <p:spPr>
              <a:xfrm>
                <a:off x="2057400" y="1676400"/>
                <a:ext cx="7696200" cy="4648200"/>
              </a:xfrm>
            </p:spPr>
            <p:txBody>
              <a:bodyPr>
                <a:normAutofit/>
              </a:bodyPr>
              <a:lstStyle/>
              <a:p>
                <a:pPr marL="109537" indent="0">
                  <a:buNone/>
                </a:pPr>
                <a:r>
                  <a:rPr lang="en-US" sz="2400" dirty="0"/>
                  <a:t>To find the probability that a randomly selected student from the </a:t>
                </a:r>
                <a:r>
                  <a:rPr lang="en-US" sz="2400" i="1" dirty="0"/>
                  <a:t>NELS</a:t>
                </a:r>
                <a:r>
                  <a:rPr lang="en-US" sz="2400" dirty="0"/>
                  <a:t> data set never smoked marijuana </a:t>
                </a:r>
                <a:r>
                  <a:rPr lang="en-US" sz="2400" i="1" dirty="0"/>
                  <a:t>given that the student is female</a:t>
                </a:r>
                <a:r>
                  <a:rPr lang="en-US" sz="2400" dirty="0"/>
                  <a:t>, we consult the second row of the table to find that</a:t>
                </a:r>
              </a:p>
              <a:p>
                <a:pPr marL="109537" indent="0">
                  <a:buNone/>
                </a:pPr>
                <a:endParaRPr lang="en-US" sz="2400" dirty="0"/>
              </a:p>
              <a:p>
                <a:pPr marL="109537" indent="0">
                  <a:buNone/>
                </a:pPr>
                <a:r>
                  <a:rPr lang="en-US" sz="2400" dirty="0"/>
                  <a:t>P(student never smoked marijuana | student is female)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223</m:t>
                        </m:r>
                      </m:num>
                      <m:den>
                        <m:r>
                          <a:rPr lang="en-US" sz="2400" i="1">
                            <a:latin typeface="Cambria Math" panose="02040503050406030204" pitchFamily="18" charset="0"/>
                          </a:rPr>
                          <m:t>273</m:t>
                        </m:r>
                      </m:den>
                    </m:f>
                  </m:oMath>
                </a14:m>
                <a:endParaRPr lang="en-US" sz="2400" i="1" dirty="0">
                  <a:latin typeface="Cambria Math" panose="02040503050406030204" pitchFamily="18" charset="0"/>
                </a:endParaRPr>
              </a:p>
              <a:p>
                <a:pPr marL="109537"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=0.817</m:t>
                      </m:r>
                    </m:oMath>
                  </m:oMathPara>
                </a14:m>
                <a:endParaRPr lang="en-US" altLang="en-US" sz="2400" dirty="0"/>
              </a:p>
            </p:txBody>
          </p:sp>
        </mc:Choice>
        <mc:Fallback>
          <p:sp>
            <p:nvSpPr>
              <p:cNvPr id="19459" name="Rectangle 3"/>
              <p:cNvSpPr>
                <a:spLocks noGrp="1" noRot="1" noChangeAspect="1" noMove="1" noResize="1" noEditPoints="1" noAdjustHandles="1" noChangeArrowheads="1" noChangeShapeType="1" noTextEdit="1"/>
              </p:cNvSpPr>
              <p:nvPr>
                <p:ph idx="4294967295"/>
              </p:nvPr>
            </p:nvSpPr>
            <p:spPr>
              <a:xfrm>
                <a:off x="2057400" y="1676400"/>
                <a:ext cx="7696200" cy="4648200"/>
              </a:xfrm>
              <a:blipFill>
                <a:blip r:embed="rId2"/>
                <a:stretch>
                  <a:fillRect t="-1048" r="-1823"/>
                </a:stretch>
              </a:blipFill>
            </p:spPr>
            <p:txBody>
              <a:bodyPr/>
              <a:lstStyle/>
              <a:p>
                <a:r>
                  <a:rPr lang="en-US">
                    <a:noFill/>
                  </a:rPr>
                  <a:t> </a:t>
                </a:r>
              </a:p>
            </p:txBody>
          </p:sp>
        </mc:Fallback>
      </mc:AlternateContent>
    </p:spTree>
    <p:extLst>
      <p:ext uri="{BB962C8B-B14F-4D97-AF65-F5344CB8AC3E}">
        <p14:creationId xmlns:p14="http://schemas.microsoft.com/office/powerpoint/2010/main" val="3365459428"/>
      </p:ext>
    </p:extLst>
  </p:cSld>
  <p:clrMapOvr>
    <a:masterClrMapping/>
  </p:clrMapOvr>
  <p:transition>
    <p:fade thruBlk="1"/>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81200" y="533400"/>
            <a:ext cx="8229600" cy="7620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Solution Part 4</a:t>
            </a:r>
          </a:p>
        </p:txBody>
      </p:sp>
      <p:sp>
        <p:nvSpPr>
          <p:cNvPr id="19459" name="Rectangle 3"/>
          <p:cNvSpPr>
            <a:spLocks noGrp="1" noChangeArrowheads="1"/>
          </p:cNvSpPr>
          <p:nvPr>
            <p:ph idx="4294967295"/>
          </p:nvPr>
        </p:nvSpPr>
        <p:spPr>
          <a:xfrm>
            <a:off x="1981200" y="2362200"/>
            <a:ext cx="7772400" cy="3562350"/>
          </a:xfrm>
        </p:spPr>
        <p:txBody>
          <a:bodyPr/>
          <a:lstStyle/>
          <a:p>
            <a:pPr>
              <a:buNone/>
            </a:pPr>
            <a:r>
              <a:rPr lang="en-US" sz="2400" dirty="0"/>
              <a:t>Because P(student never smoked marijuana | student is male)  does not equal P(student is male | student never smoked marijuana), we may note that P(E</a:t>
            </a:r>
            <a:r>
              <a:rPr lang="en-US" sz="2400" baseline="-25000" dirty="0"/>
              <a:t>1</a:t>
            </a:r>
            <a:r>
              <a:rPr lang="en-US" sz="2400" dirty="0"/>
              <a:t>|E</a:t>
            </a:r>
            <a:r>
              <a:rPr lang="en-US" sz="2400" baseline="-25000" dirty="0"/>
              <a:t>2</a:t>
            </a:r>
            <a:r>
              <a:rPr lang="en-US" sz="2400" dirty="0"/>
              <a:t>) and P(E</a:t>
            </a:r>
            <a:r>
              <a:rPr lang="en-US" sz="2400" baseline="-25000" dirty="0"/>
              <a:t>2</a:t>
            </a:r>
            <a:r>
              <a:rPr lang="en-US" sz="2400" dirty="0"/>
              <a:t>|E</a:t>
            </a:r>
            <a:r>
              <a:rPr lang="en-US" sz="2400" baseline="-25000" dirty="0"/>
              <a:t>1</a:t>
            </a:r>
            <a:r>
              <a:rPr lang="en-US" sz="2400" dirty="0"/>
              <a:t>) do not have to be equal to each other.  In fact, they will be equal to each other only when P(E</a:t>
            </a:r>
            <a:r>
              <a:rPr lang="en-US" sz="2400" baseline="-25000" dirty="0"/>
              <a:t>1</a:t>
            </a:r>
            <a:r>
              <a:rPr lang="en-US" sz="2400" dirty="0"/>
              <a:t>) = P(E</a:t>
            </a:r>
            <a:r>
              <a:rPr lang="en-US" sz="2400" baseline="-25000" dirty="0"/>
              <a:t>2</a:t>
            </a:r>
            <a:r>
              <a:rPr lang="en-US" sz="2400" dirty="0"/>
              <a:t>)</a:t>
            </a:r>
            <a:endParaRPr lang="en-US" altLang="en-US" sz="2400" dirty="0"/>
          </a:p>
          <a:p>
            <a:pPr eaLnBrk="1" hangingPunct="1">
              <a:buFontTx/>
              <a:buNone/>
            </a:pPr>
            <a:endParaRPr lang="en-US" altLang="en-US" dirty="0"/>
          </a:p>
        </p:txBody>
      </p:sp>
    </p:spTree>
    <p:extLst>
      <p:ext uri="{BB962C8B-B14F-4D97-AF65-F5344CB8AC3E}">
        <p14:creationId xmlns:p14="http://schemas.microsoft.com/office/powerpoint/2010/main" val="1510908648"/>
      </p:ext>
    </p:extLst>
  </p:cSld>
  <p:clrMapOvr>
    <a:masterClrMapping/>
  </p:clrMapOvr>
  <p:transition>
    <p:fade thruBlk="1"/>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05000" y="533400"/>
            <a:ext cx="8229600" cy="8382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Complement of a Conditional Probability</a:t>
            </a:r>
          </a:p>
        </p:txBody>
      </p:sp>
      <p:sp>
        <p:nvSpPr>
          <p:cNvPr id="19459" name="Rectangle 3"/>
          <p:cNvSpPr>
            <a:spLocks noGrp="1" noChangeArrowheads="1"/>
          </p:cNvSpPr>
          <p:nvPr>
            <p:ph idx="4294967295"/>
          </p:nvPr>
        </p:nvSpPr>
        <p:spPr>
          <a:xfrm>
            <a:off x="1905000" y="2362200"/>
            <a:ext cx="7848600" cy="3562350"/>
          </a:xfrm>
        </p:spPr>
        <p:txBody>
          <a:bodyPr/>
          <a:lstStyle/>
          <a:p>
            <a:pPr>
              <a:buNone/>
            </a:pPr>
            <a:r>
              <a:rPr lang="en-US" sz="2800" dirty="0"/>
              <a:t>                     P(E</a:t>
            </a:r>
            <a:r>
              <a:rPr lang="en-US" sz="2800" baseline="-25000" dirty="0"/>
              <a:t>1</a:t>
            </a:r>
            <a:r>
              <a:rPr lang="en-US" sz="2800" baseline="30000" dirty="0"/>
              <a:t>c</a:t>
            </a:r>
            <a:r>
              <a:rPr lang="en-US" sz="2800" dirty="0"/>
              <a:t>|E</a:t>
            </a:r>
            <a:r>
              <a:rPr lang="en-US" sz="2800" baseline="-25000" dirty="0"/>
              <a:t>2</a:t>
            </a:r>
            <a:r>
              <a:rPr lang="en-US" sz="2800" dirty="0"/>
              <a:t>) = 1 – P(E</a:t>
            </a:r>
            <a:r>
              <a:rPr lang="en-US" sz="2800" baseline="-25000" dirty="0"/>
              <a:t>1</a:t>
            </a:r>
            <a:r>
              <a:rPr lang="en-US" sz="2800" dirty="0"/>
              <a:t>|E</a:t>
            </a:r>
            <a:r>
              <a:rPr lang="en-US" sz="2800" baseline="-25000" dirty="0"/>
              <a:t>2</a:t>
            </a:r>
            <a:r>
              <a:rPr lang="en-US" sz="2800" dirty="0"/>
              <a:t>)</a:t>
            </a:r>
            <a:endParaRPr lang="en-US" altLang="en-US" sz="2800" dirty="0"/>
          </a:p>
          <a:p>
            <a:pPr eaLnBrk="1" hangingPunct="1">
              <a:buFontTx/>
              <a:buNone/>
            </a:pPr>
            <a:endParaRPr lang="en-US" altLang="en-US" dirty="0"/>
          </a:p>
        </p:txBody>
      </p:sp>
    </p:spTree>
    <p:extLst>
      <p:ext uri="{BB962C8B-B14F-4D97-AF65-F5344CB8AC3E}">
        <p14:creationId xmlns:p14="http://schemas.microsoft.com/office/powerpoint/2010/main" val="847054631"/>
      </p:ext>
    </p:extLst>
  </p:cSld>
  <p:clrMapOvr>
    <a:masterClrMapping/>
  </p:clrMapOvr>
  <p:transition>
    <p:fade thruBlk="1"/>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05000" y="381000"/>
            <a:ext cx="8229600" cy="990600"/>
          </a:xfrm>
        </p:spPr>
        <p:txBody>
          <a:bodyPr>
            <a:noAutofit/>
          </a:bodyPr>
          <a:lstStyle/>
          <a:p>
            <a:pPr eaLnBrk="1" hangingPunct="1">
              <a:defRPr/>
            </a:pPr>
            <a:r>
              <a:rPr lang="en-US" sz="2400" dirty="0">
                <a:solidFill>
                  <a:schemeClr val="tx1"/>
                </a:solidFill>
                <a:effectLst>
                  <a:outerShdw blurRad="38100" dist="38100" dir="2700000" algn="tl">
                    <a:srgbClr val="FFFFFF"/>
                  </a:outerShdw>
                </a:effectLst>
              </a:rPr>
              <a:t>Example: Complement of a Conditional Probability</a:t>
            </a:r>
          </a:p>
        </p:txBody>
      </p:sp>
      <p:sp>
        <p:nvSpPr>
          <p:cNvPr id="19459" name="Rectangle 3"/>
          <p:cNvSpPr>
            <a:spLocks noGrp="1" noChangeArrowheads="1"/>
          </p:cNvSpPr>
          <p:nvPr>
            <p:ph idx="4294967295"/>
          </p:nvPr>
        </p:nvSpPr>
        <p:spPr>
          <a:xfrm>
            <a:off x="1905000" y="2362200"/>
            <a:ext cx="7848600" cy="3562350"/>
          </a:xfrm>
        </p:spPr>
        <p:txBody>
          <a:bodyPr/>
          <a:lstStyle/>
          <a:p>
            <a:pPr>
              <a:buNone/>
            </a:pPr>
            <a:r>
              <a:rPr lang="en-US" sz="2400" dirty="0"/>
              <a:t>Suppose that the probability that a pregnancy test comes back negative given that a woman is actually pregnant is .05. </a:t>
            </a:r>
          </a:p>
          <a:p>
            <a:pPr>
              <a:buNone/>
            </a:pPr>
            <a:endParaRPr lang="en-US" sz="2400" dirty="0"/>
          </a:p>
          <a:p>
            <a:pPr>
              <a:buNone/>
            </a:pPr>
            <a:r>
              <a:rPr lang="en-US" sz="2400" dirty="0"/>
              <a:t>Find the probability of the test coming back positive given that a woman is actually pregnant.</a:t>
            </a:r>
            <a:endParaRPr lang="en-US" altLang="en-US" sz="2400" dirty="0"/>
          </a:p>
          <a:p>
            <a:pPr eaLnBrk="1" hangingPunct="1">
              <a:buFontTx/>
              <a:buNone/>
            </a:pPr>
            <a:endParaRPr lang="en-US" altLang="en-US" dirty="0"/>
          </a:p>
        </p:txBody>
      </p:sp>
    </p:spTree>
    <p:extLst>
      <p:ext uri="{BB962C8B-B14F-4D97-AF65-F5344CB8AC3E}">
        <p14:creationId xmlns:p14="http://schemas.microsoft.com/office/powerpoint/2010/main" val="2777878343"/>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8C5D0C1-5F37-2944-9DE5-F51E5B27343B}"/>
              </a:ext>
            </a:extLst>
          </p:cNvPr>
          <p:cNvSpPr>
            <a:spLocks noGrp="1" noChangeArrowheads="1"/>
          </p:cNvSpPr>
          <p:nvPr>
            <p:ph type="title"/>
          </p:nvPr>
        </p:nvSpPr>
        <p:spPr>
          <a:xfrm>
            <a:off x="3049588" y="457200"/>
            <a:ext cx="5937250" cy="1189038"/>
          </a:xfrm>
        </p:spPr>
        <p:txBody>
          <a:bodyPr>
            <a:noAutofit/>
          </a:bodyPr>
          <a:lstStyle/>
          <a:p>
            <a:pPr fontAlgn="auto">
              <a:spcAft>
                <a:spcPts val="0"/>
              </a:spcAft>
              <a:defRPr/>
            </a:pPr>
            <a:r>
              <a:rPr lang="en-US" sz="2400" i="1" dirty="0">
                <a:solidFill>
                  <a:schemeClr val="tx1"/>
                </a:solidFill>
                <a:effectLst>
                  <a:outerShdw blurRad="38100" dist="38100" dir="2700000" algn="tl">
                    <a:srgbClr val="000000">
                      <a:alpha val="43137"/>
                    </a:srgbClr>
                  </a:outerShdw>
                </a:effectLst>
              </a:rPr>
              <a:t>Example</a:t>
            </a:r>
            <a:r>
              <a:rPr lang="en-US" sz="2400" dirty="0">
                <a:solidFill>
                  <a:schemeClr val="tx1"/>
                </a:solidFill>
                <a:effectLst>
                  <a:outerShdw blurRad="38100" dist="38100" dir="2700000" algn="tl">
                    <a:srgbClr val="000000">
                      <a:alpha val="43137"/>
                    </a:srgbClr>
                  </a:outerShdw>
                </a:effectLst>
              </a:rPr>
              <a:t>:  Frequency distribution table for region from the NELS data set</a:t>
            </a:r>
          </a:p>
        </p:txBody>
      </p:sp>
      <p:sp>
        <p:nvSpPr>
          <p:cNvPr id="6146" name="Content Placeholder 2">
            <a:extLst>
              <a:ext uri="{FF2B5EF4-FFF2-40B4-BE49-F238E27FC236}">
                <a16:creationId xmlns:a16="http://schemas.microsoft.com/office/drawing/2014/main" id="{C1B12E23-31EA-D3FD-230F-E76D1424AED3}"/>
              </a:ext>
            </a:extLst>
          </p:cNvPr>
          <p:cNvSpPr>
            <a:spLocks noGrp="1" noChangeArrowheads="1"/>
          </p:cNvSpPr>
          <p:nvPr>
            <p:ph idx="1"/>
          </p:nvPr>
        </p:nvSpPr>
        <p:spPr>
          <a:xfrm>
            <a:off x="3130550" y="2286000"/>
            <a:ext cx="5937250" cy="3454400"/>
          </a:xfrm>
        </p:spPr>
        <p:txBody>
          <a:bodyPr/>
          <a:lstStyle/>
          <a:p>
            <a:pPr marL="0" indent="0">
              <a:buFont typeface="Arial" panose="020B0604020202020204" pitchFamily="34" charset="0"/>
              <a:buNone/>
            </a:pPr>
            <a:r>
              <a:rPr lang="en-US" altLang="en-US" b="1"/>
              <a:t>table(NELS$region)</a:t>
            </a:r>
          </a:p>
          <a:p>
            <a:pPr marL="0" indent="0">
              <a:buFont typeface="Arial" panose="020B0604020202020204" pitchFamily="34" charset="0"/>
              <a:buNone/>
            </a:pPr>
            <a:r>
              <a:rPr lang="en-US" altLang="en-US"/>
              <a:t>Northeast 	North Central 	South 	West</a:t>
            </a:r>
          </a:p>
          <a:p>
            <a:pPr marL="0" indent="0">
              <a:buFont typeface="Arial" panose="020B0604020202020204" pitchFamily="34" charset="0"/>
              <a:buNone/>
            </a:pPr>
            <a:r>
              <a:rPr lang="en-US" altLang="en-US"/>
              <a:t>106 	  	151     		150       	93</a:t>
            </a:r>
          </a:p>
          <a:p>
            <a:pPr marL="0" indent="0">
              <a:buFont typeface="Arial" panose="020B0604020202020204" pitchFamily="34" charset="0"/>
              <a:buNone/>
            </a:pPr>
            <a:endParaRPr lang="en-US" altLang="en-US"/>
          </a:p>
          <a:p>
            <a:pPr marL="0" indent="0">
              <a:buFont typeface="Arial" panose="020B0604020202020204" pitchFamily="34" charset="0"/>
              <a:buNone/>
            </a:pPr>
            <a:r>
              <a:rPr lang="en-US" altLang="en-US" b="1"/>
              <a:t>percent.table(NELS$region)</a:t>
            </a:r>
          </a:p>
          <a:p>
            <a:pPr marL="0" indent="0">
              <a:buFont typeface="Arial" panose="020B0604020202020204" pitchFamily="34" charset="0"/>
              <a:buNone/>
            </a:pPr>
            <a:r>
              <a:rPr lang="en-US" altLang="en-US"/>
              <a:t>Northeast 	North Central 	South 	West</a:t>
            </a:r>
          </a:p>
          <a:p>
            <a:pPr marL="0" indent="0">
              <a:buFont typeface="Arial" panose="020B0604020202020204" pitchFamily="34" charset="0"/>
              <a:buNone/>
            </a:pPr>
            <a:r>
              <a:rPr lang="en-US" altLang="en-US"/>
              <a:t>21.2		30.2		30.0	18.6</a:t>
            </a:r>
          </a:p>
        </p:txBody>
      </p:sp>
    </p:spTree>
    <p:extLst>
      <p:ext uri="{BB962C8B-B14F-4D97-AF65-F5344CB8AC3E}">
        <p14:creationId xmlns:p14="http://schemas.microsoft.com/office/powerpoint/2010/main" val="340127557"/>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05000" y="381000"/>
            <a:ext cx="8229600" cy="10668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Solution</a:t>
            </a:r>
          </a:p>
        </p:txBody>
      </p:sp>
      <p:sp>
        <p:nvSpPr>
          <p:cNvPr id="19459" name="Rectangle 3"/>
          <p:cNvSpPr>
            <a:spLocks noGrp="1" noChangeArrowheads="1"/>
          </p:cNvSpPr>
          <p:nvPr>
            <p:ph idx="4294967295"/>
          </p:nvPr>
        </p:nvSpPr>
        <p:spPr>
          <a:xfrm>
            <a:off x="1905000" y="2362200"/>
            <a:ext cx="7848600" cy="3562350"/>
          </a:xfrm>
        </p:spPr>
        <p:txBody>
          <a:bodyPr/>
          <a:lstStyle/>
          <a:p>
            <a:pPr>
              <a:buNone/>
            </a:pPr>
            <a:r>
              <a:rPr lang="en-US" sz="2400" dirty="0"/>
              <a:t>If we let E</a:t>
            </a:r>
            <a:r>
              <a:rPr lang="en-US" sz="2400" baseline="-25000" dirty="0"/>
              <a:t>1</a:t>
            </a:r>
            <a:r>
              <a:rPr lang="en-US" sz="2400" dirty="0"/>
              <a:t> be the event that the pregnancy test comes back positive, then the complement of this event, E</a:t>
            </a:r>
            <a:r>
              <a:rPr lang="en-US" sz="2400" baseline="-25000" dirty="0"/>
              <a:t>1</a:t>
            </a:r>
            <a:r>
              <a:rPr lang="en-US" sz="2400" baseline="30000" dirty="0"/>
              <a:t>c</a:t>
            </a:r>
            <a:r>
              <a:rPr lang="en-US" sz="2400" dirty="0"/>
              <a:t>, is that the pregnancy test comes back negative. Furthermore, if we let E</a:t>
            </a:r>
            <a:r>
              <a:rPr lang="en-US" sz="2400" baseline="-25000" dirty="0"/>
              <a:t>2</a:t>
            </a:r>
            <a:r>
              <a:rPr lang="en-US" sz="2400" dirty="0"/>
              <a:t> be the event that the woman is actually pregnant, we are interested in finding P(E</a:t>
            </a:r>
            <a:r>
              <a:rPr lang="en-US" sz="2400" baseline="-25000" dirty="0"/>
              <a:t>1</a:t>
            </a:r>
            <a:r>
              <a:rPr lang="en-US" sz="2400" dirty="0"/>
              <a:t>|E</a:t>
            </a:r>
            <a:r>
              <a:rPr lang="en-US" sz="2400" baseline="-25000" dirty="0"/>
              <a:t>2</a:t>
            </a:r>
            <a:r>
              <a:rPr lang="en-US" sz="2400" dirty="0"/>
              <a:t>). </a:t>
            </a:r>
          </a:p>
          <a:p>
            <a:pPr>
              <a:buNone/>
            </a:pPr>
            <a:endParaRPr lang="en-US" sz="2400" dirty="0"/>
          </a:p>
          <a:p>
            <a:pPr>
              <a:buNone/>
            </a:pPr>
            <a:r>
              <a:rPr lang="en-US" sz="2400" dirty="0"/>
              <a:t>Since we are given that P(E</a:t>
            </a:r>
            <a:r>
              <a:rPr lang="en-US" sz="2400" baseline="-25000" dirty="0"/>
              <a:t>1</a:t>
            </a:r>
            <a:r>
              <a:rPr lang="en-US" sz="2400" baseline="30000" dirty="0"/>
              <a:t>c</a:t>
            </a:r>
            <a:r>
              <a:rPr lang="en-US" sz="2400" dirty="0"/>
              <a:t>|E</a:t>
            </a:r>
            <a:r>
              <a:rPr lang="en-US" sz="2400" baseline="-25000" dirty="0"/>
              <a:t>2</a:t>
            </a:r>
            <a:r>
              <a:rPr lang="en-US" sz="2400" dirty="0"/>
              <a:t>)=.05, by the equation P(E</a:t>
            </a:r>
            <a:r>
              <a:rPr lang="en-US" sz="2400" baseline="-25000" dirty="0"/>
              <a:t>1</a:t>
            </a:r>
            <a:r>
              <a:rPr lang="en-US" sz="2400" baseline="30000" dirty="0"/>
              <a:t>c</a:t>
            </a:r>
            <a:r>
              <a:rPr lang="en-US" sz="2400" dirty="0"/>
              <a:t>|E</a:t>
            </a:r>
            <a:r>
              <a:rPr lang="en-US" sz="2400" baseline="-25000" dirty="0"/>
              <a:t>2</a:t>
            </a:r>
            <a:r>
              <a:rPr lang="en-US" sz="2400" dirty="0"/>
              <a:t>) = 1 – P(E</a:t>
            </a:r>
            <a:r>
              <a:rPr lang="en-US" sz="2400" baseline="-25000" dirty="0"/>
              <a:t>1</a:t>
            </a:r>
            <a:r>
              <a:rPr lang="en-US" sz="2400" dirty="0"/>
              <a:t>|E</a:t>
            </a:r>
            <a:r>
              <a:rPr lang="en-US" sz="2400" baseline="-25000" dirty="0"/>
              <a:t>2</a:t>
            </a:r>
            <a:r>
              <a:rPr lang="en-US" sz="2400" dirty="0"/>
              <a:t>), we know that P(E</a:t>
            </a:r>
            <a:r>
              <a:rPr lang="en-US" sz="2400" baseline="-25000" dirty="0"/>
              <a:t>1</a:t>
            </a:r>
            <a:r>
              <a:rPr lang="en-US" sz="2400" dirty="0"/>
              <a:t>|E</a:t>
            </a:r>
            <a:r>
              <a:rPr lang="en-US" sz="2400" baseline="-25000" dirty="0"/>
              <a:t>2</a:t>
            </a:r>
            <a:r>
              <a:rPr lang="en-US" sz="2400" dirty="0"/>
              <a:t>) must be .95.</a:t>
            </a:r>
            <a:endParaRPr lang="en-US" altLang="en-US" sz="2400" dirty="0"/>
          </a:p>
          <a:p>
            <a:pPr eaLnBrk="1" hangingPunct="1">
              <a:buFontTx/>
              <a:buNone/>
            </a:pPr>
            <a:endParaRPr lang="en-US" altLang="en-US" dirty="0"/>
          </a:p>
        </p:txBody>
      </p:sp>
    </p:spTree>
    <p:extLst>
      <p:ext uri="{BB962C8B-B14F-4D97-AF65-F5344CB8AC3E}">
        <p14:creationId xmlns:p14="http://schemas.microsoft.com/office/powerpoint/2010/main" val="3471460771"/>
      </p:ext>
    </p:extLst>
  </p:cSld>
  <p:clrMapOvr>
    <a:masterClrMapping/>
  </p:clrMapOvr>
  <p:transition>
    <p:fade thruBlk="1"/>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05000" y="457200"/>
            <a:ext cx="8229600" cy="838200"/>
          </a:xfrm>
        </p:spPr>
        <p:txBody>
          <a:bodyPr>
            <a:normAutofit/>
          </a:bodyPr>
          <a:lstStyle/>
          <a:p>
            <a:pPr eaLnBrk="1" hangingPunct="1">
              <a:defRPr/>
            </a:pPr>
            <a:r>
              <a:rPr lang="en-US" sz="2400" dirty="0">
                <a:solidFill>
                  <a:schemeClr val="tx1"/>
                </a:solidFill>
                <a:effectLst>
                  <a:outerShdw blurRad="38100" dist="38100" dir="2700000" algn="tl">
                    <a:srgbClr val="FFFFFF"/>
                  </a:outerShdw>
                </a:effectLst>
              </a:rPr>
              <a:t>The Law of Total Probability</a:t>
            </a:r>
          </a:p>
        </p:txBody>
      </p:sp>
      <p:sp>
        <p:nvSpPr>
          <p:cNvPr id="19459" name="Rectangle 3"/>
          <p:cNvSpPr>
            <a:spLocks noGrp="1" noChangeArrowheads="1"/>
          </p:cNvSpPr>
          <p:nvPr>
            <p:ph idx="4294967295"/>
          </p:nvPr>
        </p:nvSpPr>
        <p:spPr>
          <a:xfrm>
            <a:off x="1524000" y="2362200"/>
            <a:ext cx="8229600" cy="3562350"/>
          </a:xfrm>
        </p:spPr>
        <p:txBody>
          <a:bodyPr>
            <a:normAutofit/>
          </a:bodyPr>
          <a:lstStyle/>
          <a:p>
            <a:pPr>
              <a:buNone/>
            </a:pPr>
            <a:r>
              <a:rPr lang="en-US" sz="2800" dirty="0"/>
              <a:t>                P(A) = P(A|E</a:t>
            </a:r>
            <a:r>
              <a:rPr lang="en-US" sz="2800" baseline="-25000" dirty="0"/>
              <a:t>1</a:t>
            </a:r>
            <a:r>
              <a:rPr lang="en-US" sz="2800" dirty="0"/>
              <a:t>)P(E</a:t>
            </a:r>
            <a:r>
              <a:rPr lang="en-US" sz="2800" baseline="-25000" dirty="0"/>
              <a:t>1</a:t>
            </a:r>
            <a:r>
              <a:rPr lang="en-US" sz="2800" dirty="0"/>
              <a:t>) + P(A|E</a:t>
            </a:r>
            <a:r>
              <a:rPr lang="en-US" sz="2800" baseline="-25000" dirty="0"/>
              <a:t>1</a:t>
            </a:r>
            <a:r>
              <a:rPr lang="en-US" sz="2800" baseline="30000" dirty="0"/>
              <a:t>c</a:t>
            </a:r>
            <a:r>
              <a:rPr lang="en-US" sz="2800" dirty="0"/>
              <a:t>)P(E</a:t>
            </a:r>
            <a:r>
              <a:rPr lang="en-US" sz="2800" baseline="-25000" dirty="0"/>
              <a:t>1</a:t>
            </a:r>
            <a:r>
              <a:rPr lang="en-US" sz="2800" baseline="30000" dirty="0"/>
              <a:t>c</a:t>
            </a:r>
            <a:r>
              <a:rPr lang="en-US" sz="2800" dirty="0"/>
              <a:t>)</a:t>
            </a:r>
            <a:endParaRPr lang="en-US" altLang="en-US" sz="2800" dirty="0"/>
          </a:p>
        </p:txBody>
      </p:sp>
    </p:spTree>
    <p:extLst>
      <p:ext uri="{BB962C8B-B14F-4D97-AF65-F5344CB8AC3E}">
        <p14:creationId xmlns:p14="http://schemas.microsoft.com/office/powerpoint/2010/main" val="2518803412"/>
      </p:ext>
    </p:extLst>
  </p:cSld>
  <p:clrMapOvr>
    <a:masterClrMapping/>
  </p:clrMapOvr>
  <p:transition>
    <p:fade thruBlk="1"/>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524000" y="1143000"/>
            <a:ext cx="8229600" cy="1066800"/>
          </a:xfrm>
        </p:spPr>
        <p:txBody>
          <a:bodyPr>
            <a:noAutofit/>
          </a:bodyPr>
          <a:lstStyle/>
          <a:p>
            <a:pPr eaLnBrk="1" hangingPunct="1">
              <a:defRPr/>
            </a:pPr>
            <a:r>
              <a:rPr lang="en-US" sz="3600" dirty="0">
                <a:solidFill>
                  <a:schemeClr val="tx1"/>
                </a:solidFill>
                <a:effectLst>
                  <a:outerShdw blurRad="38100" dist="38100" dir="2700000" algn="tl">
                    <a:srgbClr val="FFFFFF"/>
                  </a:outerShdw>
                </a:effectLst>
              </a:rPr>
              <a:t>Example: Law of Total Probability</a:t>
            </a:r>
          </a:p>
        </p:txBody>
      </p:sp>
      <p:sp>
        <p:nvSpPr>
          <p:cNvPr id="19459" name="Rectangle 3"/>
          <p:cNvSpPr>
            <a:spLocks noGrp="1" noChangeArrowheads="1"/>
          </p:cNvSpPr>
          <p:nvPr>
            <p:ph idx="4294967295"/>
          </p:nvPr>
        </p:nvSpPr>
        <p:spPr>
          <a:xfrm>
            <a:off x="1524000" y="2362200"/>
            <a:ext cx="8229600" cy="3562350"/>
          </a:xfrm>
        </p:spPr>
        <p:txBody>
          <a:bodyPr/>
          <a:lstStyle/>
          <a:p>
            <a:pPr>
              <a:buNone/>
            </a:pPr>
            <a:r>
              <a:rPr lang="en-US" dirty="0"/>
              <a:t>Use the information provided in the above paragraph to calculate the probability that a test would come back positive regardless of whether the woman is pregnant or not. </a:t>
            </a:r>
            <a:endParaRPr lang="en-US" altLang="en-US" dirty="0"/>
          </a:p>
        </p:txBody>
      </p:sp>
    </p:spTree>
    <p:extLst>
      <p:ext uri="{BB962C8B-B14F-4D97-AF65-F5344CB8AC3E}">
        <p14:creationId xmlns:p14="http://schemas.microsoft.com/office/powerpoint/2010/main" val="2569023010"/>
      </p:ext>
    </p:extLst>
  </p:cSld>
  <p:clrMapOvr>
    <a:masterClrMapping/>
  </p:clrMapOvr>
  <p:transition>
    <p:fade thruBlk="1"/>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524000" y="1143000"/>
            <a:ext cx="8229600" cy="1066800"/>
          </a:xfrm>
        </p:spPr>
        <p:txBody>
          <a:bodyPr>
            <a:normAutofit/>
          </a:bodyPr>
          <a:lstStyle/>
          <a:p>
            <a:pPr eaLnBrk="1" hangingPunct="1">
              <a:defRPr/>
            </a:pPr>
            <a:r>
              <a:rPr lang="en-US" sz="3600" dirty="0">
                <a:solidFill>
                  <a:schemeClr val="tx1"/>
                </a:solidFill>
                <a:effectLst>
                  <a:outerShdw blurRad="38100" dist="38100" dir="2700000" algn="tl">
                    <a:srgbClr val="FFFFFF"/>
                  </a:outerShdw>
                </a:effectLst>
              </a:rPr>
              <a:t>Solution</a:t>
            </a:r>
          </a:p>
        </p:txBody>
      </p:sp>
      <p:sp>
        <p:nvSpPr>
          <p:cNvPr id="19459" name="Rectangle 3"/>
          <p:cNvSpPr>
            <a:spLocks noGrp="1" noChangeArrowheads="1"/>
          </p:cNvSpPr>
          <p:nvPr>
            <p:ph idx="4294967295"/>
          </p:nvPr>
        </p:nvSpPr>
        <p:spPr>
          <a:xfrm>
            <a:off x="1524000" y="2362200"/>
            <a:ext cx="8229600" cy="3562350"/>
          </a:xfrm>
        </p:spPr>
        <p:txBody>
          <a:bodyPr/>
          <a:lstStyle/>
          <a:p>
            <a:pPr marL="109537" indent="0">
              <a:buNone/>
            </a:pPr>
            <a:r>
              <a:rPr lang="en-US" dirty="0"/>
              <a:t>Using Equation 7.8, we note that P(E</a:t>
            </a:r>
            <a:r>
              <a:rPr lang="en-US" baseline="-25000" dirty="0"/>
              <a:t>1</a:t>
            </a:r>
            <a:r>
              <a:rPr lang="en-US" dirty="0"/>
              <a:t>)=.75 and therefore P(E</a:t>
            </a:r>
            <a:r>
              <a:rPr lang="en-US" baseline="-25000" dirty="0"/>
              <a:t>2</a:t>
            </a:r>
            <a:r>
              <a:rPr lang="en-US" dirty="0"/>
              <a:t>) = .25. Substituting the appropriate values into Equation 7.8, we obtain: </a:t>
            </a:r>
          </a:p>
          <a:p>
            <a:pPr marL="109537" indent="0">
              <a:buNone/>
            </a:pPr>
            <a:endParaRPr lang="en-US" dirty="0"/>
          </a:p>
          <a:p>
            <a:pPr marL="109537" indent="0">
              <a:buNone/>
            </a:pPr>
            <a:r>
              <a:rPr lang="en-US" dirty="0"/>
              <a:t>P(A) = P(A|E</a:t>
            </a:r>
            <a:r>
              <a:rPr lang="en-US" baseline="-25000" dirty="0"/>
              <a:t>1</a:t>
            </a:r>
            <a:r>
              <a:rPr lang="en-US" dirty="0"/>
              <a:t>)P(E</a:t>
            </a:r>
            <a:r>
              <a:rPr lang="en-US" baseline="-25000" dirty="0"/>
              <a:t>1</a:t>
            </a:r>
            <a:r>
              <a:rPr lang="en-US" dirty="0"/>
              <a:t>) + P(A|E</a:t>
            </a:r>
            <a:r>
              <a:rPr lang="en-US" baseline="-25000" dirty="0"/>
              <a:t>1</a:t>
            </a:r>
            <a:r>
              <a:rPr lang="en-US" baseline="30000" dirty="0"/>
              <a:t>c</a:t>
            </a:r>
            <a:r>
              <a:rPr lang="en-US" dirty="0"/>
              <a:t>)P(E</a:t>
            </a:r>
            <a:r>
              <a:rPr lang="en-US" baseline="-25000" dirty="0"/>
              <a:t>1</a:t>
            </a:r>
            <a:r>
              <a:rPr lang="en-US" baseline="30000" dirty="0"/>
              <a:t>c</a:t>
            </a:r>
            <a:r>
              <a:rPr lang="en-US" dirty="0"/>
              <a:t>) = 0.95*0.75+0.01*0.25 = 0.715.</a:t>
            </a:r>
          </a:p>
          <a:p>
            <a:pPr eaLnBrk="1" hangingPunct="1">
              <a:buFontTx/>
              <a:buNone/>
            </a:pPr>
            <a:endParaRPr lang="en-US" altLang="en-US" dirty="0"/>
          </a:p>
        </p:txBody>
      </p:sp>
    </p:spTree>
    <p:extLst>
      <p:ext uri="{BB962C8B-B14F-4D97-AF65-F5344CB8AC3E}">
        <p14:creationId xmlns:p14="http://schemas.microsoft.com/office/powerpoint/2010/main" val="1545692069"/>
      </p:ext>
    </p:extLst>
  </p:cSld>
  <p:clrMapOvr>
    <a:masterClrMapping/>
  </p:clrMapOvr>
  <p:transition>
    <p:fade thruBlk="1"/>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524000" y="1143000"/>
            <a:ext cx="8229600" cy="1066800"/>
          </a:xfrm>
        </p:spPr>
        <p:txBody>
          <a:bodyPr>
            <a:normAutofit/>
          </a:bodyPr>
          <a:lstStyle/>
          <a:p>
            <a:pPr eaLnBrk="1" hangingPunct="1">
              <a:defRPr/>
            </a:pPr>
            <a:r>
              <a:rPr lang="en-US" sz="3600" dirty="0">
                <a:solidFill>
                  <a:schemeClr val="tx1"/>
                </a:solidFill>
                <a:effectLst>
                  <a:outerShdw blurRad="38100" dist="38100" dir="2700000" algn="tl">
                    <a:srgbClr val="FFFFFF"/>
                  </a:outerShdw>
                </a:effectLst>
              </a:rPr>
              <a:t>Bayes’ Theorem</a:t>
            </a:r>
          </a:p>
        </p:txBody>
      </p:sp>
      <p:sp>
        <p:nvSpPr>
          <p:cNvPr id="9" name="Rectangle 9"/>
          <p:cNvSpPr>
            <a:spLocks noChangeArrowheads="1"/>
          </p:cNvSpPr>
          <p:nvPr/>
        </p:nvSpPr>
        <p:spPr bwMode="auto">
          <a:xfrm>
            <a:off x="2667000" y="2362200"/>
            <a:ext cx="10336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nvGraphicFramePr>
        <p:xfrm>
          <a:off x="2667000" y="2362200"/>
          <a:ext cx="6438122" cy="1143000"/>
        </p:xfrm>
        <a:graphic>
          <a:graphicData uri="http://schemas.openxmlformats.org/presentationml/2006/ole">
            <mc:AlternateContent xmlns:mc="http://schemas.openxmlformats.org/markup-compatibility/2006">
              <mc:Choice xmlns:v="urn:schemas-microsoft-com:vml" Requires="v">
                <p:oleObj r:id="rId2" imgW="2614680" imgH="456840" progId="Equation.3">
                  <p:embed/>
                </p:oleObj>
              </mc:Choice>
              <mc:Fallback>
                <p:oleObj r:id="rId2" imgW="2614680" imgH="456840" progId="Equation.3">
                  <p:embed/>
                  <p:pic>
                    <p:nvPicPr>
                      <p:cNvPr id="1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362200"/>
                        <a:ext cx="6438122" cy="1143000"/>
                      </a:xfrm>
                      <a:prstGeom prst="rect">
                        <a:avLst/>
                      </a:prstGeom>
                      <a:noFill/>
                    </p:spPr>
                  </p:pic>
                </p:oleObj>
              </mc:Fallback>
            </mc:AlternateContent>
          </a:graphicData>
        </a:graphic>
      </p:graphicFrame>
    </p:spTree>
    <p:extLst>
      <p:ext uri="{BB962C8B-B14F-4D97-AF65-F5344CB8AC3E}">
        <p14:creationId xmlns:p14="http://schemas.microsoft.com/office/powerpoint/2010/main" val="1888393625"/>
      </p:ext>
    </p:extLst>
  </p:cSld>
  <p:clrMapOvr>
    <a:masterClrMapping/>
  </p:clrMapOvr>
  <p:transition>
    <p:fade thruBlk="1"/>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2438400" y="685800"/>
            <a:ext cx="8229600" cy="762000"/>
          </a:xfrm>
        </p:spPr>
        <p:txBody>
          <a:bodyPr>
            <a:noAutofit/>
          </a:bodyPr>
          <a:lstStyle/>
          <a:p>
            <a:pPr eaLnBrk="1" hangingPunct="1">
              <a:defRPr/>
            </a:pPr>
            <a:r>
              <a:rPr lang="en-US" sz="3600" dirty="0">
                <a:solidFill>
                  <a:schemeClr val="tx1"/>
                </a:solidFill>
                <a:effectLst>
                  <a:outerShdw blurRad="38100" dist="38100" dir="2700000" algn="tl">
                    <a:srgbClr val="FFFFFF"/>
                  </a:outerShdw>
                </a:effectLst>
              </a:rPr>
              <a:t>Example: Bayes’ Theorem</a:t>
            </a:r>
          </a:p>
        </p:txBody>
      </p:sp>
      <p:sp>
        <p:nvSpPr>
          <p:cNvPr id="19459" name="Rectangle 3"/>
          <p:cNvSpPr>
            <a:spLocks noGrp="1" noChangeArrowheads="1"/>
          </p:cNvSpPr>
          <p:nvPr>
            <p:ph idx="4294967295"/>
          </p:nvPr>
        </p:nvSpPr>
        <p:spPr>
          <a:xfrm>
            <a:off x="1524000" y="1465264"/>
            <a:ext cx="8229600" cy="4783137"/>
          </a:xfrm>
        </p:spPr>
        <p:txBody>
          <a:bodyPr/>
          <a:lstStyle/>
          <a:p>
            <a:pPr>
              <a:buNone/>
            </a:pPr>
            <a:r>
              <a:rPr lang="en-US" sz="2700" dirty="0"/>
              <a:t>Suppose the probability that a woman’s pregnancy test comes back positive (A) given that she is pregnant (E</a:t>
            </a:r>
            <a:r>
              <a:rPr lang="en-US" sz="2700" baseline="-25000" dirty="0"/>
              <a:t>1</a:t>
            </a:r>
            <a:r>
              <a:rPr lang="en-US" sz="2700" dirty="0"/>
              <a:t>) is P(A|E</a:t>
            </a:r>
            <a:r>
              <a:rPr lang="en-US" sz="2700" baseline="-25000" dirty="0"/>
              <a:t>1</a:t>
            </a:r>
            <a:r>
              <a:rPr lang="en-US" sz="2700" dirty="0"/>
              <a:t>) = 0.95, and we are interested instead in the probability that a woman is pregnant (E</a:t>
            </a:r>
            <a:r>
              <a:rPr lang="en-US" sz="2700" baseline="-25000" dirty="0"/>
              <a:t>1</a:t>
            </a:r>
            <a:r>
              <a:rPr lang="en-US" sz="2700" dirty="0"/>
              <a:t>) given that her pregnancy test comes back positive (A). That is P(E</a:t>
            </a:r>
            <a:r>
              <a:rPr lang="en-US" sz="2700" baseline="-25000" dirty="0"/>
              <a:t>1</a:t>
            </a:r>
            <a:r>
              <a:rPr lang="en-US" sz="2700" dirty="0"/>
              <a:t>|A). Suppose also that 75% of women who take the pregnancy test are actually pregnant and that the probability that a woman’s pregnancy test comes back positive (A) given that she is not pregnant (E</a:t>
            </a:r>
            <a:r>
              <a:rPr lang="en-US" sz="2700" baseline="-25000" dirty="0"/>
              <a:t>1</a:t>
            </a:r>
            <a:r>
              <a:rPr lang="en-US" sz="2700" baseline="30000" dirty="0"/>
              <a:t>c</a:t>
            </a:r>
            <a:r>
              <a:rPr lang="en-US" sz="2700" dirty="0"/>
              <a:t>) is P(A|E</a:t>
            </a:r>
            <a:r>
              <a:rPr lang="en-US" sz="2700" baseline="-25000" dirty="0"/>
              <a:t>1</a:t>
            </a:r>
            <a:r>
              <a:rPr lang="en-US" sz="2700" baseline="30000" dirty="0"/>
              <a:t>c</a:t>
            </a:r>
            <a:r>
              <a:rPr lang="en-US" sz="2700" dirty="0"/>
              <a:t>) = .01.  Find P(E</a:t>
            </a:r>
            <a:r>
              <a:rPr lang="en-US" sz="2700" baseline="-25000" dirty="0"/>
              <a:t>1</a:t>
            </a:r>
            <a:r>
              <a:rPr lang="en-US" sz="2700" dirty="0"/>
              <a:t>|A).</a:t>
            </a:r>
            <a:endParaRPr lang="en-US" altLang="en-US" sz="2700" dirty="0"/>
          </a:p>
        </p:txBody>
      </p:sp>
    </p:spTree>
    <p:extLst>
      <p:ext uri="{BB962C8B-B14F-4D97-AF65-F5344CB8AC3E}">
        <p14:creationId xmlns:p14="http://schemas.microsoft.com/office/powerpoint/2010/main" val="3004281170"/>
      </p:ext>
    </p:extLst>
  </p:cSld>
  <p:clrMapOvr>
    <a:masterClrMapping/>
  </p:clrMapOvr>
  <p:transition>
    <p:fade thruBlk="1"/>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524000" y="1143000"/>
            <a:ext cx="8229600" cy="1066800"/>
          </a:xfrm>
        </p:spPr>
        <p:txBody>
          <a:bodyPr>
            <a:normAutofit/>
          </a:bodyPr>
          <a:lstStyle/>
          <a:p>
            <a:pPr eaLnBrk="1" hangingPunct="1">
              <a:defRPr/>
            </a:pPr>
            <a:r>
              <a:rPr lang="en-US" sz="3600" dirty="0">
                <a:solidFill>
                  <a:schemeClr val="tx1"/>
                </a:solidFill>
                <a:effectLst>
                  <a:outerShdw blurRad="38100" dist="38100" dir="2700000" algn="tl">
                    <a:srgbClr val="FFFFFF"/>
                  </a:outerShdw>
                </a:effectLst>
              </a:rPr>
              <a:t>Solution</a:t>
            </a:r>
          </a:p>
        </p:txBody>
      </p:sp>
      <p:sp>
        <p:nvSpPr>
          <p:cNvPr id="4" name="Rectangle 4"/>
          <p:cNvSpPr>
            <a:spLocks noChangeArrowheads="1"/>
          </p:cNvSpPr>
          <p:nvPr/>
        </p:nvSpPr>
        <p:spPr bwMode="auto">
          <a:xfrm>
            <a:off x="2133601" y="2438400"/>
            <a:ext cx="74492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nvGraphicFramePr>
        <p:xfrm>
          <a:off x="2133601" y="2438400"/>
          <a:ext cx="7635551" cy="762000"/>
        </p:xfrm>
        <a:graphic>
          <a:graphicData uri="http://schemas.openxmlformats.org/presentationml/2006/ole">
            <mc:AlternateContent xmlns:mc="http://schemas.openxmlformats.org/markup-compatibility/2006">
              <mc:Choice xmlns:v="urn:schemas-microsoft-com:vml" Requires="v">
                <p:oleObj r:id="rId2" imgW="4662720" imgH="456840" progId="Equation.3">
                  <p:embed/>
                </p:oleObj>
              </mc:Choice>
              <mc:Fallback>
                <p:oleObj r:id="rId2" imgW="4662720" imgH="456840" progId="Equation.3">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438400"/>
                        <a:ext cx="7635551" cy="762000"/>
                      </a:xfrm>
                      <a:prstGeom prst="rect">
                        <a:avLst/>
                      </a:prstGeom>
                      <a:noFill/>
                    </p:spPr>
                  </p:pic>
                </p:oleObj>
              </mc:Fallback>
            </mc:AlternateContent>
          </a:graphicData>
        </a:graphic>
      </p:graphicFrame>
    </p:spTree>
    <p:extLst>
      <p:ext uri="{BB962C8B-B14F-4D97-AF65-F5344CB8AC3E}">
        <p14:creationId xmlns:p14="http://schemas.microsoft.com/office/powerpoint/2010/main" val="3132292247"/>
      </p:ext>
    </p:extLst>
  </p:cSld>
  <p:clrMapOvr>
    <a:masterClrMapping/>
  </p:clrMapOvr>
  <p:transition>
    <p:fade thruBlk="1"/>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524000" y="1143000"/>
            <a:ext cx="8229600" cy="1066800"/>
          </a:xfrm>
        </p:spPr>
        <p:txBody>
          <a:bodyPr>
            <a:normAutofit/>
          </a:bodyPr>
          <a:lstStyle/>
          <a:p>
            <a:pPr eaLnBrk="1" hangingPunct="1">
              <a:defRPr/>
            </a:pPr>
            <a:r>
              <a:rPr lang="en-US" sz="3600" dirty="0">
                <a:solidFill>
                  <a:schemeClr val="tx1"/>
                </a:solidFill>
                <a:effectLst>
                  <a:outerShdw blurRad="38100" dist="38100" dir="2700000" algn="tl">
                    <a:srgbClr val="FFFFFF"/>
                  </a:outerShdw>
                </a:effectLst>
              </a:rPr>
              <a:t>The Law of Large Numbers</a:t>
            </a:r>
          </a:p>
        </p:txBody>
      </p:sp>
      <p:sp>
        <p:nvSpPr>
          <p:cNvPr id="19459" name="Rectangle 3"/>
          <p:cNvSpPr>
            <a:spLocks noGrp="1" noChangeArrowheads="1"/>
          </p:cNvSpPr>
          <p:nvPr>
            <p:ph idx="4294967295"/>
          </p:nvPr>
        </p:nvSpPr>
        <p:spPr>
          <a:xfrm>
            <a:off x="1524000" y="2362200"/>
            <a:ext cx="8229600" cy="3562350"/>
          </a:xfrm>
        </p:spPr>
        <p:txBody>
          <a:bodyPr/>
          <a:lstStyle/>
          <a:p>
            <a:pPr marL="109537" indent="0">
              <a:buNone/>
            </a:pPr>
            <a:r>
              <a:rPr lang="en-US" dirty="0"/>
              <a:t>Suppose E is an event in an experiment and the probability of E is </a:t>
            </a:r>
            <a:r>
              <a:rPr lang="en-US" i="1" dirty="0"/>
              <a:t>p</a:t>
            </a:r>
            <a:r>
              <a:rPr lang="en-US" dirty="0"/>
              <a:t> (P(E) =  </a:t>
            </a:r>
            <a:r>
              <a:rPr lang="en-US" i="1" dirty="0"/>
              <a:t>p</a:t>
            </a:r>
            <a:r>
              <a:rPr lang="en-US" dirty="0"/>
              <a:t>). If the experiment is repeated </a:t>
            </a:r>
            <a:r>
              <a:rPr lang="en-US" i="1" dirty="0"/>
              <a:t>n</a:t>
            </a:r>
            <a:r>
              <a:rPr lang="en-US" dirty="0"/>
              <a:t> independent and identical times (each repetition may be called a trial), then the relative frequency of E occurring in these </a:t>
            </a:r>
            <a:r>
              <a:rPr lang="en-US" i="1" dirty="0"/>
              <a:t>n</a:t>
            </a:r>
            <a:r>
              <a:rPr lang="en-US" dirty="0"/>
              <a:t> trials will be approximately equal to </a:t>
            </a:r>
            <a:r>
              <a:rPr lang="en-US" i="1" dirty="0"/>
              <a:t>p</a:t>
            </a:r>
            <a:r>
              <a:rPr lang="en-US" dirty="0"/>
              <a:t>. In general, the larger the number of trials, the better </a:t>
            </a:r>
            <a:r>
              <a:rPr lang="en-US" i="1" dirty="0"/>
              <a:t>p</a:t>
            </a:r>
            <a:r>
              <a:rPr lang="en-US" dirty="0"/>
              <a:t> is as an approximation of the relative frequency of E actually obtained.</a:t>
            </a:r>
            <a:endParaRPr lang="en-US" altLang="en-US" dirty="0"/>
          </a:p>
        </p:txBody>
      </p:sp>
    </p:spTree>
    <p:extLst>
      <p:ext uri="{BB962C8B-B14F-4D97-AF65-F5344CB8AC3E}">
        <p14:creationId xmlns:p14="http://schemas.microsoft.com/office/powerpoint/2010/main" val="1698813441"/>
      </p:ext>
    </p:extLst>
  </p:cSld>
  <p:clrMapOvr>
    <a:masterClrMapping/>
  </p:clrMapOvr>
  <p:transition>
    <p:fade thruBlk="1"/>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8F94-6B01-F94D-B657-AB85DA38C8E3}"/>
              </a:ext>
            </a:extLst>
          </p:cNvPr>
          <p:cNvSpPr>
            <a:spLocks noGrp="1"/>
          </p:cNvSpPr>
          <p:nvPr>
            <p:ph type="title"/>
          </p:nvPr>
        </p:nvSpPr>
        <p:spPr>
          <a:xfrm>
            <a:off x="2057401" y="838200"/>
            <a:ext cx="3533775" cy="4978400"/>
          </a:xfrm>
        </p:spPr>
        <p:txBody>
          <a:bodyPr/>
          <a:lstStyle/>
          <a:p>
            <a:pPr eaLnBrk="1" fontAlgn="auto" hangingPunct="1">
              <a:spcAft>
                <a:spcPts val="0"/>
              </a:spcAft>
              <a:defRPr/>
            </a:pPr>
            <a:r>
              <a:rPr lang="en-US" b="1" dirty="0">
                <a:solidFill>
                  <a:srgbClr val="00BB7C"/>
                </a:solidFill>
                <a:latin typeface="Arial Rounded MT Bold" panose="020F0704030504030204" pitchFamily="34" charset="77"/>
              </a:rPr>
              <a:t>Theoretical probability models</a:t>
            </a:r>
            <a:br>
              <a:rPr lang="en-US" b="1" dirty="0">
                <a:solidFill>
                  <a:srgbClr val="00BB7C"/>
                </a:solidFill>
                <a:latin typeface="Arial Rounded MT Bold" panose="020F0704030504030204" pitchFamily="34" charset="77"/>
              </a:rPr>
            </a:br>
            <a:br>
              <a:rPr lang="en-US" b="1" dirty="0">
                <a:solidFill>
                  <a:srgbClr val="00BB7C"/>
                </a:solidFill>
                <a:latin typeface="Arial Rounded MT Bold" panose="020F0704030504030204" pitchFamily="34" charset="77"/>
              </a:rPr>
            </a:br>
            <a:r>
              <a:rPr lang="en-US" b="1" dirty="0">
                <a:solidFill>
                  <a:srgbClr val="00BB7C"/>
                </a:solidFill>
                <a:latin typeface="Arial Rounded MT Bold" panose="020F0704030504030204" pitchFamily="34" charset="77"/>
              </a:rPr>
              <a:t>CHAPTER 8</a:t>
            </a:r>
          </a:p>
        </p:txBody>
      </p:sp>
      <p:pic>
        <p:nvPicPr>
          <p:cNvPr id="13314" name="Content Placeholder 4">
            <a:extLst>
              <a:ext uri="{FF2B5EF4-FFF2-40B4-BE49-F238E27FC236}">
                <a16:creationId xmlns:a16="http://schemas.microsoft.com/office/drawing/2014/main" id="{D6D5A5E9-09ED-E829-1402-2FC0E3D058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2200" y="838200"/>
            <a:ext cx="3930650" cy="4978400"/>
          </a:xfrm>
        </p:spPr>
      </p:pic>
    </p:spTree>
    <p:extLst>
      <p:ext uri="{BB962C8B-B14F-4D97-AF65-F5344CB8AC3E}">
        <p14:creationId xmlns:p14="http://schemas.microsoft.com/office/powerpoint/2010/main" val="3400430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2C3EF10-BB0D-A84E-9FC2-BD3FE43814BC}"/>
              </a:ext>
            </a:extLst>
          </p:cNvPr>
          <p:cNvSpPr>
            <a:spLocks noGrp="1" noChangeArrowheads="1"/>
          </p:cNvSpPr>
          <p:nvPr>
            <p:ph type="title"/>
          </p:nvPr>
        </p:nvSpPr>
        <p:spPr>
          <a:xfrm>
            <a:off x="1981200" y="762000"/>
            <a:ext cx="8229600" cy="838200"/>
          </a:xfrm>
        </p:spPr>
        <p:txBody>
          <a:bodyPr/>
          <a:lstStyle/>
          <a:p>
            <a:pPr eaLnBrk="1" fontAlgn="auto" hangingPunct="1">
              <a:spcAft>
                <a:spcPts val="0"/>
              </a:spcAft>
              <a:defRPr/>
            </a:pPr>
            <a:r>
              <a:rPr lang="en-US" b="1" dirty="0">
                <a:solidFill>
                  <a:schemeClr val="tx1"/>
                </a:solidFill>
                <a:effectLst>
                  <a:outerShdw blurRad="38100" dist="38100" dir="2700000" algn="tl">
                    <a:srgbClr val="FFFFFF"/>
                  </a:outerShdw>
                </a:effectLst>
              </a:rPr>
              <a:t>Overview</a:t>
            </a:r>
          </a:p>
        </p:txBody>
      </p:sp>
      <p:sp>
        <p:nvSpPr>
          <p:cNvPr id="6147" name="Rectangle 3">
            <a:extLst>
              <a:ext uri="{FF2B5EF4-FFF2-40B4-BE49-F238E27FC236}">
                <a16:creationId xmlns:a16="http://schemas.microsoft.com/office/drawing/2014/main" id="{141F0581-FFBE-2C88-C4A8-A0B4C2725EB8}"/>
              </a:ext>
            </a:extLst>
          </p:cNvPr>
          <p:cNvSpPr>
            <a:spLocks noGrp="1" noChangeArrowheads="1"/>
          </p:cNvSpPr>
          <p:nvPr>
            <p:ph idx="1"/>
          </p:nvPr>
        </p:nvSpPr>
        <p:spPr>
          <a:xfrm>
            <a:off x="1981200" y="2362200"/>
            <a:ext cx="8229600" cy="3790950"/>
          </a:xfrm>
        </p:spPr>
        <p:txBody>
          <a:bodyPr/>
          <a:lstStyle/>
          <a:p>
            <a:pPr eaLnBrk="1" hangingPunct="1">
              <a:buClr>
                <a:srgbClr val="CC0000"/>
              </a:buClr>
              <a:buFontTx/>
              <a:buChar char="•"/>
            </a:pPr>
            <a:r>
              <a:rPr lang="en-US" altLang="en-US" sz="3200"/>
              <a:t>The binomial probability model and distribution</a:t>
            </a:r>
          </a:p>
          <a:p>
            <a:pPr eaLnBrk="1" hangingPunct="1">
              <a:buClr>
                <a:srgbClr val="CC0000"/>
              </a:buClr>
              <a:buFontTx/>
              <a:buChar char="•"/>
            </a:pPr>
            <a:r>
              <a:rPr lang="en-US" altLang="en-US" sz="3200"/>
              <a:t>The normal probability model and distribution</a:t>
            </a:r>
          </a:p>
          <a:p>
            <a:pPr eaLnBrk="1" hangingPunct="1">
              <a:buClr>
                <a:srgbClr val="CC0000"/>
              </a:buClr>
              <a:buFontTx/>
              <a:buChar char="•"/>
            </a:pPr>
            <a:r>
              <a:rPr lang="en-US" altLang="en-US" sz="3200"/>
              <a:t>Using the normal distribution to approximate the binomial distribution</a:t>
            </a:r>
          </a:p>
        </p:txBody>
      </p:sp>
    </p:spTree>
    <p:extLst>
      <p:ext uri="{BB962C8B-B14F-4D97-AF65-F5344CB8AC3E}">
        <p14:creationId xmlns:p14="http://schemas.microsoft.com/office/powerpoint/2010/main" val="330831699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1" end="1"/>
                                            </p:txEl>
                                          </p:spTgt>
                                        </p:tgtEl>
                                        <p:attrNameLst>
                                          <p:attrName>style.visibility</p:attrName>
                                        </p:attrNameLst>
                                      </p:cBhvr>
                                      <p:to>
                                        <p:strVal val="visible"/>
                                      </p:to>
                                    </p:set>
                                    <p:animEffect transition="in" filter="fade">
                                      <p:cBhvr>
                                        <p:cTn id="10" dur="500"/>
                                        <p:tgtEl>
                                          <p:spTgt spid="614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Effect transition="in" filter="fade">
                                      <p:cBhvr>
                                        <p:cTn id="13"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F7E330D-06B4-0C4D-8071-016D4B48796F}"/>
              </a:ext>
            </a:extLst>
          </p:cNvPr>
          <p:cNvSpPr>
            <a:spLocks noGrp="1" noChangeArrowheads="1"/>
          </p:cNvSpPr>
          <p:nvPr>
            <p:ph type="title"/>
          </p:nvPr>
        </p:nvSpPr>
        <p:spPr>
          <a:xfrm>
            <a:off x="3130550" y="381000"/>
            <a:ext cx="5937250" cy="1066800"/>
          </a:xfrm>
        </p:spPr>
        <p:txBody>
          <a:bodyPr>
            <a:normAutofit/>
          </a:bodyPr>
          <a:lstStyle/>
          <a:p>
            <a:pPr fontAlgn="auto">
              <a:spcAft>
                <a:spcPts val="0"/>
              </a:spcAft>
              <a:defRPr/>
            </a:pPr>
            <a:r>
              <a:rPr lang="en-US" sz="2400" dirty="0">
                <a:solidFill>
                  <a:schemeClr val="tx1"/>
                </a:solidFill>
                <a:effectLst>
                  <a:outerShdw blurRad="38100" dist="38100" dir="2700000" algn="tl">
                    <a:srgbClr val="000000">
                      <a:alpha val="43137"/>
                    </a:srgbClr>
                  </a:outerShdw>
                </a:effectLst>
              </a:rPr>
              <a:t>Counting the occurrence of data values</a:t>
            </a:r>
          </a:p>
        </p:txBody>
      </p:sp>
      <p:sp>
        <p:nvSpPr>
          <p:cNvPr id="8194" name="Rectangle 3">
            <a:extLst>
              <a:ext uri="{FF2B5EF4-FFF2-40B4-BE49-F238E27FC236}">
                <a16:creationId xmlns:a16="http://schemas.microsoft.com/office/drawing/2014/main" id="{EF79079C-E36E-3B43-B1BE-8D33056E945A}"/>
              </a:ext>
            </a:extLst>
          </p:cNvPr>
          <p:cNvSpPr>
            <a:spLocks noGrp="1" noChangeArrowheads="1"/>
          </p:cNvSpPr>
          <p:nvPr>
            <p:ph idx="1"/>
          </p:nvPr>
        </p:nvSpPr>
        <p:spPr>
          <a:xfrm>
            <a:off x="2514600" y="1752600"/>
            <a:ext cx="7010400" cy="1371600"/>
          </a:xfrm>
        </p:spPr>
        <p:txBody>
          <a:bodyPr/>
          <a:lstStyle/>
          <a:p>
            <a:pPr>
              <a:buClr>
                <a:srgbClr val="CC0000"/>
              </a:buClr>
              <a:buFontTx/>
              <a:buChar char="•"/>
            </a:pPr>
            <a:r>
              <a:rPr lang="en-US" altLang="en-US" sz="2400"/>
              <a:t>Categorical variables: Nominal and ordinal (with fewer than a limited number of categories)</a:t>
            </a:r>
          </a:p>
          <a:p>
            <a:pPr lvl="1">
              <a:buClr>
                <a:srgbClr val="CC0000"/>
              </a:buClr>
              <a:buFontTx/>
              <a:buChar char="•"/>
            </a:pPr>
            <a:r>
              <a:rPr lang="en-US" altLang="en-US" sz="2200">
                <a:solidFill>
                  <a:schemeClr val="tx1"/>
                </a:solidFill>
              </a:rPr>
              <a:t>Bar Graph</a:t>
            </a:r>
          </a:p>
        </p:txBody>
      </p:sp>
      <p:sp>
        <p:nvSpPr>
          <p:cNvPr id="33795" name="TextBox 4">
            <a:extLst>
              <a:ext uri="{FF2B5EF4-FFF2-40B4-BE49-F238E27FC236}">
                <a16:creationId xmlns:a16="http://schemas.microsoft.com/office/drawing/2014/main" id="{8BB975EE-7634-D743-A00F-865AB4EB5A9B}"/>
              </a:ext>
            </a:extLst>
          </p:cNvPr>
          <p:cNvSpPr txBox="1">
            <a:spLocks noChangeArrowheads="1"/>
          </p:cNvSpPr>
          <p:nvPr/>
        </p:nvSpPr>
        <p:spPr bwMode="auto">
          <a:xfrm>
            <a:off x="2133600" y="3438525"/>
            <a:ext cx="8001000" cy="2400300"/>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365125" indent="-246063">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marL="0" indent="0">
              <a:buFont typeface="Georgia" panose="02040502050405020303" pitchFamily="18" charset="0"/>
              <a:buNone/>
              <a:defRPr/>
            </a:pPr>
            <a:r>
              <a:rPr lang="en-US" sz="2000" dirty="0">
                <a:latin typeface="+mj-lt"/>
              </a:rPr>
              <a:t>To generate the bar chart of Figure 2.1, type the following command in the console and hit Enter.</a:t>
            </a:r>
          </a:p>
          <a:p>
            <a:pPr marL="0" indent="0">
              <a:buFont typeface="Georgia" panose="02040502050405020303" pitchFamily="18" charset="0"/>
              <a:buNone/>
              <a:defRPr/>
            </a:pPr>
            <a:endParaRPr lang="en-US" sz="2000" dirty="0">
              <a:latin typeface="+mj-lt"/>
            </a:endParaRPr>
          </a:p>
          <a:p>
            <a:pPr marL="0" indent="0">
              <a:buFont typeface="Georgia" panose="02040502050405020303" pitchFamily="18" charset="0"/>
              <a:buNone/>
              <a:defRPr/>
            </a:pPr>
            <a:r>
              <a:rPr lang="en-US" sz="2000" b="1" dirty="0" err="1">
                <a:latin typeface="+mj-lt"/>
              </a:rPr>
              <a:t>barplot</a:t>
            </a:r>
            <a:r>
              <a:rPr lang="en-US" sz="2000" b="1" dirty="0">
                <a:latin typeface="+mj-lt"/>
              </a:rPr>
              <a:t>(table(</a:t>
            </a:r>
            <a:r>
              <a:rPr lang="en-US" sz="2000" b="1" dirty="0" err="1">
                <a:latin typeface="+mj-lt"/>
              </a:rPr>
              <a:t>NELS$region</a:t>
            </a:r>
            <a:r>
              <a:rPr lang="en-US" sz="2000" b="1" dirty="0">
                <a:latin typeface="+mj-lt"/>
              </a:rPr>
              <a:t>), </a:t>
            </a:r>
            <a:r>
              <a:rPr lang="en-US" sz="2000" b="1" dirty="0" err="1">
                <a:latin typeface="+mj-lt"/>
              </a:rPr>
              <a:t>ylab</a:t>
            </a:r>
            <a:r>
              <a:rPr lang="en-US" sz="2000" b="1" dirty="0">
                <a:latin typeface="+mj-lt"/>
              </a:rPr>
              <a:t> = “Frequency”)</a:t>
            </a:r>
          </a:p>
          <a:p>
            <a:pPr marL="0" indent="0">
              <a:buFont typeface="Georgia" panose="02040502050405020303" pitchFamily="18" charset="0"/>
              <a:buNone/>
              <a:defRPr/>
            </a:pPr>
            <a:endParaRPr lang="en-US" sz="2000" b="1" dirty="0">
              <a:latin typeface="+mj-lt"/>
            </a:endParaRPr>
          </a:p>
          <a:p>
            <a:pPr marL="0" indent="0">
              <a:buFont typeface="Georgia" panose="02040502050405020303" pitchFamily="18" charset="0"/>
              <a:buNone/>
              <a:defRPr/>
            </a:pPr>
            <a:r>
              <a:rPr lang="en-US" sz="2000" dirty="0">
                <a:latin typeface="+mj-lt"/>
              </a:rPr>
              <a:t>Note: The option </a:t>
            </a:r>
            <a:r>
              <a:rPr lang="en-US" sz="2000" dirty="0" err="1">
                <a:latin typeface="+mj-lt"/>
              </a:rPr>
              <a:t>ylab</a:t>
            </a:r>
            <a:r>
              <a:rPr lang="en-US" sz="2000" dirty="0">
                <a:latin typeface="+mj-lt"/>
              </a:rPr>
              <a:t> = “Frequency” labels the y (or vertical) axis with the word Frequency.</a:t>
            </a:r>
          </a:p>
        </p:txBody>
      </p:sp>
    </p:spTree>
    <p:extLst>
      <p:ext uri="{BB962C8B-B14F-4D97-AF65-F5344CB8AC3E}">
        <p14:creationId xmlns:p14="http://schemas.microsoft.com/office/powerpoint/2010/main" val="1298366974"/>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C5B8ADB-252D-B64B-A972-A8A15085106C}"/>
              </a:ext>
            </a:extLst>
          </p:cNvPr>
          <p:cNvSpPr>
            <a:spLocks noGrp="1" noChangeArrowheads="1"/>
          </p:cNvSpPr>
          <p:nvPr>
            <p:ph type="title" idx="4294967295"/>
          </p:nvPr>
        </p:nvSpPr>
        <p:spPr>
          <a:xfrm>
            <a:off x="2286000" y="533400"/>
            <a:ext cx="7467600" cy="1066800"/>
          </a:xfrm>
        </p:spPr>
        <p:txBody>
          <a:bodyPr>
            <a:normAutofit/>
          </a:bodyPr>
          <a:lstStyle/>
          <a:p>
            <a:pPr eaLnBrk="1" fontAlgn="auto" hangingPunct="1">
              <a:spcAft>
                <a:spcPts val="0"/>
              </a:spcAft>
              <a:defRPr/>
            </a:pPr>
            <a:r>
              <a:rPr lang="en-US" sz="2400" b="1" dirty="0">
                <a:solidFill>
                  <a:schemeClr val="tx1"/>
                </a:solidFill>
                <a:effectLst>
                  <a:outerShdw blurRad="38100" dist="38100" dir="2700000" algn="tl">
                    <a:srgbClr val="FFFFFF"/>
                  </a:outerShdw>
                </a:effectLst>
              </a:rPr>
              <a:t>The Binomial Probability Model and Distribution</a:t>
            </a:r>
          </a:p>
        </p:txBody>
      </p:sp>
      <p:sp>
        <p:nvSpPr>
          <p:cNvPr id="6147" name="Rectangle 3">
            <a:extLst>
              <a:ext uri="{FF2B5EF4-FFF2-40B4-BE49-F238E27FC236}">
                <a16:creationId xmlns:a16="http://schemas.microsoft.com/office/drawing/2014/main" id="{CDA8D7AD-7F71-B241-B5B8-B038E5D7E82F}"/>
              </a:ext>
            </a:extLst>
          </p:cNvPr>
          <p:cNvSpPr>
            <a:spLocks noGrp="1" noChangeArrowheads="1"/>
          </p:cNvSpPr>
          <p:nvPr>
            <p:ph idx="4294967295"/>
          </p:nvPr>
        </p:nvSpPr>
        <p:spPr>
          <a:xfrm>
            <a:off x="1524000" y="2057400"/>
            <a:ext cx="8229600" cy="4114800"/>
          </a:xfrm>
        </p:spPr>
        <p:txBody>
          <a:bodyPr rtlCol="0">
            <a:normAutofit/>
          </a:bodyPr>
          <a:lstStyle/>
          <a:p>
            <a:pPr eaLnBrk="1" fontAlgn="auto" hangingPunct="1">
              <a:spcAft>
                <a:spcPts val="0"/>
              </a:spcAft>
              <a:buClr>
                <a:srgbClr val="CC0000"/>
              </a:buClr>
              <a:buFontTx/>
              <a:buChar char="•"/>
              <a:defRPr/>
            </a:pPr>
            <a:r>
              <a:rPr lang="en-US" sz="2400" b="1" dirty="0">
                <a:solidFill>
                  <a:schemeClr val="tx1">
                    <a:lumMod val="85000"/>
                    <a:lumOff val="15000"/>
                  </a:schemeClr>
                </a:solidFill>
              </a:rPr>
              <a:t>Example:  </a:t>
            </a:r>
            <a:r>
              <a:rPr lang="en-US" sz="2400" dirty="0">
                <a:solidFill>
                  <a:schemeClr val="tx1">
                    <a:lumMod val="85000"/>
                    <a:lumOff val="15000"/>
                  </a:schemeClr>
                </a:solidFill>
              </a:rPr>
              <a:t>Find the probability that exactly two of three students selected randomly with replacement from the NELS data set never smoked marijuana.</a:t>
            </a:r>
            <a:r>
              <a:rPr lang="en-US" sz="2400" dirty="0">
                <a:solidFill>
                  <a:schemeClr val="tx1">
                    <a:lumMod val="85000"/>
                    <a:lumOff val="15000"/>
                  </a:schemeClr>
                </a:solidFill>
                <a:effectLst>
                  <a:outerShdw blurRad="38100" dist="38100" dir="2700000" algn="tl">
                    <a:srgbClr val="FFFFFF"/>
                  </a:outerShdw>
                </a:effectLst>
              </a:rPr>
              <a:t> </a:t>
            </a:r>
            <a:endParaRPr lang="en-US" sz="2400" dirty="0">
              <a:solidFill>
                <a:schemeClr val="tx1">
                  <a:lumMod val="85000"/>
                  <a:lumOff val="15000"/>
                </a:schemeClr>
              </a:solidFill>
            </a:endParaRPr>
          </a:p>
          <a:p>
            <a:pPr eaLnBrk="1" fontAlgn="auto" hangingPunct="1">
              <a:spcAft>
                <a:spcPts val="0"/>
              </a:spcAft>
              <a:buClr>
                <a:srgbClr val="CC0000"/>
              </a:buClr>
              <a:buFontTx/>
              <a:buChar char="•"/>
              <a:defRPr/>
            </a:pPr>
            <a:r>
              <a:rPr lang="en-US" sz="2400" dirty="0">
                <a:solidFill>
                  <a:schemeClr val="tx1">
                    <a:lumMod val="85000"/>
                    <a:lumOff val="15000"/>
                  </a:schemeClr>
                </a:solidFill>
              </a:rPr>
              <a:t>Applies to experiments that consist of </a:t>
            </a:r>
            <a:r>
              <a:rPr lang="en-US" sz="2400" i="1" dirty="0">
                <a:solidFill>
                  <a:schemeClr val="tx1">
                    <a:lumMod val="85000"/>
                    <a:lumOff val="15000"/>
                  </a:schemeClr>
                </a:solidFill>
              </a:rPr>
              <a:t>independent</a:t>
            </a:r>
            <a:r>
              <a:rPr lang="en-US" sz="2400" dirty="0">
                <a:solidFill>
                  <a:schemeClr val="tx1">
                    <a:lumMod val="85000"/>
                    <a:lumOff val="15000"/>
                  </a:schemeClr>
                </a:solidFill>
              </a:rPr>
              <a:t> and </a:t>
            </a:r>
            <a:r>
              <a:rPr lang="en-US" sz="2400" i="1" dirty="0">
                <a:solidFill>
                  <a:schemeClr val="tx1">
                    <a:lumMod val="85000"/>
                    <a:lumOff val="15000"/>
                  </a:schemeClr>
                </a:solidFill>
              </a:rPr>
              <a:t>identical</a:t>
            </a:r>
            <a:r>
              <a:rPr lang="en-US" sz="2400" dirty="0">
                <a:solidFill>
                  <a:schemeClr val="tx1">
                    <a:lumMod val="85000"/>
                    <a:lumOff val="15000"/>
                  </a:schemeClr>
                </a:solidFill>
              </a:rPr>
              <a:t> trials</a:t>
            </a:r>
          </a:p>
          <a:p>
            <a:pPr eaLnBrk="1" fontAlgn="auto" hangingPunct="1">
              <a:spcAft>
                <a:spcPts val="0"/>
              </a:spcAft>
              <a:buClr>
                <a:srgbClr val="CC0000"/>
              </a:buClr>
              <a:buFontTx/>
              <a:buChar char="•"/>
              <a:defRPr/>
            </a:pPr>
            <a:r>
              <a:rPr lang="en-US" sz="2400" dirty="0">
                <a:solidFill>
                  <a:schemeClr val="tx1">
                    <a:lumMod val="85000"/>
                    <a:lumOff val="15000"/>
                  </a:schemeClr>
                </a:solidFill>
              </a:rPr>
              <a:t>The outcomes of any one trial may be thought of as </a:t>
            </a:r>
            <a:r>
              <a:rPr lang="en-US" sz="2400" i="1" dirty="0">
                <a:solidFill>
                  <a:schemeClr val="tx1">
                    <a:lumMod val="85000"/>
                    <a:lumOff val="15000"/>
                  </a:schemeClr>
                </a:solidFill>
              </a:rPr>
              <a:t>dichotomous</a:t>
            </a:r>
            <a:r>
              <a:rPr lang="en-US" sz="2400" dirty="0">
                <a:solidFill>
                  <a:schemeClr val="tx1">
                    <a:lumMod val="85000"/>
                    <a:lumOff val="15000"/>
                  </a:schemeClr>
                </a:solidFill>
              </a:rPr>
              <a:t> (as either success or failure)</a:t>
            </a:r>
          </a:p>
          <a:p>
            <a:pPr eaLnBrk="1" fontAlgn="auto" hangingPunct="1">
              <a:spcAft>
                <a:spcPts val="0"/>
              </a:spcAft>
              <a:buClr>
                <a:srgbClr val="CC0000"/>
              </a:buClr>
              <a:buFontTx/>
              <a:buChar char="•"/>
              <a:defRPr/>
            </a:pPr>
            <a:r>
              <a:rPr lang="en-US" sz="2400" dirty="0">
                <a:solidFill>
                  <a:schemeClr val="tx1">
                    <a:lumMod val="85000"/>
                    <a:lumOff val="15000"/>
                  </a:schemeClr>
                </a:solidFill>
              </a:rPr>
              <a:t>This dichotomy is the reason for the name </a:t>
            </a:r>
            <a:r>
              <a:rPr lang="en-US" sz="2400" i="1" dirty="0">
                <a:solidFill>
                  <a:schemeClr val="tx1">
                    <a:lumMod val="85000"/>
                    <a:lumOff val="15000"/>
                  </a:schemeClr>
                </a:solidFill>
              </a:rPr>
              <a:t>binomial</a:t>
            </a:r>
            <a:r>
              <a:rPr lang="en-US" sz="2400" dirty="0">
                <a:solidFill>
                  <a:schemeClr val="tx1">
                    <a:lumMod val="85000"/>
                    <a:lumOff val="15000"/>
                  </a:schemeClr>
                </a:solidFill>
              </a:rPr>
              <a:t> – there are two outcomes (such as head/tail, pass/fail, or absent/present)</a:t>
            </a:r>
          </a:p>
        </p:txBody>
      </p:sp>
    </p:spTree>
    <p:extLst>
      <p:ext uri="{BB962C8B-B14F-4D97-AF65-F5344CB8AC3E}">
        <p14:creationId xmlns:p14="http://schemas.microsoft.com/office/powerpoint/2010/main" val="32985330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fade">
                                      <p:cBhvr>
                                        <p:cTn id="22" dur="500"/>
                                        <p:tgtEl>
                                          <p:spTgt spid="6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5973737-B920-EC41-9118-BB0B6DD5F346}"/>
              </a:ext>
            </a:extLst>
          </p:cNvPr>
          <p:cNvSpPr>
            <a:spLocks noGrp="1" noChangeArrowheads="1"/>
          </p:cNvSpPr>
          <p:nvPr>
            <p:ph type="title" idx="4294967295"/>
          </p:nvPr>
        </p:nvSpPr>
        <p:spPr>
          <a:xfrm>
            <a:off x="2133600" y="762000"/>
            <a:ext cx="7620000" cy="838200"/>
          </a:xfrm>
        </p:spPr>
        <p:txBody>
          <a:bodyPr>
            <a:noAutofit/>
          </a:bodyPr>
          <a:lstStyle/>
          <a:p>
            <a:pPr eaLnBrk="1" fontAlgn="auto" hangingPunct="1">
              <a:spcAft>
                <a:spcPts val="0"/>
              </a:spcAft>
              <a:defRPr/>
            </a:pPr>
            <a:r>
              <a:rPr lang="en-US" sz="2400" b="1" dirty="0">
                <a:solidFill>
                  <a:schemeClr val="tx1"/>
                </a:solidFill>
                <a:effectLst>
                  <a:outerShdw blurRad="38100" dist="38100" dir="2700000" algn="tl">
                    <a:srgbClr val="FFFFFF"/>
                  </a:outerShdw>
                </a:effectLst>
              </a:rPr>
              <a:t>The Binomial Probability Model and Distribution</a:t>
            </a:r>
          </a:p>
        </p:txBody>
      </p:sp>
      <p:sp>
        <p:nvSpPr>
          <p:cNvPr id="6147" name="Rectangle 3">
            <a:extLst>
              <a:ext uri="{FF2B5EF4-FFF2-40B4-BE49-F238E27FC236}">
                <a16:creationId xmlns:a16="http://schemas.microsoft.com/office/drawing/2014/main" id="{B7E52361-A506-69CD-5906-6CF7C9206EDB}"/>
              </a:ext>
            </a:extLst>
          </p:cNvPr>
          <p:cNvSpPr>
            <a:spLocks noGrp="1" noChangeArrowheads="1"/>
          </p:cNvSpPr>
          <p:nvPr>
            <p:ph idx="4294967295"/>
          </p:nvPr>
        </p:nvSpPr>
        <p:spPr>
          <a:xfrm>
            <a:off x="2133600" y="2209800"/>
            <a:ext cx="7620000" cy="4211638"/>
          </a:xfrm>
        </p:spPr>
        <p:txBody>
          <a:bodyPr/>
          <a:lstStyle/>
          <a:p>
            <a:pPr eaLnBrk="1" hangingPunct="1">
              <a:buClr>
                <a:srgbClr val="CC0000"/>
              </a:buClr>
              <a:buFontTx/>
              <a:buChar char="•"/>
            </a:pPr>
            <a:r>
              <a:rPr lang="en-US" altLang="en-US" sz="2400"/>
              <a:t>The number of trials is denoted by </a:t>
            </a:r>
            <a:r>
              <a:rPr lang="en-US" altLang="en-US" sz="2400" i="1"/>
              <a:t>n</a:t>
            </a:r>
          </a:p>
          <a:p>
            <a:pPr eaLnBrk="1" hangingPunct="1">
              <a:buClr>
                <a:srgbClr val="CC0000"/>
              </a:buClr>
              <a:buFontTx/>
              <a:buChar char="•"/>
            </a:pPr>
            <a:r>
              <a:rPr lang="en-US" altLang="en-US" sz="2400"/>
              <a:t>The probability of a success on any one trial is denoted by </a:t>
            </a:r>
            <a:r>
              <a:rPr lang="en-US" altLang="en-US" sz="2400" i="1"/>
              <a:t>p</a:t>
            </a:r>
          </a:p>
          <a:p>
            <a:pPr eaLnBrk="1" hangingPunct="1">
              <a:buClr>
                <a:srgbClr val="CC0000"/>
              </a:buClr>
              <a:buFontTx/>
              <a:buChar char="•"/>
            </a:pPr>
            <a:r>
              <a:rPr lang="en-US" altLang="en-US" sz="2400"/>
              <a:t>The number of successes is denoted by </a:t>
            </a:r>
            <a:r>
              <a:rPr lang="en-US" altLang="en-US" sz="2400" i="1"/>
              <a:t>k</a:t>
            </a:r>
            <a:endParaRPr lang="en-US" altLang="en-US" sz="2400"/>
          </a:p>
          <a:p>
            <a:pPr eaLnBrk="1" hangingPunct="1">
              <a:buClr>
                <a:srgbClr val="CC0000"/>
              </a:buClr>
              <a:buFontTx/>
              <a:buChar char="•"/>
            </a:pPr>
            <a:r>
              <a:rPr lang="en-US" altLang="en-US" sz="2400"/>
              <a:t>The binomial probability distribution consists of the probabilities associated with each possible number of successes, </a:t>
            </a:r>
            <a:r>
              <a:rPr lang="en-US" altLang="en-US" sz="2400" i="1"/>
              <a:t>k</a:t>
            </a:r>
            <a:r>
              <a:rPr lang="en-US" altLang="en-US" sz="2400"/>
              <a:t>, out of the </a:t>
            </a:r>
            <a:r>
              <a:rPr lang="en-US" altLang="en-US" sz="2400" i="1"/>
              <a:t>n</a:t>
            </a:r>
            <a:r>
              <a:rPr lang="en-US" altLang="en-US" sz="2400"/>
              <a:t> trials</a:t>
            </a:r>
          </a:p>
        </p:txBody>
      </p:sp>
    </p:spTree>
    <p:extLst>
      <p:ext uri="{BB962C8B-B14F-4D97-AF65-F5344CB8AC3E}">
        <p14:creationId xmlns:p14="http://schemas.microsoft.com/office/powerpoint/2010/main" val="207812287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fade">
                                      <p:cBhvr>
                                        <p:cTn id="22" dur="500"/>
                                        <p:tgtEl>
                                          <p:spTgt spid="6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AB89636-5B5E-564E-A81F-04F456EA7E95}"/>
              </a:ext>
            </a:extLst>
          </p:cNvPr>
          <p:cNvSpPr>
            <a:spLocks noGrp="1" noChangeArrowheads="1"/>
          </p:cNvSpPr>
          <p:nvPr>
            <p:ph type="title" idx="4294967295"/>
          </p:nvPr>
        </p:nvSpPr>
        <p:spPr>
          <a:xfrm>
            <a:off x="1905000" y="381000"/>
            <a:ext cx="8229600" cy="838200"/>
          </a:xfrm>
        </p:spPr>
        <p:txBody>
          <a:bodyPr>
            <a:normAutofit/>
          </a:bodyPr>
          <a:lstStyle/>
          <a:p>
            <a:pPr eaLnBrk="1" fontAlgn="auto" hangingPunct="1">
              <a:spcAft>
                <a:spcPts val="0"/>
              </a:spcAft>
              <a:defRPr/>
            </a:pPr>
            <a:r>
              <a:rPr lang="en-US" sz="2400" b="1" dirty="0">
                <a:solidFill>
                  <a:schemeClr val="tx1"/>
                </a:solidFill>
                <a:effectLst>
                  <a:outerShdw blurRad="38100" dist="38100" dir="2700000" algn="tl">
                    <a:srgbClr val="FFFFFF"/>
                  </a:outerShdw>
                </a:effectLst>
              </a:rPr>
              <a:t>Factorial Notation</a:t>
            </a:r>
          </a:p>
        </p:txBody>
      </p:sp>
      <p:sp>
        <p:nvSpPr>
          <p:cNvPr id="6147" name="Rectangle 3">
            <a:extLst>
              <a:ext uri="{FF2B5EF4-FFF2-40B4-BE49-F238E27FC236}">
                <a16:creationId xmlns:a16="http://schemas.microsoft.com/office/drawing/2014/main" id="{F3767188-3209-FC83-80FC-3F4B375E725B}"/>
              </a:ext>
            </a:extLst>
          </p:cNvPr>
          <p:cNvSpPr>
            <a:spLocks noGrp="1" noChangeArrowheads="1"/>
          </p:cNvSpPr>
          <p:nvPr>
            <p:ph idx="4294967295"/>
          </p:nvPr>
        </p:nvSpPr>
        <p:spPr>
          <a:xfrm>
            <a:off x="1905000" y="1828800"/>
            <a:ext cx="7848600" cy="4592638"/>
          </a:xfrm>
        </p:spPr>
        <p:txBody>
          <a:bodyPr/>
          <a:lstStyle/>
          <a:p>
            <a:pPr eaLnBrk="1" hangingPunct="1">
              <a:buClr>
                <a:srgbClr val="CC0000"/>
              </a:buClr>
            </a:pPr>
            <a:r>
              <a:rPr lang="en-US" altLang="zh-CN" sz="2400">
                <a:ea typeface="宋体" panose="02010600030101010101" pitchFamily="2" charset="-122"/>
              </a:rPr>
              <a:t>Factorial notation is used to more conveniently denote the operation of sequential multiplication. </a:t>
            </a:r>
          </a:p>
          <a:p>
            <a:pPr eaLnBrk="1" hangingPunct="1">
              <a:buClr>
                <a:srgbClr val="CC0000"/>
              </a:buClr>
            </a:pPr>
            <a:r>
              <a:rPr lang="en-US" altLang="zh-CN" sz="2400">
                <a:ea typeface="宋体" panose="02010600030101010101" pitchFamily="2" charset="-122"/>
              </a:rPr>
              <a:t>The mathematical symbol n! (read “n factorial”) is defined, for the positive integer n, as the ordered product of all the positive integers from 1 up to and including n: n! = 1  2  3 ...  (n - 1)  (n)</a:t>
            </a:r>
          </a:p>
          <a:p>
            <a:pPr eaLnBrk="1" hangingPunct="1">
              <a:buClr>
                <a:srgbClr val="CC0000"/>
              </a:buClr>
            </a:pPr>
            <a:r>
              <a:rPr lang="en-US" altLang="zh-CN" sz="2400">
                <a:ea typeface="宋体" panose="02010600030101010101" pitchFamily="2" charset="-122"/>
              </a:rPr>
              <a:t>For example, 5! = 1  2  3  4  5 = 120.</a:t>
            </a:r>
            <a:endParaRPr lang="en-US" altLang="zh-CN" sz="2400" b="1">
              <a:ea typeface="宋体" panose="02010600030101010101" pitchFamily="2" charset="-122"/>
            </a:endParaRPr>
          </a:p>
          <a:p>
            <a:pPr eaLnBrk="1" hangingPunct="1">
              <a:buClr>
                <a:srgbClr val="CC0000"/>
              </a:buClr>
            </a:pPr>
            <a:r>
              <a:rPr lang="en-US" altLang="zh-CN" sz="2400">
                <a:ea typeface="宋体" panose="02010600030101010101" pitchFamily="2" charset="-122"/>
              </a:rPr>
              <a:t>Define the symbol 0! as 0! = 1.</a:t>
            </a:r>
            <a:endParaRPr lang="en-US" altLang="en-US" sz="2400"/>
          </a:p>
        </p:txBody>
      </p:sp>
    </p:spTree>
    <p:extLst>
      <p:ext uri="{BB962C8B-B14F-4D97-AF65-F5344CB8AC3E}">
        <p14:creationId xmlns:p14="http://schemas.microsoft.com/office/powerpoint/2010/main" val="378552725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fade">
                                      <p:cBhvr>
                                        <p:cTn id="22" dur="500"/>
                                        <p:tgtEl>
                                          <p:spTgt spid="6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D58AD4B-F83B-9A44-88F3-68319B53407C}"/>
              </a:ext>
            </a:extLst>
          </p:cNvPr>
          <p:cNvSpPr>
            <a:spLocks noGrp="1" noChangeArrowheads="1"/>
          </p:cNvSpPr>
          <p:nvPr>
            <p:ph type="title" idx="4294967295"/>
          </p:nvPr>
        </p:nvSpPr>
        <p:spPr>
          <a:xfrm>
            <a:off x="2286000" y="838200"/>
            <a:ext cx="7467600" cy="838200"/>
          </a:xfrm>
        </p:spPr>
        <p:txBody>
          <a:bodyPr>
            <a:normAutofit/>
          </a:bodyPr>
          <a:lstStyle/>
          <a:p>
            <a:pPr eaLnBrk="1" fontAlgn="auto" hangingPunct="1">
              <a:spcAft>
                <a:spcPts val="0"/>
              </a:spcAft>
              <a:defRPr/>
            </a:pPr>
            <a:r>
              <a:rPr lang="en-US" sz="2400" b="1" dirty="0">
                <a:solidFill>
                  <a:schemeClr val="tx1"/>
                </a:solidFill>
                <a:effectLst>
                  <a:outerShdw blurRad="38100" dist="38100" dir="2700000" algn="tl">
                    <a:srgbClr val="FFFFFF"/>
                  </a:outerShdw>
                </a:effectLst>
              </a:rPr>
              <a:t>Combinations &amp; Their Notation</a:t>
            </a:r>
          </a:p>
        </p:txBody>
      </p:sp>
      <p:sp>
        <p:nvSpPr>
          <p:cNvPr id="6147" name="Rectangle 3">
            <a:extLst>
              <a:ext uri="{FF2B5EF4-FFF2-40B4-BE49-F238E27FC236}">
                <a16:creationId xmlns:a16="http://schemas.microsoft.com/office/drawing/2014/main" id="{93A0A74C-4260-3DBB-7B86-42B6C75C3DE0}"/>
              </a:ext>
            </a:extLst>
          </p:cNvPr>
          <p:cNvSpPr>
            <a:spLocks noGrp="1" noChangeArrowheads="1"/>
          </p:cNvSpPr>
          <p:nvPr>
            <p:ph idx="4294967295"/>
          </p:nvPr>
        </p:nvSpPr>
        <p:spPr>
          <a:xfrm>
            <a:off x="2286000" y="1828800"/>
            <a:ext cx="7467600" cy="4592638"/>
          </a:xfrm>
        </p:spPr>
        <p:txBody>
          <a:bodyPr/>
          <a:lstStyle/>
          <a:p>
            <a:pPr eaLnBrk="1" hangingPunct="1">
              <a:buFont typeface="Georgia" panose="02040502050405020303" pitchFamily="18" charset="0"/>
              <a:buNone/>
            </a:pPr>
            <a:r>
              <a:rPr lang="en-US" altLang="zh-CN" sz="2400">
                <a:ea typeface="宋体" panose="02010600030101010101" pitchFamily="2" charset="-122"/>
              </a:rPr>
              <a:t>Given </a:t>
            </a:r>
            <a:r>
              <a:rPr lang="en-US" altLang="zh-CN" sz="2400" i="1">
                <a:ea typeface="宋体" panose="02010600030101010101" pitchFamily="2" charset="-122"/>
              </a:rPr>
              <a:t>n</a:t>
            </a:r>
            <a:r>
              <a:rPr lang="en-US" altLang="zh-CN" sz="2400">
                <a:ea typeface="宋体" panose="02010600030101010101" pitchFamily="2" charset="-122"/>
              </a:rPr>
              <a:t> objects, the number of ways in which </a:t>
            </a:r>
            <a:r>
              <a:rPr lang="en-US" altLang="zh-CN" sz="2400" i="1">
                <a:ea typeface="宋体" panose="02010600030101010101" pitchFamily="2" charset="-122"/>
              </a:rPr>
              <a:t>k</a:t>
            </a:r>
            <a:r>
              <a:rPr lang="en-US" altLang="zh-CN" sz="2400">
                <a:ea typeface="宋体" panose="02010600030101010101" pitchFamily="2" charset="-122"/>
              </a:rPr>
              <a:t> of these objects (</a:t>
            </a:r>
            <a:r>
              <a:rPr lang="en-US" altLang="zh-CN" sz="2400" i="1">
                <a:ea typeface="宋体" panose="02010600030101010101" pitchFamily="2" charset="-122"/>
              </a:rPr>
              <a:t>k</a:t>
            </a:r>
            <a:r>
              <a:rPr lang="en-US" altLang="zh-CN" sz="2400">
                <a:ea typeface="宋体" panose="02010600030101010101" pitchFamily="2" charset="-122"/>
              </a:rPr>
              <a:t> between 0 and </a:t>
            </a:r>
            <a:r>
              <a:rPr lang="en-US" altLang="zh-CN" sz="2400" i="1">
                <a:ea typeface="宋体" panose="02010600030101010101" pitchFamily="2" charset="-122"/>
              </a:rPr>
              <a:t>n</a:t>
            </a:r>
            <a:r>
              <a:rPr lang="en-US" altLang="zh-CN" sz="2400">
                <a:ea typeface="宋体" panose="02010600030101010101" pitchFamily="2" charset="-122"/>
              </a:rPr>
              <a:t> inclusive) can be combined, or selected, without regard to order of selection, is denoted by either the symbol </a:t>
            </a:r>
            <a:r>
              <a:rPr lang="en-US" altLang="zh-CN" sz="2400" i="1" baseline="-25000">
                <a:ea typeface="宋体" panose="02010600030101010101" pitchFamily="2" charset="-122"/>
              </a:rPr>
              <a:t>n</a:t>
            </a:r>
            <a:r>
              <a:rPr lang="en-US" altLang="zh-CN" sz="2400">
                <a:ea typeface="宋体" panose="02010600030101010101" pitchFamily="2" charset="-122"/>
              </a:rPr>
              <a:t>C</a:t>
            </a:r>
            <a:r>
              <a:rPr lang="en-US" altLang="zh-CN" sz="2400" i="1" baseline="-25000">
                <a:ea typeface="宋体" panose="02010600030101010101" pitchFamily="2" charset="-122"/>
              </a:rPr>
              <a:t>k</a:t>
            </a:r>
            <a:r>
              <a:rPr lang="en-US" altLang="zh-CN" sz="2400" baseline="-25000">
                <a:ea typeface="宋体" panose="02010600030101010101" pitchFamily="2" charset="-122"/>
              </a:rPr>
              <a:t> </a:t>
            </a:r>
            <a:r>
              <a:rPr lang="en-US" altLang="zh-CN" sz="2400">
                <a:ea typeface="宋体" panose="02010600030101010101" pitchFamily="2" charset="-122"/>
              </a:rPr>
              <a:t>or the symbol       and is given by </a:t>
            </a:r>
            <a:endParaRPr lang="en-US" altLang="en-US" sz="2400"/>
          </a:p>
        </p:txBody>
      </p:sp>
      <p:graphicFrame>
        <p:nvGraphicFramePr>
          <p:cNvPr id="18435" name="Object 4">
            <a:extLst>
              <a:ext uri="{FF2B5EF4-FFF2-40B4-BE49-F238E27FC236}">
                <a16:creationId xmlns:a16="http://schemas.microsoft.com/office/drawing/2014/main" id="{EF81932B-EE1C-5A3B-84C0-125F91F8DD8E}"/>
              </a:ext>
            </a:extLst>
          </p:cNvPr>
          <p:cNvGraphicFramePr>
            <a:graphicFrameLocks noChangeAspect="1"/>
          </p:cNvGraphicFramePr>
          <p:nvPr/>
        </p:nvGraphicFramePr>
        <p:xfrm>
          <a:off x="8610600" y="2971800"/>
          <a:ext cx="444500" cy="7620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18435" name="Object 4">
                        <a:extLst>
                          <a:ext uri="{FF2B5EF4-FFF2-40B4-BE49-F238E27FC236}">
                            <a16:creationId xmlns:a16="http://schemas.microsoft.com/office/drawing/2014/main" id="{EF81932B-EE1C-5A3B-84C0-125F91F8D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2971800"/>
                        <a:ext cx="4445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6" name="Rectangle 6">
            <a:extLst>
              <a:ext uri="{FF2B5EF4-FFF2-40B4-BE49-F238E27FC236}">
                <a16:creationId xmlns:a16="http://schemas.microsoft.com/office/drawing/2014/main" id="{05A215B3-49F6-FC88-31BF-83483CD8ACE5}"/>
              </a:ext>
            </a:extLst>
          </p:cNvPr>
          <p:cNvSpPr>
            <a:spLocks noChangeArrowheads="1"/>
          </p:cNvSpPr>
          <p:nvPr/>
        </p:nvSpPr>
        <p:spPr bwMode="auto">
          <a:xfrm>
            <a:off x="152400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algn="ctr" eaLnBrk="1" hangingPunct="1">
              <a:spcBef>
                <a:spcPct val="0"/>
              </a:spcBef>
              <a:buClrTx/>
              <a:buFontTx/>
              <a:buNone/>
            </a:pPr>
            <a:endParaRPr lang="en-US" altLang="en-US">
              <a:solidFill>
                <a:schemeClr val="tx1"/>
              </a:solidFill>
              <a:latin typeface="Arial" panose="020B0604020202020204" pitchFamily="34" charset="0"/>
            </a:endParaRPr>
          </a:p>
        </p:txBody>
      </p:sp>
      <p:graphicFrame>
        <p:nvGraphicFramePr>
          <p:cNvPr id="18437" name="Object 5">
            <a:extLst>
              <a:ext uri="{FF2B5EF4-FFF2-40B4-BE49-F238E27FC236}">
                <a16:creationId xmlns:a16="http://schemas.microsoft.com/office/drawing/2014/main" id="{F5828705-7616-D418-0E47-77E4A6AD85FF}"/>
              </a:ext>
            </a:extLst>
          </p:cNvPr>
          <p:cNvGraphicFramePr>
            <a:graphicFrameLocks noChangeAspect="1"/>
          </p:cNvGraphicFramePr>
          <p:nvPr/>
        </p:nvGraphicFramePr>
        <p:xfrm>
          <a:off x="4038600" y="3341688"/>
          <a:ext cx="1752600" cy="779462"/>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18437" name="Object 5">
                        <a:extLst>
                          <a:ext uri="{FF2B5EF4-FFF2-40B4-BE49-F238E27FC236}">
                            <a16:creationId xmlns:a16="http://schemas.microsoft.com/office/drawing/2014/main" id="{F5828705-7616-D418-0E47-77E4A6AD8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341688"/>
                        <a:ext cx="17526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4791915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9BCD295-DC3C-C14C-ABB7-3A35BAAEA115}"/>
              </a:ext>
            </a:extLst>
          </p:cNvPr>
          <p:cNvSpPr>
            <a:spLocks noGrp="1" noChangeArrowheads="1"/>
          </p:cNvSpPr>
          <p:nvPr>
            <p:ph type="title" idx="4294967295"/>
          </p:nvPr>
        </p:nvSpPr>
        <p:spPr>
          <a:xfrm>
            <a:off x="2438400" y="228600"/>
            <a:ext cx="7315200" cy="838200"/>
          </a:xfrm>
        </p:spPr>
        <p:txBody>
          <a:bodyPr>
            <a:norm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The Binomial Equation</a:t>
            </a:r>
          </a:p>
        </p:txBody>
      </p:sp>
      <p:sp>
        <p:nvSpPr>
          <p:cNvPr id="6147" name="Rectangle 3">
            <a:extLst>
              <a:ext uri="{FF2B5EF4-FFF2-40B4-BE49-F238E27FC236}">
                <a16:creationId xmlns:a16="http://schemas.microsoft.com/office/drawing/2014/main" id="{2D586120-E1C8-F0C3-E7E0-649804D3ED5B}"/>
              </a:ext>
            </a:extLst>
          </p:cNvPr>
          <p:cNvSpPr>
            <a:spLocks noGrp="1" noChangeArrowheads="1"/>
          </p:cNvSpPr>
          <p:nvPr>
            <p:ph idx="4294967295"/>
          </p:nvPr>
        </p:nvSpPr>
        <p:spPr>
          <a:xfrm>
            <a:off x="2438400" y="1828800"/>
            <a:ext cx="7315200" cy="4592638"/>
          </a:xfrm>
        </p:spPr>
        <p:txBody>
          <a:bodyPr/>
          <a:lstStyle/>
          <a:p>
            <a:pPr eaLnBrk="1" hangingPunct="1">
              <a:buClr>
                <a:srgbClr val="CC0000"/>
              </a:buClr>
            </a:pPr>
            <a:r>
              <a:rPr lang="en-US" altLang="zh-CN" sz="2400">
                <a:ea typeface="宋体" panose="02010600030101010101" pitchFamily="2" charset="-122"/>
              </a:rPr>
              <a:t>The binomial equation gives the probability of each of the possible number of successes in the binomial distribution.</a:t>
            </a:r>
          </a:p>
          <a:p>
            <a:pPr eaLnBrk="1" hangingPunct="1">
              <a:buClr>
                <a:srgbClr val="CC0000"/>
              </a:buClr>
            </a:pPr>
            <a:r>
              <a:rPr lang="en-US" altLang="zh-CN" sz="2400">
                <a:ea typeface="宋体" panose="02010600030101010101" pitchFamily="2" charset="-122"/>
              </a:rPr>
              <a:t>That is, the probability of obtaining </a:t>
            </a:r>
            <a:r>
              <a:rPr lang="en-US" altLang="zh-CN" sz="2400" i="1">
                <a:ea typeface="宋体" panose="02010600030101010101" pitchFamily="2" charset="-122"/>
              </a:rPr>
              <a:t>k</a:t>
            </a:r>
            <a:r>
              <a:rPr lang="en-US" altLang="zh-CN" sz="2400">
                <a:ea typeface="宋体" panose="02010600030101010101" pitchFamily="2" charset="-122"/>
              </a:rPr>
              <a:t> successes in </a:t>
            </a:r>
            <a:r>
              <a:rPr lang="en-US" altLang="zh-CN" sz="2400" i="1">
                <a:ea typeface="宋体" panose="02010600030101010101" pitchFamily="2" charset="-122"/>
              </a:rPr>
              <a:t>n</a:t>
            </a:r>
            <a:r>
              <a:rPr lang="en-US" altLang="zh-CN" sz="2400">
                <a:ea typeface="宋体" panose="02010600030101010101" pitchFamily="2" charset="-122"/>
              </a:rPr>
              <a:t> trials, where </a:t>
            </a:r>
            <a:r>
              <a:rPr lang="en-US" altLang="zh-CN" sz="2400" i="1">
                <a:ea typeface="宋体" panose="02010600030101010101" pitchFamily="2" charset="-122"/>
              </a:rPr>
              <a:t>p</a:t>
            </a:r>
            <a:r>
              <a:rPr lang="en-US" altLang="zh-CN" sz="2400">
                <a:ea typeface="宋体" panose="02010600030101010101" pitchFamily="2" charset="-122"/>
              </a:rPr>
              <a:t> is the probability of success and </a:t>
            </a:r>
            <a:r>
              <a:rPr lang="en-US" altLang="zh-CN" sz="2400" i="1">
                <a:ea typeface="宋体" panose="02010600030101010101" pitchFamily="2" charset="-122"/>
              </a:rPr>
              <a:t>q</a:t>
            </a:r>
            <a:r>
              <a:rPr lang="en-US" altLang="zh-CN" sz="2400">
                <a:ea typeface="宋体" panose="02010600030101010101" pitchFamily="2" charset="-122"/>
              </a:rPr>
              <a:t> is the probability of failure:</a:t>
            </a:r>
          </a:p>
          <a:p>
            <a:pPr eaLnBrk="1" hangingPunct="1">
              <a:buClr>
                <a:srgbClr val="CC0000"/>
              </a:buClr>
            </a:pPr>
            <a:r>
              <a:rPr lang="en-US" altLang="zh-CN" sz="2400">
                <a:ea typeface="宋体" panose="02010600030101010101" pitchFamily="2" charset="-122"/>
              </a:rPr>
              <a:t>P(</a:t>
            </a:r>
            <a:r>
              <a:rPr lang="en-US" altLang="zh-CN" sz="2400" i="1">
                <a:ea typeface="宋体" panose="02010600030101010101" pitchFamily="2" charset="-122"/>
              </a:rPr>
              <a:t>k</a:t>
            </a:r>
            <a:r>
              <a:rPr lang="en-US" altLang="zh-CN" sz="2400">
                <a:ea typeface="宋体" panose="02010600030101010101" pitchFamily="2" charset="-122"/>
              </a:rPr>
              <a:t> successes in n trials) =       </a:t>
            </a:r>
            <a:r>
              <a:rPr lang="en-US" altLang="zh-CN" sz="2400" i="1">
                <a:ea typeface="宋体" panose="02010600030101010101" pitchFamily="2" charset="-122"/>
              </a:rPr>
              <a:t>p</a:t>
            </a:r>
            <a:r>
              <a:rPr lang="en-US" altLang="zh-CN" sz="2400" i="1" baseline="30000">
                <a:ea typeface="宋体" panose="02010600030101010101" pitchFamily="2" charset="-122"/>
              </a:rPr>
              <a:t>k</a:t>
            </a:r>
            <a:r>
              <a:rPr lang="en-US" altLang="zh-CN" sz="2400" i="1">
                <a:ea typeface="宋体" panose="02010600030101010101" pitchFamily="2" charset="-122"/>
              </a:rPr>
              <a:t>q</a:t>
            </a:r>
            <a:r>
              <a:rPr lang="en-US" altLang="zh-CN" sz="2400" i="1" baseline="30000">
                <a:ea typeface="宋体" panose="02010600030101010101" pitchFamily="2" charset="-122"/>
              </a:rPr>
              <a:t>(n</a:t>
            </a:r>
            <a:r>
              <a:rPr lang="en-US" altLang="zh-CN" sz="2400" i="1">
                <a:ea typeface="宋体" panose="02010600030101010101" pitchFamily="2" charset="-122"/>
              </a:rPr>
              <a:t> </a:t>
            </a:r>
            <a:r>
              <a:rPr lang="en-US" altLang="zh-CN" sz="2400" i="1" baseline="30000">
                <a:ea typeface="宋体" panose="02010600030101010101" pitchFamily="2" charset="-122"/>
              </a:rPr>
              <a:t>– k)</a:t>
            </a:r>
            <a:r>
              <a:rPr lang="en-US" altLang="zh-CN" sz="2400">
                <a:ea typeface="宋体" panose="02010600030101010101" pitchFamily="2" charset="-122"/>
              </a:rPr>
              <a:t> </a:t>
            </a:r>
          </a:p>
        </p:txBody>
      </p:sp>
      <p:graphicFrame>
        <p:nvGraphicFramePr>
          <p:cNvPr id="19459" name="Object 4">
            <a:extLst>
              <a:ext uri="{FF2B5EF4-FFF2-40B4-BE49-F238E27FC236}">
                <a16:creationId xmlns:a16="http://schemas.microsoft.com/office/drawing/2014/main" id="{F9509AFB-F3C9-6D0A-8394-61B7A8477505}"/>
              </a:ext>
            </a:extLst>
          </p:cNvPr>
          <p:cNvGraphicFramePr>
            <a:graphicFrameLocks noChangeAspect="1"/>
          </p:cNvGraphicFramePr>
          <p:nvPr/>
        </p:nvGraphicFramePr>
        <p:xfrm>
          <a:off x="6096000" y="4125913"/>
          <a:ext cx="444500" cy="7620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19459" name="Object 4">
                        <a:extLst>
                          <a:ext uri="{FF2B5EF4-FFF2-40B4-BE49-F238E27FC236}">
                            <a16:creationId xmlns:a16="http://schemas.microsoft.com/office/drawing/2014/main" id="{F9509AFB-F3C9-6D0A-8394-61B7A8477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125913"/>
                        <a:ext cx="4445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0" name="Rectangle 5">
            <a:extLst>
              <a:ext uri="{FF2B5EF4-FFF2-40B4-BE49-F238E27FC236}">
                <a16:creationId xmlns:a16="http://schemas.microsoft.com/office/drawing/2014/main" id="{5617884D-031D-603A-BA82-76AB9E25614F}"/>
              </a:ext>
            </a:extLst>
          </p:cNvPr>
          <p:cNvSpPr>
            <a:spLocks noChangeArrowheads="1"/>
          </p:cNvSpPr>
          <p:nvPr/>
        </p:nvSpPr>
        <p:spPr bwMode="auto">
          <a:xfrm>
            <a:off x="152400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algn="ctr" eaLnBrk="1" hangingPunct="1">
              <a:spcBef>
                <a:spcPct val="0"/>
              </a:spcBef>
              <a:buClrTx/>
              <a:buFontTx/>
              <a:buNone/>
            </a:pPr>
            <a:endParaRPr lang="en-US" altLang="en-US">
              <a:solidFill>
                <a:schemeClr val="tx1"/>
              </a:solidFill>
              <a:latin typeface="Arial" panose="020B0604020202020204" pitchFamily="34" charset="0"/>
            </a:endParaRPr>
          </a:p>
        </p:txBody>
      </p:sp>
    </p:spTree>
    <p:extLst>
      <p:ext uri="{BB962C8B-B14F-4D97-AF65-F5344CB8AC3E}">
        <p14:creationId xmlns:p14="http://schemas.microsoft.com/office/powerpoint/2010/main" val="239570205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D357A76-CE46-1A4E-8DE9-07630B62E4F8}"/>
              </a:ext>
            </a:extLst>
          </p:cNvPr>
          <p:cNvSpPr>
            <a:spLocks noGrp="1" noChangeArrowheads="1"/>
          </p:cNvSpPr>
          <p:nvPr>
            <p:ph type="title" idx="4294967295"/>
          </p:nvPr>
        </p:nvSpPr>
        <p:spPr>
          <a:xfrm>
            <a:off x="1828800" y="152400"/>
            <a:ext cx="8458200" cy="1676400"/>
          </a:xfrm>
        </p:spPr>
        <p:txBody>
          <a:bodyPr>
            <a:noAutofit/>
          </a:bodyPr>
          <a:lstStyle/>
          <a:p>
            <a:pPr eaLnBrk="1" fontAlgn="auto" hangingPunct="1">
              <a:spcAft>
                <a:spcPts val="0"/>
              </a:spcAft>
              <a:defRPr/>
            </a:pPr>
            <a:r>
              <a:rPr lang="en-US" sz="2400" dirty="0">
                <a:solidFill>
                  <a:schemeClr val="tx1"/>
                </a:solidFill>
              </a:rPr>
              <a:t>Find the probability that exactly two of three students selected randomly with replacement from the NELS data set never smoked marijuana</a:t>
            </a:r>
            <a:r>
              <a:rPr lang="en-US" sz="2400" dirty="0">
                <a:solidFill>
                  <a:schemeClr val="tx1"/>
                </a:solidFill>
                <a:effectLst>
                  <a:outerShdw blurRad="38100" dist="38100" dir="2700000" algn="tl">
                    <a:srgbClr val="FFFFFF"/>
                  </a:outerShdw>
                </a:effectLst>
              </a:rPr>
              <a:t> </a:t>
            </a:r>
          </a:p>
        </p:txBody>
      </p:sp>
      <p:sp>
        <p:nvSpPr>
          <p:cNvPr id="6147" name="Rectangle 3">
            <a:extLst>
              <a:ext uri="{FF2B5EF4-FFF2-40B4-BE49-F238E27FC236}">
                <a16:creationId xmlns:a16="http://schemas.microsoft.com/office/drawing/2014/main" id="{BD250DA4-57EE-624B-BF2E-E05859020248}"/>
              </a:ext>
            </a:extLst>
          </p:cNvPr>
          <p:cNvSpPr>
            <a:spLocks noGrp="1"/>
          </p:cNvSpPr>
          <p:nvPr>
            <p:ph idx="4294967295"/>
          </p:nvPr>
        </p:nvSpPr>
        <p:spPr>
          <a:xfrm>
            <a:off x="1844675" y="2133600"/>
            <a:ext cx="7924800" cy="4592638"/>
          </a:xfrm>
        </p:spPr>
        <p:txBody>
          <a:bodyPr rtlCol="0">
            <a:normAutofit lnSpcReduction="10000"/>
          </a:bodyPr>
          <a:lstStyle/>
          <a:p>
            <a:pPr eaLnBrk="1" fontAlgn="auto" hangingPunct="1">
              <a:spcAft>
                <a:spcPts val="0"/>
              </a:spcAft>
              <a:buClr>
                <a:srgbClr val="CC0000"/>
              </a:buClr>
              <a:buFontTx/>
              <a:buChar char="•"/>
              <a:defRPr/>
            </a:pPr>
            <a:r>
              <a:rPr lang="en-US" altLang="zh-CN" sz="2400" dirty="0">
                <a:solidFill>
                  <a:schemeClr val="tx1">
                    <a:lumMod val="85000"/>
                    <a:lumOff val="15000"/>
                  </a:schemeClr>
                </a:solidFill>
                <a:ea typeface="宋体" panose="02010600030101010101" pitchFamily="2" charset="-122"/>
              </a:rPr>
              <a:t>A trial is the selection of one student from the NELS data set</a:t>
            </a:r>
          </a:p>
          <a:p>
            <a:pPr eaLnBrk="1" fontAlgn="auto" hangingPunct="1">
              <a:spcAft>
                <a:spcPts val="0"/>
              </a:spcAft>
              <a:buClr>
                <a:srgbClr val="CC0000"/>
              </a:buClr>
              <a:buFontTx/>
              <a:buChar char="•"/>
              <a:defRPr/>
            </a:pPr>
            <a:r>
              <a:rPr lang="en-US" altLang="zh-CN" sz="2400" dirty="0">
                <a:solidFill>
                  <a:schemeClr val="tx1">
                    <a:lumMod val="85000"/>
                    <a:lumOff val="15000"/>
                  </a:schemeClr>
                </a:solidFill>
                <a:ea typeface="宋体" panose="02010600030101010101" pitchFamily="2" charset="-122"/>
              </a:rPr>
              <a:t>There are </a:t>
            </a:r>
            <a:r>
              <a:rPr lang="en-US" altLang="zh-CN" sz="2400" i="1" dirty="0">
                <a:solidFill>
                  <a:schemeClr val="tx1">
                    <a:lumMod val="85000"/>
                    <a:lumOff val="15000"/>
                  </a:schemeClr>
                </a:solidFill>
                <a:ea typeface="宋体" panose="02010600030101010101" pitchFamily="2" charset="-122"/>
              </a:rPr>
              <a:t>n</a:t>
            </a:r>
            <a:r>
              <a:rPr lang="en-US" altLang="zh-CN" sz="2400" dirty="0">
                <a:solidFill>
                  <a:schemeClr val="tx1">
                    <a:lumMod val="85000"/>
                    <a:lumOff val="15000"/>
                  </a:schemeClr>
                </a:solidFill>
                <a:ea typeface="宋体" panose="02010600030101010101" pitchFamily="2" charset="-122"/>
              </a:rPr>
              <a:t> = 3 trials. </a:t>
            </a:r>
          </a:p>
          <a:p>
            <a:pPr eaLnBrk="1" fontAlgn="auto" hangingPunct="1">
              <a:spcAft>
                <a:spcPts val="0"/>
              </a:spcAft>
              <a:buClr>
                <a:srgbClr val="CC0000"/>
              </a:buClr>
              <a:buFontTx/>
              <a:buChar char="•"/>
              <a:defRPr/>
            </a:pPr>
            <a:r>
              <a:rPr lang="en-US" altLang="zh-CN" sz="2400" dirty="0">
                <a:solidFill>
                  <a:schemeClr val="tx1">
                    <a:lumMod val="85000"/>
                    <a:lumOff val="15000"/>
                  </a:schemeClr>
                </a:solidFill>
                <a:ea typeface="宋体" panose="02010600030101010101" pitchFamily="2" charset="-122"/>
              </a:rPr>
              <a:t>The trials are </a:t>
            </a:r>
            <a:r>
              <a:rPr lang="en-US" altLang="zh-CN" sz="2400" i="1" dirty="0">
                <a:solidFill>
                  <a:schemeClr val="tx1">
                    <a:lumMod val="85000"/>
                    <a:lumOff val="15000"/>
                  </a:schemeClr>
                </a:solidFill>
                <a:ea typeface="宋体" panose="02010600030101010101" pitchFamily="2" charset="-122"/>
              </a:rPr>
              <a:t>independent</a:t>
            </a:r>
            <a:r>
              <a:rPr lang="en-US" altLang="zh-CN" sz="2400" dirty="0">
                <a:solidFill>
                  <a:schemeClr val="tx1">
                    <a:lumMod val="85000"/>
                    <a:lumOff val="15000"/>
                  </a:schemeClr>
                </a:solidFill>
                <a:ea typeface="宋体" panose="02010600030101010101" pitchFamily="2" charset="-122"/>
              </a:rPr>
              <a:t> because each student is selected at random with replacement</a:t>
            </a:r>
          </a:p>
          <a:p>
            <a:pPr eaLnBrk="1" fontAlgn="auto" hangingPunct="1">
              <a:spcAft>
                <a:spcPts val="0"/>
              </a:spcAft>
              <a:buClr>
                <a:srgbClr val="CC0000"/>
              </a:buClr>
              <a:buFontTx/>
              <a:buChar char="•"/>
              <a:defRPr/>
            </a:pPr>
            <a:r>
              <a:rPr lang="en-US" altLang="zh-CN" sz="2400" dirty="0">
                <a:solidFill>
                  <a:schemeClr val="tx1">
                    <a:lumMod val="85000"/>
                    <a:lumOff val="15000"/>
                  </a:schemeClr>
                </a:solidFill>
                <a:ea typeface="宋体" panose="02010600030101010101" pitchFamily="2" charset="-122"/>
              </a:rPr>
              <a:t>The trials are </a:t>
            </a:r>
            <a:r>
              <a:rPr lang="en-US" altLang="zh-CN" sz="2400" i="1" dirty="0">
                <a:solidFill>
                  <a:schemeClr val="tx1">
                    <a:lumMod val="85000"/>
                    <a:lumOff val="15000"/>
                  </a:schemeClr>
                </a:solidFill>
                <a:ea typeface="宋体" panose="02010600030101010101" pitchFamily="2" charset="-122"/>
              </a:rPr>
              <a:t>identical</a:t>
            </a:r>
            <a:r>
              <a:rPr lang="en-US" altLang="zh-CN" sz="2400" dirty="0">
                <a:solidFill>
                  <a:schemeClr val="tx1">
                    <a:lumMod val="85000"/>
                    <a:lumOff val="15000"/>
                  </a:schemeClr>
                </a:solidFill>
                <a:ea typeface="宋体" panose="02010600030101010101" pitchFamily="2" charset="-122"/>
              </a:rPr>
              <a:t> because each and every trial consists of selecting one student at random from the 500 students of the NELS data set. </a:t>
            </a:r>
          </a:p>
          <a:p>
            <a:pPr eaLnBrk="1" fontAlgn="auto" hangingPunct="1">
              <a:spcAft>
                <a:spcPts val="0"/>
              </a:spcAft>
              <a:buClr>
                <a:srgbClr val="CC0000"/>
              </a:buClr>
              <a:buFontTx/>
              <a:buChar char="•"/>
              <a:defRPr/>
            </a:pPr>
            <a:r>
              <a:rPr lang="en-US" altLang="zh-CN" sz="2400" dirty="0">
                <a:solidFill>
                  <a:schemeClr val="tx1">
                    <a:lumMod val="85000"/>
                    <a:lumOff val="15000"/>
                  </a:schemeClr>
                </a:solidFill>
                <a:ea typeface="宋体" panose="02010600030101010101" pitchFamily="2" charset="-122"/>
              </a:rPr>
              <a:t>Because the outcome of each trial may be categorized as either “student has smoked marijuana” or “student has never smoked marijuana,” each outcome is </a:t>
            </a:r>
            <a:r>
              <a:rPr lang="en-US" altLang="zh-CN" sz="2400" i="1" dirty="0">
                <a:solidFill>
                  <a:schemeClr val="tx1">
                    <a:lumMod val="85000"/>
                    <a:lumOff val="15000"/>
                  </a:schemeClr>
                </a:solidFill>
                <a:ea typeface="宋体" panose="02010600030101010101" pitchFamily="2" charset="-122"/>
              </a:rPr>
              <a:t>dichotomous</a:t>
            </a:r>
            <a:r>
              <a:rPr lang="en-US" altLang="zh-CN" sz="2400" dirty="0">
                <a:solidFill>
                  <a:schemeClr val="tx1">
                    <a:lumMod val="85000"/>
                    <a:lumOff val="15000"/>
                  </a:schemeClr>
                </a:solidFill>
                <a:ea typeface="宋体" panose="02010600030101010101" pitchFamily="2" charset="-122"/>
              </a:rPr>
              <a:t>.</a:t>
            </a:r>
            <a:endParaRPr lang="en-US" altLang="en-US" sz="2400" dirty="0">
              <a:solidFill>
                <a:schemeClr val="tx1">
                  <a:lumMod val="85000"/>
                  <a:lumOff val="15000"/>
                </a:schemeClr>
              </a:solidFill>
            </a:endParaRPr>
          </a:p>
        </p:txBody>
      </p:sp>
    </p:spTree>
    <p:extLst>
      <p:ext uri="{BB962C8B-B14F-4D97-AF65-F5344CB8AC3E}">
        <p14:creationId xmlns:p14="http://schemas.microsoft.com/office/powerpoint/2010/main" val="285645774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1" end="1"/>
                                            </p:txEl>
                                          </p:spTgt>
                                        </p:tgtEl>
                                        <p:attrNameLst>
                                          <p:attrName>style.visibility</p:attrName>
                                        </p:attrNameLst>
                                      </p:cBhvr>
                                      <p:to>
                                        <p:strVal val="visible"/>
                                      </p:to>
                                    </p:set>
                                    <p:animEffect transition="in" filter="fade">
                                      <p:cBhvr>
                                        <p:cTn id="10" dur="500"/>
                                        <p:tgtEl>
                                          <p:spTgt spid="614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Effect transition="in" filter="fade">
                                      <p:cBhvr>
                                        <p:cTn id="13" dur="500"/>
                                        <p:tgtEl>
                                          <p:spTgt spid="614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147">
                                            <p:txEl>
                                              <p:pRg st="3" end="3"/>
                                            </p:txEl>
                                          </p:spTgt>
                                        </p:tgtEl>
                                        <p:attrNameLst>
                                          <p:attrName>style.visibility</p:attrName>
                                        </p:attrNameLst>
                                      </p:cBhvr>
                                      <p:to>
                                        <p:strVal val="visible"/>
                                      </p:to>
                                    </p:set>
                                    <p:animEffect transition="in" filter="fade">
                                      <p:cBhvr>
                                        <p:cTn id="16" dur="500"/>
                                        <p:tgtEl>
                                          <p:spTgt spid="614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animEffect transition="in" filter="fade">
                                      <p:cBhvr>
                                        <p:cTn id="19" dur="500"/>
                                        <p:tgtEl>
                                          <p:spTgt spid="61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B89DB9C-1B7C-C84A-8732-221C07448E0F}"/>
              </a:ext>
            </a:extLst>
          </p:cNvPr>
          <p:cNvSpPr>
            <a:spLocks noGrp="1" noChangeArrowheads="1"/>
          </p:cNvSpPr>
          <p:nvPr>
            <p:ph type="title" idx="4294967295"/>
          </p:nvPr>
        </p:nvSpPr>
        <p:spPr>
          <a:xfrm>
            <a:off x="1524000" y="304800"/>
            <a:ext cx="8229600" cy="1447800"/>
          </a:xfrm>
        </p:spPr>
        <p:txBody>
          <a:bodyPr>
            <a:normAutofit fontScale="90000"/>
          </a:bodyPr>
          <a:lstStyle/>
          <a:p>
            <a:pPr eaLnBrk="1" fontAlgn="auto" hangingPunct="1">
              <a:spcAft>
                <a:spcPts val="0"/>
              </a:spcAft>
              <a:defRPr/>
            </a:pPr>
            <a:r>
              <a:rPr lang="en-US" sz="2400" dirty="0">
                <a:solidFill>
                  <a:schemeClr val="tx1"/>
                </a:solidFill>
              </a:rPr>
              <a:t>Find the probability that exactly two of three students selected randomly with replacement from the NELS data set never smoked marijuana</a:t>
            </a:r>
            <a:r>
              <a:rPr lang="en-US" sz="2400" dirty="0">
                <a:solidFill>
                  <a:schemeClr val="tx1"/>
                </a:solidFill>
                <a:effectLst>
                  <a:outerShdw blurRad="38100" dist="38100" dir="2700000" algn="tl">
                    <a:srgbClr val="FFFFFF"/>
                  </a:outerShdw>
                </a:effectLst>
              </a:rPr>
              <a:t> </a:t>
            </a:r>
          </a:p>
        </p:txBody>
      </p:sp>
      <p:sp>
        <p:nvSpPr>
          <p:cNvPr id="6147" name="Rectangle 3">
            <a:extLst>
              <a:ext uri="{FF2B5EF4-FFF2-40B4-BE49-F238E27FC236}">
                <a16:creationId xmlns:a16="http://schemas.microsoft.com/office/drawing/2014/main" id="{164A347C-F73F-E1B4-C17E-8F3BBC09ED38}"/>
              </a:ext>
            </a:extLst>
          </p:cNvPr>
          <p:cNvSpPr>
            <a:spLocks noGrp="1" noChangeArrowheads="1"/>
          </p:cNvSpPr>
          <p:nvPr>
            <p:ph idx="4294967295"/>
          </p:nvPr>
        </p:nvSpPr>
        <p:spPr>
          <a:xfrm>
            <a:off x="1524000" y="1981200"/>
            <a:ext cx="8229600" cy="4592638"/>
          </a:xfrm>
        </p:spPr>
        <p:txBody>
          <a:bodyPr/>
          <a:lstStyle/>
          <a:p>
            <a:pPr eaLnBrk="1" hangingPunct="1">
              <a:buClr>
                <a:srgbClr val="CC0000"/>
              </a:buClr>
              <a:buFontTx/>
              <a:buChar char="•"/>
            </a:pPr>
            <a:r>
              <a:rPr lang="en-US" altLang="en-US" sz="2400"/>
              <a:t>We are interested in the probability of obtaining </a:t>
            </a:r>
            <a:r>
              <a:rPr lang="en-US" altLang="en-US" sz="2400" i="1"/>
              <a:t>k </a:t>
            </a:r>
            <a:r>
              <a:rPr lang="en-US" altLang="en-US" sz="2400"/>
              <a:t>= 2 “successes” in </a:t>
            </a:r>
            <a:r>
              <a:rPr lang="en-US" altLang="en-US" sz="2400" i="1"/>
              <a:t>n </a:t>
            </a:r>
            <a:r>
              <a:rPr lang="en-US" altLang="en-US" sz="2400"/>
              <a:t>= 3 trials </a:t>
            </a:r>
          </a:p>
          <a:p>
            <a:pPr eaLnBrk="1" hangingPunct="1">
              <a:buClr>
                <a:srgbClr val="CC0000"/>
              </a:buClr>
              <a:buFontTx/>
              <a:buChar char="•"/>
            </a:pPr>
            <a:r>
              <a:rPr lang="en-US" altLang="en-US" sz="2400"/>
              <a:t>A </a:t>
            </a:r>
            <a:r>
              <a:rPr lang="en-US" altLang="en-US" sz="2400" i="1"/>
              <a:t>success</a:t>
            </a:r>
            <a:r>
              <a:rPr lang="en-US" altLang="en-US" sz="2400"/>
              <a:t> means </a:t>
            </a:r>
            <a:r>
              <a:rPr lang="en-US" altLang="en-US" sz="2400" i="1"/>
              <a:t>the student never</a:t>
            </a:r>
            <a:r>
              <a:rPr lang="en-US" altLang="en-US" sz="2400"/>
              <a:t> </a:t>
            </a:r>
            <a:r>
              <a:rPr lang="en-US" altLang="en-US" sz="2400" i="1"/>
              <a:t>smoked marijuana</a:t>
            </a:r>
            <a:endParaRPr lang="en-US" altLang="en-US" sz="2400"/>
          </a:p>
          <a:p>
            <a:pPr eaLnBrk="1" hangingPunct="1">
              <a:buClr>
                <a:srgbClr val="CC0000"/>
              </a:buClr>
              <a:buFontTx/>
              <a:buChar char="•"/>
            </a:pPr>
            <a:r>
              <a:rPr lang="en-US" altLang="en-US" sz="2400"/>
              <a:t>The probability of a success on any one trial is </a:t>
            </a:r>
            <a:r>
              <a:rPr lang="en-US" altLang="en-US" sz="2400" i="1"/>
              <a:t>p</a:t>
            </a:r>
            <a:r>
              <a:rPr lang="en-US" altLang="en-US" sz="2400"/>
              <a:t> = .816</a:t>
            </a:r>
          </a:p>
          <a:p>
            <a:pPr eaLnBrk="1" hangingPunct="1">
              <a:buClr>
                <a:srgbClr val="CC0000"/>
              </a:buClr>
              <a:buFontTx/>
              <a:buChar char="•"/>
            </a:pPr>
            <a:r>
              <a:rPr lang="en-US" altLang="en-US" sz="2400"/>
              <a:t>For the single probability we are seeking, the number of successes is </a:t>
            </a:r>
            <a:r>
              <a:rPr lang="en-US" altLang="en-US" sz="2400" i="1"/>
              <a:t>k</a:t>
            </a:r>
            <a:r>
              <a:rPr lang="en-US" altLang="en-US" sz="2400"/>
              <a:t> = 2</a:t>
            </a:r>
          </a:p>
          <a:p>
            <a:pPr eaLnBrk="1" hangingPunct="1">
              <a:buClr>
                <a:srgbClr val="CC0000"/>
              </a:buClr>
              <a:buFontTx/>
              <a:buChar char="•"/>
            </a:pPr>
            <a:r>
              <a:rPr lang="en-US" altLang="en-US" sz="2400"/>
              <a:t>The binomial probability distribution consists of the probabilities associated with each possible number of successes, so </a:t>
            </a:r>
            <a:r>
              <a:rPr lang="en-US" altLang="en-US" sz="2400" i="1"/>
              <a:t>k</a:t>
            </a:r>
            <a:r>
              <a:rPr lang="en-US" altLang="en-US" sz="2400"/>
              <a:t> takes on the values 0, 1, 2, and 3, in turn. </a:t>
            </a:r>
          </a:p>
        </p:txBody>
      </p:sp>
    </p:spTree>
    <p:extLst>
      <p:ext uri="{BB962C8B-B14F-4D97-AF65-F5344CB8AC3E}">
        <p14:creationId xmlns:p14="http://schemas.microsoft.com/office/powerpoint/2010/main" val="17531348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animEffect transition="in" filter="fade">
                                      <p:cBhvr>
                                        <p:cTn id="15" dur="500"/>
                                        <p:tgtEl>
                                          <p:spTgt spid="614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147">
                                            <p:txEl>
                                              <p:pRg st="3" end="3"/>
                                            </p:txEl>
                                          </p:spTgt>
                                        </p:tgtEl>
                                        <p:attrNameLst>
                                          <p:attrName>style.visibility</p:attrName>
                                        </p:attrNameLst>
                                      </p:cBhvr>
                                      <p:to>
                                        <p:strVal val="visible"/>
                                      </p:to>
                                    </p:set>
                                    <p:animEffect transition="in" filter="fade">
                                      <p:cBhvr>
                                        <p:cTn id="18" dur="500"/>
                                        <p:tgtEl>
                                          <p:spTgt spid="614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147">
                                            <p:txEl>
                                              <p:pRg st="4" end="4"/>
                                            </p:txEl>
                                          </p:spTgt>
                                        </p:tgtEl>
                                        <p:attrNameLst>
                                          <p:attrName>style.visibility</p:attrName>
                                        </p:attrNameLst>
                                      </p:cBhvr>
                                      <p:to>
                                        <p:strVal val="visible"/>
                                      </p:to>
                                    </p:set>
                                    <p:animEffect transition="in" filter="fade">
                                      <p:cBhvr>
                                        <p:cTn id="21" dur="500"/>
                                        <p:tgtEl>
                                          <p:spTgt spid="61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95B00F1-7328-3645-AB4C-6D3F4E104E1C}"/>
              </a:ext>
            </a:extLst>
          </p:cNvPr>
          <p:cNvSpPr>
            <a:spLocks noGrp="1" noChangeArrowheads="1"/>
          </p:cNvSpPr>
          <p:nvPr>
            <p:ph type="title" idx="4294967295"/>
          </p:nvPr>
        </p:nvSpPr>
        <p:spPr>
          <a:xfrm>
            <a:off x="1828800" y="644525"/>
            <a:ext cx="8229600" cy="685800"/>
          </a:xfrm>
        </p:spPr>
        <p:txBody>
          <a:bodyPr>
            <a:normAutofit fontScale="90000"/>
          </a:bodyPr>
          <a:lstStyle/>
          <a:p>
            <a:pPr eaLnBrk="1" fontAlgn="auto" hangingPunct="1">
              <a:spcAft>
                <a:spcPts val="0"/>
              </a:spcAft>
              <a:defRPr/>
            </a:pPr>
            <a:r>
              <a:rPr lang="en-US" sz="2800" dirty="0">
                <a:solidFill>
                  <a:schemeClr val="tx1"/>
                </a:solidFill>
              </a:rPr>
              <a:t>Solution:</a:t>
            </a:r>
            <a:r>
              <a:rPr lang="en-US" sz="2800" b="1" dirty="0">
                <a:solidFill>
                  <a:schemeClr val="tx1"/>
                </a:solidFill>
              </a:rPr>
              <a:t> </a:t>
            </a:r>
            <a:r>
              <a:rPr lang="en-US" sz="2800" dirty="0">
                <a:solidFill>
                  <a:schemeClr val="tx1"/>
                </a:solidFill>
              </a:rPr>
              <a:t>Using the Binomial Equation</a:t>
            </a:r>
            <a:r>
              <a:rPr lang="en-US" sz="2400" dirty="0">
                <a:solidFill>
                  <a:schemeClr val="tx1"/>
                </a:solidFill>
                <a:effectLst>
                  <a:outerShdw blurRad="38100" dist="38100" dir="2700000" algn="tl">
                    <a:srgbClr val="FFFFFF"/>
                  </a:outerShdw>
                </a:effectLst>
              </a:rPr>
              <a:t> </a:t>
            </a:r>
          </a:p>
        </p:txBody>
      </p:sp>
      <p:sp>
        <p:nvSpPr>
          <p:cNvPr id="6147" name="Rectangle 3">
            <a:extLst>
              <a:ext uri="{FF2B5EF4-FFF2-40B4-BE49-F238E27FC236}">
                <a16:creationId xmlns:a16="http://schemas.microsoft.com/office/drawing/2014/main" id="{C02324D5-4B9A-6B44-9A92-5C1677A01E17}"/>
              </a:ext>
            </a:extLst>
          </p:cNvPr>
          <p:cNvSpPr>
            <a:spLocks noGrp="1"/>
          </p:cNvSpPr>
          <p:nvPr>
            <p:ph idx="4294967295"/>
          </p:nvPr>
        </p:nvSpPr>
        <p:spPr>
          <a:xfrm>
            <a:off x="1828800" y="1371600"/>
            <a:ext cx="7924800" cy="5334000"/>
          </a:xfrm>
        </p:spPr>
        <p:txBody>
          <a:bodyPr rtlCol="0">
            <a:normAutofit/>
          </a:bodyPr>
          <a:lstStyle/>
          <a:p>
            <a:pPr eaLnBrk="1" fontAlgn="auto" hangingPunct="1">
              <a:spcAft>
                <a:spcPts val="0"/>
              </a:spcAft>
              <a:buClr>
                <a:srgbClr val="CC0000"/>
              </a:buClr>
              <a:buFontTx/>
              <a:buChar char="•"/>
              <a:defRPr/>
            </a:pPr>
            <a:r>
              <a:rPr lang="en-US" altLang="zh-CN" sz="2400" dirty="0">
                <a:solidFill>
                  <a:schemeClr val="tx1">
                    <a:lumMod val="85000"/>
                    <a:lumOff val="15000"/>
                  </a:schemeClr>
                </a:solidFill>
                <a:ea typeface="宋体" panose="02010600030101010101" pitchFamily="2" charset="-122"/>
              </a:rPr>
              <a:t>We have </a:t>
            </a:r>
            <a:r>
              <a:rPr lang="en-US" altLang="zh-CN" sz="2400" i="1" dirty="0">
                <a:solidFill>
                  <a:schemeClr val="tx1">
                    <a:lumMod val="85000"/>
                    <a:lumOff val="15000"/>
                  </a:schemeClr>
                </a:solidFill>
                <a:ea typeface="宋体" panose="02010600030101010101" pitchFamily="2" charset="-122"/>
              </a:rPr>
              <a:t>n</a:t>
            </a:r>
            <a:r>
              <a:rPr lang="en-US" altLang="zh-CN" sz="2400" dirty="0">
                <a:solidFill>
                  <a:schemeClr val="tx1">
                    <a:lumMod val="85000"/>
                    <a:lumOff val="15000"/>
                  </a:schemeClr>
                </a:solidFill>
                <a:ea typeface="宋体" panose="02010600030101010101" pitchFamily="2" charset="-122"/>
              </a:rPr>
              <a:t> = 3, </a:t>
            </a:r>
            <a:r>
              <a:rPr lang="en-US" altLang="zh-CN" sz="2400" i="1" dirty="0">
                <a:solidFill>
                  <a:schemeClr val="tx1">
                    <a:lumMod val="85000"/>
                    <a:lumOff val="15000"/>
                  </a:schemeClr>
                </a:solidFill>
                <a:ea typeface="宋体" panose="02010600030101010101" pitchFamily="2" charset="-122"/>
              </a:rPr>
              <a:t>p</a:t>
            </a:r>
            <a:r>
              <a:rPr lang="en-US" altLang="zh-CN" sz="2400" dirty="0">
                <a:solidFill>
                  <a:schemeClr val="tx1">
                    <a:lumMod val="85000"/>
                    <a:lumOff val="15000"/>
                  </a:schemeClr>
                </a:solidFill>
                <a:ea typeface="宋体" panose="02010600030101010101" pitchFamily="2" charset="-122"/>
              </a:rPr>
              <a:t> = .816, and </a:t>
            </a:r>
            <a:r>
              <a:rPr lang="en-US" altLang="zh-CN" sz="2400" i="1" dirty="0">
                <a:solidFill>
                  <a:schemeClr val="tx1">
                    <a:lumMod val="85000"/>
                    <a:lumOff val="15000"/>
                  </a:schemeClr>
                </a:solidFill>
                <a:ea typeface="宋体" panose="02010600030101010101" pitchFamily="2" charset="-122"/>
              </a:rPr>
              <a:t>q</a:t>
            </a:r>
            <a:r>
              <a:rPr lang="en-US" altLang="zh-CN" sz="2400" dirty="0">
                <a:solidFill>
                  <a:schemeClr val="tx1">
                    <a:lumMod val="85000"/>
                    <a:lumOff val="15000"/>
                  </a:schemeClr>
                </a:solidFill>
                <a:ea typeface="宋体" panose="02010600030101010101" pitchFamily="2" charset="-122"/>
              </a:rPr>
              <a:t> = 1 – .816 = .184.</a:t>
            </a:r>
          </a:p>
          <a:p>
            <a:pPr eaLnBrk="1" fontAlgn="auto" hangingPunct="1">
              <a:spcAft>
                <a:spcPts val="0"/>
              </a:spcAft>
              <a:buClr>
                <a:srgbClr val="CC0000"/>
              </a:buClr>
              <a:buFontTx/>
              <a:buChar char="•"/>
              <a:defRPr/>
            </a:pPr>
            <a:r>
              <a:rPr lang="en-US" altLang="zh-CN" sz="2400" dirty="0">
                <a:solidFill>
                  <a:schemeClr val="tx1">
                    <a:lumMod val="85000"/>
                    <a:lumOff val="15000"/>
                  </a:schemeClr>
                </a:solidFill>
                <a:ea typeface="宋体" panose="02010600030101010101" pitchFamily="2" charset="-122"/>
              </a:rPr>
              <a:t>For </a:t>
            </a:r>
            <a:r>
              <a:rPr lang="en-US" altLang="zh-CN" sz="2400" i="1" dirty="0">
                <a:solidFill>
                  <a:schemeClr val="tx1">
                    <a:lumMod val="85000"/>
                    <a:lumOff val="15000"/>
                  </a:schemeClr>
                </a:solidFill>
                <a:ea typeface="宋体" panose="02010600030101010101" pitchFamily="2" charset="-122"/>
              </a:rPr>
              <a:t>k</a:t>
            </a:r>
            <a:r>
              <a:rPr lang="en-US" altLang="zh-CN" sz="2400" dirty="0">
                <a:solidFill>
                  <a:schemeClr val="tx1">
                    <a:lumMod val="85000"/>
                    <a:lumOff val="15000"/>
                  </a:schemeClr>
                </a:solidFill>
                <a:ea typeface="宋体" panose="02010600030101010101" pitchFamily="2" charset="-122"/>
              </a:rPr>
              <a:t> = 0, P(0 students never smoked marijuana) =</a:t>
            </a:r>
          </a:p>
          <a:p>
            <a:pPr eaLnBrk="1" fontAlgn="auto" hangingPunct="1">
              <a:spcAft>
                <a:spcPts val="0"/>
              </a:spcAft>
              <a:buClr>
                <a:srgbClr val="CC0000"/>
              </a:buClr>
              <a:buFontTx/>
              <a:buNone/>
              <a:defRPr/>
            </a:pPr>
            <a:r>
              <a:rPr lang="en-US" altLang="zh-CN" sz="2400" dirty="0">
                <a:solidFill>
                  <a:schemeClr val="tx1">
                    <a:lumMod val="85000"/>
                    <a:lumOff val="15000"/>
                  </a:schemeClr>
                </a:solidFill>
                <a:ea typeface="宋体" panose="02010600030101010101" pitchFamily="2" charset="-122"/>
              </a:rPr>
              <a:t>                   		= .006.</a:t>
            </a:r>
          </a:p>
          <a:p>
            <a:pPr eaLnBrk="1" fontAlgn="auto" hangingPunct="1">
              <a:spcAft>
                <a:spcPts val="0"/>
              </a:spcAft>
              <a:buClr>
                <a:srgbClr val="CC0000"/>
              </a:buClr>
              <a:buFontTx/>
              <a:buChar char="•"/>
              <a:defRPr/>
            </a:pPr>
            <a:r>
              <a:rPr lang="en-US" altLang="zh-CN" sz="2400" dirty="0">
                <a:solidFill>
                  <a:schemeClr val="tx1">
                    <a:lumMod val="85000"/>
                    <a:lumOff val="15000"/>
                  </a:schemeClr>
                </a:solidFill>
                <a:ea typeface="宋体" panose="02010600030101010101" pitchFamily="2" charset="-122"/>
              </a:rPr>
              <a:t>For </a:t>
            </a:r>
            <a:r>
              <a:rPr lang="en-US" altLang="zh-CN" sz="2400" i="1" dirty="0">
                <a:solidFill>
                  <a:schemeClr val="tx1">
                    <a:lumMod val="85000"/>
                    <a:lumOff val="15000"/>
                  </a:schemeClr>
                </a:solidFill>
                <a:ea typeface="宋体" panose="02010600030101010101" pitchFamily="2" charset="-122"/>
              </a:rPr>
              <a:t>k</a:t>
            </a:r>
            <a:r>
              <a:rPr lang="en-US" altLang="zh-CN" sz="2400" dirty="0">
                <a:solidFill>
                  <a:schemeClr val="tx1">
                    <a:lumMod val="85000"/>
                    <a:lumOff val="15000"/>
                  </a:schemeClr>
                </a:solidFill>
                <a:ea typeface="宋体" panose="02010600030101010101" pitchFamily="2" charset="-122"/>
              </a:rPr>
              <a:t> = 1, P(1 student never smoked marijuana) = </a:t>
            </a:r>
          </a:p>
          <a:p>
            <a:pPr eaLnBrk="1" fontAlgn="auto" hangingPunct="1">
              <a:spcAft>
                <a:spcPts val="0"/>
              </a:spcAft>
              <a:buClr>
                <a:srgbClr val="CC0000"/>
              </a:buClr>
              <a:buFontTx/>
              <a:buNone/>
              <a:defRPr/>
            </a:pPr>
            <a:r>
              <a:rPr lang="en-US" altLang="zh-CN" sz="2400" dirty="0">
                <a:solidFill>
                  <a:schemeClr val="tx1">
                    <a:lumMod val="85000"/>
                    <a:lumOff val="15000"/>
                  </a:schemeClr>
                </a:solidFill>
                <a:ea typeface="宋体" panose="02010600030101010101" pitchFamily="2" charset="-122"/>
              </a:rPr>
              <a:t>				= .083.</a:t>
            </a:r>
          </a:p>
          <a:p>
            <a:pPr eaLnBrk="1" fontAlgn="auto" hangingPunct="1">
              <a:spcAft>
                <a:spcPts val="0"/>
              </a:spcAft>
              <a:buClr>
                <a:srgbClr val="CC0000"/>
              </a:buClr>
              <a:buFontTx/>
              <a:buChar char="•"/>
              <a:defRPr/>
            </a:pPr>
            <a:r>
              <a:rPr lang="en-US" altLang="zh-CN" sz="2400" dirty="0">
                <a:solidFill>
                  <a:schemeClr val="tx1">
                    <a:lumMod val="85000"/>
                    <a:lumOff val="15000"/>
                  </a:schemeClr>
                </a:solidFill>
                <a:ea typeface="宋体" panose="02010600030101010101" pitchFamily="2" charset="-122"/>
              </a:rPr>
              <a:t>For </a:t>
            </a:r>
            <a:r>
              <a:rPr lang="en-US" altLang="zh-CN" sz="2400" i="1" dirty="0">
                <a:solidFill>
                  <a:schemeClr val="tx1">
                    <a:lumMod val="85000"/>
                    <a:lumOff val="15000"/>
                  </a:schemeClr>
                </a:solidFill>
                <a:ea typeface="宋体" panose="02010600030101010101" pitchFamily="2" charset="-122"/>
              </a:rPr>
              <a:t>k</a:t>
            </a:r>
            <a:r>
              <a:rPr lang="en-US" altLang="zh-CN" sz="2400" dirty="0">
                <a:solidFill>
                  <a:schemeClr val="tx1">
                    <a:lumMod val="85000"/>
                    <a:lumOff val="15000"/>
                  </a:schemeClr>
                </a:solidFill>
                <a:ea typeface="宋体" panose="02010600030101010101" pitchFamily="2" charset="-122"/>
              </a:rPr>
              <a:t> = 2, P(2 students never smoked marijuana) = </a:t>
            </a:r>
          </a:p>
          <a:p>
            <a:pPr marL="0" indent="0" eaLnBrk="1" fontAlgn="auto" hangingPunct="1">
              <a:spcAft>
                <a:spcPts val="0"/>
              </a:spcAft>
              <a:buClr>
                <a:srgbClr val="CC0000"/>
              </a:buClr>
              <a:buFont typeface="Arial" panose="020B0604020202020204" pitchFamily="34" charset="0"/>
              <a:buNone/>
              <a:defRPr/>
            </a:pPr>
            <a:r>
              <a:rPr lang="en-US" altLang="zh-CN" sz="2400" dirty="0">
                <a:solidFill>
                  <a:schemeClr val="tx1">
                    <a:lumMod val="85000"/>
                    <a:lumOff val="15000"/>
                  </a:schemeClr>
                </a:solidFill>
                <a:ea typeface="宋体" panose="02010600030101010101" pitchFamily="2" charset="-122"/>
              </a:rPr>
              <a:t>                       	= .368</a:t>
            </a:r>
          </a:p>
          <a:p>
            <a:pPr eaLnBrk="1" fontAlgn="auto" hangingPunct="1">
              <a:spcAft>
                <a:spcPts val="0"/>
              </a:spcAft>
              <a:buClr>
                <a:srgbClr val="CC0000"/>
              </a:buClr>
              <a:buFontTx/>
              <a:buNone/>
              <a:defRPr/>
            </a:pPr>
            <a:r>
              <a:rPr lang="en-US" altLang="zh-CN" sz="2400" dirty="0">
                <a:solidFill>
                  <a:schemeClr val="tx1">
                    <a:lumMod val="85000"/>
                    <a:lumOff val="15000"/>
                  </a:schemeClr>
                </a:solidFill>
                <a:ea typeface="宋体" panose="02010600030101010101" pitchFamily="2" charset="-122"/>
              </a:rPr>
              <a:t>	For </a:t>
            </a:r>
            <a:r>
              <a:rPr lang="en-US" altLang="zh-CN" sz="2400" i="1" dirty="0">
                <a:solidFill>
                  <a:schemeClr val="tx1">
                    <a:lumMod val="85000"/>
                    <a:lumOff val="15000"/>
                  </a:schemeClr>
                </a:solidFill>
                <a:ea typeface="宋体" panose="02010600030101010101" pitchFamily="2" charset="-122"/>
              </a:rPr>
              <a:t>k</a:t>
            </a:r>
            <a:r>
              <a:rPr lang="en-US" altLang="zh-CN" sz="2400" dirty="0">
                <a:solidFill>
                  <a:schemeClr val="tx1">
                    <a:lumMod val="85000"/>
                    <a:lumOff val="15000"/>
                  </a:schemeClr>
                </a:solidFill>
                <a:ea typeface="宋体" panose="02010600030101010101" pitchFamily="2" charset="-122"/>
              </a:rPr>
              <a:t> = 3, P(3 students never smoked marijuana) = 				</a:t>
            </a:r>
            <a:r>
              <a:rPr lang="en-US" altLang="zh-CN" sz="2200" dirty="0">
                <a:solidFill>
                  <a:schemeClr val="tx1">
                    <a:lumMod val="85000"/>
                    <a:lumOff val="15000"/>
                  </a:schemeClr>
                </a:solidFill>
                <a:ea typeface="宋体" panose="02010600030101010101" pitchFamily="2" charset="-122"/>
              </a:rPr>
              <a:t>= .543.</a:t>
            </a:r>
            <a:endParaRPr lang="en-US" altLang="en-US" sz="2200" dirty="0">
              <a:solidFill>
                <a:schemeClr val="tx1">
                  <a:lumMod val="85000"/>
                  <a:lumOff val="15000"/>
                </a:schemeClr>
              </a:solidFill>
            </a:endParaRPr>
          </a:p>
        </p:txBody>
      </p:sp>
      <p:sp>
        <p:nvSpPr>
          <p:cNvPr id="22531" name="Rectangle 5">
            <a:extLst>
              <a:ext uri="{FF2B5EF4-FFF2-40B4-BE49-F238E27FC236}">
                <a16:creationId xmlns:a16="http://schemas.microsoft.com/office/drawing/2014/main" id="{776FE618-16FC-0312-7004-23994BF1E59A}"/>
              </a:ext>
            </a:extLst>
          </p:cNvPr>
          <p:cNvSpPr>
            <a:spLocks noChangeArrowheads="1"/>
          </p:cNvSpPr>
          <p:nvPr/>
        </p:nvSpPr>
        <p:spPr bwMode="auto">
          <a:xfrm>
            <a:off x="152400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algn="ctr" eaLnBrk="1" hangingPunct="1">
              <a:spcBef>
                <a:spcPct val="0"/>
              </a:spcBef>
              <a:buClrTx/>
              <a:buFontTx/>
              <a:buNone/>
            </a:pPr>
            <a:endParaRPr lang="en-US" altLang="en-US">
              <a:solidFill>
                <a:schemeClr val="tx1"/>
              </a:solidFill>
              <a:latin typeface="Arial" panose="020B0604020202020204" pitchFamily="34" charset="0"/>
            </a:endParaRPr>
          </a:p>
        </p:txBody>
      </p:sp>
      <p:graphicFrame>
        <p:nvGraphicFramePr>
          <p:cNvPr id="22532" name="Object 4">
            <a:extLst>
              <a:ext uri="{FF2B5EF4-FFF2-40B4-BE49-F238E27FC236}">
                <a16:creationId xmlns:a16="http://schemas.microsoft.com/office/drawing/2014/main" id="{4D1C567A-F123-0DDE-A6CE-F3F89ED6CBBE}"/>
              </a:ext>
            </a:extLst>
          </p:cNvPr>
          <p:cNvGraphicFramePr>
            <a:graphicFrameLocks noChangeAspect="1"/>
          </p:cNvGraphicFramePr>
          <p:nvPr/>
        </p:nvGraphicFramePr>
        <p:xfrm>
          <a:off x="2209800" y="2209800"/>
          <a:ext cx="1371600" cy="693738"/>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22532" name="Object 4">
                        <a:extLst>
                          <a:ext uri="{FF2B5EF4-FFF2-40B4-BE49-F238E27FC236}">
                            <a16:creationId xmlns:a16="http://schemas.microsoft.com/office/drawing/2014/main" id="{4D1C567A-F123-0DDE-A6CE-F3F89ED6C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209800"/>
                        <a:ext cx="13716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3" name="Object 6">
            <a:extLst>
              <a:ext uri="{FF2B5EF4-FFF2-40B4-BE49-F238E27FC236}">
                <a16:creationId xmlns:a16="http://schemas.microsoft.com/office/drawing/2014/main" id="{CA0212DB-E8F1-E818-9553-A5DFCA1F307E}"/>
              </a:ext>
            </a:extLst>
          </p:cNvPr>
          <p:cNvGraphicFramePr>
            <a:graphicFrameLocks noChangeAspect="1"/>
          </p:cNvGraphicFramePr>
          <p:nvPr/>
        </p:nvGraphicFramePr>
        <p:xfrm>
          <a:off x="2219325" y="3200400"/>
          <a:ext cx="1314450" cy="693738"/>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22533" name="Object 6">
                        <a:extLst>
                          <a:ext uri="{FF2B5EF4-FFF2-40B4-BE49-F238E27FC236}">
                            <a16:creationId xmlns:a16="http://schemas.microsoft.com/office/drawing/2014/main" id="{CA0212DB-E8F1-E818-9553-A5DFCA1F30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325" y="3200400"/>
                        <a:ext cx="13144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4" name="Object 7">
            <a:extLst>
              <a:ext uri="{FF2B5EF4-FFF2-40B4-BE49-F238E27FC236}">
                <a16:creationId xmlns:a16="http://schemas.microsoft.com/office/drawing/2014/main" id="{37199A38-14A7-FE59-58B7-E2FC4FA9839E}"/>
              </a:ext>
            </a:extLst>
          </p:cNvPr>
          <p:cNvGraphicFramePr>
            <a:graphicFrameLocks noChangeAspect="1"/>
          </p:cNvGraphicFramePr>
          <p:nvPr/>
        </p:nvGraphicFramePr>
        <p:xfrm>
          <a:off x="2200275" y="4210050"/>
          <a:ext cx="1333500" cy="693738"/>
        </p:xfrm>
        <a:graphic>
          <a:graphicData uri="http://schemas.openxmlformats.org/presentationml/2006/ole">
            <mc:AlternateContent xmlns:mc="http://schemas.openxmlformats.org/markup-compatibility/2006">
              <mc:Choice xmlns:v="urn:schemas-microsoft-com:vml" Requires="v">
                <p:oleObj name="Equation" r:id="rId6" imgW="0" imgH="0" progId="Equation.3">
                  <p:embed/>
                </p:oleObj>
              </mc:Choice>
              <mc:Fallback>
                <p:oleObj name="Equation" r:id="rId6" imgW="0" imgH="0" progId="Equation.3">
                  <p:embed/>
                  <p:pic>
                    <p:nvPicPr>
                      <p:cNvPr id="22534" name="Object 7">
                        <a:extLst>
                          <a:ext uri="{FF2B5EF4-FFF2-40B4-BE49-F238E27FC236}">
                            <a16:creationId xmlns:a16="http://schemas.microsoft.com/office/drawing/2014/main" id="{37199A38-14A7-FE59-58B7-E2FC4FA983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0275" y="4210050"/>
                        <a:ext cx="13335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5" name="Object 8">
            <a:extLst>
              <a:ext uri="{FF2B5EF4-FFF2-40B4-BE49-F238E27FC236}">
                <a16:creationId xmlns:a16="http://schemas.microsoft.com/office/drawing/2014/main" id="{99934350-62B3-2387-EB4E-0745FEB956D2}"/>
              </a:ext>
            </a:extLst>
          </p:cNvPr>
          <p:cNvGraphicFramePr>
            <a:graphicFrameLocks noChangeAspect="1"/>
          </p:cNvGraphicFramePr>
          <p:nvPr/>
        </p:nvGraphicFramePr>
        <p:xfrm>
          <a:off x="2200275" y="5181600"/>
          <a:ext cx="1333500" cy="693738"/>
        </p:xfrm>
        <a:graphic>
          <a:graphicData uri="http://schemas.openxmlformats.org/presentationml/2006/ole">
            <mc:AlternateContent xmlns:mc="http://schemas.openxmlformats.org/markup-compatibility/2006">
              <mc:Choice xmlns:v="urn:schemas-microsoft-com:vml" Requires="v">
                <p:oleObj name="Equation" r:id="rId8" imgW="0" imgH="0" progId="Equation.3">
                  <p:embed/>
                </p:oleObj>
              </mc:Choice>
              <mc:Fallback>
                <p:oleObj name="Equation" r:id="rId8" imgW="0" imgH="0" progId="Equation.3">
                  <p:embed/>
                  <p:pic>
                    <p:nvPicPr>
                      <p:cNvPr id="22535" name="Object 8">
                        <a:extLst>
                          <a:ext uri="{FF2B5EF4-FFF2-40B4-BE49-F238E27FC236}">
                            <a16:creationId xmlns:a16="http://schemas.microsoft.com/office/drawing/2014/main" id="{99934350-62B3-2387-EB4E-0745FEB956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0275" y="5181600"/>
                        <a:ext cx="13335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6151236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fade">
                                      <p:cBhvr>
                                        <p:cTn id="22" dur="500"/>
                                        <p:tgtEl>
                                          <p:spTgt spid="61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animEffect transition="in" filter="fade">
                                      <p:cBhvr>
                                        <p:cTn id="27" dur="500"/>
                                        <p:tgtEl>
                                          <p:spTgt spid="61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6147">
                                            <p:txEl>
                                              <p:pRg st="5" end="5"/>
                                            </p:txEl>
                                          </p:spTgt>
                                        </p:tgtEl>
                                        <p:attrNameLst>
                                          <p:attrName>style.visibility</p:attrName>
                                        </p:attrNameLst>
                                      </p:cBhvr>
                                      <p:to>
                                        <p:strVal val="visible"/>
                                      </p:to>
                                    </p:set>
                                    <p:animEffect transition="in" filter="fade">
                                      <p:cBhvr>
                                        <p:cTn id="32" dur="500"/>
                                        <p:tgtEl>
                                          <p:spTgt spid="6147">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147">
                                            <p:txEl>
                                              <p:pRg st="6" end="6"/>
                                            </p:txEl>
                                          </p:spTgt>
                                        </p:tgtEl>
                                        <p:attrNameLst>
                                          <p:attrName>style.visibility</p:attrName>
                                        </p:attrNameLst>
                                      </p:cBhvr>
                                      <p:to>
                                        <p:strVal val="visible"/>
                                      </p:to>
                                    </p:set>
                                    <p:animEffect transition="in" filter="fade">
                                      <p:cBhvr>
                                        <p:cTn id="35" dur="500"/>
                                        <p:tgtEl>
                                          <p:spTgt spid="6147">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6147">
                                            <p:txEl>
                                              <p:pRg st="7" end="7"/>
                                            </p:txEl>
                                          </p:spTgt>
                                        </p:tgtEl>
                                        <p:attrNameLst>
                                          <p:attrName>style.visibility</p:attrName>
                                        </p:attrNameLst>
                                      </p:cBhvr>
                                      <p:to>
                                        <p:strVal val="visible"/>
                                      </p:to>
                                    </p:set>
                                    <p:animEffect transition="in" filter="fade">
                                      <p:cBhvr>
                                        <p:cTn id="40" dur="500"/>
                                        <p:tgtEl>
                                          <p:spTgt spid="6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8C703B4-DEF9-EB41-802C-3A1A7E7F4AFF}"/>
              </a:ext>
            </a:extLst>
          </p:cNvPr>
          <p:cNvSpPr>
            <a:spLocks noGrp="1" noChangeArrowheads="1"/>
          </p:cNvSpPr>
          <p:nvPr>
            <p:ph type="title" idx="4294967295"/>
          </p:nvPr>
        </p:nvSpPr>
        <p:spPr>
          <a:xfrm>
            <a:off x="2667000" y="685800"/>
            <a:ext cx="6019800" cy="685800"/>
          </a:xfrm>
        </p:spPr>
        <p:txBody>
          <a:bodyPr>
            <a:noAutofit/>
          </a:bodyPr>
          <a:lstStyle/>
          <a:p>
            <a:pPr eaLnBrk="1" fontAlgn="auto" hangingPunct="1">
              <a:spcAft>
                <a:spcPts val="0"/>
              </a:spcAft>
              <a:defRPr/>
            </a:pPr>
            <a:r>
              <a:rPr lang="en-US" sz="2400" dirty="0">
                <a:solidFill>
                  <a:schemeClr val="tx1"/>
                </a:solidFill>
              </a:rPr>
              <a:t>Solution Using R</a:t>
            </a:r>
            <a:r>
              <a:rPr lang="en-US" sz="2400" dirty="0">
                <a:solidFill>
                  <a:schemeClr val="tx1"/>
                </a:solidFill>
                <a:effectLst>
                  <a:outerShdw blurRad="38100" dist="38100" dir="2700000" algn="tl">
                    <a:srgbClr val="FFFFFF"/>
                  </a:outerShdw>
                </a:effectLst>
              </a:rPr>
              <a:t> </a:t>
            </a:r>
          </a:p>
        </p:txBody>
      </p:sp>
      <p:sp>
        <p:nvSpPr>
          <p:cNvPr id="6147" name="Rectangle 3">
            <a:extLst>
              <a:ext uri="{FF2B5EF4-FFF2-40B4-BE49-F238E27FC236}">
                <a16:creationId xmlns:a16="http://schemas.microsoft.com/office/drawing/2014/main" id="{E4DB61F6-97EE-F659-3E91-4F4C4F9CF2E5}"/>
              </a:ext>
            </a:extLst>
          </p:cNvPr>
          <p:cNvSpPr>
            <a:spLocks noGrp="1" noChangeArrowheads="1"/>
          </p:cNvSpPr>
          <p:nvPr>
            <p:ph idx="4294967295"/>
          </p:nvPr>
        </p:nvSpPr>
        <p:spPr>
          <a:xfrm>
            <a:off x="2286000" y="1600200"/>
            <a:ext cx="7391400" cy="5029200"/>
          </a:xfrm>
        </p:spPr>
        <p:txBody>
          <a:bodyPr/>
          <a:lstStyle/>
          <a:p>
            <a:pPr eaLnBrk="1" hangingPunct="1">
              <a:buClr>
                <a:srgbClr val="CC0000"/>
              </a:buClr>
            </a:pPr>
            <a:r>
              <a:rPr lang="en-US" altLang="zh-CN" sz="2400">
                <a:ea typeface="宋体" panose="02010600030101010101" pitchFamily="2" charset="-122"/>
              </a:rPr>
              <a:t>We will find the binomial probability distribution with </a:t>
            </a:r>
            <a:r>
              <a:rPr lang="en-US" altLang="zh-CN" sz="2400" i="1">
                <a:ea typeface="宋体" panose="02010600030101010101" pitchFamily="2" charset="-122"/>
              </a:rPr>
              <a:t>k </a:t>
            </a:r>
            <a:r>
              <a:rPr lang="en-US" altLang="zh-CN" sz="2400">
                <a:ea typeface="宋体" panose="02010600030101010101" pitchFamily="2" charset="-122"/>
              </a:rPr>
              <a:t>= 0, 1, 2, and 3 successes in </a:t>
            </a:r>
            <a:r>
              <a:rPr lang="en-US" altLang="zh-CN" sz="2400" i="1">
                <a:ea typeface="宋体" panose="02010600030101010101" pitchFamily="2" charset="-122"/>
              </a:rPr>
              <a:t>n</a:t>
            </a:r>
            <a:r>
              <a:rPr lang="en-US" altLang="zh-CN" sz="2400">
                <a:ea typeface="宋体" panose="02010600030101010101" pitchFamily="2" charset="-122"/>
              </a:rPr>
              <a:t> = 3 trials, where a success is defined as “the student never smoked marijuana” and the probability of success on any one trial is </a:t>
            </a:r>
            <a:r>
              <a:rPr lang="en-US" altLang="zh-CN" sz="2400" i="1">
                <a:ea typeface="宋体" panose="02010600030101010101" pitchFamily="2" charset="-122"/>
              </a:rPr>
              <a:t>p</a:t>
            </a:r>
            <a:r>
              <a:rPr lang="en-US" altLang="zh-CN" sz="2400">
                <a:ea typeface="宋体" panose="02010600030101010101" pitchFamily="2" charset="-122"/>
              </a:rPr>
              <a:t> = .816.  </a:t>
            </a:r>
          </a:p>
          <a:p>
            <a:pPr eaLnBrk="1" hangingPunct="1">
              <a:buClr>
                <a:srgbClr val="CC0000"/>
              </a:buClr>
            </a:pPr>
            <a:r>
              <a:rPr lang="en-US" altLang="zh-CN" sz="2400">
                <a:ea typeface="宋体" panose="02010600030101010101" pitchFamily="2" charset="-122"/>
              </a:rPr>
              <a:t>The solution to the question will be the probability associated with </a:t>
            </a:r>
            <a:r>
              <a:rPr lang="en-US" altLang="zh-CN" sz="2400" i="1">
                <a:ea typeface="宋体" panose="02010600030101010101" pitchFamily="2" charset="-122"/>
              </a:rPr>
              <a:t>k</a:t>
            </a:r>
            <a:r>
              <a:rPr lang="en-US" altLang="zh-CN" sz="2400">
                <a:ea typeface="宋体" panose="02010600030101010101" pitchFamily="2" charset="-122"/>
              </a:rPr>
              <a:t> = 2.</a:t>
            </a:r>
          </a:p>
          <a:p>
            <a:pPr eaLnBrk="1" hangingPunct="1">
              <a:buClr>
                <a:srgbClr val="CC0000"/>
              </a:buClr>
            </a:pPr>
            <a:r>
              <a:rPr lang="en-US" altLang="en-US" sz="2400"/>
              <a:t>Given a binomial distribution, we can use R’s binomial probability distribution function, </a:t>
            </a:r>
            <a:r>
              <a:rPr lang="en-US" altLang="en-US" sz="2400" b="1"/>
              <a:t>dbinom(k,n,p) </a:t>
            </a:r>
            <a:r>
              <a:rPr lang="en-US" altLang="en-US" sz="2400"/>
              <a:t>to obtain the</a:t>
            </a:r>
            <a:r>
              <a:rPr lang="en-US" altLang="en-US" sz="2400" b="1"/>
              <a:t> </a:t>
            </a:r>
            <a:r>
              <a:rPr lang="en-US" altLang="en-US" sz="2400"/>
              <a:t>probability of obtaining k success in n trials where p equals the probability of a success on each trial.  </a:t>
            </a:r>
            <a:r>
              <a:rPr lang="en-US" altLang="zh-CN" sz="2400">
                <a:ea typeface="宋体" panose="02010600030101010101" pitchFamily="2" charset="-122"/>
              </a:rPr>
              <a:t> </a:t>
            </a:r>
          </a:p>
          <a:p>
            <a:pPr eaLnBrk="1" hangingPunct="1">
              <a:buClr>
                <a:srgbClr val="CC0000"/>
              </a:buClr>
            </a:pPr>
            <a:r>
              <a:rPr lang="en-US" altLang="en-US" sz="2400"/>
              <a:t>But, to generate all probabilities for this distribution, we use the commands on the following slide.</a:t>
            </a:r>
          </a:p>
        </p:txBody>
      </p:sp>
    </p:spTree>
    <p:extLst>
      <p:ext uri="{BB962C8B-B14F-4D97-AF65-F5344CB8AC3E}">
        <p14:creationId xmlns:p14="http://schemas.microsoft.com/office/powerpoint/2010/main" val="366504260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147">
                                            <p:txEl>
                                              <p:pRg st="3" end="3"/>
                                            </p:txEl>
                                          </p:spTgt>
                                        </p:tgtEl>
                                        <p:attrNameLst>
                                          <p:attrName>style.visibility</p:attrName>
                                        </p:attrNameLst>
                                      </p:cBhvr>
                                      <p:to>
                                        <p:strVal val="visible"/>
                                      </p:to>
                                    </p:set>
                                    <p:animEffect transition="in" filter="fade">
                                      <p:cBhvr>
                                        <p:cTn id="20" dur="500"/>
                                        <p:tgtEl>
                                          <p:spTgt spid="6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B65C352-7345-144D-BEDB-71C7F570208C}"/>
              </a:ext>
            </a:extLst>
          </p:cNvPr>
          <p:cNvSpPr>
            <a:spLocks noGrp="1" noChangeArrowheads="1"/>
          </p:cNvSpPr>
          <p:nvPr>
            <p:ph type="title" idx="4294967295"/>
          </p:nvPr>
        </p:nvSpPr>
        <p:spPr>
          <a:xfrm>
            <a:off x="3200400" y="685800"/>
            <a:ext cx="5410200" cy="685800"/>
          </a:xfrm>
        </p:spPr>
        <p:txBody>
          <a:bodyPr>
            <a:noAutofit/>
          </a:bodyPr>
          <a:lstStyle/>
          <a:p>
            <a:pPr eaLnBrk="1" fontAlgn="auto" hangingPunct="1">
              <a:spcAft>
                <a:spcPts val="0"/>
              </a:spcAft>
              <a:defRPr/>
            </a:pPr>
            <a:r>
              <a:rPr lang="en-US" sz="2400" dirty="0">
                <a:solidFill>
                  <a:schemeClr val="tx1"/>
                </a:solidFill>
              </a:rPr>
              <a:t>Solution Using r</a:t>
            </a:r>
            <a:r>
              <a:rPr lang="en-US" sz="2400" dirty="0">
                <a:solidFill>
                  <a:schemeClr val="tx1"/>
                </a:solidFill>
                <a:effectLst>
                  <a:outerShdw blurRad="38100" dist="38100" dir="2700000" algn="tl">
                    <a:srgbClr val="FFFFFF"/>
                  </a:outerShdw>
                </a:effectLst>
              </a:rPr>
              <a:t> </a:t>
            </a:r>
          </a:p>
        </p:txBody>
      </p:sp>
      <p:sp>
        <p:nvSpPr>
          <p:cNvPr id="6147" name="Rectangle 3">
            <a:extLst>
              <a:ext uri="{FF2B5EF4-FFF2-40B4-BE49-F238E27FC236}">
                <a16:creationId xmlns:a16="http://schemas.microsoft.com/office/drawing/2014/main" id="{4D04F7B7-692D-C24D-887F-DA4597C21C3D}"/>
              </a:ext>
            </a:extLst>
          </p:cNvPr>
          <p:cNvSpPr>
            <a:spLocks noGrp="1" noChangeArrowheads="1"/>
          </p:cNvSpPr>
          <p:nvPr>
            <p:ph idx="4294967295"/>
          </p:nvPr>
        </p:nvSpPr>
        <p:spPr>
          <a:xfrm>
            <a:off x="2362200" y="1752600"/>
            <a:ext cx="7543800" cy="4876800"/>
          </a:xfrm>
        </p:spPr>
        <p:txBody>
          <a:bodyPr rtlCol="0">
            <a:normAutofit/>
          </a:bodyPr>
          <a:lstStyle/>
          <a:p>
            <a:pPr eaLnBrk="1" fontAlgn="auto" hangingPunct="1">
              <a:spcAft>
                <a:spcPts val="0"/>
              </a:spcAft>
              <a:buClr>
                <a:srgbClr val="CC0000"/>
              </a:buClr>
              <a:defRPr/>
            </a:pPr>
            <a:r>
              <a:rPr lang="en-US" altLang="zh-CN" sz="2400" dirty="0">
                <a:solidFill>
                  <a:schemeClr val="tx1">
                    <a:lumMod val="85000"/>
                    <a:lumOff val="15000"/>
                  </a:schemeClr>
                </a:solidFill>
                <a:ea typeface="宋体" panose="02010600030101010101" pitchFamily="2" charset="-122"/>
              </a:rPr>
              <a:t>## Create a vector of probabilities for each possible ##number of successes in 3 trials with 0.816 probability ##of success</a:t>
            </a:r>
          </a:p>
          <a:p>
            <a:pPr eaLnBrk="1" fontAlgn="auto" hangingPunct="1">
              <a:spcAft>
                <a:spcPts val="0"/>
              </a:spcAft>
              <a:buClr>
                <a:srgbClr val="CC0000"/>
              </a:buClr>
              <a:defRPr/>
            </a:pPr>
            <a:r>
              <a:rPr lang="en-US" altLang="zh-CN" sz="2400" b="1" dirty="0" err="1">
                <a:solidFill>
                  <a:schemeClr val="tx1">
                    <a:lumMod val="85000"/>
                    <a:lumOff val="15000"/>
                  </a:schemeClr>
                </a:solidFill>
                <a:ea typeface="宋体" panose="02010600030101010101" pitchFamily="2" charset="-122"/>
              </a:rPr>
              <a:t>probs</a:t>
            </a:r>
            <a:r>
              <a:rPr lang="en-US" altLang="zh-CN" sz="2400" b="1" dirty="0">
                <a:solidFill>
                  <a:schemeClr val="tx1">
                    <a:lumMod val="85000"/>
                    <a:lumOff val="15000"/>
                  </a:schemeClr>
                </a:solidFill>
                <a:ea typeface="宋体" panose="02010600030101010101" pitchFamily="2" charset="-122"/>
              </a:rPr>
              <a:t> = </a:t>
            </a:r>
            <a:r>
              <a:rPr lang="en-US" altLang="zh-CN" sz="2400" b="1" dirty="0" err="1">
                <a:solidFill>
                  <a:schemeClr val="tx1">
                    <a:lumMod val="85000"/>
                    <a:lumOff val="15000"/>
                  </a:schemeClr>
                </a:solidFill>
                <a:ea typeface="宋体" panose="02010600030101010101" pitchFamily="2" charset="-122"/>
              </a:rPr>
              <a:t>dbinom</a:t>
            </a:r>
            <a:r>
              <a:rPr lang="en-US" altLang="zh-CN" sz="2400" b="1" dirty="0">
                <a:solidFill>
                  <a:schemeClr val="tx1">
                    <a:lumMod val="85000"/>
                    <a:lumOff val="15000"/>
                  </a:schemeClr>
                </a:solidFill>
                <a:ea typeface="宋体" panose="02010600030101010101" pitchFamily="2" charset="-122"/>
              </a:rPr>
              <a:t>(c(0, 1, 2, 3), 3, 0.816)</a:t>
            </a:r>
          </a:p>
          <a:p>
            <a:pPr eaLnBrk="1" fontAlgn="auto" hangingPunct="1">
              <a:spcAft>
                <a:spcPts val="0"/>
              </a:spcAft>
              <a:buClr>
                <a:srgbClr val="CC0000"/>
              </a:buClr>
              <a:defRPr/>
            </a:pPr>
            <a:r>
              <a:rPr lang="en-US" altLang="zh-CN" sz="2400" dirty="0">
                <a:solidFill>
                  <a:schemeClr val="tx1">
                    <a:lumMod val="85000"/>
                    <a:lumOff val="15000"/>
                  </a:schemeClr>
                </a:solidFill>
                <a:ea typeface="宋体" panose="02010600030101010101" pitchFamily="2" charset="-122"/>
              </a:rPr>
              <a:t>## Plot probabilities as bars for each possible number of ##successes</a:t>
            </a:r>
          </a:p>
          <a:p>
            <a:pPr eaLnBrk="1" fontAlgn="auto" hangingPunct="1">
              <a:spcAft>
                <a:spcPts val="0"/>
              </a:spcAft>
              <a:buClr>
                <a:srgbClr val="CC0000"/>
              </a:buClr>
              <a:defRPr/>
            </a:pPr>
            <a:r>
              <a:rPr lang="en-US" altLang="zh-CN" sz="2400" b="1" dirty="0" err="1">
                <a:solidFill>
                  <a:schemeClr val="tx1">
                    <a:lumMod val="85000"/>
                    <a:lumOff val="15000"/>
                  </a:schemeClr>
                </a:solidFill>
                <a:ea typeface="宋体" panose="02010600030101010101" pitchFamily="2" charset="-122"/>
              </a:rPr>
              <a:t>barplot</a:t>
            </a:r>
            <a:r>
              <a:rPr lang="en-US" altLang="zh-CN" sz="2400" b="1" dirty="0">
                <a:solidFill>
                  <a:schemeClr val="tx1">
                    <a:lumMod val="85000"/>
                    <a:lumOff val="15000"/>
                  </a:schemeClr>
                </a:solidFill>
                <a:ea typeface="宋体" panose="02010600030101010101" pitchFamily="2" charset="-122"/>
              </a:rPr>
              <a:t>(</a:t>
            </a:r>
            <a:r>
              <a:rPr lang="en-US" altLang="zh-CN" sz="2400" b="1" dirty="0" err="1">
                <a:solidFill>
                  <a:schemeClr val="tx1">
                    <a:lumMod val="85000"/>
                    <a:lumOff val="15000"/>
                  </a:schemeClr>
                </a:solidFill>
                <a:ea typeface="宋体" panose="02010600030101010101" pitchFamily="2" charset="-122"/>
              </a:rPr>
              <a:t>probs</a:t>
            </a:r>
            <a:r>
              <a:rPr lang="en-US" altLang="zh-CN" sz="2400" b="1" dirty="0">
                <a:solidFill>
                  <a:schemeClr val="tx1">
                    <a:lumMod val="85000"/>
                    <a:lumOff val="15000"/>
                  </a:schemeClr>
                </a:solidFill>
                <a:ea typeface="宋体" panose="02010600030101010101" pitchFamily="2" charset="-122"/>
              </a:rPr>
              <a:t>, </a:t>
            </a:r>
            <a:r>
              <a:rPr lang="en-US" altLang="zh-CN" sz="2400" b="1" dirty="0" err="1">
                <a:solidFill>
                  <a:schemeClr val="tx1">
                    <a:lumMod val="85000"/>
                    <a:lumOff val="15000"/>
                  </a:schemeClr>
                </a:solidFill>
                <a:ea typeface="宋体" panose="02010600030101010101" pitchFamily="2" charset="-122"/>
              </a:rPr>
              <a:t>names.arg</a:t>
            </a:r>
            <a:r>
              <a:rPr lang="en-US" altLang="zh-CN" sz="2400" b="1" dirty="0">
                <a:solidFill>
                  <a:schemeClr val="tx1">
                    <a:lumMod val="85000"/>
                    <a:lumOff val="15000"/>
                  </a:schemeClr>
                </a:solidFill>
                <a:ea typeface="宋体" panose="02010600030101010101" pitchFamily="2" charset="-122"/>
              </a:rPr>
              <a:t> = c(0,1,2,3), </a:t>
            </a:r>
            <a:r>
              <a:rPr lang="en-US" altLang="zh-CN" sz="2400" b="1" dirty="0" err="1">
                <a:solidFill>
                  <a:schemeClr val="tx1">
                    <a:lumMod val="85000"/>
                    <a:lumOff val="15000"/>
                  </a:schemeClr>
                </a:solidFill>
                <a:ea typeface="宋体" panose="02010600030101010101" pitchFamily="2" charset="-122"/>
              </a:rPr>
              <a:t>xlab</a:t>
            </a:r>
            <a:r>
              <a:rPr lang="en-US" altLang="zh-CN" sz="2400" b="1" dirty="0">
                <a:solidFill>
                  <a:schemeClr val="tx1">
                    <a:lumMod val="85000"/>
                    <a:lumOff val="15000"/>
                  </a:schemeClr>
                </a:solidFill>
                <a:ea typeface="宋体" panose="02010600030101010101" pitchFamily="2" charset="-122"/>
              </a:rPr>
              <a:t> = "Number who never smoked marijuana (k)", </a:t>
            </a:r>
            <a:r>
              <a:rPr lang="en-US" altLang="zh-CN" sz="2400" b="1" dirty="0" err="1">
                <a:solidFill>
                  <a:schemeClr val="tx1">
                    <a:lumMod val="85000"/>
                    <a:lumOff val="15000"/>
                  </a:schemeClr>
                </a:solidFill>
                <a:ea typeface="宋体" panose="02010600030101010101" pitchFamily="2" charset="-122"/>
              </a:rPr>
              <a:t>ylab</a:t>
            </a:r>
            <a:r>
              <a:rPr lang="en-US" altLang="zh-CN" sz="2400" b="1" dirty="0">
                <a:solidFill>
                  <a:schemeClr val="tx1">
                    <a:lumMod val="85000"/>
                    <a:lumOff val="15000"/>
                  </a:schemeClr>
                </a:solidFill>
                <a:ea typeface="宋体" panose="02010600030101010101" pitchFamily="2" charset="-122"/>
              </a:rPr>
              <a:t> = "Probability")</a:t>
            </a:r>
          </a:p>
          <a:p>
            <a:pPr eaLnBrk="1" fontAlgn="auto" hangingPunct="1">
              <a:spcAft>
                <a:spcPts val="0"/>
              </a:spcAft>
              <a:buClr>
                <a:srgbClr val="CC0000"/>
              </a:buClr>
              <a:defRPr/>
            </a:pPr>
            <a:r>
              <a:rPr lang="en-US" altLang="zh-CN" sz="2400" b="1" dirty="0">
                <a:solidFill>
                  <a:schemeClr val="tx1">
                    <a:lumMod val="85000"/>
                    <a:lumOff val="15000"/>
                  </a:schemeClr>
                </a:solidFill>
                <a:ea typeface="宋体" panose="02010600030101010101" pitchFamily="2" charset="-122"/>
              </a:rPr>
              <a:t>Compute and print the probability when k = 2</a:t>
            </a:r>
          </a:p>
          <a:p>
            <a:pPr marL="0" indent="0" eaLnBrk="1" fontAlgn="auto" hangingPunct="1">
              <a:spcAft>
                <a:spcPts val="0"/>
              </a:spcAft>
              <a:buClr>
                <a:srgbClr val="CC0000"/>
              </a:buClr>
              <a:buFont typeface="Arial" panose="020B0604020202020204" pitchFamily="34" charset="0"/>
              <a:buNone/>
              <a:defRPr/>
            </a:pPr>
            <a:r>
              <a:rPr lang="en-US" altLang="en-US" sz="2400" b="1" dirty="0">
                <a:solidFill>
                  <a:schemeClr val="tx1">
                    <a:lumMod val="85000"/>
                    <a:lumOff val="15000"/>
                  </a:schemeClr>
                </a:solidFill>
              </a:rPr>
              <a:t>                           </a:t>
            </a:r>
            <a:r>
              <a:rPr lang="en-US" altLang="en-US" sz="2400" b="1" dirty="0" err="1">
                <a:solidFill>
                  <a:schemeClr val="tx1">
                    <a:lumMod val="85000"/>
                    <a:lumOff val="15000"/>
                  </a:schemeClr>
                </a:solidFill>
              </a:rPr>
              <a:t>dbinom</a:t>
            </a:r>
            <a:r>
              <a:rPr lang="en-US" altLang="en-US" sz="2400" b="1" dirty="0">
                <a:solidFill>
                  <a:schemeClr val="tx1">
                    <a:lumMod val="85000"/>
                    <a:lumOff val="15000"/>
                  </a:schemeClr>
                </a:solidFill>
              </a:rPr>
              <a:t>(2,3,0.816)</a:t>
            </a:r>
            <a:endParaRPr lang="en-US" altLang="zh-CN" sz="2400" dirty="0">
              <a:solidFill>
                <a:schemeClr val="tx1">
                  <a:lumMod val="85000"/>
                  <a:lumOff val="15000"/>
                </a:schemeClr>
              </a:solidFill>
              <a:ea typeface="宋体" panose="02010600030101010101" pitchFamily="2" charset="-122"/>
            </a:endParaRPr>
          </a:p>
        </p:txBody>
      </p:sp>
    </p:spTree>
    <p:extLst>
      <p:ext uri="{BB962C8B-B14F-4D97-AF65-F5344CB8AC3E}">
        <p14:creationId xmlns:p14="http://schemas.microsoft.com/office/powerpoint/2010/main" val="88367698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fade">
                                      <p:cBhvr>
                                        <p:cTn id="22" dur="500"/>
                                        <p:tgtEl>
                                          <p:spTgt spid="614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147">
                                            <p:txEl>
                                              <p:pRg st="4" end="4"/>
                                            </p:txEl>
                                          </p:spTgt>
                                        </p:tgtEl>
                                        <p:attrNameLst>
                                          <p:attrName>style.visibility</p:attrName>
                                        </p:attrNameLst>
                                      </p:cBhvr>
                                      <p:to>
                                        <p:strVal val="visible"/>
                                      </p:to>
                                    </p:set>
                                    <p:animEffect transition="in" filter="fade">
                                      <p:cBhvr>
                                        <p:cTn id="25" dur="500"/>
                                        <p:tgtEl>
                                          <p:spTgt spid="6147">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147">
                                            <p:txEl>
                                              <p:pRg st="5" end="5"/>
                                            </p:txEl>
                                          </p:spTgt>
                                        </p:tgtEl>
                                        <p:attrNameLst>
                                          <p:attrName>style.visibility</p:attrName>
                                        </p:attrNameLst>
                                      </p:cBhvr>
                                      <p:to>
                                        <p:strVal val="visible"/>
                                      </p:to>
                                    </p:set>
                                    <p:animEffect transition="in" filter="fade">
                                      <p:cBhvr>
                                        <p:cTn id="28" dur="500"/>
                                        <p:tgtEl>
                                          <p:spTgt spid="6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BCAB2C4-0BE2-354C-9D72-22DA836A4E22}"/>
              </a:ext>
            </a:extLst>
          </p:cNvPr>
          <p:cNvSpPr>
            <a:spLocks noGrp="1" noChangeArrowheads="1"/>
          </p:cNvSpPr>
          <p:nvPr>
            <p:ph type="title"/>
          </p:nvPr>
        </p:nvSpPr>
        <p:spPr>
          <a:xfrm>
            <a:off x="3116264" y="685800"/>
            <a:ext cx="5938837" cy="1189038"/>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Overview</a:t>
            </a:r>
          </a:p>
        </p:txBody>
      </p:sp>
      <p:sp>
        <p:nvSpPr>
          <p:cNvPr id="2050" name="Rectangle 3">
            <a:extLst>
              <a:ext uri="{FF2B5EF4-FFF2-40B4-BE49-F238E27FC236}">
                <a16:creationId xmlns:a16="http://schemas.microsoft.com/office/drawing/2014/main" id="{608E92A3-CF4A-AE6B-E44F-21FA9ED8E60C}"/>
              </a:ext>
            </a:extLst>
          </p:cNvPr>
          <p:cNvSpPr>
            <a:spLocks noGrp="1" noChangeArrowheads="1"/>
          </p:cNvSpPr>
          <p:nvPr>
            <p:ph idx="1"/>
          </p:nvPr>
        </p:nvSpPr>
        <p:spPr>
          <a:xfrm>
            <a:off x="3130550" y="2438400"/>
            <a:ext cx="5937250" cy="3302000"/>
          </a:xfrm>
        </p:spPr>
        <p:txBody>
          <a:bodyPr/>
          <a:lstStyle/>
          <a:p>
            <a:pPr>
              <a:buClr>
                <a:srgbClr val="CC0000"/>
              </a:buClr>
            </a:pPr>
            <a:r>
              <a:rPr lang="en-US" altLang="en-US" sz="2400"/>
              <a:t>Descriptive and Inferential Statistics</a:t>
            </a:r>
          </a:p>
          <a:p>
            <a:pPr>
              <a:buClr>
                <a:srgbClr val="CC0000"/>
              </a:buClr>
            </a:pPr>
            <a:r>
              <a:rPr lang="en-US" altLang="en-US" sz="2400"/>
              <a:t>Variables and Constants</a:t>
            </a:r>
          </a:p>
          <a:p>
            <a:pPr>
              <a:buClr>
                <a:srgbClr val="CC0000"/>
              </a:buClr>
            </a:pPr>
            <a:r>
              <a:rPr lang="en-US" altLang="en-US" sz="2400"/>
              <a:t>Levels of Measurement</a:t>
            </a:r>
          </a:p>
          <a:p>
            <a:pPr>
              <a:buClr>
                <a:srgbClr val="CC0000"/>
              </a:buClr>
            </a:pPr>
            <a:r>
              <a:rPr lang="en-US" altLang="en-US" sz="2400"/>
              <a:t>Discrete and Continuous Variables</a:t>
            </a:r>
          </a:p>
          <a:p>
            <a:pPr>
              <a:buClr>
                <a:srgbClr val="CC0000"/>
              </a:buClr>
            </a:pPr>
            <a:r>
              <a:rPr lang="en-US" altLang="en-US" sz="2400"/>
              <a:t>The </a:t>
            </a:r>
            <a:r>
              <a:rPr lang="en-US" altLang="en-US" sz="2400" i="1"/>
              <a:t>NELS</a:t>
            </a:r>
            <a:r>
              <a:rPr lang="en-US" altLang="en-US" sz="2400"/>
              <a:t> data set</a:t>
            </a:r>
          </a:p>
          <a:p>
            <a:pPr>
              <a:buClr>
                <a:srgbClr val="CC0000"/>
              </a:buClr>
            </a:pPr>
            <a:r>
              <a:rPr lang="en-US" altLang="en-US" sz="2400"/>
              <a:t>Interfacing with RStudio</a:t>
            </a:r>
          </a:p>
          <a:p>
            <a:endParaRPr lang="en-US" altLang="en-US"/>
          </a:p>
        </p:txBody>
      </p:sp>
    </p:spTree>
    <p:extLst>
      <p:ext uri="{BB962C8B-B14F-4D97-AF65-F5344CB8AC3E}">
        <p14:creationId xmlns:p14="http://schemas.microsoft.com/office/powerpoint/2010/main" val="1281983419"/>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9C4A5F-A962-D642-A002-F3EAAA1BD9DC}"/>
              </a:ext>
            </a:extLst>
          </p:cNvPr>
          <p:cNvSpPr/>
          <p:nvPr/>
        </p:nvSpPr>
        <p:spPr>
          <a:xfrm>
            <a:off x="2057400" y="609600"/>
            <a:ext cx="6858000" cy="369888"/>
          </a:xfrm>
          <a:prstGeom prst="rect">
            <a:avLst/>
          </a:prstGeom>
        </p:spPr>
        <p:txBody>
          <a:bodyPr wrap="square">
            <a:spAutoFit/>
          </a:bodyPr>
          <a:lstStyle/>
          <a:p>
            <a:pPr eaLnBrk="1" hangingPunct="1">
              <a:defRPr/>
            </a:pPr>
            <a:r>
              <a:rPr lang="en-US" dirty="0">
                <a:effectLst>
                  <a:outerShdw blurRad="38100" dist="38100" dir="2700000" algn="tl">
                    <a:srgbClr val="FFFFFF"/>
                  </a:outerShdw>
                </a:effectLst>
                <a:latin typeface="Arial" charset="0"/>
                <a:cs typeface="Arial" charset="0"/>
              </a:rPr>
              <a:t>Example:  Bar Graph of frequency distribution for region</a:t>
            </a:r>
            <a:endParaRPr lang="en-US" dirty="0">
              <a:latin typeface="Arial" charset="0"/>
              <a:cs typeface="Arial" charset="0"/>
            </a:endParaRPr>
          </a:p>
        </p:txBody>
      </p:sp>
      <p:pic>
        <p:nvPicPr>
          <p:cNvPr id="10242" name="Picture 3">
            <a:extLst>
              <a:ext uri="{FF2B5EF4-FFF2-40B4-BE49-F238E27FC236}">
                <a16:creationId xmlns:a16="http://schemas.microsoft.com/office/drawing/2014/main" id="{5539CAF3-9852-3F5E-816D-F6A8B3C16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600201"/>
            <a:ext cx="48768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1">
            <a:extLst>
              <a:ext uri="{FF2B5EF4-FFF2-40B4-BE49-F238E27FC236}">
                <a16:creationId xmlns:a16="http://schemas.microsoft.com/office/drawing/2014/main" id="{41EA089A-50C3-79CB-5781-FAF1B93268F3}"/>
              </a:ext>
            </a:extLst>
          </p:cNvPr>
          <p:cNvSpPr>
            <a:spLocks noChangeArrowheads="1"/>
          </p:cNvSpPr>
          <p:nvPr/>
        </p:nvSpPr>
        <p:spPr bwMode="auto">
          <a:xfrm>
            <a:off x="4038600" y="4983163"/>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Times New Roman" panose="02020603050405020304" pitchFamily="18" charset="0"/>
                <a:cs typeface="Times New Roman" panose="02020603050405020304" pitchFamily="18" charset="0"/>
              </a:rPr>
              <a:t>    Figure 2.1 Bar chart of frequency distribution for region</a:t>
            </a:r>
          </a:p>
        </p:txBody>
      </p:sp>
      <p:pic>
        <p:nvPicPr>
          <p:cNvPr id="10244" name="Picture 1">
            <a:extLst>
              <a:ext uri="{FF2B5EF4-FFF2-40B4-BE49-F238E27FC236}">
                <a16:creationId xmlns:a16="http://schemas.microsoft.com/office/drawing/2014/main" id="{7263F14C-3E9E-DACD-4730-FEF3FA43A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726" y="1752601"/>
            <a:ext cx="5908675"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102966"/>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393FEC-0845-B942-83D1-392AEC272509}"/>
              </a:ext>
            </a:extLst>
          </p:cNvPr>
          <p:cNvSpPr>
            <a:spLocks noGrp="1" noChangeArrowheads="1"/>
          </p:cNvSpPr>
          <p:nvPr>
            <p:ph type="title" idx="4294967295"/>
          </p:nvPr>
        </p:nvSpPr>
        <p:spPr>
          <a:xfrm>
            <a:off x="2667000" y="457200"/>
            <a:ext cx="7086600" cy="685800"/>
          </a:xfrm>
        </p:spPr>
        <p:txBody>
          <a:bodyPr>
            <a:noAutofit/>
          </a:bodyPr>
          <a:lstStyle/>
          <a:p>
            <a:pPr eaLnBrk="1" fontAlgn="auto" hangingPunct="1">
              <a:spcAft>
                <a:spcPts val="0"/>
              </a:spcAft>
              <a:defRPr/>
            </a:pPr>
            <a:r>
              <a:rPr lang="en-US" sz="2400" dirty="0">
                <a:solidFill>
                  <a:schemeClr val="tx1"/>
                </a:solidFill>
              </a:rPr>
              <a:t>Solution Using Stata</a:t>
            </a:r>
            <a:r>
              <a:rPr lang="en-US" sz="2400" dirty="0">
                <a:solidFill>
                  <a:schemeClr val="tx1"/>
                </a:solidFill>
                <a:effectLst>
                  <a:outerShdw blurRad="38100" dist="38100" dir="2700000" algn="tl">
                    <a:srgbClr val="FFFFFF"/>
                  </a:outerShdw>
                </a:effectLst>
              </a:rPr>
              <a:t> </a:t>
            </a:r>
          </a:p>
        </p:txBody>
      </p:sp>
      <p:sp>
        <p:nvSpPr>
          <p:cNvPr id="6147" name="Rectangle 3">
            <a:extLst>
              <a:ext uri="{FF2B5EF4-FFF2-40B4-BE49-F238E27FC236}">
                <a16:creationId xmlns:a16="http://schemas.microsoft.com/office/drawing/2014/main" id="{010BBF29-344B-804E-A92A-511DBB00118E}"/>
              </a:ext>
            </a:extLst>
          </p:cNvPr>
          <p:cNvSpPr>
            <a:spLocks noGrp="1"/>
          </p:cNvSpPr>
          <p:nvPr>
            <p:ph idx="4294967295"/>
          </p:nvPr>
        </p:nvSpPr>
        <p:spPr>
          <a:xfrm>
            <a:off x="1524000" y="1371600"/>
            <a:ext cx="8229600" cy="5029200"/>
          </a:xfrm>
        </p:spPr>
        <p:txBody>
          <a:bodyPr rtlCol="0">
            <a:normAutofit lnSpcReduction="10000"/>
          </a:bodyPr>
          <a:lstStyle/>
          <a:p>
            <a:pPr eaLnBrk="1" fontAlgn="auto" hangingPunct="1">
              <a:spcAft>
                <a:spcPts val="0"/>
              </a:spcAft>
              <a:buClr>
                <a:srgbClr val="CC0000"/>
              </a:buClr>
              <a:defRPr/>
            </a:pPr>
            <a:r>
              <a:rPr lang="en-US" altLang="zh-CN" sz="2000" dirty="0">
                <a:solidFill>
                  <a:schemeClr val="tx1">
                    <a:lumMod val="85000"/>
                    <a:lumOff val="15000"/>
                  </a:schemeClr>
                </a:solidFill>
                <a:ea typeface="宋体" panose="02010600030101010101" pitchFamily="2" charset="-122"/>
              </a:rPr>
              <a:t>On executing the commands in the previous slide, we obtain the following binomial distribution:</a:t>
            </a:r>
          </a:p>
          <a:p>
            <a:pPr eaLnBrk="1" fontAlgn="auto" hangingPunct="1">
              <a:spcAft>
                <a:spcPts val="0"/>
              </a:spcAft>
              <a:buClr>
                <a:srgbClr val="CC0000"/>
              </a:buClr>
              <a:defRPr/>
            </a:pPr>
            <a:endParaRPr lang="en-US" altLang="zh-CN" sz="2000"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endParaRPr lang="en-US" altLang="zh-CN" sz="2000"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endParaRPr lang="en-US" altLang="zh-CN" sz="2000"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endParaRPr lang="en-US" altLang="zh-CN" sz="2000"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endParaRPr lang="en-US" altLang="zh-CN" sz="2000"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endParaRPr lang="en-US" altLang="zh-CN" sz="2000" dirty="0">
              <a:solidFill>
                <a:schemeClr val="tx1">
                  <a:lumMod val="85000"/>
                  <a:lumOff val="15000"/>
                </a:schemeClr>
              </a:solidFill>
              <a:ea typeface="宋体" panose="02010600030101010101" pitchFamily="2" charset="-122"/>
            </a:endParaRPr>
          </a:p>
          <a:p>
            <a:pPr marL="0" indent="0" eaLnBrk="1" fontAlgn="auto" hangingPunct="1">
              <a:spcAft>
                <a:spcPts val="0"/>
              </a:spcAft>
              <a:buClr>
                <a:srgbClr val="CC0000"/>
              </a:buClr>
              <a:buFont typeface="Arial" panose="020B0604020202020204" pitchFamily="34" charset="0"/>
              <a:buNone/>
              <a:defRPr/>
            </a:pPr>
            <a:endParaRPr lang="en-US" altLang="zh-CN" sz="2000"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r>
              <a:rPr lang="en-US" altLang="zh-CN" sz="2000" dirty="0">
                <a:solidFill>
                  <a:schemeClr val="tx1">
                    <a:lumMod val="85000"/>
                    <a:lumOff val="15000"/>
                  </a:schemeClr>
                </a:solidFill>
                <a:ea typeface="宋体" panose="02010600030101010101" pitchFamily="2" charset="-122"/>
              </a:rPr>
              <a:t>The values depicted in this data set are the binomial probability distribution.  </a:t>
            </a:r>
          </a:p>
          <a:p>
            <a:pPr eaLnBrk="1" fontAlgn="auto" hangingPunct="1">
              <a:spcAft>
                <a:spcPts val="0"/>
              </a:spcAft>
              <a:buClr>
                <a:srgbClr val="CC0000"/>
              </a:buClr>
              <a:defRPr/>
            </a:pPr>
            <a:r>
              <a:rPr lang="en-US" altLang="zh-CN" sz="2000" dirty="0">
                <a:solidFill>
                  <a:schemeClr val="tx1">
                    <a:lumMod val="85000"/>
                    <a:lumOff val="15000"/>
                  </a:schemeClr>
                </a:solidFill>
                <a:ea typeface="宋体" panose="02010600030101010101" pitchFamily="2" charset="-122"/>
              </a:rPr>
              <a:t>The probability of obtaining two students (k=2) who never smoked marijuana in a random sample of three students selected from the NELS data set is obtained from </a:t>
            </a:r>
            <a:r>
              <a:rPr lang="en-US" altLang="en-US" sz="2000" b="1" dirty="0" err="1">
                <a:solidFill>
                  <a:schemeClr val="tx1">
                    <a:lumMod val="85000"/>
                    <a:lumOff val="15000"/>
                  </a:schemeClr>
                </a:solidFill>
              </a:rPr>
              <a:t>dbinom</a:t>
            </a:r>
            <a:r>
              <a:rPr lang="en-US" altLang="en-US" sz="2000" b="1" dirty="0">
                <a:solidFill>
                  <a:schemeClr val="tx1">
                    <a:lumMod val="85000"/>
                    <a:lumOff val="15000"/>
                  </a:schemeClr>
                </a:solidFill>
              </a:rPr>
              <a:t>(</a:t>
            </a:r>
            <a:r>
              <a:rPr lang="en-US" altLang="en-US" sz="2000" b="1" dirty="0" err="1">
                <a:solidFill>
                  <a:schemeClr val="tx1">
                    <a:lumMod val="85000"/>
                    <a:lumOff val="15000"/>
                  </a:schemeClr>
                </a:solidFill>
              </a:rPr>
              <a:t>k,n,p</a:t>
            </a:r>
            <a:r>
              <a:rPr lang="en-US" altLang="en-US" sz="2000" b="1" dirty="0">
                <a:solidFill>
                  <a:schemeClr val="tx1">
                    <a:lumMod val="85000"/>
                    <a:lumOff val="15000"/>
                  </a:schemeClr>
                </a:solidFill>
              </a:rPr>
              <a:t>) </a:t>
            </a:r>
            <a:r>
              <a:rPr lang="en-US" altLang="en-US" sz="2000" dirty="0">
                <a:solidFill>
                  <a:schemeClr val="tx1">
                    <a:lumMod val="85000"/>
                    <a:lumOff val="15000"/>
                  </a:schemeClr>
                </a:solidFill>
              </a:rPr>
              <a:t>=</a:t>
            </a:r>
            <a:r>
              <a:rPr lang="en-US" altLang="zh-CN" sz="2000" dirty="0">
                <a:solidFill>
                  <a:schemeClr val="tx1">
                    <a:lumMod val="85000"/>
                    <a:lumOff val="15000"/>
                  </a:schemeClr>
                </a:solidFill>
                <a:ea typeface="宋体" panose="02010600030101010101" pitchFamily="2" charset="-122"/>
              </a:rPr>
              <a:t> .368, as before. </a:t>
            </a:r>
          </a:p>
        </p:txBody>
      </p:sp>
      <p:pic>
        <p:nvPicPr>
          <p:cNvPr id="25603" name="Picture 1">
            <a:extLst>
              <a:ext uri="{FF2B5EF4-FFF2-40B4-BE49-F238E27FC236}">
                <a16:creationId xmlns:a16="http://schemas.microsoft.com/office/drawing/2014/main" id="{D4375062-B97C-BEEB-B95D-2E120A499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2032000"/>
            <a:ext cx="55372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84051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8" end="8"/>
                                            </p:txEl>
                                          </p:spTgt>
                                        </p:tgtEl>
                                        <p:attrNameLst>
                                          <p:attrName>style.visibility</p:attrName>
                                        </p:attrNameLst>
                                      </p:cBhvr>
                                      <p:to>
                                        <p:strVal val="visible"/>
                                      </p:to>
                                    </p:set>
                                    <p:animEffect transition="in" filter="fade">
                                      <p:cBhvr>
                                        <p:cTn id="10" dur="500"/>
                                        <p:tgtEl>
                                          <p:spTgt spid="6147">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9" end="9"/>
                                            </p:txEl>
                                          </p:spTgt>
                                        </p:tgtEl>
                                        <p:attrNameLst>
                                          <p:attrName>style.visibility</p:attrName>
                                        </p:attrNameLst>
                                      </p:cBhvr>
                                      <p:to>
                                        <p:strVal val="visible"/>
                                      </p:to>
                                    </p:set>
                                    <p:animEffect transition="in" filter="fade">
                                      <p:cBhvr>
                                        <p:cTn id="13" dur="500"/>
                                        <p:tgtEl>
                                          <p:spTgt spid="61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F4882EEB-1910-A942-9F80-C64AD106BB72}"/>
              </a:ext>
            </a:extLst>
          </p:cNvPr>
          <p:cNvSpPr>
            <a:spLocks noGrp="1"/>
          </p:cNvSpPr>
          <p:nvPr>
            <p:ph type="title" idx="4294967295"/>
          </p:nvPr>
        </p:nvSpPr>
        <p:spPr>
          <a:xfrm>
            <a:off x="1828800" y="457200"/>
            <a:ext cx="8229600" cy="838200"/>
          </a:xfrm>
        </p:spPr>
        <p:txBody>
          <a:bodyPr>
            <a:normAutofit fontScale="90000"/>
          </a:bodyPr>
          <a:lstStyle/>
          <a:p>
            <a:pPr eaLnBrk="1" fontAlgn="auto" hangingPunct="1">
              <a:spcAft>
                <a:spcPts val="0"/>
              </a:spcAft>
              <a:defRPr/>
            </a:pPr>
            <a:r>
              <a:rPr lang="en-US" altLang="en-US" sz="2700" dirty="0">
                <a:solidFill>
                  <a:schemeClr val="tx1"/>
                </a:solidFill>
              </a:rPr>
              <a:t>Solution </a:t>
            </a:r>
            <a:r>
              <a:rPr lang="en-US" altLang="zh-CN" sz="2700" dirty="0">
                <a:solidFill>
                  <a:schemeClr val="tx1"/>
                </a:solidFill>
                <a:ea typeface="宋体" panose="02010600030101010101" pitchFamily="2" charset="-122"/>
              </a:rPr>
              <a:t>Using Table 3 from the online Appendix C</a:t>
            </a:r>
            <a:endParaRPr lang="en-US" altLang="en-US" sz="2700" dirty="0">
              <a:solidFill>
                <a:schemeClr val="tx1"/>
              </a:solidFill>
            </a:endParaRPr>
          </a:p>
        </p:txBody>
      </p:sp>
      <p:sp>
        <p:nvSpPr>
          <p:cNvPr id="6147" name="Rectangle 3">
            <a:extLst>
              <a:ext uri="{FF2B5EF4-FFF2-40B4-BE49-F238E27FC236}">
                <a16:creationId xmlns:a16="http://schemas.microsoft.com/office/drawing/2014/main" id="{57E6445E-4540-23C5-FF8F-C0751F48C7B2}"/>
              </a:ext>
            </a:extLst>
          </p:cNvPr>
          <p:cNvSpPr>
            <a:spLocks noGrp="1" noChangeArrowheads="1"/>
          </p:cNvSpPr>
          <p:nvPr>
            <p:ph idx="4294967295"/>
          </p:nvPr>
        </p:nvSpPr>
        <p:spPr>
          <a:xfrm>
            <a:off x="1524000" y="1828800"/>
            <a:ext cx="8229600" cy="4572000"/>
          </a:xfrm>
        </p:spPr>
        <p:txBody>
          <a:bodyPr/>
          <a:lstStyle/>
          <a:p>
            <a:pPr eaLnBrk="1" hangingPunct="1">
              <a:buClr>
                <a:srgbClr val="CC0000"/>
              </a:buClr>
            </a:pPr>
            <a:r>
              <a:rPr lang="en-US" altLang="zh-CN" sz="2400">
                <a:ea typeface="宋体" panose="02010600030101010101" pitchFamily="2" charset="-122"/>
              </a:rPr>
              <a:t>Accessing the online Table 3, we see that the box associated with </a:t>
            </a:r>
            <a:r>
              <a:rPr lang="en-US" altLang="zh-CN" sz="2400" i="1">
                <a:ea typeface="宋体" panose="02010600030101010101" pitchFamily="2" charset="-122"/>
              </a:rPr>
              <a:t>n</a:t>
            </a:r>
            <a:r>
              <a:rPr lang="en-US" altLang="zh-CN" sz="2400">
                <a:ea typeface="宋体" panose="02010600030101010101" pitchFamily="2" charset="-122"/>
              </a:rPr>
              <a:t> = 3 contains many columns, each representing the binomial distribution for fixed values of </a:t>
            </a:r>
            <a:r>
              <a:rPr lang="en-US" altLang="zh-CN" sz="2400" i="1">
                <a:ea typeface="宋体" panose="02010600030101010101" pitchFamily="2" charset="-122"/>
              </a:rPr>
              <a:t>p</a:t>
            </a:r>
            <a:r>
              <a:rPr lang="en-US" altLang="zh-CN" sz="2400">
                <a:ea typeface="宋体" panose="02010600030101010101" pitchFamily="2" charset="-122"/>
              </a:rPr>
              <a:t>. </a:t>
            </a:r>
          </a:p>
          <a:p>
            <a:pPr eaLnBrk="1" hangingPunct="1">
              <a:buClr>
                <a:srgbClr val="CC0000"/>
              </a:buClr>
            </a:pPr>
            <a:r>
              <a:rPr lang="en-US" altLang="zh-CN" sz="2400">
                <a:ea typeface="宋体" panose="02010600030101010101" pitchFamily="2" charset="-122"/>
              </a:rPr>
              <a:t>Note that the highest value of </a:t>
            </a:r>
            <a:r>
              <a:rPr lang="en-US" altLang="zh-CN" sz="2400" i="1">
                <a:ea typeface="宋体" panose="02010600030101010101" pitchFamily="2" charset="-122"/>
              </a:rPr>
              <a:t>p</a:t>
            </a:r>
            <a:r>
              <a:rPr lang="en-US" altLang="zh-CN" sz="2400">
                <a:ea typeface="宋体" panose="02010600030101010101" pitchFamily="2" charset="-122"/>
              </a:rPr>
              <a:t> given is </a:t>
            </a:r>
            <a:r>
              <a:rPr lang="en-US" altLang="zh-CN" sz="2400" i="1">
                <a:ea typeface="宋体" panose="02010600030101010101" pitchFamily="2" charset="-122"/>
              </a:rPr>
              <a:t>p</a:t>
            </a:r>
            <a:r>
              <a:rPr lang="en-US" altLang="zh-CN" sz="2400">
                <a:ea typeface="宋体" panose="02010600030101010101" pitchFamily="2" charset="-122"/>
              </a:rPr>
              <a:t> = .5. In our case, we have defined “success” to be “the student never smoked marijuana,” and for a single randomly selected student the probability of success is .816. </a:t>
            </a:r>
          </a:p>
          <a:p>
            <a:pPr eaLnBrk="1" hangingPunct="1">
              <a:buClr>
                <a:srgbClr val="CC0000"/>
              </a:buClr>
            </a:pPr>
            <a:r>
              <a:rPr lang="en-US" altLang="zh-CN" sz="2400">
                <a:ea typeface="宋体" panose="02010600030101010101" pitchFamily="2" charset="-122"/>
              </a:rPr>
              <a:t>However, because the table is made to approximate distributions with </a:t>
            </a:r>
            <a:r>
              <a:rPr lang="en-US" altLang="zh-CN" sz="2400" i="1">
                <a:ea typeface="宋体" panose="02010600030101010101" pitchFamily="2" charset="-122"/>
              </a:rPr>
              <a:t>p</a:t>
            </a:r>
            <a:r>
              <a:rPr lang="en-US" altLang="zh-CN" sz="2400">
                <a:ea typeface="宋体" panose="02010600030101010101" pitchFamily="2" charset="-122"/>
              </a:rPr>
              <a:t> ≤ .5, we redefine success as “the student smoked marijuana at least once.” </a:t>
            </a:r>
          </a:p>
        </p:txBody>
      </p:sp>
    </p:spTree>
    <p:extLst>
      <p:ext uri="{BB962C8B-B14F-4D97-AF65-F5344CB8AC3E}">
        <p14:creationId xmlns:p14="http://schemas.microsoft.com/office/powerpoint/2010/main" val="235076385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524797A8-D640-7C4E-9721-31BF1D1B3775}"/>
              </a:ext>
            </a:extLst>
          </p:cNvPr>
          <p:cNvSpPr>
            <a:spLocks noGrp="1"/>
          </p:cNvSpPr>
          <p:nvPr>
            <p:ph type="title" idx="4294967295"/>
          </p:nvPr>
        </p:nvSpPr>
        <p:spPr>
          <a:xfrm>
            <a:off x="1905000" y="381000"/>
            <a:ext cx="7848600" cy="990600"/>
          </a:xfrm>
        </p:spPr>
        <p:txBody>
          <a:bodyPr>
            <a:normAutofit fontScale="90000"/>
          </a:bodyPr>
          <a:lstStyle/>
          <a:p>
            <a:pPr eaLnBrk="1" fontAlgn="auto" hangingPunct="1">
              <a:spcAft>
                <a:spcPts val="0"/>
              </a:spcAft>
              <a:defRPr/>
            </a:pPr>
            <a:r>
              <a:rPr lang="en-US" altLang="en-US" sz="3200" dirty="0">
                <a:solidFill>
                  <a:schemeClr val="tx1"/>
                </a:solidFill>
              </a:rPr>
              <a:t>Solution </a:t>
            </a:r>
            <a:r>
              <a:rPr lang="en-US" altLang="zh-CN" sz="3200" dirty="0">
                <a:solidFill>
                  <a:schemeClr val="tx1"/>
                </a:solidFill>
                <a:ea typeface="宋体" panose="02010600030101010101" pitchFamily="2" charset="-122"/>
              </a:rPr>
              <a:t>Using Table 3 from the online Appendix C</a:t>
            </a:r>
            <a:endParaRPr lang="en-US" altLang="en-US" sz="3200" b="1" dirty="0">
              <a:solidFill>
                <a:schemeClr val="tx1"/>
              </a:solidFill>
            </a:endParaRPr>
          </a:p>
        </p:txBody>
      </p:sp>
      <p:sp>
        <p:nvSpPr>
          <p:cNvPr id="6147" name="Rectangle 3">
            <a:extLst>
              <a:ext uri="{FF2B5EF4-FFF2-40B4-BE49-F238E27FC236}">
                <a16:creationId xmlns:a16="http://schemas.microsoft.com/office/drawing/2014/main" id="{E24C300E-E487-463B-1A07-DAF64D65A835}"/>
              </a:ext>
            </a:extLst>
          </p:cNvPr>
          <p:cNvSpPr>
            <a:spLocks noGrp="1" noChangeArrowheads="1"/>
          </p:cNvSpPr>
          <p:nvPr>
            <p:ph idx="4294967295"/>
          </p:nvPr>
        </p:nvSpPr>
        <p:spPr>
          <a:xfrm>
            <a:off x="1752600" y="1676400"/>
            <a:ext cx="8001000" cy="4724400"/>
          </a:xfrm>
        </p:spPr>
        <p:txBody>
          <a:bodyPr/>
          <a:lstStyle/>
          <a:p>
            <a:pPr eaLnBrk="1" hangingPunct="1">
              <a:buClr>
                <a:srgbClr val="CC0000"/>
              </a:buClr>
            </a:pPr>
            <a:r>
              <a:rPr lang="en-US" altLang="zh-CN" sz="2400">
                <a:ea typeface="宋体" panose="02010600030101010101" pitchFamily="2" charset="-122"/>
              </a:rPr>
              <a:t>Because the probability is .816 that the student never smoked marijuana, then 1 - .816, or .184, is the probability that the student smoked marijuana at least once. </a:t>
            </a:r>
          </a:p>
          <a:p>
            <a:pPr eaLnBrk="1" hangingPunct="1">
              <a:buClr>
                <a:srgbClr val="CC0000"/>
              </a:buClr>
            </a:pPr>
            <a:r>
              <a:rPr lang="en-US" altLang="zh-CN" sz="2400">
                <a:ea typeface="宋体" panose="02010600030101010101" pitchFamily="2" charset="-122"/>
              </a:rPr>
              <a:t>Because </a:t>
            </a:r>
            <a:r>
              <a:rPr lang="en-US" altLang="zh-CN" sz="2400" i="1">
                <a:ea typeface="宋体" panose="02010600030101010101" pitchFamily="2" charset="-122"/>
              </a:rPr>
              <a:t>n</a:t>
            </a:r>
            <a:r>
              <a:rPr lang="en-US" altLang="zh-CN" sz="2400">
                <a:ea typeface="宋体" panose="02010600030101010101" pitchFamily="2" charset="-122"/>
              </a:rPr>
              <a:t> = 3, the event “0 students never smoked marijuana” is equivalent to the event “3 students smoked marijuana at least once.”</a:t>
            </a:r>
          </a:p>
          <a:p>
            <a:pPr eaLnBrk="1" hangingPunct="1">
              <a:buClr>
                <a:srgbClr val="CC0000"/>
              </a:buClr>
            </a:pPr>
            <a:r>
              <a:rPr lang="en-US" altLang="zh-CN" sz="2400">
                <a:ea typeface="宋体" panose="02010600030101010101" pitchFamily="2" charset="-122"/>
              </a:rPr>
              <a:t>Because there is no value of </a:t>
            </a:r>
            <a:r>
              <a:rPr lang="en-US" altLang="zh-CN" sz="2400" i="1">
                <a:ea typeface="宋体" panose="02010600030101010101" pitchFamily="2" charset="-122"/>
              </a:rPr>
              <a:t>p</a:t>
            </a:r>
            <a:r>
              <a:rPr lang="en-US" altLang="zh-CN" sz="2400">
                <a:ea typeface="宋体" panose="02010600030101010101" pitchFamily="2" charset="-122"/>
              </a:rPr>
              <a:t> exactly equal to .184, we use the closest tabled value, which is </a:t>
            </a:r>
            <a:r>
              <a:rPr lang="en-US" altLang="zh-CN" sz="2400" i="1">
                <a:ea typeface="宋体" panose="02010600030101010101" pitchFamily="2" charset="-122"/>
              </a:rPr>
              <a:t>p</a:t>
            </a:r>
            <a:r>
              <a:rPr lang="en-US" altLang="zh-CN" sz="2400">
                <a:ea typeface="宋体" panose="02010600030101010101" pitchFamily="2" charset="-122"/>
              </a:rPr>
              <a:t> = .20. </a:t>
            </a:r>
          </a:p>
        </p:txBody>
      </p:sp>
    </p:spTree>
    <p:extLst>
      <p:ext uri="{BB962C8B-B14F-4D97-AF65-F5344CB8AC3E}">
        <p14:creationId xmlns:p14="http://schemas.microsoft.com/office/powerpoint/2010/main" val="205688838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3BCB1B7D-3867-E640-935B-CE63736B96F5}"/>
              </a:ext>
            </a:extLst>
          </p:cNvPr>
          <p:cNvSpPr>
            <a:spLocks noGrp="1"/>
          </p:cNvSpPr>
          <p:nvPr>
            <p:ph type="title" idx="4294967295"/>
          </p:nvPr>
        </p:nvSpPr>
        <p:spPr>
          <a:xfrm>
            <a:off x="1524000" y="304800"/>
            <a:ext cx="8229600" cy="990600"/>
          </a:xfrm>
        </p:spPr>
        <p:txBody>
          <a:bodyPr>
            <a:normAutofit fontScale="90000"/>
          </a:bodyPr>
          <a:lstStyle/>
          <a:p>
            <a:pPr eaLnBrk="1" fontAlgn="auto" hangingPunct="1">
              <a:spcAft>
                <a:spcPts val="0"/>
              </a:spcAft>
              <a:defRPr/>
            </a:pPr>
            <a:r>
              <a:rPr lang="en-US" altLang="en-US" sz="3200" dirty="0">
                <a:solidFill>
                  <a:schemeClr val="tx1"/>
                </a:solidFill>
              </a:rPr>
              <a:t>Solution </a:t>
            </a:r>
            <a:r>
              <a:rPr lang="en-US" altLang="zh-CN" sz="3200" dirty="0">
                <a:solidFill>
                  <a:schemeClr val="tx1"/>
                </a:solidFill>
                <a:ea typeface="宋体" panose="02010600030101010101" pitchFamily="2" charset="-122"/>
              </a:rPr>
              <a:t>Using Table 3 from the online Appendix C</a:t>
            </a:r>
            <a:endParaRPr lang="en-US" altLang="en-US" sz="3200" b="1" dirty="0">
              <a:solidFill>
                <a:schemeClr val="tx1"/>
              </a:solidFill>
            </a:endParaRPr>
          </a:p>
        </p:txBody>
      </p:sp>
      <p:sp>
        <p:nvSpPr>
          <p:cNvPr id="6147" name="Rectangle 3">
            <a:extLst>
              <a:ext uri="{FF2B5EF4-FFF2-40B4-BE49-F238E27FC236}">
                <a16:creationId xmlns:a16="http://schemas.microsoft.com/office/drawing/2014/main" id="{77E70102-FEB5-01D1-C071-94D40D974E64}"/>
              </a:ext>
            </a:extLst>
          </p:cNvPr>
          <p:cNvSpPr>
            <a:spLocks noGrp="1" noChangeArrowheads="1"/>
          </p:cNvSpPr>
          <p:nvPr>
            <p:ph idx="4294967295"/>
          </p:nvPr>
        </p:nvSpPr>
        <p:spPr>
          <a:xfrm>
            <a:off x="1524000" y="1600200"/>
            <a:ext cx="8229600" cy="4800600"/>
          </a:xfrm>
        </p:spPr>
        <p:txBody>
          <a:bodyPr/>
          <a:lstStyle/>
          <a:p>
            <a:pPr eaLnBrk="1" hangingPunct="1">
              <a:buClr>
                <a:srgbClr val="CC0000"/>
              </a:buClr>
            </a:pPr>
            <a:r>
              <a:rPr lang="en-US" altLang="zh-CN" sz="2400">
                <a:ea typeface="宋体" panose="02010600030101010101" pitchFamily="2" charset="-122"/>
              </a:rPr>
              <a:t>From the online Table 3, we see that the probability that </a:t>
            </a:r>
          </a:p>
          <a:p>
            <a:pPr eaLnBrk="1" hangingPunct="1">
              <a:buClr>
                <a:srgbClr val="CC0000"/>
              </a:buClr>
            </a:pPr>
            <a:r>
              <a:rPr lang="en-US" altLang="zh-CN" sz="2400">
                <a:ea typeface="宋体" panose="02010600030101010101" pitchFamily="2" charset="-122"/>
              </a:rPr>
              <a:t>0 students smoked marijuana is approximately .512, that </a:t>
            </a:r>
          </a:p>
          <a:p>
            <a:pPr eaLnBrk="1" hangingPunct="1">
              <a:buClr>
                <a:srgbClr val="CC0000"/>
              </a:buClr>
            </a:pPr>
            <a:r>
              <a:rPr lang="en-US" altLang="zh-CN" sz="2400">
                <a:ea typeface="宋体" panose="02010600030101010101" pitchFamily="2" charset="-122"/>
              </a:rPr>
              <a:t>1 student smoked marijuana is approximately .384, that </a:t>
            </a:r>
          </a:p>
          <a:p>
            <a:pPr eaLnBrk="1" hangingPunct="1">
              <a:buClr>
                <a:srgbClr val="CC0000"/>
              </a:buClr>
            </a:pPr>
            <a:r>
              <a:rPr lang="en-US" altLang="zh-CN" sz="2400">
                <a:ea typeface="宋体" panose="02010600030101010101" pitchFamily="2" charset="-122"/>
              </a:rPr>
              <a:t>2 students smoked marijuana is approximately .096, and that </a:t>
            </a:r>
          </a:p>
          <a:p>
            <a:pPr eaLnBrk="1" hangingPunct="1">
              <a:buClr>
                <a:srgbClr val="CC0000"/>
              </a:buClr>
            </a:pPr>
            <a:r>
              <a:rPr lang="en-US" altLang="zh-CN" sz="2400">
                <a:ea typeface="宋体" panose="02010600030101010101" pitchFamily="2" charset="-122"/>
              </a:rPr>
              <a:t>3 students smoked marijuana is approximately .008. </a:t>
            </a:r>
          </a:p>
          <a:p>
            <a:pPr eaLnBrk="1" hangingPunct="1">
              <a:buClr>
                <a:srgbClr val="CC0000"/>
              </a:buClr>
            </a:pPr>
            <a:r>
              <a:rPr lang="en-US" altLang="zh-CN" sz="2400">
                <a:ea typeface="宋体" panose="02010600030101010101" pitchFamily="2" charset="-122"/>
              </a:rPr>
              <a:t>The probability we seek is equivalent to the probability that exactly one student smoked marijuana or .384. </a:t>
            </a:r>
            <a:endParaRPr lang="en-US" altLang="en-US" sz="2400"/>
          </a:p>
        </p:txBody>
      </p:sp>
    </p:spTree>
    <p:extLst>
      <p:ext uri="{BB962C8B-B14F-4D97-AF65-F5344CB8AC3E}">
        <p14:creationId xmlns:p14="http://schemas.microsoft.com/office/powerpoint/2010/main" val="2497162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fade">
                                      <p:cBhvr>
                                        <p:cTn id="22" dur="500"/>
                                        <p:tgtEl>
                                          <p:spTgt spid="61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animEffect transition="in" filter="fade">
                                      <p:cBhvr>
                                        <p:cTn id="27" dur="500"/>
                                        <p:tgtEl>
                                          <p:spTgt spid="61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6147">
                                            <p:txEl>
                                              <p:pRg st="5" end="5"/>
                                            </p:txEl>
                                          </p:spTgt>
                                        </p:tgtEl>
                                        <p:attrNameLst>
                                          <p:attrName>style.visibility</p:attrName>
                                        </p:attrNameLst>
                                      </p:cBhvr>
                                      <p:to>
                                        <p:strVal val="visible"/>
                                      </p:to>
                                    </p:set>
                                    <p:animEffect transition="in" filter="fade">
                                      <p:cBhvr>
                                        <p:cTn id="32" dur="500"/>
                                        <p:tgtEl>
                                          <p:spTgt spid="6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FA80F968-92A5-6B49-8EEE-2F6E62950BF0}"/>
              </a:ext>
            </a:extLst>
          </p:cNvPr>
          <p:cNvSpPr>
            <a:spLocks noGrp="1"/>
          </p:cNvSpPr>
          <p:nvPr>
            <p:ph type="title" idx="4294967295"/>
          </p:nvPr>
        </p:nvSpPr>
        <p:spPr>
          <a:xfrm>
            <a:off x="1981200" y="304800"/>
            <a:ext cx="8229600" cy="762000"/>
          </a:xfrm>
        </p:spPr>
        <p:txBody>
          <a:bodyPr>
            <a:noAutofit/>
          </a:bodyPr>
          <a:lstStyle/>
          <a:p>
            <a:pPr eaLnBrk="1" fontAlgn="auto" hangingPunct="1">
              <a:spcAft>
                <a:spcPts val="0"/>
              </a:spcAft>
              <a:defRPr/>
            </a:pPr>
            <a:r>
              <a:rPr lang="en-US" altLang="en-US" sz="2400" dirty="0">
                <a:solidFill>
                  <a:schemeClr val="tx1"/>
                </a:solidFill>
              </a:rPr>
              <a:t>Applicability of the Binomial Model</a:t>
            </a:r>
          </a:p>
        </p:txBody>
      </p:sp>
      <p:sp>
        <p:nvSpPr>
          <p:cNvPr id="6147" name="Rectangle 3">
            <a:extLst>
              <a:ext uri="{FF2B5EF4-FFF2-40B4-BE49-F238E27FC236}">
                <a16:creationId xmlns:a16="http://schemas.microsoft.com/office/drawing/2014/main" id="{D2604064-696F-DD4E-802C-E9F2AD66ED47}"/>
              </a:ext>
            </a:extLst>
          </p:cNvPr>
          <p:cNvSpPr>
            <a:spLocks noGrp="1"/>
          </p:cNvSpPr>
          <p:nvPr>
            <p:ph idx="4294967295"/>
          </p:nvPr>
        </p:nvSpPr>
        <p:spPr>
          <a:xfrm>
            <a:off x="1981200" y="1295400"/>
            <a:ext cx="7772400" cy="5105400"/>
          </a:xfrm>
        </p:spPr>
        <p:txBody>
          <a:bodyPr rtlCol="0">
            <a:normAutofit fontScale="92500"/>
          </a:bodyPr>
          <a:lstStyle/>
          <a:p>
            <a:pPr eaLnBrk="1" fontAlgn="auto" hangingPunct="1">
              <a:spcAft>
                <a:spcPts val="0"/>
              </a:spcAft>
              <a:buClr>
                <a:srgbClr val="CC0000"/>
              </a:buClr>
              <a:buFont typeface="Georgia" panose="02040502050405020303" pitchFamily="18" charset="0"/>
              <a:buNone/>
              <a:defRPr/>
            </a:pPr>
            <a:r>
              <a:rPr lang="en-US" altLang="zh-CN" sz="2000" dirty="0">
                <a:solidFill>
                  <a:schemeClr val="tx1">
                    <a:lumMod val="85000"/>
                    <a:lumOff val="15000"/>
                  </a:schemeClr>
                </a:solidFill>
                <a:ea typeface="宋体" panose="02010600030101010101" pitchFamily="2" charset="-122"/>
              </a:rPr>
              <a:t>Explain why the binomial probability model should </a:t>
            </a:r>
            <a:r>
              <a:rPr lang="en-US" altLang="zh-CN" sz="2000" i="1" dirty="0">
                <a:solidFill>
                  <a:schemeClr val="tx1">
                    <a:lumMod val="85000"/>
                    <a:lumOff val="15000"/>
                  </a:schemeClr>
                </a:solidFill>
                <a:ea typeface="宋体" panose="02010600030101010101" pitchFamily="2" charset="-122"/>
              </a:rPr>
              <a:t>not</a:t>
            </a:r>
            <a:r>
              <a:rPr lang="en-US" altLang="zh-CN" sz="2000" dirty="0">
                <a:solidFill>
                  <a:schemeClr val="tx1">
                    <a:lumMod val="85000"/>
                    <a:lumOff val="15000"/>
                  </a:schemeClr>
                </a:solidFill>
                <a:ea typeface="宋体" panose="02010600030101010101" pitchFamily="2" charset="-122"/>
              </a:rPr>
              <a:t> be used in the following situations:</a:t>
            </a:r>
          </a:p>
          <a:p>
            <a:pPr eaLnBrk="1" fontAlgn="auto" hangingPunct="1">
              <a:spcAft>
                <a:spcPts val="0"/>
              </a:spcAft>
              <a:buClr>
                <a:srgbClr val="CC0000"/>
              </a:buClr>
              <a:defRPr/>
            </a:pPr>
            <a:r>
              <a:rPr lang="en-US" altLang="zh-CN" sz="1600" dirty="0">
                <a:solidFill>
                  <a:schemeClr val="tx1">
                    <a:lumMod val="85000"/>
                    <a:lumOff val="15000"/>
                  </a:schemeClr>
                </a:solidFill>
                <a:ea typeface="宋体" panose="02010600030101010101" pitchFamily="2" charset="-122"/>
              </a:rPr>
              <a:t>In random sampling with replacement of 10 students from the NELS data set, what is the probability that 5 are from the Northeast, 3 from the South, 1 from the West, and 1 from the North Central regions?</a:t>
            </a:r>
            <a:endParaRPr lang="en-US" altLang="zh-CN" sz="1600" b="1"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r>
              <a:rPr lang="en-US" altLang="zh-CN" sz="1600" dirty="0">
                <a:solidFill>
                  <a:srgbClr val="CC0000"/>
                </a:solidFill>
                <a:ea typeface="宋体" panose="02010600030101010101" pitchFamily="2" charset="-122"/>
              </a:rPr>
              <a:t>Solution:</a:t>
            </a:r>
            <a:r>
              <a:rPr lang="en-US" altLang="zh-CN" sz="1600" b="1" dirty="0">
                <a:solidFill>
                  <a:srgbClr val="CC0000"/>
                </a:solidFill>
                <a:ea typeface="宋体" panose="02010600030101010101" pitchFamily="2" charset="-122"/>
              </a:rPr>
              <a:t>  </a:t>
            </a:r>
            <a:r>
              <a:rPr lang="en-US" altLang="zh-CN" sz="1600" dirty="0">
                <a:solidFill>
                  <a:srgbClr val="CC0000"/>
                </a:solidFill>
                <a:ea typeface="宋体" panose="02010600030101010101" pitchFamily="2" charset="-122"/>
              </a:rPr>
              <a:t>The outcomes of the experiment on any one trial are not dichotomous.   Four events are specified on each trial.</a:t>
            </a:r>
            <a:endParaRPr lang="en-US" altLang="zh-CN" sz="1600" b="1" dirty="0">
              <a:solidFill>
                <a:srgbClr val="CC0000"/>
              </a:solidFill>
              <a:ea typeface="宋体" panose="02010600030101010101" pitchFamily="2" charset="-122"/>
            </a:endParaRPr>
          </a:p>
          <a:p>
            <a:pPr eaLnBrk="1" fontAlgn="auto" hangingPunct="1">
              <a:spcAft>
                <a:spcPts val="0"/>
              </a:spcAft>
              <a:buClr>
                <a:srgbClr val="CC0000"/>
              </a:buClr>
              <a:defRPr/>
            </a:pPr>
            <a:r>
              <a:rPr lang="en-US" altLang="zh-CN" sz="1600" dirty="0">
                <a:solidFill>
                  <a:schemeClr val="tx1">
                    <a:lumMod val="85000"/>
                    <a:lumOff val="15000"/>
                  </a:schemeClr>
                </a:solidFill>
                <a:ea typeface="宋体" panose="02010600030101010101" pitchFamily="2" charset="-122"/>
              </a:rPr>
              <a:t>In random sampling with replacement of 10 students from the NELS data set, what is the probability that 5 are from the Northeast, and 5 from the South?</a:t>
            </a:r>
            <a:endParaRPr lang="en-US" altLang="zh-CN" sz="1600" b="1"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r>
              <a:rPr lang="en-US" altLang="zh-CN" sz="1600" dirty="0">
                <a:solidFill>
                  <a:srgbClr val="CC0000"/>
                </a:solidFill>
                <a:ea typeface="宋体" panose="02010600030101010101" pitchFamily="2" charset="-122"/>
              </a:rPr>
              <a:t>Solution:</a:t>
            </a:r>
            <a:r>
              <a:rPr lang="en-US" altLang="zh-CN" sz="1600" b="1" dirty="0">
                <a:solidFill>
                  <a:srgbClr val="CC0000"/>
                </a:solidFill>
                <a:ea typeface="宋体" panose="02010600030101010101" pitchFamily="2" charset="-122"/>
              </a:rPr>
              <a:t>  </a:t>
            </a:r>
            <a:r>
              <a:rPr lang="en-US" altLang="zh-CN" sz="1600" dirty="0">
                <a:solidFill>
                  <a:srgbClr val="CC0000"/>
                </a:solidFill>
                <a:ea typeface="宋体" panose="02010600030101010101" pitchFamily="2" charset="-122"/>
              </a:rPr>
              <a:t>Although only two events are specified on each trial, the sum of the probabilities,</a:t>
            </a:r>
            <a:r>
              <a:rPr lang="en-US" altLang="zh-CN" sz="1600" i="1" dirty="0">
                <a:solidFill>
                  <a:srgbClr val="CC0000"/>
                </a:solidFill>
                <a:ea typeface="宋体" panose="02010600030101010101" pitchFamily="2" charset="-122"/>
              </a:rPr>
              <a:t> p </a:t>
            </a:r>
            <a:r>
              <a:rPr lang="en-US" altLang="zh-CN" sz="1600" dirty="0">
                <a:solidFill>
                  <a:srgbClr val="CC0000"/>
                </a:solidFill>
                <a:ea typeface="宋体" panose="02010600030101010101" pitchFamily="2" charset="-122"/>
              </a:rPr>
              <a:t>and </a:t>
            </a:r>
            <a:r>
              <a:rPr lang="en-US" altLang="zh-CN" sz="1600" i="1" dirty="0">
                <a:solidFill>
                  <a:srgbClr val="CC0000"/>
                </a:solidFill>
                <a:ea typeface="宋体" panose="02010600030101010101" pitchFamily="2" charset="-122"/>
              </a:rPr>
              <a:t>q</a:t>
            </a:r>
            <a:r>
              <a:rPr lang="en-US" altLang="zh-CN" sz="1600" dirty="0">
                <a:solidFill>
                  <a:srgbClr val="CC0000"/>
                </a:solidFill>
                <a:ea typeface="宋体" panose="02010600030101010101" pitchFamily="2" charset="-122"/>
              </a:rPr>
              <a:t>, for these two events does not equal 1.00 because the events are not exhaustive. </a:t>
            </a:r>
            <a:endParaRPr lang="en-US" altLang="zh-CN" sz="1600" b="1" dirty="0">
              <a:solidFill>
                <a:srgbClr val="CC0000"/>
              </a:solidFill>
              <a:ea typeface="宋体" panose="02010600030101010101" pitchFamily="2" charset="-122"/>
            </a:endParaRPr>
          </a:p>
          <a:p>
            <a:pPr eaLnBrk="1" fontAlgn="auto" hangingPunct="1">
              <a:spcAft>
                <a:spcPts val="0"/>
              </a:spcAft>
              <a:buClr>
                <a:srgbClr val="CC0000"/>
              </a:buClr>
              <a:defRPr/>
            </a:pPr>
            <a:r>
              <a:rPr lang="en-US" altLang="zh-CN" sz="1600" dirty="0">
                <a:solidFill>
                  <a:schemeClr val="tx1">
                    <a:lumMod val="85000"/>
                    <a:lumOff val="15000"/>
                  </a:schemeClr>
                </a:solidFill>
                <a:ea typeface="宋体" panose="02010600030101010101" pitchFamily="2" charset="-122"/>
              </a:rPr>
              <a:t>Ten students are randomly selected from the NELS data set </a:t>
            </a:r>
            <a:r>
              <a:rPr lang="en-US" altLang="zh-CN" sz="1600" i="1" dirty="0">
                <a:solidFill>
                  <a:schemeClr val="tx1">
                    <a:lumMod val="85000"/>
                    <a:lumOff val="15000"/>
                  </a:schemeClr>
                </a:solidFill>
                <a:ea typeface="宋体" panose="02010600030101010101" pitchFamily="2" charset="-122"/>
              </a:rPr>
              <a:t>without </a:t>
            </a:r>
            <a:r>
              <a:rPr lang="en-US" altLang="zh-CN" sz="1600" dirty="0">
                <a:solidFill>
                  <a:schemeClr val="tx1">
                    <a:lumMod val="85000"/>
                    <a:lumOff val="15000"/>
                  </a:schemeClr>
                </a:solidFill>
                <a:ea typeface="宋体" panose="02010600030101010101" pitchFamily="2" charset="-122"/>
              </a:rPr>
              <a:t>replacement. What is the probability that exactly ten students are from the South?</a:t>
            </a:r>
            <a:endParaRPr lang="en-US" altLang="zh-CN" sz="1600" b="1"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r>
              <a:rPr lang="en-US" altLang="zh-CN" sz="1600" dirty="0">
                <a:solidFill>
                  <a:srgbClr val="CC0000"/>
                </a:solidFill>
                <a:ea typeface="宋体" panose="02010600030101010101" pitchFamily="2" charset="-122"/>
              </a:rPr>
              <a:t>Solution:  By sampling without replacement we caused the values of</a:t>
            </a:r>
            <a:r>
              <a:rPr lang="en-US" altLang="zh-CN" sz="1600" i="1" dirty="0">
                <a:solidFill>
                  <a:srgbClr val="CC0000"/>
                </a:solidFill>
                <a:ea typeface="宋体" panose="02010600030101010101" pitchFamily="2" charset="-122"/>
              </a:rPr>
              <a:t> p </a:t>
            </a:r>
            <a:r>
              <a:rPr lang="en-US" altLang="zh-CN" sz="1600" dirty="0">
                <a:solidFill>
                  <a:srgbClr val="CC0000"/>
                </a:solidFill>
                <a:ea typeface="宋体" panose="02010600030101010101" pitchFamily="2" charset="-122"/>
              </a:rPr>
              <a:t>and</a:t>
            </a:r>
            <a:r>
              <a:rPr lang="en-US" altLang="zh-CN" sz="1600" i="1" dirty="0">
                <a:solidFill>
                  <a:srgbClr val="CC0000"/>
                </a:solidFill>
                <a:ea typeface="宋体" panose="02010600030101010101" pitchFamily="2" charset="-122"/>
              </a:rPr>
              <a:t> q </a:t>
            </a:r>
            <a:r>
              <a:rPr lang="en-US" altLang="zh-CN" sz="1600" dirty="0">
                <a:solidFill>
                  <a:srgbClr val="CC0000"/>
                </a:solidFill>
                <a:ea typeface="宋体" panose="02010600030101010101" pitchFamily="2" charset="-122"/>
              </a:rPr>
              <a:t>to change from one trial to the next. On the first trial, the probability that the student is from the South, </a:t>
            </a:r>
            <a:r>
              <a:rPr lang="en-US" altLang="zh-CN" sz="1600" i="1" dirty="0">
                <a:solidFill>
                  <a:srgbClr val="CC0000"/>
                </a:solidFill>
                <a:ea typeface="宋体" panose="02010600030101010101" pitchFamily="2" charset="-122"/>
              </a:rPr>
              <a:t>p</a:t>
            </a:r>
            <a:r>
              <a:rPr lang="en-US" altLang="zh-CN" sz="1600" dirty="0">
                <a:solidFill>
                  <a:srgbClr val="CC0000"/>
                </a:solidFill>
                <a:ea typeface="宋体" panose="02010600030101010101" pitchFamily="2" charset="-122"/>
              </a:rPr>
              <a:t>, is 150/500 or .30 and the probability that the student is not from the South, </a:t>
            </a:r>
            <a:r>
              <a:rPr lang="en-US" altLang="zh-CN" sz="1600" i="1" dirty="0">
                <a:solidFill>
                  <a:srgbClr val="CC0000"/>
                </a:solidFill>
                <a:ea typeface="宋体" panose="02010600030101010101" pitchFamily="2" charset="-122"/>
              </a:rPr>
              <a:t>q</a:t>
            </a:r>
            <a:r>
              <a:rPr lang="en-US" altLang="zh-CN" sz="1600" dirty="0">
                <a:solidFill>
                  <a:srgbClr val="CC0000"/>
                </a:solidFill>
                <a:ea typeface="宋体" panose="02010600030101010101" pitchFamily="2" charset="-122"/>
              </a:rPr>
              <a:t>, is 350/500 or .70. On the second trial, however, the probabilities of</a:t>
            </a:r>
            <a:r>
              <a:rPr lang="en-US" altLang="zh-CN" sz="1600" i="1" dirty="0">
                <a:solidFill>
                  <a:srgbClr val="CC0000"/>
                </a:solidFill>
                <a:ea typeface="宋体" panose="02010600030101010101" pitchFamily="2" charset="-122"/>
              </a:rPr>
              <a:t> p </a:t>
            </a:r>
            <a:r>
              <a:rPr lang="en-US" altLang="zh-CN" sz="1600" dirty="0">
                <a:solidFill>
                  <a:srgbClr val="CC0000"/>
                </a:solidFill>
                <a:ea typeface="宋体" panose="02010600030101010101" pitchFamily="2" charset="-122"/>
              </a:rPr>
              <a:t>and</a:t>
            </a:r>
            <a:r>
              <a:rPr lang="en-US" altLang="zh-CN" sz="1600" i="1" dirty="0">
                <a:solidFill>
                  <a:srgbClr val="CC0000"/>
                </a:solidFill>
                <a:ea typeface="宋体" panose="02010600030101010101" pitchFamily="2" charset="-122"/>
              </a:rPr>
              <a:t> q </a:t>
            </a:r>
            <a:r>
              <a:rPr lang="en-US" altLang="zh-CN" sz="1600" dirty="0">
                <a:solidFill>
                  <a:srgbClr val="CC0000"/>
                </a:solidFill>
                <a:ea typeface="宋体" panose="02010600030101010101" pitchFamily="2" charset="-122"/>
              </a:rPr>
              <a:t>depend on the outcome of the first trial.</a:t>
            </a:r>
            <a:r>
              <a:rPr lang="en-US" altLang="zh-CN" sz="1600" dirty="0">
                <a:solidFill>
                  <a:schemeClr val="tx1">
                    <a:lumMod val="85000"/>
                    <a:lumOff val="15000"/>
                  </a:schemeClr>
                </a:solidFill>
                <a:ea typeface="宋体" panose="02010600030101010101" pitchFamily="2" charset="-122"/>
              </a:rPr>
              <a:t> </a:t>
            </a:r>
            <a:endParaRPr lang="en-US" altLang="en-US" sz="1600" dirty="0">
              <a:solidFill>
                <a:schemeClr val="tx1">
                  <a:lumMod val="85000"/>
                  <a:lumOff val="15000"/>
                </a:schemeClr>
              </a:solidFill>
            </a:endParaRPr>
          </a:p>
        </p:txBody>
      </p:sp>
    </p:spTree>
    <p:extLst>
      <p:ext uri="{BB962C8B-B14F-4D97-AF65-F5344CB8AC3E}">
        <p14:creationId xmlns:p14="http://schemas.microsoft.com/office/powerpoint/2010/main" val="158778204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1" end="1"/>
                                            </p:txEl>
                                          </p:spTgt>
                                        </p:tgtEl>
                                        <p:attrNameLst>
                                          <p:attrName>style.visibility</p:attrName>
                                        </p:attrNameLst>
                                      </p:cBhvr>
                                      <p:to>
                                        <p:strVal val="visible"/>
                                      </p:to>
                                    </p:set>
                                    <p:animEffect transition="in" filter="fade">
                                      <p:cBhvr>
                                        <p:cTn id="10" dur="500"/>
                                        <p:tgtEl>
                                          <p:spTgt spid="614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animEffect transition="in" filter="fade">
                                      <p:cBhvr>
                                        <p:cTn id="15" dur="500"/>
                                        <p:tgtEl>
                                          <p:spTgt spid="6147">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6147">
                                            <p:txEl>
                                              <p:pRg st="3" end="3"/>
                                            </p:txEl>
                                          </p:spTgt>
                                        </p:tgtEl>
                                        <p:attrNameLst>
                                          <p:attrName>style.visibility</p:attrName>
                                        </p:attrNameLst>
                                      </p:cBhvr>
                                      <p:to>
                                        <p:strVal val="visible"/>
                                      </p:to>
                                    </p:set>
                                    <p:animEffect transition="in" filter="fade">
                                      <p:cBhvr>
                                        <p:cTn id="20" dur="500"/>
                                        <p:tgtEl>
                                          <p:spTgt spid="614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147">
                                            <p:txEl>
                                              <p:pRg st="4" end="4"/>
                                            </p:txEl>
                                          </p:spTgt>
                                        </p:tgtEl>
                                        <p:attrNameLst>
                                          <p:attrName>style.visibility</p:attrName>
                                        </p:attrNameLst>
                                      </p:cBhvr>
                                      <p:to>
                                        <p:strVal val="visible"/>
                                      </p:to>
                                    </p:set>
                                    <p:animEffect transition="in" filter="fade">
                                      <p:cBhvr>
                                        <p:cTn id="25" dur="500"/>
                                        <p:tgtEl>
                                          <p:spTgt spid="6147">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6147">
                                            <p:txEl>
                                              <p:pRg st="5" end="5"/>
                                            </p:txEl>
                                          </p:spTgt>
                                        </p:tgtEl>
                                        <p:attrNameLst>
                                          <p:attrName>style.visibility</p:attrName>
                                        </p:attrNameLst>
                                      </p:cBhvr>
                                      <p:to>
                                        <p:strVal val="visible"/>
                                      </p:to>
                                    </p:set>
                                    <p:animEffect transition="in" filter="fade">
                                      <p:cBhvr>
                                        <p:cTn id="30" dur="500"/>
                                        <p:tgtEl>
                                          <p:spTgt spid="6147">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6147">
                                            <p:txEl>
                                              <p:pRg st="6" end="6"/>
                                            </p:txEl>
                                          </p:spTgt>
                                        </p:tgtEl>
                                        <p:attrNameLst>
                                          <p:attrName>style.visibility</p:attrName>
                                        </p:attrNameLst>
                                      </p:cBhvr>
                                      <p:to>
                                        <p:strVal val="visible"/>
                                      </p:to>
                                    </p:set>
                                    <p:animEffect transition="in" filter="fade">
                                      <p:cBhvr>
                                        <p:cTn id="35" dur="500"/>
                                        <p:tgtEl>
                                          <p:spTgt spid="61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A83ADC3-9FFD-B949-B65B-8A3CA8974913}"/>
              </a:ext>
            </a:extLst>
          </p:cNvPr>
          <p:cNvSpPr>
            <a:spLocks noGrp="1" noChangeArrowheads="1"/>
          </p:cNvSpPr>
          <p:nvPr>
            <p:ph type="title" idx="4294967295"/>
          </p:nvPr>
        </p:nvSpPr>
        <p:spPr>
          <a:xfrm>
            <a:off x="2362200" y="457200"/>
            <a:ext cx="7391400" cy="9144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Another Example Using the Binomial Probability Model</a:t>
            </a:r>
            <a:endParaRPr lang="en-US" sz="2400" dirty="0"/>
          </a:p>
        </p:txBody>
      </p:sp>
      <p:sp>
        <p:nvSpPr>
          <p:cNvPr id="6147" name="Rectangle 3">
            <a:extLst>
              <a:ext uri="{FF2B5EF4-FFF2-40B4-BE49-F238E27FC236}">
                <a16:creationId xmlns:a16="http://schemas.microsoft.com/office/drawing/2014/main" id="{E06A4473-053B-07DB-1115-DE9099D3C7FE}"/>
              </a:ext>
            </a:extLst>
          </p:cNvPr>
          <p:cNvSpPr>
            <a:spLocks noGrp="1" noChangeArrowheads="1"/>
          </p:cNvSpPr>
          <p:nvPr>
            <p:ph idx="4294967295"/>
          </p:nvPr>
        </p:nvSpPr>
        <p:spPr>
          <a:xfrm>
            <a:off x="1905000" y="1676400"/>
            <a:ext cx="7848600" cy="4745038"/>
          </a:xfrm>
        </p:spPr>
        <p:txBody>
          <a:bodyPr/>
          <a:lstStyle/>
          <a:p>
            <a:pPr eaLnBrk="1" hangingPunct="1">
              <a:buClr>
                <a:srgbClr val="CC0000"/>
              </a:buClr>
              <a:buFont typeface="Georgia" panose="02040502050405020303" pitchFamily="18" charset="0"/>
              <a:buNone/>
            </a:pPr>
            <a:r>
              <a:rPr lang="en-US" altLang="en-US" sz="2200" b="1"/>
              <a:t>Question: </a:t>
            </a:r>
            <a:r>
              <a:rPr lang="en-US" altLang="en-US" sz="2200"/>
              <a:t>Jill is taking a 10-question multiple-choice examination on which there are 4 possible answers to each question. Assuming that Jill just </a:t>
            </a:r>
            <a:r>
              <a:rPr lang="en-US" altLang="en-US" sz="2200" i="1"/>
              <a:t>guesses</a:t>
            </a:r>
            <a:r>
              <a:rPr lang="en-US" altLang="en-US" sz="2200"/>
              <a:t> the answer to each question, what is the probability of her getting exactly 4 of the questions correct? </a:t>
            </a:r>
          </a:p>
          <a:p>
            <a:pPr eaLnBrk="1" hangingPunct="1">
              <a:buClr>
                <a:srgbClr val="CC0000"/>
              </a:buClr>
              <a:buFont typeface="Georgia" panose="02040502050405020303" pitchFamily="18" charset="0"/>
              <a:buNone/>
            </a:pPr>
            <a:endParaRPr lang="en-US" altLang="en-US" sz="2200"/>
          </a:p>
          <a:p>
            <a:pPr eaLnBrk="1" hangingPunct="1">
              <a:buClr>
                <a:srgbClr val="CC0000"/>
              </a:buClr>
              <a:buFont typeface="Georgia" panose="02040502050405020303" pitchFamily="18" charset="0"/>
              <a:buNone/>
            </a:pPr>
            <a:r>
              <a:rPr lang="en-US" altLang="zh-CN" sz="2200" b="1">
                <a:ea typeface="宋体" panose="02010600030101010101" pitchFamily="2" charset="-122"/>
              </a:rPr>
              <a:t>Solution:</a:t>
            </a:r>
            <a:r>
              <a:rPr lang="en-US" altLang="zh-CN" sz="2200">
                <a:ea typeface="宋体" panose="02010600030101010101" pitchFamily="2" charset="-122"/>
              </a:rPr>
              <a:t>  Let Success on each question (or trial) be “getting the correct answer” and Failure be “getting an incorrect answer.” Because these two events are mutually exclusive and exhaustive on each trial, and because Jill is </a:t>
            </a:r>
            <a:r>
              <a:rPr lang="en-US" altLang="zh-CN" sz="2200" i="1">
                <a:ea typeface="宋体" panose="02010600030101010101" pitchFamily="2" charset="-122"/>
              </a:rPr>
              <a:t>guessing</a:t>
            </a:r>
            <a:r>
              <a:rPr lang="en-US" altLang="zh-CN" sz="2200">
                <a:ea typeface="宋体" panose="02010600030101010101" pitchFamily="2" charset="-122"/>
              </a:rPr>
              <a:t> on each question, </a:t>
            </a:r>
            <a:r>
              <a:rPr lang="en-US" altLang="zh-CN" sz="2200" i="1">
                <a:ea typeface="宋体" panose="02010600030101010101" pitchFamily="2" charset="-122"/>
              </a:rPr>
              <a:t>p</a:t>
            </a:r>
            <a:r>
              <a:rPr lang="en-US" altLang="zh-CN" sz="2200">
                <a:ea typeface="宋体" panose="02010600030101010101" pitchFamily="2" charset="-122"/>
              </a:rPr>
              <a:t> = 1/4 and </a:t>
            </a:r>
            <a:r>
              <a:rPr lang="en-US" altLang="zh-CN" sz="2200" i="1">
                <a:ea typeface="宋体" panose="02010600030101010101" pitchFamily="2" charset="-122"/>
              </a:rPr>
              <a:t>q</a:t>
            </a:r>
            <a:r>
              <a:rPr lang="en-US" altLang="zh-CN" sz="2200">
                <a:ea typeface="宋体" panose="02010600030101010101" pitchFamily="2" charset="-122"/>
              </a:rPr>
              <a:t> = 3/4 (there are four possible answers to each question and only one of them is correct), the binomial model is applicable to this situation (n = 10, k = 4, p = .25).</a:t>
            </a:r>
          </a:p>
        </p:txBody>
      </p:sp>
    </p:spTree>
    <p:extLst>
      <p:ext uri="{BB962C8B-B14F-4D97-AF65-F5344CB8AC3E}">
        <p14:creationId xmlns:p14="http://schemas.microsoft.com/office/powerpoint/2010/main" val="189918842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2" end="2"/>
                                            </p:txEl>
                                          </p:spTgt>
                                        </p:tgtEl>
                                        <p:attrNameLst>
                                          <p:attrName>style.visibility</p:attrName>
                                        </p:attrNameLst>
                                      </p:cBhvr>
                                      <p:to>
                                        <p:strVal val="visible"/>
                                      </p:to>
                                    </p:set>
                                    <p:animEffect transition="in" filter="fade">
                                      <p:cBhvr>
                                        <p:cTn id="12"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1F63CBB-4AD2-C941-A1BE-D92B6E0B5E9A}"/>
              </a:ext>
            </a:extLst>
          </p:cNvPr>
          <p:cNvSpPr>
            <a:spLocks noGrp="1" noChangeArrowheads="1"/>
          </p:cNvSpPr>
          <p:nvPr>
            <p:ph type="title" idx="4294967295"/>
          </p:nvPr>
        </p:nvSpPr>
        <p:spPr>
          <a:xfrm>
            <a:off x="1981200" y="381000"/>
            <a:ext cx="8229600" cy="914400"/>
          </a:xfrm>
        </p:spPr>
        <p:txBody>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Solution:  Using the Binomial Equation</a:t>
            </a:r>
            <a:r>
              <a:rPr lang="en-US" sz="2400" dirty="0"/>
              <a:t> </a:t>
            </a:r>
          </a:p>
        </p:txBody>
      </p:sp>
      <p:sp>
        <p:nvSpPr>
          <p:cNvPr id="6147" name="Rectangle 3">
            <a:extLst>
              <a:ext uri="{FF2B5EF4-FFF2-40B4-BE49-F238E27FC236}">
                <a16:creationId xmlns:a16="http://schemas.microsoft.com/office/drawing/2014/main" id="{CFE3B424-E852-6A29-03F2-A732ABACE3B2}"/>
              </a:ext>
            </a:extLst>
          </p:cNvPr>
          <p:cNvSpPr>
            <a:spLocks noGrp="1" noChangeArrowheads="1"/>
          </p:cNvSpPr>
          <p:nvPr>
            <p:ph idx="4294967295"/>
          </p:nvPr>
        </p:nvSpPr>
        <p:spPr>
          <a:xfrm>
            <a:off x="1981200" y="1828800"/>
            <a:ext cx="7772400" cy="4592638"/>
          </a:xfrm>
        </p:spPr>
        <p:txBody>
          <a:bodyPr/>
          <a:lstStyle/>
          <a:p>
            <a:pPr eaLnBrk="1" hangingPunct="1">
              <a:buClr>
                <a:srgbClr val="CC0000"/>
              </a:buClr>
              <a:buFont typeface="Georgia" panose="02040502050405020303" pitchFamily="18" charset="0"/>
              <a:buNone/>
            </a:pPr>
            <a:r>
              <a:rPr lang="en-US" altLang="zh-CN" sz="2400">
                <a:ea typeface="宋体" panose="02010600030101010101" pitchFamily="2" charset="-122"/>
              </a:rPr>
              <a:t>Using Equation 8.2, we calculate that</a:t>
            </a:r>
          </a:p>
          <a:p>
            <a:pPr eaLnBrk="1" hangingPunct="1">
              <a:buClr>
                <a:srgbClr val="CC0000"/>
              </a:buClr>
              <a:buFont typeface="Georgia" panose="02040502050405020303" pitchFamily="18" charset="0"/>
              <a:buNone/>
            </a:pPr>
            <a:endParaRPr lang="en-US" altLang="zh-CN" sz="2400">
              <a:ea typeface="宋体" panose="02010600030101010101" pitchFamily="2" charset="-122"/>
            </a:endParaRPr>
          </a:p>
          <a:p>
            <a:pPr eaLnBrk="1" hangingPunct="1">
              <a:buClr>
                <a:srgbClr val="CC0000"/>
              </a:buClr>
              <a:buFont typeface="Georgia" panose="02040502050405020303" pitchFamily="18" charset="0"/>
              <a:buNone/>
            </a:pPr>
            <a:r>
              <a:rPr lang="en-US" altLang="zh-CN" sz="2400">
                <a:ea typeface="宋体" panose="02010600030101010101" pitchFamily="2" charset="-122"/>
              </a:rPr>
              <a:t>Prob(4 successes in 10 trials) = </a:t>
            </a:r>
          </a:p>
          <a:p>
            <a:pPr eaLnBrk="1" hangingPunct="1">
              <a:buClr>
                <a:srgbClr val="CC0000"/>
              </a:buClr>
              <a:buFont typeface="Georgia" panose="02040502050405020303" pitchFamily="18" charset="0"/>
              <a:buNone/>
            </a:pPr>
            <a:endParaRPr lang="en-US" altLang="zh-CN" sz="2400">
              <a:ea typeface="宋体" panose="02010600030101010101" pitchFamily="2" charset="-122"/>
            </a:endParaRPr>
          </a:p>
          <a:p>
            <a:pPr eaLnBrk="1" hangingPunct="1">
              <a:buClr>
                <a:srgbClr val="CC0000"/>
              </a:buClr>
              <a:buFont typeface="Georgia" panose="02040502050405020303" pitchFamily="18" charset="0"/>
              <a:buNone/>
            </a:pPr>
            <a:r>
              <a:rPr lang="en-US" altLang="zh-CN" sz="3200">
                <a:ea typeface="宋体" panose="02010600030101010101" pitchFamily="2" charset="-122"/>
              </a:rPr>
              <a:t>                                           </a:t>
            </a:r>
          </a:p>
          <a:p>
            <a:pPr eaLnBrk="1" hangingPunct="1">
              <a:buClr>
                <a:srgbClr val="CC0000"/>
              </a:buClr>
              <a:buFont typeface="Georgia" panose="02040502050405020303" pitchFamily="18" charset="0"/>
              <a:buNone/>
            </a:pPr>
            <a:r>
              <a:rPr lang="en-US" altLang="zh-CN" sz="3200">
                <a:ea typeface="宋体" panose="02010600030101010101" pitchFamily="2" charset="-122"/>
              </a:rPr>
              <a:t>                                 </a:t>
            </a:r>
            <a:r>
              <a:rPr lang="en-US" altLang="zh-CN" sz="2800">
                <a:ea typeface="宋体" panose="02010600030101010101" pitchFamily="2" charset="-122"/>
              </a:rPr>
              <a:t>=   .146                   </a:t>
            </a:r>
            <a:endParaRPr lang="en-US" altLang="en-US" sz="2800"/>
          </a:p>
        </p:txBody>
      </p:sp>
      <p:graphicFrame>
        <p:nvGraphicFramePr>
          <p:cNvPr id="31747" name="Object 4">
            <a:extLst>
              <a:ext uri="{FF2B5EF4-FFF2-40B4-BE49-F238E27FC236}">
                <a16:creationId xmlns:a16="http://schemas.microsoft.com/office/drawing/2014/main" id="{EB689EBC-BEA5-8256-AEA4-6EBC75918D6B}"/>
              </a:ext>
            </a:extLst>
          </p:cNvPr>
          <p:cNvGraphicFramePr>
            <a:graphicFrameLocks noChangeAspect="1"/>
          </p:cNvGraphicFramePr>
          <p:nvPr/>
        </p:nvGraphicFramePr>
        <p:xfrm>
          <a:off x="5989638" y="2514600"/>
          <a:ext cx="2405062" cy="13716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31747" name="Object 4">
                        <a:extLst>
                          <a:ext uri="{FF2B5EF4-FFF2-40B4-BE49-F238E27FC236}">
                            <a16:creationId xmlns:a16="http://schemas.microsoft.com/office/drawing/2014/main" id="{EB689EBC-BEA5-8256-AEA4-6EBC75918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638" y="2514600"/>
                        <a:ext cx="24050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9132091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2" end="2"/>
                                            </p:txEl>
                                          </p:spTgt>
                                        </p:tgtEl>
                                        <p:attrNameLst>
                                          <p:attrName>style.visibility</p:attrName>
                                        </p:attrNameLst>
                                      </p:cBhvr>
                                      <p:to>
                                        <p:strVal val="visible"/>
                                      </p:to>
                                    </p:set>
                                    <p:animEffect transition="in" filter="fade">
                                      <p:cBhvr>
                                        <p:cTn id="12" dur="500"/>
                                        <p:tgtEl>
                                          <p:spTgt spid="61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4" end="4"/>
                                            </p:txEl>
                                          </p:spTgt>
                                        </p:tgtEl>
                                        <p:attrNameLst>
                                          <p:attrName>style.visibility</p:attrName>
                                        </p:attrNameLst>
                                      </p:cBhvr>
                                      <p:to>
                                        <p:strVal val="visible"/>
                                      </p:to>
                                    </p:set>
                                    <p:animEffect transition="in" filter="fade">
                                      <p:cBhvr>
                                        <p:cTn id="17" dur="500"/>
                                        <p:tgtEl>
                                          <p:spTgt spid="614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7">
                                            <p:txEl>
                                              <p:pRg st="5" end="5"/>
                                            </p:txEl>
                                          </p:spTgt>
                                        </p:tgtEl>
                                        <p:attrNameLst>
                                          <p:attrName>style.visibility</p:attrName>
                                        </p:attrNameLst>
                                      </p:cBhvr>
                                      <p:to>
                                        <p:strVal val="visible"/>
                                      </p:to>
                                    </p:set>
                                    <p:animEffect transition="in" filter="fade">
                                      <p:cBhvr>
                                        <p:cTn id="22" dur="500"/>
                                        <p:tgtEl>
                                          <p:spTgt spid="6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9783715-5178-6F46-8C7E-0166BB6FF367}"/>
              </a:ext>
            </a:extLst>
          </p:cNvPr>
          <p:cNvSpPr>
            <a:spLocks noGrp="1" noChangeArrowheads="1"/>
          </p:cNvSpPr>
          <p:nvPr>
            <p:ph type="title" idx="4294967295"/>
          </p:nvPr>
        </p:nvSpPr>
        <p:spPr>
          <a:xfrm>
            <a:off x="2514600" y="457200"/>
            <a:ext cx="7010400" cy="6858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Solution Using R</a:t>
            </a:r>
            <a:r>
              <a:rPr lang="en-US" sz="2400" dirty="0"/>
              <a:t> </a:t>
            </a:r>
          </a:p>
        </p:txBody>
      </p:sp>
      <p:sp>
        <p:nvSpPr>
          <p:cNvPr id="6147" name="Rectangle 3">
            <a:extLst>
              <a:ext uri="{FF2B5EF4-FFF2-40B4-BE49-F238E27FC236}">
                <a16:creationId xmlns:a16="http://schemas.microsoft.com/office/drawing/2014/main" id="{E8CD3521-6EF2-AA46-879D-288E195384F8}"/>
              </a:ext>
            </a:extLst>
          </p:cNvPr>
          <p:cNvSpPr>
            <a:spLocks noGrp="1"/>
          </p:cNvSpPr>
          <p:nvPr>
            <p:ph idx="4294967295"/>
          </p:nvPr>
        </p:nvSpPr>
        <p:spPr>
          <a:xfrm>
            <a:off x="2514600" y="1600200"/>
            <a:ext cx="7315200" cy="4821238"/>
          </a:xfrm>
        </p:spPr>
        <p:txBody>
          <a:bodyPr rtlCol="0">
            <a:normAutofit fontScale="92500"/>
          </a:bodyPr>
          <a:lstStyle/>
          <a:p>
            <a:pPr eaLnBrk="1" fontAlgn="auto" hangingPunct="1">
              <a:spcAft>
                <a:spcPts val="0"/>
              </a:spcAft>
              <a:buClr>
                <a:srgbClr val="CC0000"/>
              </a:buClr>
              <a:buFont typeface="Georgia" panose="02040502050405020303" pitchFamily="18" charset="0"/>
              <a:buNone/>
              <a:defRPr/>
            </a:pPr>
            <a:r>
              <a:rPr lang="en-US" altLang="zh-CN" sz="2400" dirty="0">
                <a:solidFill>
                  <a:schemeClr val="tx1">
                    <a:lumMod val="85000"/>
                    <a:lumOff val="15000"/>
                  </a:schemeClr>
                </a:solidFill>
                <a:ea typeface="宋体" panose="02010600030101010101" pitchFamily="2" charset="-122"/>
              </a:rPr>
              <a:t>We use the following R command, </a:t>
            </a:r>
            <a:r>
              <a:rPr lang="en-US" altLang="zh-CN" sz="2400" dirty="0" err="1">
                <a:solidFill>
                  <a:schemeClr val="tx1">
                    <a:lumMod val="85000"/>
                    <a:lumOff val="15000"/>
                  </a:schemeClr>
                </a:solidFill>
                <a:ea typeface="宋体" panose="02010600030101010101" pitchFamily="2" charset="-122"/>
              </a:rPr>
              <a:t>d</a:t>
            </a:r>
            <a:r>
              <a:rPr lang="en-US" altLang="zh-CN" sz="2400" b="1" dirty="0" err="1">
                <a:solidFill>
                  <a:schemeClr val="tx1">
                    <a:lumMod val="85000"/>
                    <a:lumOff val="15000"/>
                  </a:schemeClr>
                </a:solidFill>
                <a:ea typeface="宋体" panose="02010600030101010101" pitchFamily="2" charset="-122"/>
              </a:rPr>
              <a:t>binom</a:t>
            </a:r>
            <a:r>
              <a:rPr lang="en-US" altLang="zh-CN" sz="2400" b="1" dirty="0">
                <a:solidFill>
                  <a:schemeClr val="tx1">
                    <a:lumMod val="85000"/>
                    <a:lumOff val="15000"/>
                  </a:schemeClr>
                </a:solidFill>
                <a:ea typeface="宋体" panose="02010600030101010101" pitchFamily="2" charset="-122"/>
              </a:rPr>
              <a:t>(</a:t>
            </a:r>
            <a:r>
              <a:rPr lang="en-US" altLang="zh-CN" sz="2400" b="1" dirty="0" err="1">
                <a:solidFill>
                  <a:schemeClr val="tx1">
                    <a:lumMod val="85000"/>
                    <a:lumOff val="15000"/>
                  </a:schemeClr>
                </a:solidFill>
                <a:ea typeface="宋体" panose="02010600030101010101" pitchFamily="2" charset="-122"/>
              </a:rPr>
              <a:t>n,k,p</a:t>
            </a:r>
            <a:r>
              <a:rPr lang="en-US" altLang="zh-CN" sz="2400" b="1" dirty="0">
                <a:solidFill>
                  <a:schemeClr val="tx1">
                    <a:lumMod val="85000"/>
                    <a:lumOff val="15000"/>
                  </a:schemeClr>
                </a:solidFill>
                <a:ea typeface="宋体" panose="02010600030101010101" pitchFamily="2" charset="-122"/>
              </a:rPr>
              <a:t>)</a:t>
            </a:r>
            <a:r>
              <a:rPr lang="en-US" altLang="zh-CN" sz="2400" dirty="0">
                <a:solidFill>
                  <a:schemeClr val="tx1">
                    <a:lumMod val="85000"/>
                    <a:lumOff val="15000"/>
                  </a:schemeClr>
                </a:solidFill>
                <a:ea typeface="宋体" panose="02010600030101010101" pitchFamily="2" charset="-122"/>
              </a:rPr>
              <a:t> with n= 10, </a:t>
            </a:r>
          </a:p>
          <a:p>
            <a:pPr eaLnBrk="1" fontAlgn="auto" hangingPunct="1">
              <a:spcAft>
                <a:spcPts val="0"/>
              </a:spcAft>
              <a:buClr>
                <a:srgbClr val="CC0000"/>
              </a:buClr>
              <a:buFont typeface="Georgia" panose="02040502050405020303" pitchFamily="18" charset="0"/>
              <a:buNone/>
              <a:defRPr/>
            </a:pPr>
            <a:r>
              <a:rPr lang="en-US" altLang="zh-CN" sz="2400" i="1" dirty="0">
                <a:solidFill>
                  <a:schemeClr val="tx1">
                    <a:lumMod val="85000"/>
                    <a:lumOff val="15000"/>
                  </a:schemeClr>
                </a:solidFill>
                <a:ea typeface="宋体" panose="02010600030101010101" pitchFamily="2" charset="-122"/>
              </a:rPr>
              <a:t>    k</a:t>
            </a:r>
            <a:r>
              <a:rPr lang="en-US" altLang="zh-CN" sz="2400" dirty="0">
                <a:solidFill>
                  <a:schemeClr val="tx1">
                    <a:lumMod val="85000"/>
                    <a:lumOff val="15000"/>
                  </a:schemeClr>
                </a:solidFill>
                <a:ea typeface="宋体" panose="02010600030101010101" pitchFamily="2" charset="-122"/>
              </a:rPr>
              <a:t> = 4, </a:t>
            </a:r>
            <a:r>
              <a:rPr lang="en-US" altLang="zh-CN" sz="2400" i="1" dirty="0">
                <a:solidFill>
                  <a:schemeClr val="tx1">
                    <a:lumMod val="85000"/>
                    <a:lumOff val="15000"/>
                  </a:schemeClr>
                </a:solidFill>
                <a:ea typeface="宋体" panose="02010600030101010101" pitchFamily="2" charset="-122"/>
              </a:rPr>
              <a:t>p</a:t>
            </a:r>
            <a:r>
              <a:rPr lang="en-US" altLang="zh-CN" sz="2400" dirty="0">
                <a:solidFill>
                  <a:schemeClr val="tx1">
                    <a:lumMod val="85000"/>
                    <a:lumOff val="15000"/>
                  </a:schemeClr>
                </a:solidFill>
                <a:ea typeface="宋体" panose="02010600030101010101" pitchFamily="2" charset="-122"/>
              </a:rPr>
              <a:t> = .25 to print the following answer in the console:</a:t>
            </a:r>
          </a:p>
          <a:p>
            <a:pPr eaLnBrk="1" fontAlgn="auto" hangingPunct="1">
              <a:spcAft>
                <a:spcPts val="0"/>
              </a:spcAft>
              <a:buClr>
                <a:srgbClr val="CC0000"/>
              </a:buClr>
              <a:buFont typeface="Georgia" panose="02040502050405020303" pitchFamily="18" charset="0"/>
              <a:buNone/>
              <a:defRPr/>
            </a:pPr>
            <a:r>
              <a:rPr lang="en-US" altLang="zh-CN" sz="2400" b="1" dirty="0" err="1">
                <a:solidFill>
                  <a:schemeClr val="tx1">
                    <a:lumMod val="85000"/>
                    <a:lumOff val="15000"/>
                  </a:schemeClr>
                </a:solidFill>
                <a:ea typeface="宋体" panose="02010600030101010101" pitchFamily="2" charset="-122"/>
              </a:rPr>
              <a:t>dbinom</a:t>
            </a:r>
            <a:r>
              <a:rPr lang="en-US" altLang="zh-CN" sz="2400" b="1" dirty="0">
                <a:solidFill>
                  <a:schemeClr val="tx1">
                    <a:lumMod val="85000"/>
                    <a:lumOff val="15000"/>
                  </a:schemeClr>
                </a:solidFill>
                <a:ea typeface="宋体" panose="02010600030101010101" pitchFamily="2" charset="-122"/>
              </a:rPr>
              <a:t>(10, 4,.25)</a:t>
            </a:r>
          </a:p>
          <a:p>
            <a:pPr eaLnBrk="1" fontAlgn="auto" hangingPunct="1">
              <a:spcAft>
                <a:spcPts val="0"/>
              </a:spcAft>
              <a:buClr>
                <a:srgbClr val="CC0000"/>
              </a:buClr>
              <a:buFont typeface="Georgia" panose="02040502050405020303" pitchFamily="18" charset="0"/>
              <a:buNone/>
              <a:defRPr/>
            </a:pPr>
            <a:r>
              <a:rPr lang="en-US" altLang="zh-CN" sz="2400" dirty="0">
                <a:solidFill>
                  <a:schemeClr val="tx1">
                    <a:lumMod val="85000"/>
                    <a:lumOff val="15000"/>
                  </a:schemeClr>
                </a:solidFill>
                <a:ea typeface="宋体" panose="02010600030101010101" pitchFamily="2" charset="-122"/>
              </a:rPr>
              <a:t>.145998</a:t>
            </a:r>
          </a:p>
          <a:p>
            <a:pPr eaLnBrk="1" fontAlgn="auto" hangingPunct="1">
              <a:spcAft>
                <a:spcPts val="0"/>
              </a:spcAft>
              <a:buClr>
                <a:srgbClr val="CC0000"/>
              </a:buClr>
              <a:buFont typeface="Georgia" panose="02040502050405020303" pitchFamily="18" charset="0"/>
              <a:buNone/>
              <a:defRPr/>
            </a:pPr>
            <a:endParaRPr lang="en-US" altLang="zh-CN" sz="2400"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 typeface="Georgia" panose="02040502050405020303" pitchFamily="18" charset="0"/>
              <a:buNone/>
              <a:defRPr/>
            </a:pPr>
            <a:r>
              <a:rPr lang="en-US" altLang="zh-CN" sz="2400" dirty="0">
                <a:solidFill>
                  <a:schemeClr val="tx1">
                    <a:lumMod val="85000"/>
                    <a:lumOff val="15000"/>
                  </a:schemeClr>
                </a:solidFill>
                <a:ea typeface="宋体" panose="02010600030101010101" pitchFamily="2" charset="-122"/>
              </a:rPr>
              <a:t>If we had wanted to use Equation 8.2 to obtain this answer, we would have used the following </a:t>
            </a:r>
            <a:r>
              <a:rPr lang="en-US" altLang="zh-CN" sz="2400" b="1" dirty="0">
                <a:solidFill>
                  <a:schemeClr val="tx1">
                    <a:lumMod val="85000"/>
                    <a:lumOff val="15000"/>
                  </a:schemeClr>
                </a:solidFill>
                <a:ea typeface="宋体" panose="02010600030101010101" pitchFamily="2" charset="-122"/>
              </a:rPr>
              <a:t>choose</a:t>
            </a:r>
            <a:r>
              <a:rPr lang="en-US" altLang="zh-CN" sz="2400" dirty="0">
                <a:solidFill>
                  <a:schemeClr val="tx1">
                    <a:lumMod val="85000"/>
                    <a:lumOff val="15000"/>
                  </a:schemeClr>
                </a:solidFill>
                <a:ea typeface="宋体" panose="02010600030101010101" pitchFamily="2" charset="-122"/>
              </a:rPr>
              <a:t> command: </a:t>
            </a:r>
          </a:p>
          <a:p>
            <a:pPr eaLnBrk="1" fontAlgn="auto" hangingPunct="1">
              <a:spcAft>
                <a:spcPts val="0"/>
              </a:spcAft>
              <a:buClr>
                <a:srgbClr val="CC0000"/>
              </a:buClr>
              <a:buFont typeface="Georgia" panose="02040502050405020303" pitchFamily="18" charset="0"/>
              <a:buNone/>
              <a:defRPr/>
            </a:pPr>
            <a:r>
              <a:rPr lang="en-US" altLang="zh-CN" sz="2400" b="1" dirty="0">
                <a:solidFill>
                  <a:schemeClr val="tx1">
                    <a:lumMod val="85000"/>
                    <a:lumOff val="15000"/>
                  </a:schemeClr>
                </a:solidFill>
                <a:ea typeface="宋体" panose="02010600030101010101" pitchFamily="2" charset="-122"/>
              </a:rPr>
              <a:t>choose(10,4)*(.25^4)*(.75^6)</a:t>
            </a:r>
          </a:p>
          <a:p>
            <a:pPr eaLnBrk="1" fontAlgn="auto" hangingPunct="1">
              <a:spcAft>
                <a:spcPts val="0"/>
              </a:spcAft>
              <a:buClr>
                <a:srgbClr val="CC0000"/>
              </a:buClr>
              <a:buFont typeface="Georgia" panose="02040502050405020303" pitchFamily="18" charset="0"/>
              <a:buNone/>
              <a:defRPr/>
            </a:pPr>
            <a:endParaRPr lang="en-US" altLang="zh-CN" sz="2400" b="1"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 typeface="Georgia" panose="02040502050405020303" pitchFamily="18" charset="0"/>
              <a:buNone/>
              <a:defRPr/>
            </a:pPr>
            <a:r>
              <a:rPr lang="en-US" altLang="zh-CN" sz="2400" dirty="0">
                <a:solidFill>
                  <a:schemeClr val="tx1">
                    <a:lumMod val="85000"/>
                    <a:lumOff val="15000"/>
                  </a:schemeClr>
                </a:solidFill>
                <a:ea typeface="宋体" panose="02010600030101010101" pitchFamily="2" charset="-122"/>
              </a:rPr>
              <a:t>Alternatively, we could have accessed Table 3 in the online Appendix C to find this answer.</a:t>
            </a:r>
          </a:p>
          <a:p>
            <a:pPr eaLnBrk="1" fontAlgn="auto" hangingPunct="1">
              <a:spcAft>
                <a:spcPts val="0"/>
              </a:spcAft>
              <a:buClr>
                <a:srgbClr val="CC0000"/>
              </a:buClr>
              <a:buFont typeface="Georgia" panose="02040502050405020303" pitchFamily="18" charset="0"/>
              <a:buNone/>
              <a:defRPr/>
            </a:pPr>
            <a:endParaRPr lang="en-US" altLang="zh-CN"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 typeface="Georgia" panose="02040502050405020303" pitchFamily="18" charset="0"/>
              <a:buNone/>
              <a:defRPr/>
            </a:pPr>
            <a:endParaRPr lang="en-US" altLang="zh-CN" sz="2000"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 typeface="Georgia" panose="02040502050405020303" pitchFamily="18" charset="0"/>
              <a:buNone/>
              <a:defRPr/>
            </a:pPr>
            <a:endParaRPr lang="en-US" altLang="zh-CN" dirty="0">
              <a:solidFill>
                <a:schemeClr val="tx1">
                  <a:lumMod val="85000"/>
                  <a:lumOff val="15000"/>
                </a:schemeClr>
              </a:solidFill>
              <a:ea typeface="宋体" panose="02010600030101010101" pitchFamily="2" charset="-122"/>
            </a:endParaRPr>
          </a:p>
        </p:txBody>
      </p:sp>
    </p:spTree>
    <p:extLst>
      <p:ext uri="{BB962C8B-B14F-4D97-AF65-F5344CB8AC3E}">
        <p14:creationId xmlns:p14="http://schemas.microsoft.com/office/powerpoint/2010/main" val="151670361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147">
                                            <p:txEl>
                                              <p:pRg st="3" end="3"/>
                                            </p:txEl>
                                          </p:spTgt>
                                        </p:tgtEl>
                                        <p:attrNameLst>
                                          <p:attrName>style.visibility</p:attrName>
                                        </p:attrNameLst>
                                      </p:cBhvr>
                                      <p:to>
                                        <p:strVal val="visible"/>
                                      </p:to>
                                    </p:set>
                                    <p:animEffect transition="in" filter="fade">
                                      <p:cBhvr>
                                        <p:cTn id="20" dur="500"/>
                                        <p:tgtEl>
                                          <p:spTgt spid="614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147">
                                            <p:txEl>
                                              <p:pRg st="5" end="5"/>
                                            </p:txEl>
                                          </p:spTgt>
                                        </p:tgtEl>
                                        <p:attrNameLst>
                                          <p:attrName>style.visibility</p:attrName>
                                        </p:attrNameLst>
                                      </p:cBhvr>
                                      <p:to>
                                        <p:strVal val="visible"/>
                                      </p:to>
                                    </p:set>
                                    <p:animEffect transition="in" filter="fade">
                                      <p:cBhvr>
                                        <p:cTn id="25" dur="500"/>
                                        <p:tgtEl>
                                          <p:spTgt spid="614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147">
                                            <p:txEl>
                                              <p:pRg st="6" end="6"/>
                                            </p:txEl>
                                          </p:spTgt>
                                        </p:tgtEl>
                                        <p:attrNameLst>
                                          <p:attrName>style.visibility</p:attrName>
                                        </p:attrNameLst>
                                      </p:cBhvr>
                                      <p:to>
                                        <p:strVal val="visible"/>
                                      </p:to>
                                    </p:set>
                                    <p:animEffect transition="in" filter="fade">
                                      <p:cBhvr>
                                        <p:cTn id="28" dur="500"/>
                                        <p:tgtEl>
                                          <p:spTgt spid="6147">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147">
                                            <p:txEl>
                                              <p:pRg st="8" end="8"/>
                                            </p:txEl>
                                          </p:spTgt>
                                        </p:tgtEl>
                                        <p:attrNameLst>
                                          <p:attrName>style.visibility</p:attrName>
                                        </p:attrNameLst>
                                      </p:cBhvr>
                                      <p:to>
                                        <p:strVal val="visible"/>
                                      </p:to>
                                    </p:set>
                                    <p:animEffect transition="in" filter="fade">
                                      <p:cBhvr>
                                        <p:cTn id="31" dur="500"/>
                                        <p:tgtEl>
                                          <p:spTgt spid="61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82A7605-80CC-AB45-801C-5543EA2FE84C}"/>
              </a:ext>
            </a:extLst>
          </p:cNvPr>
          <p:cNvSpPr>
            <a:spLocks noGrp="1" noChangeArrowheads="1"/>
          </p:cNvSpPr>
          <p:nvPr>
            <p:ph type="title" idx="4294967295"/>
          </p:nvPr>
        </p:nvSpPr>
        <p:spPr>
          <a:xfrm>
            <a:off x="2209800" y="381000"/>
            <a:ext cx="7543800" cy="9144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The Normal Probability Model and Distribution </a:t>
            </a:r>
          </a:p>
        </p:txBody>
      </p:sp>
      <p:sp>
        <p:nvSpPr>
          <p:cNvPr id="6147" name="Rectangle 3">
            <a:extLst>
              <a:ext uri="{FF2B5EF4-FFF2-40B4-BE49-F238E27FC236}">
                <a16:creationId xmlns:a16="http://schemas.microsoft.com/office/drawing/2014/main" id="{BE020C1B-A543-DE0E-87C2-733703B61615}"/>
              </a:ext>
            </a:extLst>
          </p:cNvPr>
          <p:cNvSpPr>
            <a:spLocks noGrp="1" noChangeArrowheads="1"/>
          </p:cNvSpPr>
          <p:nvPr>
            <p:ph idx="4294967295"/>
          </p:nvPr>
        </p:nvSpPr>
        <p:spPr>
          <a:xfrm>
            <a:off x="2209800" y="1600200"/>
            <a:ext cx="7543800" cy="4821238"/>
          </a:xfrm>
        </p:spPr>
        <p:txBody>
          <a:bodyPr/>
          <a:lstStyle/>
          <a:p>
            <a:pPr eaLnBrk="1" hangingPunct="1">
              <a:buClr>
                <a:srgbClr val="CC0000"/>
              </a:buClr>
            </a:pPr>
            <a:r>
              <a:rPr lang="en-US" altLang="zh-CN" sz="2000">
                <a:latin typeface="Arial" panose="020B0604020202020204" pitchFamily="34" charset="0"/>
                <a:ea typeface="宋体" panose="02010600030101010101" pitchFamily="2" charset="-122"/>
              </a:rPr>
              <a:t>The normal probability model was developed by Johann Friedrich Carl Gauss (1777–1855). </a:t>
            </a:r>
          </a:p>
          <a:p>
            <a:pPr eaLnBrk="1" hangingPunct="1">
              <a:buClr>
                <a:srgbClr val="CC0000"/>
              </a:buClr>
            </a:pPr>
            <a:r>
              <a:rPr lang="en-US" altLang="zh-CN" sz="2000">
                <a:latin typeface="Arial" panose="020B0604020202020204" pitchFamily="34" charset="0"/>
                <a:ea typeface="宋体" panose="02010600030101010101" pitchFamily="2" charset="-122"/>
              </a:rPr>
              <a:t>Many real world many traits – such as height, weight, IQ scores, and the like – have relative frequency curves that are closely approximated by the normal probability model.</a:t>
            </a:r>
          </a:p>
          <a:p>
            <a:pPr eaLnBrk="1" hangingPunct="1">
              <a:buClr>
                <a:srgbClr val="CC0000"/>
              </a:buClr>
            </a:pPr>
            <a:r>
              <a:rPr lang="en-US" altLang="zh-CN" sz="2000">
                <a:latin typeface="Arial" panose="020B0604020202020204" pitchFamily="34" charset="0"/>
                <a:ea typeface="宋体" panose="02010600030101010101" pitchFamily="2" charset="-122"/>
              </a:rPr>
              <a:t>Many problems in mathematical statistics can be solved by using the normal probability model or a probability model based on the normal.</a:t>
            </a:r>
          </a:p>
          <a:p>
            <a:pPr eaLnBrk="1" hangingPunct="1">
              <a:buClr>
                <a:srgbClr val="CC0000"/>
              </a:buClr>
            </a:pPr>
            <a:r>
              <a:rPr lang="en-US" altLang="zh-CN" sz="2000">
                <a:latin typeface="Arial" panose="020B0604020202020204" pitchFamily="34" charset="0"/>
                <a:ea typeface="宋体" panose="02010600030101010101" pitchFamily="2" charset="-122"/>
              </a:rPr>
              <a:t>The normal probability model is used to represent real variables. </a:t>
            </a:r>
          </a:p>
          <a:p>
            <a:pPr eaLnBrk="1" hangingPunct="1">
              <a:buClr>
                <a:srgbClr val="CC0000"/>
              </a:buClr>
            </a:pPr>
            <a:r>
              <a:rPr lang="en-US" altLang="zh-CN" sz="2000">
                <a:latin typeface="Arial" panose="020B0604020202020204" pitchFamily="34" charset="0"/>
                <a:ea typeface="宋体" panose="02010600030101010101" pitchFamily="2" charset="-122"/>
              </a:rPr>
              <a:t>The normal probability model is used in inferential statistics to describe the sampling distribution of the mean when the standard deviation of the population is known.</a:t>
            </a:r>
            <a:endParaRPr lang="en-US" altLang="en-US" sz="2000">
              <a:latin typeface="Arial" panose="020B0604020202020204" pitchFamily="34" charset="0"/>
            </a:endParaRPr>
          </a:p>
        </p:txBody>
      </p:sp>
    </p:spTree>
    <p:extLst>
      <p:ext uri="{BB962C8B-B14F-4D97-AF65-F5344CB8AC3E}">
        <p14:creationId xmlns:p14="http://schemas.microsoft.com/office/powerpoint/2010/main" val="45523148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fade">
                                      <p:cBhvr>
                                        <p:cTn id="22" dur="500"/>
                                        <p:tgtEl>
                                          <p:spTgt spid="61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animEffect transition="in" filter="fade">
                                      <p:cBhvr>
                                        <p:cTn id="27" dur="500"/>
                                        <p:tgtEl>
                                          <p:spTgt spid="61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DFB9DA3-7ED7-A343-BC7B-D039EB796029}"/>
              </a:ext>
            </a:extLst>
          </p:cNvPr>
          <p:cNvSpPr>
            <a:spLocks noGrp="1" noChangeArrowheads="1"/>
          </p:cNvSpPr>
          <p:nvPr>
            <p:ph type="title" idx="4294967295"/>
          </p:nvPr>
        </p:nvSpPr>
        <p:spPr>
          <a:xfrm>
            <a:off x="1905000" y="457200"/>
            <a:ext cx="8229600" cy="8382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A Normal Distribution Curve:  </a:t>
            </a:r>
            <a:br>
              <a:rPr lang="en-US" sz="2400" dirty="0">
                <a:solidFill>
                  <a:schemeClr val="tx1"/>
                </a:solidFill>
                <a:effectLst>
                  <a:outerShdw blurRad="38100" dist="38100" dir="2700000" algn="tl">
                    <a:srgbClr val="FFFFFF"/>
                  </a:outerShdw>
                </a:effectLst>
              </a:rPr>
            </a:br>
            <a:r>
              <a:rPr lang="en-US" sz="2400" dirty="0">
                <a:solidFill>
                  <a:schemeClr val="tx1"/>
                </a:solidFill>
                <a:effectLst>
                  <a:outerShdw blurRad="38100" dist="38100" dir="2700000" algn="tl">
                    <a:srgbClr val="FFFFFF"/>
                  </a:outerShdw>
                </a:effectLst>
              </a:rPr>
              <a:t>The Standard Normal Curve</a:t>
            </a:r>
          </a:p>
        </p:txBody>
      </p:sp>
      <p:sp>
        <p:nvSpPr>
          <p:cNvPr id="34818" name="Rectangle 1">
            <a:extLst>
              <a:ext uri="{FF2B5EF4-FFF2-40B4-BE49-F238E27FC236}">
                <a16:creationId xmlns:a16="http://schemas.microsoft.com/office/drawing/2014/main" id="{3EDB650C-E477-DD61-33C8-60EDB006F91C}"/>
              </a:ext>
            </a:extLst>
          </p:cNvPr>
          <p:cNvSpPr>
            <a:spLocks noChangeArrowheads="1"/>
          </p:cNvSpPr>
          <p:nvPr/>
        </p:nvSpPr>
        <p:spPr bwMode="auto">
          <a:xfrm>
            <a:off x="1905000" y="1600201"/>
            <a:ext cx="8686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Generate 100 x values from -4 to 4</a:t>
            </a:r>
          </a:p>
          <a:p>
            <a:r>
              <a:rPr lang="en-US" altLang="en-US" b="1"/>
              <a:t>x = seq(-4, 4, length=100)</a:t>
            </a:r>
          </a:p>
          <a:p>
            <a:r>
              <a:rPr lang="en-US" altLang="en-US"/>
              <a:t>## Obtain the height of the normal curve at each x value given a mean of 0 and a ##standard deviation of 1</a:t>
            </a:r>
          </a:p>
          <a:p>
            <a:r>
              <a:rPr lang="en-US" altLang="en-US" b="1"/>
              <a:t>hx = dnorm(x, 0, 1)</a:t>
            </a:r>
          </a:p>
          <a:p>
            <a:r>
              <a:rPr lang="en-US" altLang="en-US"/>
              <a:t>## Plot the heights against the x values as a line</a:t>
            </a:r>
          </a:p>
          <a:p>
            <a:r>
              <a:rPr lang="en-US" altLang="en-US" b="1"/>
              <a:t>plot(hx ~ x, type="l", xlab="z scores", ylab="Density", main="Standard Normal Distribution")</a:t>
            </a:r>
          </a:p>
        </p:txBody>
      </p:sp>
    </p:spTree>
    <p:extLst>
      <p:ext uri="{BB962C8B-B14F-4D97-AF65-F5344CB8AC3E}">
        <p14:creationId xmlns:p14="http://schemas.microsoft.com/office/powerpoint/2010/main" val="3920500752"/>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AA709E0-DC5F-DF4C-AA43-72E11E6A458B}"/>
              </a:ext>
            </a:extLst>
          </p:cNvPr>
          <p:cNvSpPr>
            <a:spLocks noGrp="1" noChangeArrowheads="1"/>
          </p:cNvSpPr>
          <p:nvPr>
            <p:ph type="title"/>
          </p:nvPr>
        </p:nvSpPr>
        <p:spPr>
          <a:xfrm>
            <a:off x="2971800" y="438150"/>
            <a:ext cx="5937250" cy="1189038"/>
          </a:xfrm>
        </p:spPr>
        <p:txBody>
          <a:bodyPr>
            <a:normAutofit/>
          </a:bodyPr>
          <a:lstStyle/>
          <a:p>
            <a:pPr fontAlgn="auto">
              <a:spcAft>
                <a:spcPts val="0"/>
              </a:spcAft>
              <a:defRPr/>
            </a:pPr>
            <a:r>
              <a:rPr lang="en-US" sz="2400" dirty="0">
                <a:solidFill>
                  <a:schemeClr val="tx1"/>
                </a:solidFill>
                <a:effectLst>
                  <a:outerShdw blurRad="38100" dist="38100" dir="2700000" algn="tl">
                    <a:srgbClr val="000000">
                      <a:alpha val="43137"/>
                    </a:srgbClr>
                  </a:outerShdw>
                </a:effectLst>
              </a:rPr>
              <a:t>Counting the occurrence of data values</a:t>
            </a:r>
          </a:p>
        </p:txBody>
      </p:sp>
      <p:sp>
        <p:nvSpPr>
          <p:cNvPr id="12290" name="Rectangle 3">
            <a:extLst>
              <a:ext uri="{FF2B5EF4-FFF2-40B4-BE49-F238E27FC236}">
                <a16:creationId xmlns:a16="http://schemas.microsoft.com/office/drawing/2014/main" id="{4910FED2-92D1-E834-18D8-DA6C92B1038C}"/>
              </a:ext>
            </a:extLst>
          </p:cNvPr>
          <p:cNvSpPr>
            <a:spLocks noGrp="1" noChangeArrowheads="1"/>
          </p:cNvSpPr>
          <p:nvPr>
            <p:ph idx="1"/>
          </p:nvPr>
        </p:nvSpPr>
        <p:spPr>
          <a:xfrm>
            <a:off x="1981200" y="2249488"/>
            <a:ext cx="8229600" cy="1789112"/>
          </a:xfrm>
        </p:spPr>
        <p:txBody>
          <a:bodyPr/>
          <a:lstStyle/>
          <a:p>
            <a:pPr>
              <a:buClr>
                <a:srgbClr val="CC0000"/>
              </a:buClr>
              <a:buFontTx/>
              <a:buChar char="•"/>
            </a:pPr>
            <a:r>
              <a:rPr lang="en-US" altLang="en-US" sz="2400"/>
              <a:t>Categorical variables: Nominal and ordinal with fewer than a limited # of categories</a:t>
            </a:r>
          </a:p>
          <a:p>
            <a:pPr lvl="1">
              <a:buClr>
                <a:srgbClr val="CC0000"/>
              </a:buClr>
              <a:buFontTx/>
              <a:buChar char="•"/>
            </a:pPr>
            <a:r>
              <a:rPr lang="en-US" altLang="en-US" sz="2400">
                <a:solidFill>
                  <a:schemeClr val="tx1"/>
                </a:solidFill>
              </a:rPr>
              <a:t>Pie Graph</a:t>
            </a:r>
          </a:p>
        </p:txBody>
      </p:sp>
      <p:sp>
        <p:nvSpPr>
          <p:cNvPr id="37891" name="TextBox 4">
            <a:extLst>
              <a:ext uri="{FF2B5EF4-FFF2-40B4-BE49-F238E27FC236}">
                <a16:creationId xmlns:a16="http://schemas.microsoft.com/office/drawing/2014/main" id="{031A2D9A-14AB-0E4E-82F2-C4B463B2F8B6}"/>
              </a:ext>
            </a:extLst>
          </p:cNvPr>
          <p:cNvSpPr txBox="1">
            <a:spLocks noChangeArrowheads="1"/>
          </p:cNvSpPr>
          <p:nvPr/>
        </p:nvSpPr>
        <p:spPr bwMode="auto">
          <a:xfrm>
            <a:off x="1981200" y="4114800"/>
            <a:ext cx="8077200" cy="1570038"/>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365125" indent="-246063">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spcBef>
                <a:spcPct val="0"/>
              </a:spcBef>
              <a:buClrTx/>
              <a:buFontTx/>
              <a:buNone/>
              <a:defRPr/>
            </a:pPr>
            <a:r>
              <a:rPr lang="en-US" altLang="en-US" sz="2000" dirty="0">
                <a:latin typeface="+mj-lt"/>
              </a:rPr>
              <a:t>To create a pie chart of the variable region, type in the Command Window and press Enter:</a:t>
            </a:r>
          </a:p>
          <a:p>
            <a:pPr>
              <a:spcBef>
                <a:spcPct val="0"/>
              </a:spcBef>
              <a:buClrTx/>
              <a:buFontTx/>
              <a:buNone/>
              <a:defRPr/>
            </a:pPr>
            <a:endParaRPr lang="en-US" altLang="en-US" sz="1800" dirty="0">
              <a:latin typeface="Arial" panose="020B0604020202020204" pitchFamily="34" charset="0"/>
            </a:endParaRPr>
          </a:p>
          <a:p>
            <a:pPr>
              <a:spcBef>
                <a:spcPct val="0"/>
              </a:spcBef>
              <a:buClrTx/>
              <a:buFont typeface="Georgia" panose="02040502050405020303" pitchFamily="18" charset="0"/>
              <a:buNone/>
              <a:defRPr/>
            </a:pPr>
            <a:r>
              <a:rPr lang="en-US" altLang="en-US" sz="1800" b="1" dirty="0">
                <a:latin typeface="Arial" panose="020B0604020202020204" pitchFamily="34" charset="0"/>
              </a:rPr>
              <a:t>				</a:t>
            </a:r>
            <a:r>
              <a:rPr lang="en-US" sz="2000" b="1" dirty="0">
                <a:latin typeface="+mj-lt"/>
              </a:rPr>
              <a:t>pie(table(</a:t>
            </a:r>
            <a:r>
              <a:rPr lang="en-US" sz="2000" b="1" dirty="0" err="1">
                <a:latin typeface="+mj-lt"/>
              </a:rPr>
              <a:t>NELS$region</a:t>
            </a:r>
            <a:r>
              <a:rPr lang="en-US" sz="2000" b="1" dirty="0">
                <a:latin typeface="+mj-lt"/>
              </a:rPr>
              <a:t>))</a:t>
            </a:r>
          </a:p>
          <a:p>
            <a:pPr>
              <a:spcBef>
                <a:spcPct val="0"/>
              </a:spcBef>
              <a:buClrTx/>
              <a:buFontTx/>
              <a:buNone/>
              <a:defRPr/>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4232213233"/>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44D2DF-8502-3142-B603-A2562BE1FC18}"/>
              </a:ext>
            </a:extLst>
          </p:cNvPr>
          <p:cNvSpPr>
            <a:spLocks noGrp="1" noChangeArrowheads="1"/>
          </p:cNvSpPr>
          <p:nvPr>
            <p:ph type="title" idx="4294967295"/>
          </p:nvPr>
        </p:nvSpPr>
        <p:spPr>
          <a:xfrm>
            <a:off x="1524000" y="838200"/>
            <a:ext cx="8229600" cy="914400"/>
          </a:xfrm>
        </p:spPr>
        <p:txBody>
          <a:bodyPr>
            <a:noAutofit/>
          </a:bodyPr>
          <a:lstStyle/>
          <a:p>
            <a:pPr eaLnBrk="1" fontAlgn="auto" hangingPunct="1">
              <a:spcAft>
                <a:spcPts val="0"/>
              </a:spcAft>
              <a:defRPr/>
            </a:pPr>
            <a:r>
              <a:rPr lang="en-US" sz="3200" b="1" dirty="0">
                <a:solidFill>
                  <a:schemeClr val="tx1"/>
                </a:solidFill>
                <a:effectLst>
                  <a:outerShdw blurRad="38100" dist="38100" dir="2700000" algn="tl">
                    <a:srgbClr val="FFFFFF"/>
                  </a:outerShdw>
                </a:effectLst>
              </a:rPr>
              <a:t>The General Normal Distribution Curve</a:t>
            </a:r>
          </a:p>
        </p:txBody>
      </p:sp>
      <p:sp>
        <p:nvSpPr>
          <p:cNvPr id="6147" name="Rectangle 3">
            <a:extLst>
              <a:ext uri="{FF2B5EF4-FFF2-40B4-BE49-F238E27FC236}">
                <a16:creationId xmlns:a16="http://schemas.microsoft.com/office/drawing/2014/main" id="{9A9927E3-67A0-1761-2FD7-DC1F98B69672}"/>
              </a:ext>
            </a:extLst>
          </p:cNvPr>
          <p:cNvSpPr>
            <a:spLocks noGrp="1" noChangeArrowheads="1"/>
          </p:cNvSpPr>
          <p:nvPr>
            <p:ph idx="4294967295"/>
          </p:nvPr>
        </p:nvSpPr>
        <p:spPr>
          <a:xfrm>
            <a:off x="1524000" y="1828800"/>
            <a:ext cx="8229600" cy="4592638"/>
          </a:xfrm>
        </p:spPr>
        <p:txBody>
          <a:bodyPr/>
          <a:lstStyle/>
          <a:p>
            <a:pPr eaLnBrk="1" hangingPunct="1">
              <a:buClr>
                <a:srgbClr val="CC0000"/>
              </a:buClr>
            </a:pPr>
            <a:r>
              <a:rPr lang="en-US" altLang="zh-CN" sz="2400">
                <a:ea typeface="宋体" panose="02010600030101010101" pitchFamily="2" charset="-122"/>
              </a:rPr>
              <a:t>In general, all normal distributions have the same bell-shaped appearance and differ from each other only in their particular mean and standard deviation values. </a:t>
            </a:r>
            <a:endParaRPr lang="en-US" altLang="zh-CN" sz="2400">
              <a:latin typeface="Arial" panose="020B0604020202020204" pitchFamily="34" charset="0"/>
              <a:ea typeface="宋体" panose="02010600030101010101" pitchFamily="2" charset="-122"/>
            </a:endParaRPr>
          </a:p>
          <a:p>
            <a:pPr eaLnBrk="1" hangingPunct="1">
              <a:buClr>
                <a:srgbClr val="CC0000"/>
              </a:buClr>
            </a:pPr>
            <a:r>
              <a:rPr lang="en-US" altLang="en-US" sz="2400"/>
              <a:t>The particular normal distribution with mean 0 and standard deviation 1 is called the </a:t>
            </a:r>
            <a:r>
              <a:rPr lang="en-US" altLang="en-US" sz="2400" i="1"/>
              <a:t>standard normal distribution</a:t>
            </a:r>
            <a:r>
              <a:rPr lang="en-US" altLang="en-US" sz="2400"/>
              <a:t>. </a:t>
            </a:r>
          </a:p>
          <a:p>
            <a:pPr eaLnBrk="1" hangingPunct="1">
              <a:buClr>
                <a:srgbClr val="CC0000"/>
              </a:buClr>
            </a:pPr>
            <a:r>
              <a:rPr lang="en-US" altLang="zh-CN" sz="2400">
                <a:ea typeface="宋体" panose="02010600030101010101" pitchFamily="2" charset="-122"/>
              </a:rPr>
              <a:t>The family of normal probability distributions may be used to answer probability questions about sets of data that are either known, or assumed, to be normally distributed. </a:t>
            </a:r>
          </a:p>
          <a:p>
            <a:pPr eaLnBrk="1" hangingPunct="1">
              <a:buClr>
                <a:srgbClr val="CC0000"/>
              </a:buClr>
            </a:pPr>
            <a:r>
              <a:rPr lang="en-US" altLang="zh-CN" sz="2400">
                <a:ea typeface="宋体" panose="02010600030101010101" pitchFamily="2" charset="-122"/>
              </a:rPr>
              <a:t>Probabilities generally can be obtained as proportions of area under the appropriate normal curve.</a:t>
            </a:r>
            <a:endParaRPr lang="en-US" altLang="en-US" sz="2400"/>
          </a:p>
        </p:txBody>
      </p:sp>
    </p:spTree>
    <p:extLst>
      <p:ext uri="{BB962C8B-B14F-4D97-AF65-F5344CB8AC3E}">
        <p14:creationId xmlns:p14="http://schemas.microsoft.com/office/powerpoint/2010/main" val="327081918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animEffect transition="in" filter="fade">
                                      <p:cBhvr>
                                        <p:cTn id="15" dur="500"/>
                                        <p:tgtEl>
                                          <p:spTgt spid="614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147">
                                            <p:txEl>
                                              <p:pRg st="3" end="3"/>
                                            </p:txEl>
                                          </p:spTgt>
                                        </p:tgtEl>
                                        <p:attrNameLst>
                                          <p:attrName>style.visibility</p:attrName>
                                        </p:attrNameLst>
                                      </p:cBhvr>
                                      <p:to>
                                        <p:strVal val="visible"/>
                                      </p:to>
                                    </p:set>
                                    <p:animEffect transition="in" filter="fade">
                                      <p:cBhvr>
                                        <p:cTn id="18" dur="500"/>
                                        <p:tgtEl>
                                          <p:spTgt spid="6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D5C4FC1-284A-B443-9A34-7D68C19A15A3}"/>
              </a:ext>
            </a:extLst>
          </p:cNvPr>
          <p:cNvSpPr>
            <a:spLocks noGrp="1" noChangeArrowheads="1"/>
          </p:cNvSpPr>
          <p:nvPr>
            <p:ph type="title" idx="4294967295"/>
          </p:nvPr>
        </p:nvSpPr>
        <p:spPr>
          <a:xfrm>
            <a:off x="1524000" y="762000"/>
            <a:ext cx="8229600" cy="990600"/>
          </a:xfrm>
        </p:spPr>
        <p:txBody>
          <a:bodyPr>
            <a:normAutofit fontScale="90000"/>
          </a:bodyPr>
          <a:lstStyle/>
          <a:p>
            <a:pPr eaLnBrk="1" fontAlgn="auto" hangingPunct="1">
              <a:spcAft>
                <a:spcPts val="0"/>
              </a:spcAft>
              <a:defRPr/>
            </a:pPr>
            <a:r>
              <a:rPr lang="en-US" sz="3600" b="1" dirty="0">
                <a:solidFill>
                  <a:schemeClr val="tx1"/>
                </a:solidFill>
                <a:effectLst>
                  <a:outerShdw blurRad="38100" dist="38100" dir="2700000" algn="tl">
                    <a:srgbClr val="FFFFFF"/>
                  </a:outerShdw>
                </a:effectLst>
              </a:rPr>
              <a:t>Properties of the Normal Distribution</a:t>
            </a:r>
            <a:r>
              <a:rPr lang="en-US" sz="2400" b="1" dirty="0">
                <a:solidFill>
                  <a:schemeClr val="tx1"/>
                </a:solidFill>
                <a:effectLst>
                  <a:outerShdw blurRad="38100" dist="38100" dir="2700000" algn="tl">
                    <a:srgbClr val="FFFFFF"/>
                  </a:outerShdw>
                </a:effectLst>
              </a:rPr>
              <a:t> </a:t>
            </a:r>
          </a:p>
        </p:txBody>
      </p:sp>
      <p:sp>
        <p:nvSpPr>
          <p:cNvPr id="6147" name="Rectangle 3">
            <a:extLst>
              <a:ext uri="{FF2B5EF4-FFF2-40B4-BE49-F238E27FC236}">
                <a16:creationId xmlns:a16="http://schemas.microsoft.com/office/drawing/2014/main" id="{F2751AD6-4A39-8157-F131-B6B33B8088B5}"/>
              </a:ext>
            </a:extLst>
          </p:cNvPr>
          <p:cNvSpPr>
            <a:spLocks noGrp="1" noChangeArrowheads="1"/>
          </p:cNvSpPr>
          <p:nvPr>
            <p:ph idx="4294967295"/>
          </p:nvPr>
        </p:nvSpPr>
        <p:spPr>
          <a:xfrm>
            <a:off x="1524000" y="1828800"/>
            <a:ext cx="8229600" cy="4592638"/>
          </a:xfrm>
        </p:spPr>
        <p:txBody>
          <a:bodyPr/>
          <a:lstStyle/>
          <a:p>
            <a:pPr eaLnBrk="1" hangingPunct="1">
              <a:buClr>
                <a:srgbClr val="CC0000"/>
              </a:buClr>
            </a:pPr>
            <a:r>
              <a:rPr lang="en-US" altLang="zh-CN">
                <a:ea typeface="宋体" panose="02010600030101010101" pitchFamily="2" charset="-122"/>
              </a:rPr>
              <a:t>A normal distribution is symmetric about its mean</a:t>
            </a:r>
            <a:r>
              <a:rPr lang="en-US" altLang="zh-CN" b="1">
                <a:ea typeface="宋体" panose="02010600030101010101" pitchFamily="2" charset="-122"/>
              </a:rPr>
              <a:t>.</a:t>
            </a:r>
            <a:endParaRPr lang="en-US" altLang="zh-CN">
              <a:ea typeface="宋体" panose="02010600030101010101" pitchFamily="2" charset="-122"/>
            </a:endParaRPr>
          </a:p>
          <a:p>
            <a:pPr eaLnBrk="1" hangingPunct="1">
              <a:buClr>
                <a:srgbClr val="CC0000"/>
              </a:buClr>
            </a:pPr>
            <a:r>
              <a:rPr lang="en-US" altLang="zh-CN">
                <a:ea typeface="宋体" panose="02010600030101010101" pitchFamily="2" charset="-122"/>
              </a:rPr>
              <a:t>A normal distribution is asymptotic.  It extends indefinitely to the right and to the left of the mean, always getting closer and closer to the horizontal axis but never quite reaching it. </a:t>
            </a:r>
          </a:p>
          <a:p>
            <a:pPr eaLnBrk="1" hangingPunct="1">
              <a:buClr>
                <a:srgbClr val="CC0000"/>
              </a:buClr>
            </a:pPr>
            <a:r>
              <a:rPr lang="en-US" altLang="zh-CN">
                <a:ea typeface="宋体" panose="02010600030101010101" pitchFamily="2" charset="-122"/>
              </a:rPr>
              <a:t>The total area under the normal distribution is 1. By symmetry, this means that one-half of the area is to the right of the mean and one-half is to the left.</a:t>
            </a:r>
            <a:endParaRPr lang="en-US" altLang="en-US"/>
          </a:p>
        </p:txBody>
      </p:sp>
      <p:pic>
        <p:nvPicPr>
          <p:cNvPr id="36867" name="Picture 1">
            <a:extLst>
              <a:ext uri="{FF2B5EF4-FFF2-40B4-BE49-F238E27FC236}">
                <a16:creationId xmlns:a16="http://schemas.microsoft.com/office/drawing/2014/main" id="{D83E0DEB-F00A-EB0C-3691-F387B9806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886200"/>
            <a:ext cx="55372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2439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863090B-1C8B-4B4A-8880-1944AE409275}"/>
              </a:ext>
            </a:extLst>
          </p:cNvPr>
          <p:cNvSpPr>
            <a:spLocks noGrp="1" noChangeArrowheads="1"/>
          </p:cNvSpPr>
          <p:nvPr>
            <p:ph type="title" idx="4294967295"/>
          </p:nvPr>
        </p:nvSpPr>
        <p:spPr>
          <a:xfrm>
            <a:off x="1524000" y="838200"/>
            <a:ext cx="8610600" cy="990600"/>
          </a:xfrm>
        </p:spPr>
        <p:txBody>
          <a:bodyPr>
            <a:normAutofit fontScale="90000"/>
          </a:bodyPr>
          <a:lstStyle/>
          <a:p>
            <a:pPr eaLnBrk="1" fontAlgn="auto" hangingPunct="1">
              <a:spcAft>
                <a:spcPts val="0"/>
              </a:spcAft>
              <a:defRPr/>
            </a:pPr>
            <a:r>
              <a:rPr lang="en-US" sz="3600" b="1" dirty="0">
                <a:solidFill>
                  <a:schemeClr val="tx1"/>
                </a:solidFill>
                <a:effectLst>
                  <a:outerShdw blurRad="38100" dist="38100" dir="2700000" algn="tl">
                    <a:srgbClr val="FFFFFF"/>
                  </a:outerShdw>
                </a:effectLst>
              </a:rPr>
              <a:t>Probability and the Normal Distribution</a:t>
            </a:r>
            <a:r>
              <a:rPr lang="en-US" sz="2400" b="1" dirty="0">
                <a:solidFill>
                  <a:schemeClr val="tx1"/>
                </a:solidFill>
                <a:effectLst>
                  <a:outerShdw blurRad="38100" dist="38100" dir="2700000" algn="tl">
                    <a:srgbClr val="FFFFFF"/>
                  </a:outerShdw>
                </a:effectLst>
              </a:rPr>
              <a:t> </a:t>
            </a:r>
          </a:p>
        </p:txBody>
      </p:sp>
      <p:sp>
        <p:nvSpPr>
          <p:cNvPr id="6147" name="Rectangle 3">
            <a:extLst>
              <a:ext uri="{FF2B5EF4-FFF2-40B4-BE49-F238E27FC236}">
                <a16:creationId xmlns:a16="http://schemas.microsoft.com/office/drawing/2014/main" id="{E6E8F779-81B8-2EB7-7BF5-B75FF6263D94}"/>
              </a:ext>
            </a:extLst>
          </p:cNvPr>
          <p:cNvSpPr>
            <a:spLocks noGrp="1" noChangeArrowheads="1"/>
          </p:cNvSpPr>
          <p:nvPr>
            <p:ph idx="4294967295"/>
          </p:nvPr>
        </p:nvSpPr>
        <p:spPr>
          <a:xfrm>
            <a:off x="1524000" y="1828800"/>
            <a:ext cx="8229600" cy="4592638"/>
          </a:xfrm>
        </p:spPr>
        <p:txBody>
          <a:bodyPr/>
          <a:lstStyle/>
          <a:p>
            <a:pPr eaLnBrk="1" hangingPunct="1">
              <a:buClr>
                <a:srgbClr val="CC0000"/>
              </a:buClr>
            </a:pPr>
            <a:r>
              <a:rPr lang="en-US" altLang="zh-CN" sz="2400">
                <a:ea typeface="宋体" panose="02010600030101010101" pitchFamily="2" charset="-122"/>
              </a:rPr>
              <a:t>All probability values are between 0 and 1 inclusive.</a:t>
            </a:r>
          </a:p>
          <a:p>
            <a:pPr eaLnBrk="1" hangingPunct="1">
              <a:buClr>
                <a:srgbClr val="CC0000"/>
              </a:buClr>
            </a:pPr>
            <a:r>
              <a:rPr lang="en-US" altLang="zh-CN" sz="2400">
                <a:ea typeface="宋体" panose="02010600030101010101" pitchFamily="2" charset="-122"/>
              </a:rPr>
              <a:t>The probability that a single randomly selected score is lower than a particular score </a:t>
            </a:r>
            <a:r>
              <a:rPr lang="en-US" altLang="zh-CN" sz="2400" i="1">
                <a:ea typeface="宋体" panose="02010600030101010101" pitchFamily="2" charset="-122"/>
              </a:rPr>
              <a:t>x</a:t>
            </a:r>
            <a:r>
              <a:rPr lang="en-US" altLang="zh-CN" sz="2400">
                <a:ea typeface="宋体" panose="02010600030101010101" pitchFamily="2" charset="-122"/>
              </a:rPr>
              <a:t> is found by calculating the area under the normal distribution curve to the left of </a:t>
            </a:r>
            <a:r>
              <a:rPr lang="en-US" altLang="zh-CN" sz="2400" i="1">
                <a:ea typeface="宋体" panose="02010600030101010101" pitchFamily="2" charset="-122"/>
              </a:rPr>
              <a:t>x</a:t>
            </a:r>
            <a:r>
              <a:rPr lang="en-US" altLang="zh-CN" sz="2400">
                <a:ea typeface="宋体" panose="02010600030101010101" pitchFamily="2" charset="-122"/>
              </a:rPr>
              <a:t>. The probability that a single randomly selected score is higher than a particular score </a:t>
            </a:r>
            <a:r>
              <a:rPr lang="en-US" altLang="zh-CN" sz="2400" i="1">
                <a:ea typeface="宋体" panose="02010600030101010101" pitchFamily="2" charset="-122"/>
              </a:rPr>
              <a:t>x</a:t>
            </a:r>
            <a:r>
              <a:rPr lang="en-US" altLang="zh-CN" sz="2400">
                <a:ea typeface="宋体" panose="02010600030101010101" pitchFamily="2" charset="-122"/>
              </a:rPr>
              <a:t> is found by calculating the area under the normal distribution curve to the right of </a:t>
            </a:r>
            <a:r>
              <a:rPr lang="en-US" altLang="zh-CN" sz="2400" i="1">
                <a:ea typeface="宋体" panose="02010600030101010101" pitchFamily="2" charset="-122"/>
              </a:rPr>
              <a:t>x</a:t>
            </a:r>
            <a:r>
              <a:rPr lang="en-US" altLang="zh-CN" sz="2400">
                <a:ea typeface="宋体" panose="02010600030101010101" pitchFamily="2" charset="-122"/>
              </a:rPr>
              <a:t>.</a:t>
            </a:r>
          </a:p>
          <a:p>
            <a:pPr eaLnBrk="1" hangingPunct="1">
              <a:buClr>
                <a:srgbClr val="CC0000"/>
              </a:buClr>
            </a:pPr>
            <a:r>
              <a:rPr lang="en-US" altLang="zh-CN" sz="2400">
                <a:ea typeface="宋体" panose="02010600030101010101" pitchFamily="2" charset="-122"/>
              </a:rPr>
              <a:t>By the Complement Rule, the probability that a single score selected at random from a normal distribution is higher than the score </a:t>
            </a:r>
            <a:r>
              <a:rPr lang="en-US" altLang="zh-CN" sz="2400" i="1">
                <a:ea typeface="宋体" panose="02010600030101010101" pitchFamily="2" charset="-122"/>
              </a:rPr>
              <a:t>x</a:t>
            </a:r>
            <a:r>
              <a:rPr lang="en-US" altLang="zh-CN" sz="2400">
                <a:ea typeface="宋体" panose="02010600030101010101" pitchFamily="2" charset="-122"/>
              </a:rPr>
              <a:t> may be calculated as 1 minus the probability that the score selected is lower than the score </a:t>
            </a:r>
            <a:r>
              <a:rPr lang="en-US" altLang="zh-CN" sz="2400" i="1">
                <a:ea typeface="宋体" panose="02010600030101010101" pitchFamily="2" charset="-122"/>
              </a:rPr>
              <a:t>x</a:t>
            </a:r>
            <a:r>
              <a:rPr lang="en-US" altLang="zh-CN" sz="2400">
                <a:ea typeface="宋体" panose="02010600030101010101" pitchFamily="2" charset="-122"/>
              </a:rPr>
              <a:t>.</a:t>
            </a:r>
          </a:p>
        </p:txBody>
      </p:sp>
    </p:spTree>
    <p:extLst>
      <p:ext uri="{BB962C8B-B14F-4D97-AF65-F5344CB8AC3E}">
        <p14:creationId xmlns:p14="http://schemas.microsoft.com/office/powerpoint/2010/main" val="86050685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789BD07-8F8C-174C-A9B8-4B9A42B912E4}"/>
              </a:ext>
            </a:extLst>
          </p:cNvPr>
          <p:cNvSpPr>
            <a:spLocks noGrp="1" noChangeArrowheads="1"/>
          </p:cNvSpPr>
          <p:nvPr>
            <p:ph type="title" idx="4294967295"/>
          </p:nvPr>
        </p:nvSpPr>
        <p:spPr>
          <a:xfrm>
            <a:off x="2057400" y="304800"/>
            <a:ext cx="8610600" cy="838200"/>
          </a:xfrm>
        </p:spPr>
        <p:txBody>
          <a:bodyPr>
            <a:norm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Probability and the Normal Distribution </a:t>
            </a:r>
          </a:p>
        </p:txBody>
      </p:sp>
      <p:sp>
        <p:nvSpPr>
          <p:cNvPr id="6147" name="Rectangle 3">
            <a:extLst>
              <a:ext uri="{FF2B5EF4-FFF2-40B4-BE49-F238E27FC236}">
                <a16:creationId xmlns:a16="http://schemas.microsoft.com/office/drawing/2014/main" id="{6C4EA788-20A4-F4F7-EEE5-24720889E22E}"/>
              </a:ext>
            </a:extLst>
          </p:cNvPr>
          <p:cNvSpPr>
            <a:spLocks noGrp="1" noChangeArrowheads="1"/>
          </p:cNvSpPr>
          <p:nvPr>
            <p:ph idx="4294967295"/>
          </p:nvPr>
        </p:nvSpPr>
        <p:spPr>
          <a:xfrm>
            <a:off x="2057400" y="1524000"/>
            <a:ext cx="7696200" cy="4897438"/>
          </a:xfrm>
        </p:spPr>
        <p:txBody>
          <a:bodyPr/>
          <a:lstStyle/>
          <a:p>
            <a:pPr eaLnBrk="1" hangingPunct="1">
              <a:buClr>
                <a:srgbClr val="CC0000"/>
              </a:buClr>
            </a:pPr>
            <a:r>
              <a:rPr lang="en-US" altLang="zh-CN" sz="2400">
                <a:ea typeface="宋体" panose="02010600030101010101" pitchFamily="2" charset="-122"/>
              </a:rPr>
              <a:t>Because the normal distribution is symmetric, with area under the curve equal to 1, the probability that a single randomly selected score is above the mean equals .5 and the probability that the score is below the mean equals .5.</a:t>
            </a:r>
          </a:p>
          <a:p>
            <a:pPr eaLnBrk="1" hangingPunct="1">
              <a:buClr>
                <a:srgbClr val="CC0000"/>
              </a:buClr>
            </a:pPr>
            <a:r>
              <a:rPr lang="en-US" altLang="zh-CN" sz="2400">
                <a:ea typeface="宋体" panose="02010600030101010101" pitchFamily="2" charset="-122"/>
              </a:rPr>
              <a:t>Because the distribution is continuous and the area under the curve equals 1, the probability is zero that a randomly selected score has a particular value. </a:t>
            </a:r>
          </a:p>
          <a:p>
            <a:pPr eaLnBrk="1" hangingPunct="1">
              <a:buClr>
                <a:srgbClr val="CC0000"/>
              </a:buClr>
            </a:pPr>
            <a:r>
              <a:rPr lang="en-US" altLang="zh-CN" sz="2400">
                <a:ea typeface="宋体" panose="02010600030101010101" pitchFamily="2" charset="-122"/>
              </a:rPr>
              <a:t>As a result, the probability that a single randomly selected score is greater than a particular value </a:t>
            </a:r>
            <a:r>
              <a:rPr lang="en-US" altLang="zh-CN" sz="2400" i="1">
                <a:ea typeface="宋体" panose="02010600030101010101" pitchFamily="2" charset="-122"/>
              </a:rPr>
              <a:t>x</a:t>
            </a:r>
            <a:r>
              <a:rPr lang="en-US" altLang="zh-CN" sz="2400">
                <a:ea typeface="宋体" panose="02010600030101010101" pitchFamily="2" charset="-122"/>
              </a:rPr>
              <a:t> is the same as the probability that the single randomly selected score is greater than or equal to </a:t>
            </a:r>
            <a:r>
              <a:rPr lang="en-US" altLang="zh-CN" sz="2400" i="1">
                <a:ea typeface="宋体" panose="02010600030101010101" pitchFamily="2" charset="-122"/>
              </a:rPr>
              <a:t>x</a:t>
            </a:r>
            <a:r>
              <a:rPr lang="en-US" altLang="zh-CN" sz="2400">
                <a:ea typeface="宋体" panose="02010600030101010101" pitchFamily="2" charset="-122"/>
              </a:rPr>
              <a:t>.</a:t>
            </a:r>
            <a:endParaRPr lang="en-US" altLang="en-US" sz="2400"/>
          </a:p>
        </p:txBody>
      </p:sp>
    </p:spTree>
    <p:extLst>
      <p:ext uri="{BB962C8B-B14F-4D97-AF65-F5344CB8AC3E}">
        <p14:creationId xmlns:p14="http://schemas.microsoft.com/office/powerpoint/2010/main" val="29652494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9BD4214-11F1-404F-A2BF-6CAED48EE904}"/>
              </a:ext>
            </a:extLst>
          </p:cNvPr>
          <p:cNvSpPr>
            <a:spLocks noGrp="1" noChangeArrowheads="1"/>
          </p:cNvSpPr>
          <p:nvPr>
            <p:ph type="title" idx="4294967295"/>
          </p:nvPr>
        </p:nvSpPr>
        <p:spPr>
          <a:xfrm>
            <a:off x="2514600" y="685800"/>
            <a:ext cx="6858000" cy="7620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Examples: Properties of the Normal Distribution </a:t>
            </a:r>
          </a:p>
        </p:txBody>
      </p:sp>
      <p:sp>
        <p:nvSpPr>
          <p:cNvPr id="6147" name="Rectangle 3">
            <a:extLst>
              <a:ext uri="{FF2B5EF4-FFF2-40B4-BE49-F238E27FC236}">
                <a16:creationId xmlns:a16="http://schemas.microsoft.com/office/drawing/2014/main" id="{0ED4EFF1-C327-0346-A588-98EE73517C5B}"/>
              </a:ext>
            </a:extLst>
          </p:cNvPr>
          <p:cNvSpPr>
            <a:spLocks noGrp="1"/>
          </p:cNvSpPr>
          <p:nvPr>
            <p:ph idx="4294967295"/>
          </p:nvPr>
        </p:nvSpPr>
        <p:spPr>
          <a:xfrm>
            <a:off x="1524000" y="1600200"/>
            <a:ext cx="8229600" cy="4821238"/>
          </a:xfrm>
        </p:spPr>
        <p:txBody>
          <a:bodyPr rtlCol="0">
            <a:normAutofit/>
          </a:bodyPr>
          <a:lstStyle/>
          <a:p>
            <a:pPr eaLnBrk="1" fontAlgn="auto" hangingPunct="1">
              <a:spcAft>
                <a:spcPts val="0"/>
              </a:spcAft>
              <a:buFont typeface="Georgia" panose="02040502050405020303" pitchFamily="18" charset="0"/>
              <a:buNone/>
              <a:defRPr/>
            </a:pPr>
            <a:r>
              <a:rPr lang="en-US" altLang="zh-CN" sz="2400" dirty="0">
                <a:solidFill>
                  <a:schemeClr val="tx1">
                    <a:lumMod val="85000"/>
                    <a:lumOff val="15000"/>
                  </a:schemeClr>
                </a:solidFill>
                <a:ea typeface="宋体" panose="02010600030101010101" pitchFamily="2" charset="-122"/>
              </a:rPr>
              <a:t>Select a score at random from a normal distribution.  Find:</a:t>
            </a:r>
          </a:p>
          <a:p>
            <a:pPr eaLnBrk="1" fontAlgn="auto" hangingPunct="1">
              <a:spcAft>
                <a:spcPts val="0"/>
              </a:spcAft>
              <a:buFont typeface="Georgia" panose="02040502050405020303" pitchFamily="18" charset="0"/>
              <a:buNone/>
              <a:defRPr/>
            </a:pPr>
            <a:endParaRPr lang="en-US" altLang="zh-CN" sz="2400"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r>
              <a:rPr lang="en-US" altLang="zh-CN" sz="2400" dirty="0">
                <a:solidFill>
                  <a:schemeClr val="tx1">
                    <a:lumMod val="85000"/>
                    <a:lumOff val="15000"/>
                  </a:schemeClr>
                </a:solidFill>
                <a:ea typeface="宋体" panose="02010600030101010101" pitchFamily="2" charset="-122"/>
              </a:rPr>
              <a:t>The probability that the score falls above the mean.</a:t>
            </a:r>
          </a:p>
          <a:p>
            <a:pPr marL="0" indent="0" eaLnBrk="1" fontAlgn="auto" hangingPunct="1">
              <a:spcAft>
                <a:spcPts val="0"/>
              </a:spcAft>
              <a:buClr>
                <a:srgbClr val="CC0000"/>
              </a:buClr>
              <a:buFont typeface="Arial" panose="020B0604020202020204" pitchFamily="34" charset="0"/>
              <a:buNone/>
              <a:defRPr/>
            </a:pPr>
            <a:r>
              <a:rPr lang="en-US" altLang="zh-CN" sz="2400" dirty="0">
                <a:solidFill>
                  <a:srgbClr val="CC0000"/>
                </a:solidFill>
                <a:ea typeface="宋体" panose="02010600030101010101" pitchFamily="2" charset="-122"/>
              </a:rPr>
              <a:t>	.5</a:t>
            </a:r>
          </a:p>
          <a:p>
            <a:pPr eaLnBrk="1" fontAlgn="auto" hangingPunct="1">
              <a:spcAft>
                <a:spcPts val="0"/>
              </a:spcAft>
              <a:buClr>
                <a:srgbClr val="CC0000"/>
              </a:buClr>
              <a:defRPr/>
            </a:pPr>
            <a:r>
              <a:rPr lang="en-US" altLang="zh-CN" sz="2400" dirty="0">
                <a:solidFill>
                  <a:schemeClr val="tx1">
                    <a:lumMod val="85000"/>
                    <a:lumOff val="15000"/>
                  </a:schemeClr>
                </a:solidFill>
                <a:ea typeface="宋体" panose="02010600030101010101" pitchFamily="2" charset="-122"/>
              </a:rPr>
              <a:t>The probability that the score falls exactly at the mean.</a:t>
            </a:r>
          </a:p>
          <a:p>
            <a:pPr marL="0" indent="0" eaLnBrk="1" fontAlgn="auto" hangingPunct="1">
              <a:spcAft>
                <a:spcPts val="0"/>
              </a:spcAft>
              <a:buClr>
                <a:srgbClr val="CC0000"/>
              </a:buClr>
              <a:buFont typeface="Arial" panose="020B0604020202020204" pitchFamily="34" charset="0"/>
              <a:buNone/>
              <a:defRPr/>
            </a:pPr>
            <a:r>
              <a:rPr lang="en-US" altLang="zh-CN" sz="2400" dirty="0">
                <a:solidFill>
                  <a:srgbClr val="CC0000"/>
                </a:solidFill>
                <a:ea typeface="宋体" panose="02010600030101010101" pitchFamily="2" charset="-122"/>
              </a:rPr>
              <a:t>	0</a:t>
            </a:r>
          </a:p>
          <a:p>
            <a:pPr eaLnBrk="1" fontAlgn="auto" hangingPunct="1">
              <a:spcAft>
                <a:spcPts val="0"/>
              </a:spcAft>
              <a:buClr>
                <a:srgbClr val="CC0000"/>
              </a:buClr>
              <a:defRPr/>
            </a:pPr>
            <a:r>
              <a:rPr lang="en-US" altLang="zh-CN" sz="2400" dirty="0">
                <a:solidFill>
                  <a:schemeClr val="tx1">
                    <a:lumMod val="85000"/>
                    <a:lumOff val="15000"/>
                  </a:schemeClr>
                </a:solidFill>
                <a:ea typeface="宋体" panose="02010600030101010101" pitchFamily="2" charset="-122"/>
              </a:rPr>
              <a:t>The probability that the score falls at or above the mean.</a:t>
            </a:r>
          </a:p>
          <a:p>
            <a:pPr marL="0" indent="0" eaLnBrk="1" fontAlgn="auto" hangingPunct="1">
              <a:spcAft>
                <a:spcPts val="0"/>
              </a:spcAft>
              <a:buClr>
                <a:srgbClr val="CC0000"/>
              </a:buClr>
              <a:buFont typeface="Arial" panose="020B0604020202020204" pitchFamily="34" charset="0"/>
              <a:buNone/>
              <a:defRPr/>
            </a:pPr>
            <a:r>
              <a:rPr lang="en-US" altLang="en-US" sz="2400" dirty="0">
                <a:solidFill>
                  <a:srgbClr val="CC0000"/>
                </a:solidFill>
              </a:rPr>
              <a:t>	.5</a:t>
            </a:r>
          </a:p>
        </p:txBody>
      </p:sp>
    </p:spTree>
    <p:extLst>
      <p:ext uri="{BB962C8B-B14F-4D97-AF65-F5344CB8AC3E}">
        <p14:creationId xmlns:p14="http://schemas.microsoft.com/office/powerpoint/2010/main" val="328378114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2" end="2"/>
                                            </p:txEl>
                                          </p:spTgt>
                                        </p:tgtEl>
                                        <p:attrNameLst>
                                          <p:attrName>style.visibility</p:attrName>
                                        </p:attrNameLst>
                                      </p:cBhvr>
                                      <p:to>
                                        <p:strVal val="visible"/>
                                      </p:to>
                                    </p:set>
                                    <p:animEffect transition="in" filter="fade">
                                      <p:cBhvr>
                                        <p:cTn id="10" dur="500"/>
                                        <p:tgtEl>
                                          <p:spTgt spid="61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animEffect transition="in" filter="fade">
                                      <p:cBhvr>
                                        <p:cTn id="15" dur="500"/>
                                        <p:tgtEl>
                                          <p:spTgt spid="6147">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6147">
                                            <p:txEl>
                                              <p:pRg st="4" end="4"/>
                                            </p:txEl>
                                          </p:spTgt>
                                        </p:tgtEl>
                                        <p:attrNameLst>
                                          <p:attrName>style.visibility</p:attrName>
                                        </p:attrNameLst>
                                      </p:cBhvr>
                                      <p:to>
                                        <p:strVal val="visible"/>
                                      </p:to>
                                    </p:set>
                                    <p:animEffect transition="in" filter="fade">
                                      <p:cBhvr>
                                        <p:cTn id="20" dur="500"/>
                                        <p:tgtEl>
                                          <p:spTgt spid="6147">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147">
                                            <p:txEl>
                                              <p:pRg st="5" end="5"/>
                                            </p:txEl>
                                          </p:spTgt>
                                        </p:tgtEl>
                                        <p:attrNameLst>
                                          <p:attrName>style.visibility</p:attrName>
                                        </p:attrNameLst>
                                      </p:cBhvr>
                                      <p:to>
                                        <p:strVal val="visible"/>
                                      </p:to>
                                    </p:set>
                                    <p:animEffect transition="in" filter="fade">
                                      <p:cBhvr>
                                        <p:cTn id="25" dur="500"/>
                                        <p:tgtEl>
                                          <p:spTgt spid="6147">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6147">
                                            <p:txEl>
                                              <p:pRg st="6" end="6"/>
                                            </p:txEl>
                                          </p:spTgt>
                                        </p:tgtEl>
                                        <p:attrNameLst>
                                          <p:attrName>style.visibility</p:attrName>
                                        </p:attrNameLst>
                                      </p:cBhvr>
                                      <p:to>
                                        <p:strVal val="visible"/>
                                      </p:to>
                                    </p:set>
                                    <p:animEffect transition="in" filter="fade">
                                      <p:cBhvr>
                                        <p:cTn id="30" dur="500"/>
                                        <p:tgtEl>
                                          <p:spTgt spid="6147">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6147">
                                            <p:txEl>
                                              <p:pRg st="7" end="7"/>
                                            </p:txEl>
                                          </p:spTgt>
                                        </p:tgtEl>
                                        <p:attrNameLst>
                                          <p:attrName>style.visibility</p:attrName>
                                        </p:attrNameLst>
                                      </p:cBhvr>
                                      <p:to>
                                        <p:strVal val="visible"/>
                                      </p:to>
                                    </p:set>
                                    <p:animEffect transition="in" filter="fade">
                                      <p:cBhvr>
                                        <p:cTn id="35" dur="500"/>
                                        <p:tgtEl>
                                          <p:spTgt spid="6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E4355EF-59D8-D94E-8853-8B1C307BB283}"/>
              </a:ext>
            </a:extLst>
          </p:cNvPr>
          <p:cNvSpPr>
            <a:spLocks noGrp="1" noChangeArrowheads="1"/>
          </p:cNvSpPr>
          <p:nvPr>
            <p:ph type="title" idx="4294967295"/>
          </p:nvPr>
        </p:nvSpPr>
        <p:spPr>
          <a:xfrm>
            <a:off x="1752600" y="228600"/>
            <a:ext cx="8534400" cy="6858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Table 1:  Areas under the standard normal curve (to the right of the z-score)</a:t>
            </a:r>
            <a:r>
              <a:rPr lang="en-US" sz="2400" dirty="0"/>
              <a:t> </a:t>
            </a:r>
            <a:r>
              <a:rPr lang="en-US" sz="2400" dirty="0">
                <a:solidFill>
                  <a:schemeClr val="tx1"/>
                </a:solidFill>
                <a:effectLst>
                  <a:outerShdw blurRad="38100" dist="38100" dir="2700000" algn="tl">
                    <a:srgbClr val="FFFFFF"/>
                  </a:outerShdw>
                </a:effectLst>
              </a:rPr>
              <a:t> </a:t>
            </a:r>
          </a:p>
        </p:txBody>
      </p:sp>
      <p:pic>
        <p:nvPicPr>
          <p:cNvPr id="40962" name="Picture 4">
            <a:extLst>
              <a:ext uri="{FF2B5EF4-FFF2-40B4-BE49-F238E27FC236}">
                <a16:creationId xmlns:a16="http://schemas.microsoft.com/office/drawing/2014/main" id="{A152713E-7130-BA6F-8F7D-AB8757BDD64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133600" y="1066800"/>
            <a:ext cx="6019800" cy="5354638"/>
          </a:xfrm>
        </p:spPr>
      </p:pic>
    </p:spTree>
    <p:extLst>
      <p:ext uri="{BB962C8B-B14F-4D97-AF65-F5344CB8AC3E}">
        <p14:creationId xmlns:p14="http://schemas.microsoft.com/office/powerpoint/2010/main" val="2966662692"/>
      </p:ext>
    </p:extLst>
  </p:cSld>
  <p:clrMapOvr>
    <a:masterClrMapping/>
  </p:clrMapOvr>
  <p:transition>
    <p:fade thruBlk="1"/>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CDE5A51-5B23-AB41-8381-0DBCB80A23F7}"/>
              </a:ext>
            </a:extLst>
          </p:cNvPr>
          <p:cNvSpPr>
            <a:spLocks noGrp="1" noChangeArrowheads="1"/>
          </p:cNvSpPr>
          <p:nvPr>
            <p:ph type="title" idx="4294967295"/>
          </p:nvPr>
        </p:nvSpPr>
        <p:spPr>
          <a:xfrm>
            <a:off x="1752600" y="304800"/>
            <a:ext cx="8229600" cy="8382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 Using the Standard Normal Distribution (</a:t>
            </a:r>
            <a:r>
              <a:rPr lang="en-US" sz="2400" dirty="0">
                <a:solidFill>
                  <a:schemeClr val="tx1"/>
                </a:solidFill>
                <a:ea typeface="宋体" charset="-122"/>
              </a:rPr>
              <a:t>m</a:t>
            </a:r>
            <a:r>
              <a:rPr lang="en-US" altLang="zh-CN" sz="2400" dirty="0">
                <a:solidFill>
                  <a:schemeClr val="tx1"/>
                </a:solidFill>
                <a:ea typeface="宋体" charset="-122"/>
              </a:rPr>
              <a:t>ean = 0, </a:t>
            </a:r>
            <a:r>
              <a:rPr lang="en-US" altLang="zh-CN" sz="2400" dirty="0" err="1">
                <a:solidFill>
                  <a:schemeClr val="tx1"/>
                </a:solidFill>
                <a:ea typeface="宋体" charset="-122"/>
              </a:rPr>
              <a:t>sd</a:t>
            </a:r>
            <a:r>
              <a:rPr lang="en-US" altLang="zh-CN" sz="2400" dirty="0">
                <a:solidFill>
                  <a:schemeClr val="tx1"/>
                </a:solidFill>
                <a:ea typeface="宋体" charset="-122"/>
              </a:rPr>
              <a:t> = 1</a:t>
            </a:r>
            <a:r>
              <a:rPr lang="en-US" sz="2400" dirty="0">
                <a:solidFill>
                  <a:schemeClr val="tx1"/>
                </a:solidFill>
                <a:effectLst>
                  <a:outerShdw blurRad="38100" dist="38100" dir="2700000" algn="tl">
                    <a:srgbClr val="FFFFFF"/>
                  </a:outerShdw>
                </a:effectLst>
              </a:rPr>
              <a:t>)</a:t>
            </a:r>
          </a:p>
        </p:txBody>
      </p:sp>
      <p:sp>
        <p:nvSpPr>
          <p:cNvPr id="6147" name="Rectangle 3">
            <a:extLst>
              <a:ext uri="{FF2B5EF4-FFF2-40B4-BE49-F238E27FC236}">
                <a16:creationId xmlns:a16="http://schemas.microsoft.com/office/drawing/2014/main" id="{72D96D78-3622-3545-5697-50D95DCB4852}"/>
              </a:ext>
            </a:extLst>
          </p:cNvPr>
          <p:cNvSpPr>
            <a:spLocks noGrp="1" noChangeArrowheads="1"/>
          </p:cNvSpPr>
          <p:nvPr>
            <p:ph idx="4294967295"/>
          </p:nvPr>
        </p:nvSpPr>
        <p:spPr>
          <a:xfrm>
            <a:off x="1752600" y="1828800"/>
            <a:ext cx="8001000" cy="4592638"/>
          </a:xfrm>
        </p:spPr>
        <p:txBody>
          <a:bodyPr/>
          <a:lstStyle/>
          <a:p>
            <a:pPr eaLnBrk="1" hangingPunct="1">
              <a:buFont typeface="Georgia" panose="02040502050405020303" pitchFamily="18" charset="0"/>
              <a:buNone/>
            </a:pPr>
            <a:r>
              <a:rPr lang="en-US" altLang="zh-CN" sz="2400">
                <a:ea typeface="宋体" panose="02010600030101010101" pitchFamily="2" charset="-122"/>
              </a:rPr>
              <a:t>Select a score at random from a standard normal distribution.  Find the probability that z &gt; 1.25</a:t>
            </a:r>
          </a:p>
          <a:p>
            <a:pPr eaLnBrk="1" hangingPunct="1">
              <a:buFont typeface="Georgia" panose="02040502050405020303" pitchFamily="18" charset="0"/>
              <a:buNone/>
            </a:pPr>
            <a:r>
              <a:rPr lang="en-US" altLang="zh-CN" sz="2400">
                <a:solidFill>
                  <a:srgbClr val="CC0000"/>
                </a:solidFill>
                <a:ea typeface="宋体" panose="02010600030101010101" pitchFamily="2" charset="-122"/>
              </a:rPr>
              <a:t>We need to find the shaded area:</a:t>
            </a:r>
          </a:p>
          <a:p>
            <a:pPr eaLnBrk="1" hangingPunct="1">
              <a:buClr>
                <a:srgbClr val="CC0000"/>
              </a:buClr>
              <a:buFont typeface="Georgia" panose="02040502050405020303" pitchFamily="18" charset="0"/>
              <a:buNone/>
            </a:pPr>
            <a:endParaRPr lang="en-US" altLang="zh-CN">
              <a:solidFill>
                <a:srgbClr val="CC0000"/>
              </a:solidFill>
              <a:ea typeface="宋体" panose="02010600030101010101" pitchFamily="2" charset="-122"/>
            </a:endParaRPr>
          </a:p>
          <a:p>
            <a:pPr eaLnBrk="1" hangingPunct="1">
              <a:buClr>
                <a:srgbClr val="CC0000"/>
              </a:buClr>
              <a:buFont typeface="Georgia" panose="02040502050405020303" pitchFamily="18" charset="0"/>
              <a:buNone/>
            </a:pPr>
            <a:endParaRPr lang="en-US" altLang="zh-CN">
              <a:ea typeface="宋体" panose="02010600030101010101" pitchFamily="2" charset="-122"/>
            </a:endParaRPr>
          </a:p>
        </p:txBody>
      </p:sp>
      <p:pic>
        <p:nvPicPr>
          <p:cNvPr id="41987" name="Picture 14" descr="attach">
            <a:extLst>
              <a:ext uri="{FF2B5EF4-FFF2-40B4-BE49-F238E27FC236}">
                <a16:creationId xmlns:a16="http://schemas.microsoft.com/office/drawing/2014/main" id="{A638A7FC-AB60-2EA4-D86E-EA65D7365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603626"/>
            <a:ext cx="50292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399569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1" end="1"/>
                                            </p:txEl>
                                          </p:spTgt>
                                        </p:tgtEl>
                                        <p:attrNameLst>
                                          <p:attrName>style.visibility</p:attrName>
                                        </p:attrNameLst>
                                      </p:cBhvr>
                                      <p:to>
                                        <p:strVal val="visible"/>
                                      </p:to>
                                    </p:set>
                                    <p:animEffect transition="in" filter="fade">
                                      <p:cBhvr>
                                        <p:cTn id="10" dur="500"/>
                                        <p:tgtEl>
                                          <p:spTgt spid="61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4FDAB72-E141-E04B-9905-285A476963A0}"/>
              </a:ext>
            </a:extLst>
          </p:cNvPr>
          <p:cNvSpPr>
            <a:spLocks noGrp="1" noChangeArrowheads="1"/>
          </p:cNvSpPr>
          <p:nvPr>
            <p:ph type="title" idx="4294967295"/>
          </p:nvPr>
        </p:nvSpPr>
        <p:spPr>
          <a:xfrm>
            <a:off x="2362200" y="381000"/>
            <a:ext cx="8305800" cy="1066800"/>
          </a:xfrm>
        </p:spPr>
        <p:txBody>
          <a:bodyPr>
            <a:normAutofit fontScale="90000"/>
          </a:bodyPr>
          <a:lstStyle/>
          <a:p>
            <a:pPr eaLnBrk="1" fontAlgn="auto" hangingPunct="1">
              <a:spcAft>
                <a:spcPts val="0"/>
              </a:spcAft>
              <a:defRPr/>
            </a:pPr>
            <a:r>
              <a:rPr lang="en-US" sz="2800" dirty="0">
                <a:solidFill>
                  <a:schemeClr val="tx1"/>
                </a:solidFill>
                <a:effectLst>
                  <a:outerShdw blurRad="38100" dist="38100" dir="2700000" algn="tl">
                    <a:srgbClr val="FFFFFF"/>
                  </a:outerShdw>
                </a:effectLst>
              </a:rPr>
              <a:t>Example Using the Standard Normal Distribution (</a:t>
            </a:r>
            <a:r>
              <a:rPr lang="en-US" sz="2800" dirty="0">
                <a:solidFill>
                  <a:schemeClr val="tx1"/>
                </a:solidFill>
                <a:ea typeface="宋体" charset="-122"/>
              </a:rPr>
              <a:t>m</a:t>
            </a:r>
            <a:r>
              <a:rPr lang="en-US" altLang="zh-CN" sz="2800" dirty="0">
                <a:solidFill>
                  <a:schemeClr val="tx1"/>
                </a:solidFill>
                <a:ea typeface="宋体" charset="-122"/>
              </a:rPr>
              <a:t>ean = 0, </a:t>
            </a:r>
            <a:r>
              <a:rPr lang="en-US" altLang="zh-CN" sz="2800" dirty="0" err="1">
                <a:solidFill>
                  <a:schemeClr val="tx1"/>
                </a:solidFill>
                <a:ea typeface="宋体" charset="-122"/>
              </a:rPr>
              <a:t>sd</a:t>
            </a:r>
            <a:r>
              <a:rPr lang="en-US" altLang="zh-CN" sz="2800" dirty="0">
                <a:solidFill>
                  <a:schemeClr val="tx1"/>
                </a:solidFill>
                <a:ea typeface="宋体" charset="-122"/>
              </a:rPr>
              <a:t> = 1</a:t>
            </a:r>
            <a:r>
              <a:rPr lang="en-US" sz="2800" dirty="0">
                <a:solidFill>
                  <a:schemeClr val="tx1"/>
                </a:solidFill>
                <a:effectLst>
                  <a:outerShdw blurRad="38100" dist="38100" dir="2700000" algn="tl">
                    <a:srgbClr val="FFFFFF"/>
                  </a:outerShdw>
                </a:effectLst>
              </a:rPr>
              <a:t>) in online Table 1 in Appendix C</a:t>
            </a:r>
          </a:p>
        </p:txBody>
      </p:sp>
      <p:sp>
        <p:nvSpPr>
          <p:cNvPr id="6147" name="Rectangle 3">
            <a:extLst>
              <a:ext uri="{FF2B5EF4-FFF2-40B4-BE49-F238E27FC236}">
                <a16:creationId xmlns:a16="http://schemas.microsoft.com/office/drawing/2014/main" id="{821AAA2A-7A83-3F6E-456B-1D3E9FDA9031}"/>
              </a:ext>
            </a:extLst>
          </p:cNvPr>
          <p:cNvSpPr>
            <a:spLocks noGrp="1" noChangeArrowheads="1"/>
          </p:cNvSpPr>
          <p:nvPr>
            <p:ph idx="4294967295"/>
          </p:nvPr>
        </p:nvSpPr>
        <p:spPr>
          <a:xfrm>
            <a:off x="2133600" y="1828800"/>
            <a:ext cx="7620000" cy="4592638"/>
          </a:xfrm>
        </p:spPr>
        <p:txBody>
          <a:bodyPr/>
          <a:lstStyle/>
          <a:p>
            <a:pPr eaLnBrk="1" hangingPunct="1">
              <a:buFont typeface="Georgia" panose="02040502050405020303" pitchFamily="18" charset="0"/>
              <a:buNone/>
            </a:pPr>
            <a:r>
              <a:rPr lang="en-US" altLang="zh-CN" sz="2400" b="1">
                <a:ea typeface="宋体" panose="02010600030101010101" pitchFamily="2" charset="-122"/>
              </a:rPr>
              <a:t>Select a score at random from a standard normal distribution.  Find the probability that z &gt; 1.25</a:t>
            </a:r>
          </a:p>
          <a:p>
            <a:pPr eaLnBrk="1" hangingPunct="1">
              <a:buClr>
                <a:srgbClr val="CC0000"/>
              </a:buClr>
            </a:pPr>
            <a:r>
              <a:rPr lang="en-US" altLang="zh-CN" sz="2400">
                <a:solidFill>
                  <a:srgbClr val="CC0000"/>
                </a:solidFill>
                <a:ea typeface="宋体" panose="02010600030101010101" pitchFamily="2" charset="-122"/>
              </a:rPr>
              <a:t>.1056 or 10.56 percent</a:t>
            </a:r>
          </a:p>
          <a:p>
            <a:pPr eaLnBrk="1" hangingPunct="1">
              <a:buClr>
                <a:srgbClr val="CC0000"/>
              </a:buClr>
              <a:buFont typeface="Georgia" panose="02040502050405020303" pitchFamily="18" charset="0"/>
              <a:buNone/>
            </a:pPr>
            <a:endParaRPr lang="en-US" altLang="zh-CN">
              <a:solidFill>
                <a:srgbClr val="CC0000"/>
              </a:solidFill>
              <a:ea typeface="宋体" panose="02010600030101010101" pitchFamily="2" charset="-122"/>
            </a:endParaRPr>
          </a:p>
          <a:p>
            <a:pPr eaLnBrk="1" hangingPunct="1">
              <a:buClr>
                <a:srgbClr val="CC0000"/>
              </a:buClr>
              <a:buFont typeface="Georgia" panose="02040502050405020303" pitchFamily="18" charset="0"/>
              <a:buNone/>
            </a:pPr>
            <a:endParaRPr lang="en-US" altLang="zh-CN">
              <a:ea typeface="宋体" panose="02010600030101010101" pitchFamily="2" charset="-122"/>
            </a:endParaRPr>
          </a:p>
        </p:txBody>
      </p:sp>
      <p:pic>
        <p:nvPicPr>
          <p:cNvPr id="43011" name="Picture 208">
            <a:extLst>
              <a:ext uri="{FF2B5EF4-FFF2-40B4-BE49-F238E27FC236}">
                <a16:creationId xmlns:a16="http://schemas.microsoft.com/office/drawing/2014/main" id="{8CD63A03-2681-301F-CCB6-E5A6229A4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564" y="3657601"/>
            <a:ext cx="5057775"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Line 211">
            <a:extLst>
              <a:ext uri="{FF2B5EF4-FFF2-40B4-BE49-F238E27FC236}">
                <a16:creationId xmlns:a16="http://schemas.microsoft.com/office/drawing/2014/main" id="{77E0B0DF-E963-01DA-B4CF-02EEA430C93E}"/>
              </a:ext>
            </a:extLst>
          </p:cNvPr>
          <p:cNvSpPr>
            <a:spLocks noChangeShapeType="1"/>
          </p:cNvSpPr>
          <p:nvPr/>
        </p:nvSpPr>
        <p:spPr bwMode="auto">
          <a:xfrm>
            <a:off x="4876800" y="6096000"/>
            <a:ext cx="2819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3" name="Line 213">
            <a:extLst>
              <a:ext uri="{FF2B5EF4-FFF2-40B4-BE49-F238E27FC236}">
                <a16:creationId xmlns:a16="http://schemas.microsoft.com/office/drawing/2014/main" id="{F54127A2-EA69-3A64-045A-D31B2D6F15D2}"/>
              </a:ext>
            </a:extLst>
          </p:cNvPr>
          <p:cNvSpPr>
            <a:spLocks noChangeShapeType="1"/>
          </p:cNvSpPr>
          <p:nvPr/>
        </p:nvSpPr>
        <p:spPr bwMode="auto">
          <a:xfrm>
            <a:off x="8161338" y="44958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9598017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3C51A66-E631-4741-8C4E-0DDCEC59219F}"/>
              </a:ext>
            </a:extLst>
          </p:cNvPr>
          <p:cNvSpPr>
            <a:spLocks noGrp="1" noChangeArrowheads="1"/>
          </p:cNvSpPr>
          <p:nvPr>
            <p:ph type="title" idx="4294967295"/>
          </p:nvPr>
        </p:nvSpPr>
        <p:spPr>
          <a:xfrm>
            <a:off x="1828800" y="457200"/>
            <a:ext cx="8229600" cy="8382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 Using the Standard Normal Distribution (</a:t>
            </a:r>
            <a:r>
              <a:rPr lang="en-US" altLang="zh-CN" sz="2400" dirty="0">
                <a:solidFill>
                  <a:schemeClr val="tx1"/>
                </a:solidFill>
                <a:ea typeface="宋体" charset="-122"/>
              </a:rPr>
              <a:t>mean = 0, </a:t>
            </a:r>
            <a:r>
              <a:rPr lang="en-US" altLang="zh-CN" sz="2400" dirty="0" err="1">
                <a:solidFill>
                  <a:schemeClr val="tx1"/>
                </a:solidFill>
                <a:ea typeface="宋体" charset="-122"/>
              </a:rPr>
              <a:t>sd</a:t>
            </a:r>
            <a:r>
              <a:rPr lang="en-US" altLang="zh-CN" sz="2400" dirty="0">
                <a:solidFill>
                  <a:schemeClr val="tx1"/>
                </a:solidFill>
                <a:ea typeface="宋体" charset="-122"/>
              </a:rPr>
              <a:t> = 1</a:t>
            </a:r>
            <a:r>
              <a:rPr lang="en-US" sz="2400" dirty="0">
                <a:solidFill>
                  <a:schemeClr val="tx1"/>
                </a:solidFill>
                <a:effectLst>
                  <a:outerShdw blurRad="38100" dist="38100" dir="2700000" algn="tl">
                    <a:srgbClr val="FFFFFF"/>
                  </a:outerShdw>
                </a:effectLst>
              </a:rPr>
              <a:t>) with R</a:t>
            </a:r>
          </a:p>
        </p:txBody>
      </p:sp>
      <p:sp>
        <p:nvSpPr>
          <p:cNvPr id="6147" name="Rectangle 3">
            <a:extLst>
              <a:ext uri="{FF2B5EF4-FFF2-40B4-BE49-F238E27FC236}">
                <a16:creationId xmlns:a16="http://schemas.microsoft.com/office/drawing/2014/main" id="{EA2642DB-CCF0-834D-AFCA-F5F66D1D00C2}"/>
              </a:ext>
            </a:extLst>
          </p:cNvPr>
          <p:cNvSpPr>
            <a:spLocks noGrp="1" noChangeArrowheads="1"/>
          </p:cNvSpPr>
          <p:nvPr>
            <p:ph idx="4294967295"/>
          </p:nvPr>
        </p:nvSpPr>
        <p:spPr>
          <a:xfrm>
            <a:off x="1828800" y="1676400"/>
            <a:ext cx="7924800" cy="4876800"/>
          </a:xfrm>
        </p:spPr>
        <p:txBody>
          <a:bodyPr rtlCol="0">
            <a:normAutofit fontScale="92500" lnSpcReduction="10000"/>
          </a:bodyPr>
          <a:lstStyle/>
          <a:p>
            <a:pPr eaLnBrk="1" fontAlgn="auto" hangingPunct="1">
              <a:spcAft>
                <a:spcPts val="0"/>
              </a:spcAft>
              <a:buFont typeface="Georgia" panose="02040502050405020303" pitchFamily="18" charset="0"/>
              <a:buNone/>
              <a:defRPr/>
            </a:pPr>
            <a:r>
              <a:rPr lang="en-US" altLang="zh-CN" sz="2400" b="1" dirty="0">
                <a:solidFill>
                  <a:schemeClr val="tx1">
                    <a:lumMod val="85000"/>
                    <a:lumOff val="15000"/>
                  </a:schemeClr>
                </a:solidFill>
                <a:ea typeface="宋体" panose="02010600030101010101" pitchFamily="2" charset="-122"/>
              </a:rPr>
              <a:t>Question: </a:t>
            </a:r>
            <a:r>
              <a:rPr lang="en-US" altLang="zh-CN" sz="2400" dirty="0">
                <a:solidFill>
                  <a:schemeClr val="tx1">
                    <a:lumMod val="85000"/>
                    <a:lumOff val="15000"/>
                  </a:schemeClr>
                </a:solidFill>
                <a:ea typeface="宋体" panose="02010600030101010101" pitchFamily="2" charset="-122"/>
              </a:rPr>
              <a:t>Select a score at random from a standard normal distribution.  Find the probability that z &gt; 1.25.</a:t>
            </a:r>
          </a:p>
          <a:p>
            <a:pPr marL="0" indent="0" eaLnBrk="1" fontAlgn="auto" hangingPunct="1">
              <a:spcBef>
                <a:spcPct val="0"/>
              </a:spcBef>
              <a:spcAft>
                <a:spcPts val="0"/>
              </a:spcAft>
              <a:buClrTx/>
              <a:buFont typeface="Georgia" panose="02040502050405020303" pitchFamily="18" charset="0"/>
              <a:buNone/>
              <a:defRPr/>
            </a:pPr>
            <a:endParaRPr lang="en-US" altLang="en-US" sz="2400" dirty="0">
              <a:solidFill>
                <a:schemeClr val="tx1">
                  <a:lumMod val="85000"/>
                  <a:lumOff val="15000"/>
                </a:schemeClr>
              </a:solidFill>
              <a:latin typeface="Cambria Math" panose="02040503050406030204" pitchFamily="18" charset="0"/>
              <a:ea typeface="Calibri" panose="020F0502020204030204" pitchFamily="34" charset="0"/>
              <a:cs typeface="Times New Roman" panose="02020603050405020304" pitchFamily="18" charset="0"/>
            </a:endParaRPr>
          </a:p>
          <a:p>
            <a:pPr marL="0" indent="0" eaLnBrk="1" fontAlgn="auto" hangingPunct="1">
              <a:spcBef>
                <a:spcPct val="0"/>
              </a:spcBef>
              <a:spcAft>
                <a:spcPts val="0"/>
              </a:spcAft>
              <a:buClrTx/>
              <a:buFont typeface="Georgia" panose="02040502050405020303" pitchFamily="18" charset="0"/>
              <a:buNone/>
              <a:defRPr/>
            </a:pPr>
            <a:r>
              <a:rPr lang="en-US" altLang="en-US" sz="2400" b="1" dirty="0">
                <a:solidFill>
                  <a:schemeClr val="tx1">
                    <a:lumMod val="85000"/>
                    <a:lumOff val="15000"/>
                  </a:schemeClr>
                </a:solidFill>
                <a:latin typeface="Cambria Math" panose="02040503050406030204" pitchFamily="18" charset="0"/>
                <a:ea typeface="Calibri" panose="020F0502020204030204" pitchFamily="34" charset="0"/>
                <a:cs typeface="Times New Roman" panose="02020603050405020304" pitchFamily="18" charset="0"/>
              </a:rPr>
              <a:t>Solution: </a:t>
            </a:r>
            <a:r>
              <a:rPr lang="en-US" altLang="en-US" sz="2400" dirty="0">
                <a:solidFill>
                  <a:schemeClr val="tx1">
                    <a:lumMod val="85000"/>
                    <a:lumOff val="15000"/>
                  </a:schemeClr>
                </a:solidFill>
                <a:latin typeface="Cambria Math" panose="02040503050406030204" pitchFamily="18" charset="0"/>
                <a:ea typeface="Calibri" panose="020F0502020204030204" pitchFamily="34" charset="0"/>
                <a:cs typeface="Times New Roman" panose="02020603050405020304" pitchFamily="18" charset="0"/>
              </a:rPr>
              <a:t>To find the area under the normal curve to the </a:t>
            </a:r>
            <a:r>
              <a:rPr lang="en-US" altLang="en-US" sz="2400" i="1" dirty="0">
                <a:solidFill>
                  <a:schemeClr val="tx1">
                    <a:lumMod val="85000"/>
                    <a:lumOff val="15000"/>
                  </a:schemeClr>
                </a:solidFill>
                <a:latin typeface="Cambria Math" panose="02040503050406030204" pitchFamily="18" charset="0"/>
                <a:ea typeface="Calibri" panose="020F0502020204030204" pitchFamily="34" charset="0"/>
                <a:cs typeface="Times New Roman" panose="02020603050405020304" pitchFamily="18" charset="0"/>
              </a:rPr>
              <a:t>left</a:t>
            </a:r>
            <a:r>
              <a:rPr lang="en-US" altLang="en-US" sz="2400" dirty="0">
                <a:solidFill>
                  <a:schemeClr val="tx1">
                    <a:lumMod val="85000"/>
                    <a:lumOff val="15000"/>
                  </a:schemeClr>
                </a:solidFill>
                <a:latin typeface="Cambria Math" panose="02040503050406030204" pitchFamily="18" charset="0"/>
                <a:ea typeface="Calibri" panose="020F0502020204030204" pitchFamily="34" charset="0"/>
                <a:cs typeface="Times New Roman" panose="02020603050405020304" pitchFamily="18" charset="0"/>
              </a:rPr>
              <a:t> of a z-score, we would use the following cumulative distribution function command: </a:t>
            </a:r>
            <a:r>
              <a:rPr lang="en-US" altLang="en-US" sz="2400" b="1" dirty="0" err="1">
                <a:solidFill>
                  <a:schemeClr val="tx1">
                    <a:lumMod val="85000"/>
                    <a:lumOff val="15000"/>
                  </a:schemeClr>
                </a:solidFill>
                <a:ea typeface="Calibri" panose="020F0502020204030204" pitchFamily="34" charset="0"/>
                <a:cs typeface="Times New Roman" panose="02020603050405020304" pitchFamily="18" charset="0"/>
              </a:rPr>
              <a:t>pnorm</a:t>
            </a:r>
            <a:r>
              <a:rPr lang="en-US" altLang="en-US" sz="2400" b="1" dirty="0">
                <a:solidFill>
                  <a:schemeClr val="tx1">
                    <a:lumMod val="85000"/>
                    <a:lumOff val="15000"/>
                  </a:schemeClr>
                </a:solidFill>
                <a:ea typeface="Calibri" panose="020F0502020204030204" pitchFamily="34" charset="0"/>
                <a:cs typeface="Times New Roman" panose="02020603050405020304" pitchFamily="18" charset="0"/>
              </a:rPr>
              <a:t>(z, 0, 1)</a:t>
            </a:r>
            <a:endParaRPr lang="en-US" altLang="en-US" sz="800" b="1" dirty="0">
              <a:solidFill>
                <a:schemeClr val="tx1">
                  <a:lumMod val="85000"/>
                  <a:lumOff val="15000"/>
                </a:schemeClr>
              </a:solidFill>
            </a:endParaRPr>
          </a:p>
          <a:p>
            <a:pPr eaLnBrk="1" fontAlgn="auto" hangingPunct="1">
              <a:spcAft>
                <a:spcPts val="0"/>
              </a:spcAft>
              <a:buClr>
                <a:srgbClr val="CC0000"/>
              </a:buClr>
              <a:buFont typeface="Georgia" panose="02040502050405020303" pitchFamily="18" charset="0"/>
              <a:buNone/>
              <a:defRPr/>
            </a:pPr>
            <a:r>
              <a:rPr lang="en-US" altLang="zh-CN" sz="2400" dirty="0">
                <a:solidFill>
                  <a:schemeClr val="tx1">
                    <a:lumMod val="85000"/>
                    <a:lumOff val="15000"/>
                  </a:schemeClr>
                </a:solidFill>
                <a:ea typeface="宋体" panose="02010600030101010101" pitchFamily="2" charset="-122"/>
              </a:rPr>
              <a:t>    Because, in this example, we want the area to the </a:t>
            </a:r>
            <a:r>
              <a:rPr lang="en-US" altLang="zh-CN" sz="2400" i="1" dirty="0">
                <a:solidFill>
                  <a:schemeClr val="tx1">
                    <a:lumMod val="85000"/>
                    <a:lumOff val="15000"/>
                  </a:schemeClr>
                </a:solidFill>
                <a:ea typeface="宋体" panose="02010600030101010101" pitchFamily="2" charset="-122"/>
              </a:rPr>
              <a:t>right</a:t>
            </a:r>
            <a:r>
              <a:rPr lang="en-US" altLang="zh-CN" sz="2400" dirty="0">
                <a:solidFill>
                  <a:schemeClr val="tx1">
                    <a:lumMod val="85000"/>
                    <a:lumOff val="15000"/>
                  </a:schemeClr>
                </a:solidFill>
                <a:ea typeface="宋体" panose="02010600030101010101" pitchFamily="2" charset="-122"/>
              </a:rPr>
              <a:t> of a z-score, we subtract from 1 the probability returned by the normal cumulative probability distribution as follows:</a:t>
            </a:r>
          </a:p>
          <a:p>
            <a:pPr eaLnBrk="1" fontAlgn="auto" hangingPunct="1">
              <a:spcAft>
                <a:spcPts val="0"/>
              </a:spcAft>
              <a:buClr>
                <a:srgbClr val="CC0000"/>
              </a:buClr>
              <a:buFont typeface="Georgia" panose="02040502050405020303" pitchFamily="18" charset="0"/>
              <a:buNone/>
              <a:defRPr/>
            </a:pPr>
            <a:r>
              <a:rPr lang="en-US" altLang="zh-CN" sz="2400" b="1" dirty="0">
                <a:solidFill>
                  <a:schemeClr val="tx1">
                    <a:lumMod val="85000"/>
                    <a:lumOff val="15000"/>
                  </a:schemeClr>
                </a:solidFill>
                <a:ea typeface="宋体" panose="02010600030101010101" pitchFamily="2" charset="-122"/>
              </a:rPr>
              <a:t>				 1- </a:t>
            </a:r>
            <a:r>
              <a:rPr lang="en-US" altLang="zh-CN" sz="2400" b="1" dirty="0" err="1">
                <a:solidFill>
                  <a:schemeClr val="tx1">
                    <a:lumMod val="85000"/>
                    <a:lumOff val="15000"/>
                  </a:schemeClr>
                </a:solidFill>
                <a:ea typeface="宋体" panose="02010600030101010101" pitchFamily="2" charset="-122"/>
              </a:rPr>
              <a:t>pnorm</a:t>
            </a:r>
            <a:r>
              <a:rPr lang="en-US" altLang="zh-CN" sz="2400" b="1">
                <a:solidFill>
                  <a:schemeClr val="tx1">
                    <a:lumMod val="85000"/>
                    <a:lumOff val="15000"/>
                  </a:schemeClr>
                </a:solidFill>
                <a:ea typeface="宋体" panose="02010600030101010101" pitchFamily="2" charset="-122"/>
              </a:rPr>
              <a:t>(1.25, 0, 1)     </a:t>
            </a:r>
            <a:r>
              <a:rPr lang="en-US" altLang="zh-CN" sz="2400" b="1" dirty="0">
                <a:solidFill>
                  <a:schemeClr val="tx1">
                    <a:lumMod val="85000"/>
                    <a:lumOff val="15000"/>
                  </a:schemeClr>
                </a:solidFill>
                <a:ea typeface="宋体" panose="02010600030101010101" pitchFamily="2" charset="-122"/>
              </a:rPr>
              <a:t>OR</a:t>
            </a:r>
          </a:p>
          <a:p>
            <a:pPr eaLnBrk="1" fontAlgn="auto" hangingPunct="1">
              <a:spcAft>
                <a:spcPts val="0"/>
              </a:spcAft>
              <a:buClr>
                <a:srgbClr val="CC0000"/>
              </a:buClr>
              <a:buFont typeface="Georgia" panose="02040502050405020303" pitchFamily="18" charset="0"/>
              <a:buNone/>
              <a:defRPr/>
            </a:pPr>
            <a:r>
              <a:rPr lang="en-US" altLang="zh-CN" sz="2400" b="1" dirty="0">
                <a:solidFill>
                  <a:schemeClr val="tx1">
                    <a:lumMod val="85000"/>
                    <a:lumOff val="15000"/>
                  </a:schemeClr>
                </a:solidFill>
                <a:ea typeface="宋体" panose="02010600030101010101" pitchFamily="2" charset="-122"/>
              </a:rPr>
              <a:t>			    </a:t>
            </a:r>
            <a:r>
              <a:rPr lang="en-US" altLang="zh-CN" sz="2400" b="1" dirty="0" err="1">
                <a:solidFill>
                  <a:schemeClr val="tx1">
                    <a:lumMod val="85000"/>
                    <a:lumOff val="15000"/>
                  </a:schemeClr>
                </a:solidFill>
                <a:ea typeface="宋体" panose="02010600030101010101" pitchFamily="2" charset="-122"/>
              </a:rPr>
              <a:t>pnorm</a:t>
            </a:r>
            <a:r>
              <a:rPr lang="en-US" altLang="zh-CN" sz="2400" b="1" dirty="0">
                <a:solidFill>
                  <a:schemeClr val="tx1">
                    <a:lumMod val="85000"/>
                    <a:lumOff val="15000"/>
                  </a:schemeClr>
                </a:solidFill>
                <a:ea typeface="宋体" panose="02010600030101010101" pitchFamily="2" charset="-122"/>
              </a:rPr>
              <a:t>(1.25,0 1,lower.tail = F) </a:t>
            </a:r>
          </a:p>
          <a:p>
            <a:pPr algn="ctr" eaLnBrk="1" fontAlgn="auto" hangingPunct="1">
              <a:spcAft>
                <a:spcPts val="0"/>
              </a:spcAft>
              <a:buClr>
                <a:srgbClr val="CC0000"/>
              </a:buClr>
              <a:buFont typeface="Georgia" panose="02040502050405020303" pitchFamily="18" charset="0"/>
              <a:buNone/>
              <a:defRPr/>
            </a:pPr>
            <a:endParaRPr lang="en-US" altLang="zh-CN" sz="1600" b="1"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 typeface="Georgia" panose="02040502050405020303" pitchFamily="18" charset="0"/>
              <a:buNone/>
              <a:defRPr/>
            </a:pPr>
            <a:r>
              <a:rPr lang="en-US" altLang="zh-CN" sz="2400" dirty="0">
                <a:solidFill>
                  <a:schemeClr val="tx1">
                    <a:lumMod val="85000"/>
                    <a:lumOff val="15000"/>
                  </a:schemeClr>
                </a:solidFill>
                <a:ea typeface="宋体" panose="02010600030101010101" pitchFamily="2" charset="-122"/>
              </a:rPr>
              <a:t>and obtain the value .10565 in the Console  Window.</a:t>
            </a:r>
          </a:p>
          <a:p>
            <a:pPr eaLnBrk="1" fontAlgn="auto" hangingPunct="1">
              <a:spcAft>
                <a:spcPts val="0"/>
              </a:spcAft>
              <a:buClr>
                <a:srgbClr val="CC0000"/>
              </a:buClr>
              <a:buFont typeface="Georgia" panose="02040502050405020303" pitchFamily="18" charset="0"/>
              <a:buNone/>
              <a:defRPr/>
            </a:pPr>
            <a:endParaRPr lang="en-US" altLang="zh-CN" sz="2400" b="1" dirty="0">
              <a:solidFill>
                <a:schemeClr val="tx1">
                  <a:lumMod val="85000"/>
                  <a:lumOff val="15000"/>
                </a:schemeClr>
              </a:solidFill>
              <a:ea typeface="宋体" panose="02010600030101010101" pitchFamily="2" charset="-122"/>
            </a:endParaRPr>
          </a:p>
        </p:txBody>
      </p:sp>
      <p:sp>
        <p:nvSpPr>
          <p:cNvPr id="44035" name="Rectangle 7">
            <a:extLst>
              <a:ext uri="{FF2B5EF4-FFF2-40B4-BE49-F238E27FC236}">
                <a16:creationId xmlns:a16="http://schemas.microsoft.com/office/drawing/2014/main" id="{0E4C3D5A-F67D-F98E-D6AA-5AC59982B181}"/>
              </a:ext>
            </a:extLst>
          </p:cNvPr>
          <p:cNvSpPr>
            <a:spLocks noChangeArrowheads="1"/>
          </p:cNvSpPr>
          <p:nvPr/>
        </p:nvSpPr>
        <p:spPr bwMode="auto">
          <a:xfrm>
            <a:off x="1524000" y="775901"/>
            <a:ext cx="914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tabLst>
                <a:tab pos="5486400" algn="r"/>
              </a:tabLst>
              <a:defRPr>
                <a:solidFill>
                  <a:schemeClr val="tx1"/>
                </a:solidFill>
                <a:latin typeface="Arial" panose="020B0604020202020204" pitchFamily="34" charset="0"/>
              </a:defRPr>
            </a:lvl1pPr>
            <a:lvl2pPr marL="657225" indent="-246063">
              <a:tabLst>
                <a:tab pos="5486400" algn="r"/>
              </a:tabLst>
              <a:defRPr>
                <a:solidFill>
                  <a:schemeClr val="tx1"/>
                </a:solidFill>
                <a:latin typeface="Arial" panose="020B0604020202020204" pitchFamily="34" charset="0"/>
              </a:defRPr>
            </a:lvl2pPr>
            <a:lvl3pPr marL="922338" indent="-219075">
              <a:tabLst>
                <a:tab pos="5486400" algn="r"/>
              </a:tabLst>
              <a:defRPr>
                <a:solidFill>
                  <a:schemeClr val="tx1"/>
                </a:solidFill>
                <a:latin typeface="Arial" panose="020B0604020202020204" pitchFamily="34" charset="0"/>
              </a:defRPr>
            </a:lvl3pPr>
            <a:lvl4pPr marL="1179513" indent="-200025">
              <a:tabLst>
                <a:tab pos="5486400" algn="r"/>
              </a:tabLst>
              <a:defRPr>
                <a:solidFill>
                  <a:schemeClr val="tx1"/>
                </a:solidFill>
                <a:latin typeface="Arial" panose="020B0604020202020204" pitchFamily="34" charset="0"/>
              </a:defRPr>
            </a:lvl4pPr>
            <a:lvl5pPr marL="1389063" indent="-182563">
              <a:tabLst>
                <a:tab pos="5486400" algn="r"/>
              </a:tabLst>
              <a:defRPr>
                <a:solidFill>
                  <a:schemeClr val="tx1"/>
                </a:solidFill>
                <a:latin typeface="Arial" panose="020B0604020202020204" pitchFamily="34" charset="0"/>
              </a:defRPr>
            </a:lvl5pPr>
            <a:lvl6pPr marL="1846263" indent="-182563" eaLnBrk="0" fontAlgn="base" hangingPunct="0">
              <a:spcBef>
                <a:spcPct val="0"/>
              </a:spcBef>
              <a:spcAft>
                <a:spcPct val="0"/>
              </a:spcAft>
              <a:tabLst>
                <a:tab pos="5486400" algn="r"/>
              </a:tabLst>
              <a:defRPr>
                <a:solidFill>
                  <a:schemeClr val="tx1"/>
                </a:solidFill>
                <a:latin typeface="Arial" panose="020B0604020202020204" pitchFamily="34" charset="0"/>
              </a:defRPr>
            </a:lvl6pPr>
            <a:lvl7pPr marL="2303463" indent="-182563" eaLnBrk="0" fontAlgn="base" hangingPunct="0">
              <a:spcBef>
                <a:spcPct val="0"/>
              </a:spcBef>
              <a:spcAft>
                <a:spcPct val="0"/>
              </a:spcAft>
              <a:tabLst>
                <a:tab pos="5486400" algn="r"/>
              </a:tabLst>
              <a:defRPr>
                <a:solidFill>
                  <a:schemeClr val="tx1"/>
                </a:solidFill>
                <a:latin typeface="Arial" panose="020B0604020202020204" pitchFamily="34" charset="0"/>
              </a:defRPr>
            </a:lvl7pPr>
            <a:lvl8pPr marL="2760663" indent="-182563" eaLnBrk="0" fontAlgn="base" hangingPunct="0">
              <a:spcBef>
                <a:spcPct val="0"/>
              </a:spcBef>
              <a:spcAft>
                <a:spcPct val="0"/>
              </a:spcAft>
              <a:tabLst>
                <a:tab pos="5486400" algn="r"/>
              </a:tabLst>
              <a:defRPr>
                <a:solidFill>
                  <a:schemeClr val="tx1"/>
                </a:solidFill>
                <a:latin typeface="Arial" panose="020B0604020202020204" pitchFamily="34" charset="0"/>
              </a:defRPr>
            </a:lvl8pPr>
            <a:lvl9pPr marL="3217863" indent="-182563" eaLnBrk="0" fontAlgn="base" hangingPunct="0">
              <a:spcBef>
                <a:spcPct val="0"/>
              </a:spcBef>
              <a:spcAft>
                <a:spcPct val="0"/>
              </a:spcAft>
              <a:tabLst>
                <a:tab pos="5486400" algn="r"/>
              </a:tabLst>
              <a:defRPr>
                <a:solidFill>
                  <a:schemeClr val="tx1"/>
                </a:solidFill>
                <a:latin typeface="Arial" panose="020B0604020202020204" pitchFamily="34" charset="0"/>
              </a:defRPr>
            </a:lvl9pPr>
          </a:lstStyle>
          <a:p>
            <a:pPr algn="ctr"/>
            <a:r>
              <a:rPr lang="en-US" altLang="en-US" sz="1200">
                <a:solidFill>
                  <a:srgbClr val="006666"/>
                </a:solidFill>
                <a:latin typeface="Cambria Math" panose="02040503050406030204" pitchFamily="18" charset="0"/>
                <a:ea typeface="Calibri" panose="020F0502020204030204" pitchFamily="34" charset="0"/>
                <a:cs typeface="Times New Roman" panose="02020603050405020304" pitchFamily="18" charset="0"/>
              </a:rPr>
              <a:t>.</a:t>
            </a:r>
            <a:endParaRPr lang="en-US" altLang="en-US">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846765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utoUpdateAnimBg="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C9B29B-1E52-944C-9E2B-2FDB23DB3840}"/>
              </a:ext>
            </a:extLst>
          </p:cNvPr>
          <p:cNvSpPr>
            <a:spLocks noGrp="1" noChangeArrowheads="1"/>
          </p:cNvSpPr>
          <p:nvPr>
            <p:ph type="title" idx="4294967295"/>
          </p:nvPr>
        </p:nvSpPr>
        <p:spPr>
          <a:xfrm>
            <a:off x="1905000" y="533400"/>
            <a:ext cx="8229600" cy="8382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Examples Using the Standard Normal Distribution (</a:t>
            </a:r>
            <a:r>
              <a:rPr lang="en-US" sz="2400" dirty="0">
                <a:solidFill>
                  <a:schemeClr val="tx1"/>
                </a:solidFill>
                <a:ea typeface="宋体" charset="-122"/>
              </a:rPr>
              <a:t>m</a:t>
            </a:r>
            <a:r>
              <a:rPr lang="en-US" altLang="zh-CN" sz="2400" dirty="0">
                <a:solidFill>
                  <a:schemeClr val="tx1"/>
                </a:solidFill>
                <a:ea typeface="宋体" charset="-122"/>
              </a:rPr>
              <a:t>ean = 0, </a:t>
            </a:r>
            <a:r>
              <a:rPr lang="en-US" altLang="zh-CN" sz="2400" dirty="0" err="1">
                <a:solidFill>
                  <a:schemeClr val="tx1"/>
                </a:solidFill>
                <a:ea typeface="宋体" charset="-122"/>
              </a:rPr>
              <a:t>sd</a:t>
            </a:r>
            <a:r>
              <a:rPr lang="en-US" altLang="zh-CN" sz="2400" dirty="0">
                <a:solidFill>
                  <a:schemeClr val="tx1"/>
                </a:solidFill>
                <a:ea typeface="宋体" charset="-122"/>
              </a:rPr>
              <a:t> = 1</a:t>
            </a:r>
            <a:r>
              <a:rPr lang="en-US" sz="2400" dirty="0">
                <a:solidFill>
                  <a:schemeClr val="tx1"/>
                </a:solidFill>
                <a:effectLst>
                  <a:outerShdw blurRad="38100" dist="38100" dir="2700000" algn="tl">
                    <a:srgbClr val="FFFFFF"/>
                  </a:outerShdw>
                </a:effectLst>
              </a:rPr>
              <a:t>)</a:t>
            </a:r>
          </a:p>
        </p:txBody>
      </p:sp>
      <p:sp>
        <p:nvSpPr>
          <p:cNvPr id="6147" name="Rectangle 3">
            <a:extLst>
              <a:ext uri="{FF2B5EF4-FFF2-40B4-BE49-F238E27FC236}">
                <a16:creationId xmlns:a16="http://schemas.microsoft.com/office/drawing/2014/main" id="{E811F45E-E4B1-0ECB-D905-E381B02464A3}"/>
              </a:ext>
            </a:extLst>
          </p:cNvPr>
          <p:cNvSpPr>
            <a:spLocks noGrp="1" noChangeArrowheads="1"/>
          </p:cNvSpPr>
          <p:nvPr>
            <p:ph idx="4294967295"/>
          </p:nvPr>
        </p:nvSpPr>
        <p:spPr>
          <a:xfrm>
            <a:off x="1905000" y="1828800"/>
            <a:ext cx="7848600" cy="4592638"/>
          </a:xfrm>
        </p:spPr>
        <p:txBody>
          <a:bodyPr/>
          <a:lstStyle/>
          <a:p>
            <a:pPr eaLnBrk="1" hangingPunct="1">
              <a:buFont typeface="Georgia" panose="02040502050405020303" pitchFamily="18" charset="0"/>
              <a:buNone/>
            </a:pPr>
            <a:r>
              <a:rPr lang="en-US" altLang="zh-CN" sz="2400">
                <a:ea typeface="宋体" panose="02010600030101010101" pitchFamily="2" charset="-122"/>
              </a:rPr>
              <a:t>Select a score at random from a standard normal distribution.  </a:t>
            </a:r>
          </a:p>
          <a:p>
            <a:pPr eaLnBrk="1" hangingPunct="1">
              <a:buFont typeface="Georgia" panose="02040502050405020303" pitchFamily="18" charset="0"/>
              <a:buNone/>
            </a:pPr>
            <a:r>
              <a:rPr lang="en-US" altLang="zh-CN" sz="2400" b="1">
                <a:ea typeface="宋体" panose="02010600030101010101" pitchFamily="2" charset="-122"/>
              </a:rPr>
              <a:t>Find:</a:t>
            </a:r>
          </a:p>
          <a:p>
            <a:pPr eaLnBrk="1" hangingPunct="1">
              <a:buClr>
                <a:srgbClr val="CC0000"/>
              </a:buClr>
            </a:pPr>
            <a:r>
              <a:rPr lang="en-US" altLang="zh-CN" sz="2400">
                <a:ea typeface="宋体" panose="02010600030101010101" pitchFamily="2" charset="-122"/>
              </a:rPr>
              <a:t>The probability that z &lt; 1.25</a:t>
            </a:r>
          </a:p>
          <a:p>
            <a:pPr eaLnBrk="1" hangingPunct="1">
              <a:buClr>
                <a:srgbClr val="CC0000"/>
              </a:buClr>
            </a:pPr>
            <a:r>
              <a:rPr lang="en-US" altLang="zh-CN" sz="2400">
                <a:solidFill>
                  <a:srgbClr val="CC0000"/>
                </a:solidFill>
                <a:ea typeface="宋体" panose="02010600030101010101" pitchFamily="2" charset="-122"/>
              </a:rPr>
              <a:t>1-.1056 = .8944 or 89.44%</a:t>
            </a:r>
          </a:p>
          <a:p>
            <a:pPr eaLnBrk="1" hangingPunct="1">
              <a:buClr>
                <a:srgbClr val="CC0000"/>
              </a:buClr>
            </a:pPr>
            <a:r>
              <a:rPr lang="en-US" altLang="zh-CN" sz="2400">
                <a:ea typeface="宋体" panose="02010600030101010101" pitchFamily="2" charset="-122"/>
              </a:rPr>
              <a:t>The probability that z is at least 1.25 standard deviations from the mean (in either direction)</a:t>
            </a:r>
          </a:p>
          <a:p>
            <a:pPr eaLnBrk="1" hangingPunct="1">
              <a:buClr>
                <a:srgbClr val="CC0000"/>
              </a:buClr>
            </a:pPr>
            <a:r>
              <a:rPr lang="en-US" altLang="zh-CN" sz="2400">
                <a:solidFill>
                  <a:srgbClr val="CC0000"/>
                </a:solidFill>
                <a:ea typeface="宋体" panose="02010600030101010101" pitchFamily="2" charset="-122"/>
              </a:rPr>
              <a:t>2 </a:t>
            </a:r>
            <a:r>
              <a:rPr lang="en-US" altLang="zh-CN" sz="2400" i="1">
                <a:solidFill>
                  <a:srgbClr val="CC0000"/>
                </a:solidFill>
                <a:ea typeface="宋体" panose="02010600030101010101" pitchFamily="2" charset="-122"/>
              </a:rPr>
              <a:t>x</a:t>
            </a:r>
            <a:r>
              <a:rPr lang="en-US" altLang="zh-CN" sz="2400">
                <a:solidFill>
                  <a:srgbClr val="CC0000"/>
                </a:solidFill>
                <a:ea typeface="宋体" panose="02010600030101010101" pitchFamily="2" charset="-122"/>
              </a:rPr>
              <a:t> .1056 = .2112</a:t>
            </a:r>
          </a:p>
        </p:txBody>
      </p:sp>
    </p:spTree>
    <p:extLst>
      <p:ext uri="{BB962C8B-B14F-4D97-AF65-F5344CB8AC3E}">
        <p14:creationId xmlns:p14="http://schemas.microsoft.com/office/powerpoint/2010/main" val="394927967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fade">
                                      <p:cBhvr>
                                        <p:cTn id="22" dur="500"/>
                                        <p:tgtEl>
                                          <p:spTgt spid="61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animEffect transition="in" filter="fade">
                                      <p:cBhvr>
                                        <p:cTn id="27" dur="500"/>
                                        <p:tgtEl>
                                          <p:spTgt spid="61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6147">
                                            <p:txEl>
                                              <p:pRg st="5" end="5"/>
                                            </p:txEl>
                                          </p:spTgt>
                                        </p:tgtEl>
                                        <p:attrNameLst>
                                          <p:attrName>style.visibility</p:attrName>
                                        </p:attrNameLst>
                                      </p:cBhvr>
                                      <p:to>
                                        <p:strVal val="visible"/>
                                      </p:to>
                                    </p:set>
                                    <p:animEffect transition="in" filter="fade">
                                      <p:cBhvr>
                                        <p:cTn id="32" dur="500"/>
                                        <p:tgtEl>
                                          <p:spTgt spid="6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FD5492-28C2-1E40-8412-D655C6AA91A5}"/>
              </a:ext>
            </a:extLst>
          </p:cNvPr>
          <p:cNvSpPr/>
          <p:nvPr/>
        </p:nvSpPr>
        <p:spPr>
          <a:xfrm>
            <a:off x="1905000" y="609600"/>
            <a:ext cx="3340100" cy="369888"/>
          </a:xfrm>
          <a:prstGeom prst="rect">
            <a:avLst/>
          </a:prstGeom>
        </p:spPr>
        <p:txBody>
          <a:bodyPr wrap="square">
            <a:spAutoFit/>
          </a:bodyPr>
          <a:lstStyle/>
          <a:p>
            <a:pPr eaLnBrk="1" hangingPunct="1">
              <a:defRPr/>
            </a:pPr>
            <a:r>
              <a:rPr lang="en-US" i="1" dirty="0">
                <a:effectLst>
                  <a:outerShdw blurRad="38100" dist="38100" dir="2700000" algn="tl">
                    <a:srgbClr val="FFFFFF"/>
                  </a:outerShdw>
                </a:effectLst>
                <a:latin typeface="Arial" charset="0"/>
                <a:cs typeface="Arial" charset="0"/>
              </a:rPr>
              <a:t>Example</a:t>
            </a:r>
            <a:r>
              <a:rPr lang="en-US" dirty="0">
                <a:effectLst>
                  <a:outerShdw blurRad="38100" dist="38100" dir="2700000" algn="tl">
                    <a:srgbClr val="FFFFFF"/>
                  </a:outerShdw>
                </a:effectLst>
                <a:latin typeface="Arial" charset="0"/>
                <a:cs typeface="Arial" charset="0"/>
              </a:rPr>
              <a:t>:  Pie Graph of region</a:t>
            </a:r>
            <a:endParaRPr lang="en-US" dirty="0">
              <a:latin typeface="Arial" charset="0"/>
              <a:cs typeface="Arial" charset="0"/>
            </a:endParaRPr>
          </a:p>
        </p:txBody>
      </p:sp>
      <p:sp>
        <p:nvSpPr>
          <p:cNvPr id="39939" name="Rectangle 1">
            <a:extLst>
              <a:ext uri="{FF2B5EF4-FFF2-40B4-BE49-F238E27FC236}">
                <a16:creationId xmlns:a16="http://schemas.microsoft.com/office/drawing/2014/main" id="{27CA6A06-82E3-E54D-AD45-63AF667EFE78}"/>
              </a:ext>
            </a:extLst>
          </p:cNvPr>
          <p:cNvSpPr>
            <a:spLocks noChangeArrowheads="1"/>
          </p:cNvSpPr>
          <p:nvPr/>
        </p:nvSpPr>
        <p:spPr bwMode="auto">
          <a:xfrm>
            <a:off x="3017839" y="5629276"/>
            <a:ext cx="5483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en-US" sz="2000" dirty="0">
                <a:latin typeface="+mn-lt"/>
                <a:cs typeface="Times New Roman" panose="02020603050405020304" pitchFamily="18" charset="0"/>
              </a:rPr>
              <a:t>Figure 2.3. Pie chart of frequency distribution for region</a:t>
            </a:r>
          </a:p>
        </p:txBody>
      </p:sp>
      <p:sp>
        <p:nvSpPr>
          <p:cNvPr id="14339" name="Rectangle 1">
            <a:extLst>
              <a:ext uri="{FF2B5EF4-FFF2-40B4-BE49-F238E27FC236}">
                <a16:creationId xmlns:a16="http://schemas.microsoft.com/office/drawing/2014/main" id="{2EB9FD93-4DB4-EEA8-D8EF-9EBCE0A9909F}"/>
              </a:ext>
            </a:extLst>
          </p:cNvPr>
          <p:cNvSpPr>
            <a:spLocks noChangeArrowheads="1"/>
          </p:cNvSpPr>
          <p:nvPr/>
        </p:nvSpPr>
        <p:spPr bwMode="auto">
          <a:xfrm>
            <a:off x="4038600" y="979488"/>
            <a:ext cx="3429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t>  pie(table(NELS$region))</a:t>
            </a:r>
          </a:p>
          <a:p>
            <a:endParaRPr lang="en-US" altLang="en-US"/>
          </a:p>
        </p:txBody>
      </p:sp>
      <p:pic>
        <p:nvPicPr>
          <p:cNvPr id="14340" name="Picture 1">
            <a:extLst>
              <a:ext uri="{FF2B5EF4-FFF2-40B4-BE49-F238E27FC236}">
                <a16:creationId xmlns:a16="http://schemas.microsoft.com/office/drawing/2014/main" id="{3B8B3100-E5B4-BE97-AC1E-3175172F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1720850"/>
            <a:ext cx="4354513"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0800473"/>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69B23DB-59D3-D749-B8E2-ACE8C170A440}"/>
              </a:ext>
            </a:extLst>
          </p:cNvPr>
          <p:cNvSpPr>
            <a:spLocks noGrp="1" noChangeArrowheads="1"/>
          </p:cNvSpPr>
          <p:nvPr>
            <p:ph type="title" idx="4294967295"/>
          </p:nvPr>
        </p:nvSpPr>
        <p:spPr>
          <a:xfrm>
            <a:off x="1524000" y="228600"/>
            <a:ext cx="8915400" cy="12954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 Using the Standard Normal Distribution</a:t>
            </a:r>
            <a:br>
              <a:rPr lang="en-US" sz="2400" dirty="0">
                <a:solidFill>
                  <a:schemeClr val="tx1"/>
                </a:solidFill>
                <a:effectLst>
                  <a:outerShdw blurRad="38100" dist="38100" dir="2700000" algn="tl">
                    <a:srgbClr val="FFFFFF"/>
                  </a:outerShdw>
                </a:effectLst>
              </a:rPr>
            </a:br>
            <a:r>
              <a:rPr lang="en-US" sz="2400" dirty="0">
                <a:solidFill>
                  <a:schemeClr val="tx1"/>
                </a:solidFill>
                <a:effectLst>
                  <a:outerShdw blurRad="38100" dist="38100" dir="2700000" algn="tl">
                    <a:srgbClr val="FFFFFF"/>
                  </a:outerShdw>
                </a:effectLst>
              </a:rPr>
              <a:t>          (</a:t>
            </a:r>
            <a:r>
              <a:rPr lang="en-US" sz="2400" dirty="0">
                <a:solidFill>
                  <a:schemeClr val="tx1"/>
                </a:solidFill>
                <a:ea typeface="宋体" charset="-122"/>
              </a:rPr>
              <a:t>m</a:t>
            </a:r>
            <a:r>
              <a:rPr lang="en-US" altLang="zh-CN" sz="2400" dirty="0">
                <a:solidFill>
                  <a:schemeClr val="tx1"/>
                </a:solidFill>
                <a:ea typeface="宋体" charset="-122"/>
              </a:rPr>
              <a:t>ean = 0, </a:t>
            </a:r>
            <a:r>
              <a:rPr lang="en-US" altLang="zh-CN" sz="2400" dirty="0" err="1">
                <a:solidFill>
                  <a:schemeClr val="tx1"/>
                </a:solidFill>
                <a:ea typeface="宋体" charset="-122"/>
              </a:rPr>
              <a:t>sd</a:t>
            </a:r>
            <a:r>
              <a:rPr lang="en-US" altLang="zh-CN" sz="2400" dirty="0">
                <a:solidFill>
                  <a:schemeClr val="tx1"/>
                </a:solidFill>
                <a:ea typeface="宋体" charset="-122"/>
              </a:rPr>
              <a:t> = 1</a:t>
            </a:r>
            <a:r>
              <a:rPr lang="en-US" sz="2400" dirty="0">
                <a:solidFill>
                  <a:schemeClr val="tx1"/>
                </a:solidFill>
                <a:effectLst>
                  <a:outerShdw blurRad="38100" dist="38100" dir="2700000" algn="tl">
                    <a:srgbClr val="FFFFFF"/>
                  </a:outerShdw>
                </a:effectLst>
              </a:rPr>
              <a:t>) with online Table 1</a:t>
            </a:r>
          </a:p>
        </p:txBody>
      </p:sp>
      <p:sp>
        <p:nvSpPr>
          <p:cNvPr id="6147" name="Rectangle 3">
            <a:extLst>
              <a:ext uri="{FF2B5EF4-FFF2-40B4-BE49-F238E27FC236}">
                <a16:creationId xmlns:a16="http://schemas.microsoft.com/office/drawing/2014/main" id="{C717472D-9712-4B34-CD8A-166CB96C1F21}"/>
              </a:ext>
            </a:extLst>
          </p:cNvPr>
          <p:cNvSpPr>
            <a:spLocks noGrp="1" noChangeArrowheads="1"/>
          </p:cNvSpPr>
          <p:nvPr>
            <p:ph idx="4294967295"/>
          </p:nvPr>
        </p:nvSpPr>
        <p:spPr>
          <a:xfrm>
            <a:off x="2057400" y="1828800"/>
            <a:ext cx="7696200" cy="4592638"/>
          </a:xfrm>
        </p:spPr>
        <p:txBody>
          <a:bodyPr/>
          <a:lstStyle/>
          <a:p>
            <a:pPr eaLnBrk="1" hangingPunct="1">
              <a:buClr>
                <a:srgbClr val="CC0000"/>
              </a:buClr>
              <a:buFont typeface="Georgia" panose="02040502050405020303" pitchFamily="18" charset="0"/>
              <a:buNone/>
            </a:pPr>
            <a:r>
              <a:rPr lang="en-US" altLang="zh-CN" sz="2400" b="1">
                <a:ea typeface="宋体" panose="02010600030101010101" pitchFamily="2" charset="-122"/>
              </a:rPr>
              <a:t>Find the z-score with area .025 to its right.</a:t>
            </a:r>
          </a:p>
          <a:p>
            <a:pPr eaLnBrk="1" hangingPunct="1">
              <a:buClr>
                <a:srgbClr val="CC0000"/>
              </a:buClr>
            </a:pPr>
            <a:r>
              <a:rPr lang="en-US" altLang="zh-CN" sz="2400">
                <a:solidFill>
                  <a:srgbClr val="CC0000"/>
                </a:solidFill>
                <a:ea typeface="宋体" panose="02010600030101010101" pitchFamily="2" charset="-122"/>
              </a:rPr>
              <a:t>In contrast to the earlier example where we sought an area corresponding to a given score, in this problem we seek a score corresponding to a given area.</a:t>
            </a:r>
          </a:p>
          <a:p>
            <a:pPr eaLnBrk="1" hangingPunct="1">
              <a:buClr>
                <a:srgbClr val="CC0000"/>
              </a:buClr>
            </a:pPr>
            <a:r>
              <a:rPr lang="en-US" altLang="zh-CN" sz="2400">
                <a:solidFill>
                  <a:srgbClr val="CC0000"/>
                </a:solidFill>
                <a:ea typeface="宋体" panose="02010600030101010101" pitchFamily="2" charset="-122"/>
              </a:rPr>
              <a:t>1.96</a:t>
            </a:r>
          </a:p>
        </p:txBody>
      </p:sp>
      <p:pic>
        <p:nvPicPr>
          <p:cNvPr id="46083" name="Picture 348">
            <a:extLst>
              <a:ext uri="{FF2B5EF4-FFF2-40B4-BE49-F238E27FC236}">
                <a16:creationId xmlns:a16="http://schemas.microsoft.com/office/drawing/2014/main" id="{E1BC6334-BD7C-3333-0959-F5959EA07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794126"/>
            <a:ext cx="3697288"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Line 351">
            <a:extLst>
              <a:ext uri="{FF2B5EF4-FFF2-40B4-BE49-F238E27FC236}">
                <a16:creationId xmlns:a16="http://schemas.microsoft.com/office/drawing/2014/main" id="{1AE92D40-D8AD-C2D2-055C-5F3C6082331E}"/>
              </a:ext>
            </a:extLst>
          </p:cNvPr>
          <p:cNvSpPr>
            <a:spLocks noChangeShapeType="1"/>
          </p:cNvSpPr>
          <p:nvPr/>
        </p:nvSpPr>
        <p:spPr bwMode="auto">
          <a:xfrm flipH="1">
            <a:off x="4764088" y="6172200"/>
            <a:ext cx="2743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85" name="Line 352">
            <a:extLst>
              <a:ext uri="{FF2B5EF4-FFF2-40B4-BE49-F238E27FC236}">
                <a16:creationId xmlns:a16="http://schemas.microsoft.com/office/drawing/2014/main" id="{D47F4EB2-D33D-8C62-4F42-696456D35748}"/>
              </a:ext>
            </a:extLst>
          </p:cNvPr>
          <p:cNvSpPr>
            <a:spLocks noChangeShapeType="1"/>
          </p:cNvSpPr>
          <p:nvPr/>
        </p:nvSpPr>
        <p:spPr bwMode="auto">
          <a:xfrm flipV="1">
            <a:off x="7507288" y="4114800"/>
            <a:ext cx="0" cy="2057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48234603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1" end="1"/>
                                            </p:txEl>
                                          </p:spTgt>
                                        </p:tgtEl>
                                        <p:attrNameLst>
                                          <p:attrName>style.visibility</p:attrName>
                                        </p:attrNameLst>
                                      </p:cBhvr>
                                      <p:to>
                                        <p:strVal val="visible"/>
                                      </p:to>
                                    </p:set>
                                    <p:animEffect transition="in" filter="fade">
                                      <p:cBhvr>
                                        <p:cTn id="10" dur="500"/>
                                        <p:tgtEl>
                                          <p:spTgt spid="614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Effect transition="in" filter="fade">
                                      <p:cBhvr>
                                        <p:cTn id="13"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0616244-0C4E-574F-B6A0-BF8BFBE4BBF9}"/>
              </a:ext>
            </a:extLst>
          </p:cNvPr>
          <p:cNvSpPr>
            <a:spLocks noGrp="1" noChangeArrowheads="1"/>
          </p:cNvSpPr>
          <p:nvPr>
            <p:ph type="title" idx="4294967295"/>
          </p:nvPr>
        </p:nvSpPr>
        <p:spPr>
          <a:xfrm>
            <a:off x="2438400" y="381000"/>
            <a:ext cx="7086600" cy="9906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 Using the Standard Normal Distribution (</a:t>
            </a:r>
            <a:r>
              <a:rPr lang="en-US" sz="2400" dirty="0">
                <a:solidFill>
                  <a:schemeClr val="tx1"/>
                </a:solidFill>
                <a:ea typeface="宋体" charset="-122"/>
              </a:rPr>
              <a:t>m</a:t>
            </a:r>
            <a:r>
              <a:rPr lang="en-US" altLang="zh-CN" sz="2400" dirty="0">
                <a:solidFill>
                  <a:schemeClr val="tx1"/>
                </a:solidFill>
                <a:ea typeface="宋体" charset="-122"/>
              </a:rPr>
              <a:t>ean = 0, </a:t>
            </a:r>
            <a:r>
              <a:rPr lang="en-US" altLang="zh-CN" sz="2400" dirty="0" err="1">
                <a:solidFill>
                  <a:schemeClr val="tx1"/>
                </a:solidFill>
                <a:ea typeface="宋体" charset="-122"/>
              </a:rPr>
              <a:t>sd</a:t>
            </a:r>
            <a:r>
              <a:rPr lang="en-US" altLang="zh-CN" sz="2400" dirty="0">
                <a:solidFill>
                  <a:schemeClr val="tx1"/>
                </a:solidFill>
                <a:ea typeface="宋体" charset="-122"/>
              </a:rPr>
              <a:t> = 1</a:t>
            </a:r>
            <a:r>
              <a:rPr lang="en-US" sz="2400" dirty="0">
                <a:solidFill>
                  <a:schemeClr val="tx1"/>
                </a:solidFill>
                <a:effectLst>
                  <a:outerShdw blurRad="38100" dist="38100" dir="2700000" algn="tl">
                    <a:srgbClr val="FFFFFF"/>
                  </a:outerShdw>
                </a:effectLst>
              </a:rPr>
              <a:t>) and R </a:t>
            </a:r>
          </a:p>
        </p:txBody>
      </p:sp>
      <p:sp>
        <p:nvSpPr>
          <p:cNvPr id="6147" name="Rectangle 3">
            <a:extLst>
              <a:ext uri="{FF2B5EF4-FFF2-40B4-BE49-F238E27FC236}">
                <a16:creationId xmlns:a16="http://schemas.microsoft.com/office/drawing/2014/main" id="{878EA05F-04B6-8947-A216-FD178ACC3763}"/>
              </a:ext>
            </a:extLst>
          </p:cNvPr>
          <p:cNvSpPr>
            <a:spLocks noGrp="1" noChangeArrowheads="1"/>
          </p:cNvSpPr>
          <p:nvPr>
            <p:ph idx="4294967295"/>
          </p:nvPr>
        </p:nvSpPr>
        <p:spPr>
          <a:xfrm>
            <a:off x="2438400" y="1524000"/>
            <a:ext cx="7315200" cy="4897438"/>
          </a:xfrm>
        </p:spPr>
        <p:txBody>
          <a:bodyPr rtlCol="0">
            <a:normAutofit/>
          </a:bodyPr>
          <a:lstStyle/>
          <a:p>
            <a:pPr eaLnBrk="1" fontAlgn="auto" hangingPunct="1">
              <a:spcAft>
                <a:spcPts val="0"/>
              </a:spcAft>
              <a:buClr>
                <a:srgbClr val="CC0000"/>
              </a:buClr>
              <a:defRPr/>
            </a:pPr>
            <a:r>
              <a:rPr lang="en-US" altLang="zh-CN" sz="2400" b="1" dirty="0">
                <a:solidFill>
                  <a:schemeClr val="tx1">
                    <a:lumMod val="85000"/>
                    <a:lumOff val="15000"/>
                  </a:schemeClr>
                </a:solidFill>
                <a:ea typeface="宋体" panose="02010600030101010101" pitchFamily="2" charset="-122"/>
              </a:rPr>
              <a:t>Find the z-score with area .025 to its right.</a:t>
            </a:r>
          </a:p>
          <a:p>
            <a:pPr eaLnBrk="1" fontAlgn="auto" hangingPunct="1">
              <a:spcAft>
                <a:spcPts val="0"/>
              </a:spcAft>
              <a:buClr>
                <a:srgbClr val="CC0000"/>
              </a:buClr>
              <a:defRPr/>
            </a:pPr>
            <a:r>
              <a:rPr lang="en-US" altLang="zh-CN" sz="2400" b="1" dirty="0">
                <a:solidFill>
                  <a:schemeClr val="tx1">
                    <a:lumMod val="85000"/>
                    <a:lumOff val="15000"/>
                  </a:schemeClr>
                </a:solidFill>
                <a:ea typeface="宋体" panose="02010600030101010101" pitchFamily="2" charset="-122"/>
              </a:rPr>
              <a:t>Solution:  </a:t>
            </a:r>
            <a:r>
              <a:rPr lang="en-US" altLang="zh-CN" sz="2400" dirty="0">
                <a:solidFill>
                  <a:schemeClr val="tx1">
                    <a:lumMod val="85000"/>
                    <a:lumOff val="15000"/>
                  </a:schemeClr>
                </a:solidFill>
                <a:ea typeface="宋体" panose="02010600030101010101" pitchFamily="2" charset="-122"/>
              </a:rPr>
              <a:t>We use the inverse normal probability distribution function, </a:t>
            </a:r>
            <a:r>
              <a:rPr lang="en-US" altLang="zh-CN" sz="2400" b="1" dirty="0" err="1">
                <a:solidFill>
                  <a:schemeClr val="tx1">
                    <a:lumMod val="85000"/>
                    <a:lumOff val="15000"/>
                  </a:schemeClr>
                </a:solidFill>
                <a:ea typeface="宋体" panose="02010600030101010101" pitchFamily="2" charset="-122"/>
              </a:rPr>
              <a:t>qnorm</a:t>
            </a:r>
            <a:r>
              <a:rPr lang="en-US" altLang="zh-CN" sz="2400" b="1" dirty="0">
                <a:solidFill>
                  <a:schemeClr val="tx1">
                    <a:lumMod val="85000"/>
                    <a:lumOff val="15000"/>
                  </a:schemeClr>
                </a:solidFill>
                <a:ea typeface="宋体" panose="02010600030101010101" pitchFamily="2" charset="-122"/>
              </a:rPr>
              <a:t>(</a:t>
            </a:r>
            <a:r>
              <a:rPr lang="en-US" altLang="zh-CN" sz="2400" b="1" i="1" dirty="0">
                <a:solidFill>
                  <a:schemeClr val="tx1">
                    <a:lumMod val="85000"/>
                    <a:lumOff val="15000"/>
                  </a:schemeClr>
                </a:solidFill>
                <a:ea typeface="宋体" panose="02010600030101010101" pitchFamily="2" charset="-122"/>
              </a:rPr>
              <a:t>area</a:t>
            </a:r>
            <a:r>
              <a:rPr lang="en-US" altLang="zh-CN" sz="2400" b="1" dirty="0">
                <a:solidFill>
                  <a:schemeClr val="tx1">
                    <a:lumMod val="85000"/>
                    <a:lumOff val="15000"/>
                  </a:schemeClr>
                </a:solidFill>
                <a:ea typeface="宋体" panose="02010600030101010101" pitchFamily="2" charset="-122"/>
              </a:rPr>
              <a:t>)</a:t>
            </a:r>
            <a:r>
              <a:rPr lang="en-US" altLang="zh-CN" sz="2400" dirty="0">
                <a:solidFill>
                  <a:schemeClr val="tx1">
                    <a:lumMod val="85000"/>
                    <a:lumOff val="15000"/>
                  </a:schemeClr>
                </a:solidFill>
                <a:ea typeface="宋体" panose="02010600030101010101" pitchFamily="2" charset="-122"/>
              </a:rPr>
              <a:t>, which returns the z-score that has an area to its </a:t>
            </a:r>
            <a:r>
              <a:rPr lang="en-US" altLang="zh-CN" sz="2400" i="1" dirty="0">
                <a:solidFill>
                  <a:schemeClr val="tx1">
                    <a:lumMod val="85000"/>
                    <a:lumOff val="15000"/>
                  </a:schemeClr>
                </a:solidFill>
                <a:ea typeface="宋体" panose="02010600030101010101" pitchFamily="2" charset="-122"/>
              </a:rPr>
              <a:t>left</a:t>
            </a:r>
            <a:r>
              <a:rPr lang="en-US" altLang="zh-CN" sz="2400" dirty="0">
                <a:solidFill>
                  <a:schemeClr val="tx1">
                    <a:lumMod val="85000"/>
                    <a:lumOff val="15000"/>
                  </a:schemeClr>
                </a:solidFill>
                <a:ea typeface="宋体" panose="02010600030101010101" pitchFamily="2" charset="-122"/>
              </a:rPr>
              <a:t> equal to the value of the area given within ()’s.  </a:t>
            </a:r>
          </a:p>
          <a:p>
            <a:pPr eaLnBrk="1" fontAlgn="auto" hangingPunct="1">
              <a:spcAft>
                <a:spcPts val="0"/>
              </a:spcAft>
              <a:buClr>
                <a:srgbClr val="CC0000"/>
              </a:buClr>
              <a:defRPr/>
            </a:pPr>
            <a:r>
              <a:rPr lang="en-US" altLang="zh-CN" sz="2400" dirty="0">
                <a:solidFill>
                  <a:schemeClr val="tx1">
                    <a:lumMod val="85000"/>
                    <a:lumOff val="15000"/>
                  </a:schemeClr>
                </a:solidFill>
                <a:ea typeface="宋体" panose="02010600030101010101" pitchFamily="2" charset="-122"/>
              </a:rPr>
              <a:t>Accordingly, in this example, we use the command:</a:t>
            </a:r>
          </a:p>
          <a:p>
            <a:pPr marL="109537" indent="0" eaLnBrk="1" fontAlgn="auto" hangingPunct="1">
              <a:spcAft>
                <a:spcPts val="0"/>
              </a:spcAft>
              <a:buClr>
                <a:srgbClr val="CC0000"/>
              </a:buClr>
              <a:buFont typeface="Georgia" panose="02040502050405020303" pitchFamily="18" charset="0"/>
              <a:buNone/>
              <a:defRPr/>
            </a:pPr>
            <a:r>
              <a:rPr lang="en-US" altLang="zh-CN" sz="2400" dirty="0">
                <a:solidFill>
                  <a:schemeClr val="tx1">
                    <a:lumMod val="85000"/>
                    <a:lumOff val="15000"/>
                  </a:schemeClr>
                </a:solidFill>
                <a:ea typeface="宋体" panose="02010600030101010101" pitchFamily="2" charset="-122"/>
              </a:rPr>
              <a:t>    			</a:t>
            </a:r>
            <a:r>
              <a:rPr lang="en-US" altLang="zh-CN" sz="2400" b="1" dirty="0" err="1">
                <a:solidFill>
                  <a:schemeClr val="tx1">
                    <a:lumMod val="85000"/>
                    <a:lumOff val="15000"/>
                  </a:schemeClr>
                </a:solidFill>
                <a:ea typeface="宋体" panose="02010600030101010101" pitchFamily="2" charset="-122"/>
              </a:rPr>
              <a:t>qnorm</a:t>
            </a:r>
            <a:r>
              <a:rPr lang="en-US" altLang="zh-CN" sz="2400" b="1" dirty="0">
                <a:solidFill>
                  <a:schemeClr val="tx1">
                    <a:lumMod val="85000"/>
                    <a:lumOff val="15000"/>
                  </a:schemeClr>
                </a:solidFill>
                <a:ea typeface="宋体" panose="02010600030101010101" pitchFamily="2" charset="-122"/>
              </a:rPr>
              <a:t>(1-area) </a:t>
            </a:r>
          </a:p>
          <a:p>
            <a:pPr marL="109537" indent="0" eaLnBrk="1" fontAlgn="auto" hangingPunct="1">
              <a:spcAft>
                <a:spcPts val="0"/>
              </a:spcAft>
              <a:buClr>
                <a:srgbClr val="CC0000"/>
              </a:buClr>
              <a:buFont typeface="Georgia" panose="02040502050405020303" pitchFamily="18" charset="0"/>
              <a:buNone/>
              <a:defRPr/>
            </a:pPr>
            <a:r>
              <a:rPr lang="en-US" altLang="zh-CN" sz="2400" dirty="0">
                <a:solidFill>
                  <a:schemeClr val="tx1">
                    <a:lumMod val="85000"/>
                    <a:lumOff val="15000"/>
                  </a:schemeClr>
                </a:solidFill>
                <a:ea typeface="宋体" panose="02010600030101010101" pitchFamily="2" charset="-122"/>
              </a:rPr>
              <a:t>or, more specifically, </a:t>
            </a:r>
          </a:p>
          <a:p>
            <a:pPr marL="109537" indent="0" eaLnBrk="1" fontAlgn="auto" hangingPunct="1">
              <a:spcAft>
                <a:spcPts val="0"/>
              </a:spcAft>
              <a:buClr>
                <a:srgbClr val="CC0000"/>
              </a:buClr>
              <a:buFont typeface="Georgia" panose="02040502050405020303" pitchFamily="18" charset="0"/>
              <a:buNone/>
              <a:defRPr/>
            </a:pPr>
            <a:r>
              <a:rPr lang="en-US" altLang="zh-CN" sz="2400" dirty="0">
                <a:solidFill>
                  <a:schemeClr val="tx1">
                    <a:lumMod val="85000"/>
                    <a:lumOff val="15000"/>
                  </a:schemeClr>
                </a:solidFill>
                <a:ea typeface="宋体" panose="02010600030101010101" pitchFamily="2" charset="-122"/>
              </a:rPr>
              <a:t>                            	</a:t>
            </a:r>
            <a:r>
              <a:rPr lang="en-US" altLang="zh-CN" sz="2400" b="1" dirty="0" err="1">
                <a:solidFill>
                  <a:schemeClr val="tx1">
                    <a:lumMod val="85000"/>
                    <a:lumOff val="15000"/>
                  </a:schemeClr>
                </a:solidFill>
                <a:ea typeface="宋体" panose="02010600030101010101" pitchFamily="2" charset="-122"/>
              </a:rPr>
              <a:t>qnorm</a:t>
            </a:r>
            <a:r>
              <a:rPr lang="en-US" altLang="zh-CN" sz="2400" b="1" dirty="0">
                <a:solidFill>
                  <a:schemeClr val="tx1">
                    <a:lumMod val="85000"/>
                    <a:lumOff val="15000"/>
                  </a:schemeClr>
                </a:solidFill>
                <a:ea typeface="宋体" panose="02010600030101010101" pitchFamily="2" charset="-122"/>
              </a:rPr>
              <a:t>(.975)</a:t>
            </a:r>
          </a:p>
          <a:p>
            <a:pPr eaLnBrk="1" fontAlgn="auto" hangingPunct="1">
              <a:spcAft>
                <a:spcPts val="0"/>
              </a:spcAft>
              <a:buClr>
                <a:srgbClr val="CC0000"/>
              </a:buClr>
              <a:defRPr/>
            </a:pPr>
            <a:r>
              <a:rPr lang="en-US" altLang="zh-CN" sz="2400" dirty="0">
                <a:solidFill>
                  <a:schemeClr val="tx1">
                    <a:lumMod val="85000"/>
                    <a:lumOff val="15000"/>
                  </a:schemeClr>
                </a:solidFill>
                <a:ea typeface="宋体" panose="02010600030101010101" pitchFamily="2" charset="-122"/>
              </a:rPr>
              <a:t>We obtain z = 1.96.</a:t>
            </a:r>
            <a:endParaRPr lang="en-US" altLang="zh-CN" sz="2400" b="1" dirty="0">
              <a:solidFill>
                <a:schemeClr val="tx1">
                  <a:lumMod val="85000"/>
                  <a:lumOff val="15000"/>
                </a:schemeClr>
              </a:solidFill>
              <a:ea typeface="宋体" panose="02010600030101010101" pitchFamily="2" charset="-122"/>
            </a:endParaRPr>
          </a:p>
        </p:txBody>
      </p:sp>
    </p:spTree>
    <p:extLst>
      <p:ext uri="{BB962C8B-B14F-4D97-AF65-F5344CB8AC3E}">
        <p14:creationId xmlns:p14="http://schemas.microsoft.com/office/powerpoint/2010/main" val="280411105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1" end="1"/>
                                            </p:txEl>
                                          </p:spTgt>
                                        </p:tgtEl>
                                        <p:attrNameLst>
                                          <p:attrName>style.visibility</p:attrName>
                                        </p:attrNameLst>
                                      </p:cBhvr>
                                      <p:to>
                                        <p:strVal val="visible"/>
                                      </p:to>
                                    </p:set>
                                    <p:animEffect transition="in" filter="fade">
                                      <p:cBhvr>
                                        <p:cTn id="10" dur="500"/>
                                        <p:tgtEl>
                                          <p:spTgt spid="614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Effect transition="in" filter="fade">
                                      <p:cBhvr>
                                        <p:cTn id="13" dur="500"/>
                                        <p:tgtEl>
                                          <p:spTgt spid="614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147">
                                            <p:txEl>
                                              <p:pRg st="3" end="3"/>
                                            </p:txEl>
                                          </p:spTgt>
                                        </p:tgtEl>
                                        <p:attrNameLst>
                                          <p:attrName>style.visibility</p:attrName>
                                        </p:attrNameLst>
                                      </p:cBhvr>
                                      <p:to>
                                        <p:strVal val="visible"/>
                                      </p:to>
                                    </p:set>
                                    <p:animEffect transition="in" filter="fade">
                                      <p:cBhvr>
                                        <p:cTn id="16" dur="500"/>
                                        <p:tgtEl>
                                          <p:spTgt spid="614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animEffect transition="in" filter="fade">
                                      <p:cBhvr>
                                        <p:cTn id="19" dur="500"/>
                                        <p:tgtEl>
                                          <p:spTgt spid="614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147">
                                            <p:txEl>
                                              <p:pRg st="5" end="5"/>
                                            </p:txEl>
                                          </p:spTgt>
                                        </p:tgtEl>
                                        <p:attrNameLst>
                                          <p:attrName>style.visibility</p:attrName>
                                        </p:attrNameLst>
                                      </p:cBhvr>
                                      <p:to>
                                        <p:strVal val="visible"/>
                                      </p:to>
                                    </p:set>
                                    <p:animEffect transition="in" filter="fade">
                                      <p:cBhvr>
                                        <p:cTn id="22" dur="500"/>
                                        <p:tgtEl>
                                          <p:spTgt spid="6147">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147">
                                            <p:txEl>
                                              <p:pRg st="6" end="6"/>
                                            </p:txEl>
                                          </p:spTgt>
                                        </p:tgtEl>
                                        <p:attrNameLst>
                                          <p:attrName>style.visibility</p:attrName>
                                        </p:attrNameLst>
                                      </p:cBhvr>
                                      <p:to>
                                        <p:strVal val="visible"/>
                                      </p:to>
                                    </p:set>
                                    <p:animEffect transition="in" filter="fade">
                                      <p:cBhvr>
                                        <p:cTn id="25" dur="500"/>
                                        <p:tgtEl>
                                          <p:spTgt spid="61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BC31611-E95C-204C-A1C9-34809F4B4B77}"/>
              </a:ext>
            </a:extLst>
          </p:cNvPr>
          <p:cNvSpPr>
            <a:spLocks noGrp="1" noChangeArrowheads="1"/>
          </p:cNvSpPr>
          <p:nvPr>
            <p:ph type="title" idx="4294967295"/>
          </p:nvPr>
        </p:nvSpPr>
        <p:spPr>
          <a:xfrm>
            <a:off x="1943100" y="495300"/>
            <a:ext cx="8229600" cy="10668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 Using the Standard Normal Distribution (</a:t>
            </a:r>
            <a:r>
              <a:rPr lang="en-US" sz="2400" dirty="0">
                <a:solidFill>
                  <a:schemeClr val="tx1"/>
                </a:solidFill>
                <a:ea typeface="宋体" charset="-122"/>
              </a:rPr>
              <a:t>m</a:t>
            </a:r>
            <a:r>
              <a:rPr lang="en-US" altLang="zh-CN" sz="2400" dirty="0">
                <a:solidFill>
                  <a:schemeClr val="tx1"/>
                </a:solidFill>
                <a:ea typeface="宋体" charset="-122"/>
              </a:rPr>
              <a:t>ean = 0, </a:t>
            </a:r>
            <a:r>
              <a:rPr lang="en-US" altLang="zh-CN" sz="2400" dirty="0" err="1">
                <a:solidFill>
                  <a:schemeClr val="tx1"/>
                </a:solidFill>
                <a:ea typeface="宋体" charset="-122"/>
              </a:rPr>
              <a:t>sd</a:t>
            </a:r>
            <a:r>
              <a:rPr lang="en-US" altLang="zh-CN" sz="2400" dirty="0">
                <a:solidFill>
                  <a:schemeClr val="tx1"/>
                </a:solidFill>
                <a:ea typeface="宋体" charset="-122"/>
              </a:rPr>
              <a:t> = 1</a:t>
            </a:r>
            <a:r>
              <a:rPr lang="en-US" sz="2400" dirty="0">
                <a:solidFill>
                  <a:schemeClr val="tx1"/>
                </a:solidFill>
                <a:effectLst>
                  <a:outerShdw blurRad="38100" dist="38100" dir="2700000" algn="tl">
                    <a:srgbClr val="FFFFFF"/>
                  </a:outerShdw>
                </a:effectLst>
              </a:rPr>
              <a:t>) and online Table 1</a:t>
            </a:r>
          </a:p>
        </p:txBody>
      </p:sp>
      <p:sp>
        <p:nvSpPr>
          <p:cNvPr id="6147" name="Rectangle 3">
            <a:extLst>
              <a:ext uri="{FF2B5EF4-FFF2-40B4-BE49-F238E27FC236}">
                <a16:creationId xmlns:a16="http://schemas.microsoft.com/office/drawing/2014/main" id="{628BAA39-E825-9CF4-E6D8-F9F52D1E0D2B}"/>
              </a:ext>
            </a:extLst>
          </p:cNvPr>
          <p:cNvSpPr>
            <a:spLocks noGrp="1" noChangeArrowheads="1"/>
          </p:cNvSpPr>
          <p:nvPr>
            <p:ph idx="4294967295"/>
          </p:nvPr>
        </p:nvSpPr>
        <p:spPr>
          <a:xfrm>
            <a:off x="1943100" y="2057400"/>
            <a:ext cx="7810500" cy="4364038"/>
          </a:xfrm>
        </p:spPr>
        <p:txBody>
          <a:bodyPr/>
          <a:lstStyle/>
          <a:p>
            <a:pPr eaLnBrk="1" hangingPunct="1">
              <a:buClr>
                <a:srgbClr val="CC0000"/>
              </a:buClr>
            </a:pPr>
            <a:r>
              <a:rPr lang="en-US" altLang="zh-CN" sz="2400">
                <a:ea typeface="宋体" panose="02010600030101010101" pitchFamily="2" charset="-122"/>
              </a:rPr>
              <a:t>Find the z-score at the 15th percentile.</a:t>
            </a:r>
            <a:endParaRPr lang="en-US" altLang="zh-CN" sz="2400">
              <a:solidFill>
                <a:srgbClr val="CC0000"/>
              </a:solidFill>
              <a:ea typeface="宋体" panose="02010600030101010101" pitchFamily="2" charset="-122"/>
            </a:endParaRPr>
          </a:p>
          <a:p>
            <a:pPr eaLnBrk="1" hangingPunct="1">
              <a:buClr>
                <a:srgbClr val="CC0000"/>
              </a:buClr>
            </a:pPr>
            <a:r>
              <a:rPr lang="en-US" altLang="zh-CN" sz="2400">
                <a:solidFill>
                  <a:srgbClr val="CC0000"/>
                </a:solidFill>
                <a:ea typeface="宋体" panose="02010600030101010101" pitchFamily="2" charset="-122"/>
              </a:rPr>
              <a:t>The z-score with area .15 to its right is 1.04</a:t>
            </a:r>
          </a:p>
          <a:p>
            <a:pPr eaLnBrk="1" hangingPunct="1">
              <a:buClr>
                <a:srgbClr val="CC0000"/>
              </a:buClr>
            </a:pPr>
            <a:r>
              <a:rPr lang="en-US" altLang="zh-CN" sz="2400">
                <a:solidFill>
                  <a:srgbClr val="CC0000"/>
                </a:solidFill>
                <a:ea typeface="宋体" panose="02010600030101010101" pitchFamily="2" charset="-122"/>
              </a:rPr>
              <a:t>By symmetry, the answer is -1.04</a:t>
            </a:r>
            <a:endParaRPr lang="en-US" altLang="zh-CN" sz="2400">
              <a:ea typeface="宋体" panose="02010600030101010101" pitchFamily="2" charset="-122"/>
            </a:endParaRPr>
          </a:p>
          <a:p>
            <a:pPr eaLnBrk="1" hangingPunct="1">
              <a:buClr>
                <a:srgbClr val="CC0000"/>
              </a:buClr>
            </a:pPr>
            <a:endParaRPr lang="en-US" altLang="en-US"/>
          </a:p>
        </p:txBody>
      </p:sp>
      <p:pic>
        <p:nvPicPr>
          <p:cNvPr id="48131" name="Picture 4">
            <a:extLst>
              <a:ext uri="{FF2B5EF4-FFF2-40B4-BE49-F238E27FC236}">
                <a16:creationId xmlns:a16="http://schemas.microsoft.com/office/drawing/2014/main" id="{48D8B061-E3F8-C059-DD58-38A55165D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1" y="3810000"/>
            <a:ext cx="43481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Line 5">
            <a:extLst>
              <a:ext uri="{FF2B5EF4-FFF2-40B4-BE49-F238E27FC236}">
                <a16:creationId xmlns:a16="http://schemas.microsoft.com/office/drawing/2014/main" id="{E68A84C6-D3E5-9E0F-D17F-891675C72052}"/>
              </a:ext>
            </a:extLst>
          </p:cNvPr>
          <p:cNvSpPr>
            <a:spLocks noChangeShapeType="1"/>
          </p:cNvSpPr>
          <p:nvPr/>
        </p:nvSpPr>
        <p:spPr bwMode="auto">
          <a:xfrm flipH="1">
            <a:off x="5638800" y="5943600"/>
            <a:ext cx="266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33" name="Line 6">
            <a:extLst>
              <a:ext uri="{FF2B5EF4-FFF2-40B4-BE49-F238E27FC236}">
                <a16:creationId xmlns:a16="http://schemas.microsoft.com/office/drawing/2014/main" id="{B99E6A6A-0D74-C548-2D35-C037BB510C21}"/>
              </a:ext>
            </a:extLst>
          </p:cNvPr>
          <p:cNvSpPr>
            <a:spLocks noChangeShapeType="1"/>
          </p:cNvSpPr>
          <p:nvPr/>
        </p:nvSpPr>
        <p:spPr bwMode="auto">
          <a:xfrm flipV="1">
            <a:off x="8386763" y="4240213"/>
            <a:ext cx="0" cy="1600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518948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1" end="1"/>
                                            </p:txEl>
                                          </p:spTgt>
                                        </p:tgtEl>
                                        <p:attrNameLst>
                                          <p:attrName>style.visibility</p:attrName>
                                        </p:attrNameLst>
                                      </p:cBhvr>
                                      <p:to>
                                        <p:strVal val="visible"/>
                                      </p:to>
                                    </p:set>
                                    <p:animEffect transition="in" filter="fade">
                                      <p:cBhvr>
                                        <p:cTn id="10" dur="500"/>
                                        <p:tgtEl>
                                          <p:spTgt spid="614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Effect transition="in" filter="fade">
                                      <p:cBhvr>
                                        <p:cTn id="13"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30DE12E-588C-6742-9B6E-7256206FBEE8}"/>
              </a:ext>
            </a:extLst>
          </p:cNvPr>
          <p:cNvSpPr>
            <a:spLocks noGrp="1" noChangeArrowheads="1"/>
          </p:cNvSpPr>
          <p:nvPr>
            <p:ph type="title" idx="4294967295"/>
          </p:nvPr>
        </p:nvSpPr>
        <p:spPr>
          <a:xfrm>
            <a:off x="1828800" y="457200"/>
            <a:ext cx="8229600" cy="9906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 Using the Standard Normal Distribution (</a:t>
            </a:r>
            <a:r>
              <a:rPr lang="en-US" sz="2400" dirty="0">
                <a:solidFill>
                  <a:schemeClr val="tx1"/>
                </a:solidFill>
                <a:ea typeface="宋体" charset="-122"/>
              </a:rPr>
              <a:t>m</a:t>
            </a:r>
            <a:r>
              <a:rPr lang="en-US" altLang="zh-CN" sz="2400" dirty="0">
                <a:solidFill>
                  <a:schemeClr val="tx1"/>
                </a:solidFill>
                <a:ea typeface="宋体" charset="-122"/>
              </a:rPr>
              <a:t>ean = 0, </a:t>
            </a:r>
            <a:r>
              <a:rPr lang="en-US" altLang="zh-CN" sz="2400" dirty="0" err="1">
                <a:solidFill>
                  <a:schemeClr val="tx1"/>
                </a:solidFill>
                <a:ea typeface="宋体" charset="-122"/>
              </a:rPr>
              <a:t>sd</a:t>
            </a:r>
            <a:r>
              <a:rPr lang="en-US" altLang="zh-CN" sz="2400" dirty="0">
                <a:solidFill>
                  <a:schemeClr val="tx1"/>
                </a:solidFill>
                <a:ea typeface="宋体" charset="-122"/>
              </a:rPr>
              <a:t> = 1</a:t>
            </a:r>
            <a:r>
              <a:rPr lang="en-US" sz="2400" dirty="0">
                <a:solidFill>
                  <a:schemeClr val="tx1"/>
                </a:solidFill>
                <a:effectLst>
                  <a:outerShdw blurRad="38100" dist="38100" dir="2700000" algn="tl">
                    <a:srgbClr val="FFFFFF"/>
                  </a:outerShdw>
                </a:effectLst>
              </a:rPr>
              <a:t>) and r</a:t>
            </a:r>
          </a:p>
        </p:txBody>
      </p:sp>
      <p:sp>
        <p:nvSpPr>
          <p:cNvPr id="6147" name="Rectangle 3">
            <a:extLst>
              <a:ext uri="{FF2B5EF4-FFF2-40B4-BE49-F238E27FC236}">
                <a16:creationId xmlns:a16="http://schemas.microsoft.com/office/drawing/2014/main" id="{9424EFDC-9AA4-C243-B78A-88ED8195E406}"/>
              </a:ext>
            </a:extLst>
          </p:cNvPr>
          <p:cNvSpPr>
            <a:spLocks noGrp="1" noChangeArrowheads="1"/>
          </p:cNvSpPr>
          <p:nvPr>
            <p:ph idx="4294967295"/>
          </p:nvPr>
        </p:nvSpPr>
        <p:spPr>
          <a:xfrm>
            <a:off x="1524000" y="2057400"/>
            <a:ext cx="8229600" cy="4364038"/>
          </a:xfrm>
        </p:spPr>
        <p:txBody>
          <a:bodyPr rtlCol="0">
            <a:normAutofit/>
          </a:bodyPr>
          <a:lstStyle/>
          <a:p>
            <a:pPr eaLnBrk="1" fontAlgn="auto" hangingPunct="1">
              <a:spcAft>
                <a:spcPts val="0"/>
              </a:spcAft>
              <a:buClr>
                <a:srgbClr val="CC0000"/>
              </a:buClr>
              <a:defRPr/>
            </a:pPr>
            <a:r>
              <a:rPr lang="en-US" altLang="zh-CN" sz="2400" b="1" dirty="0">
                <a:solidFill>
                  <a:schemeClr val="tx1">
                    <a:lumMod val="85000"/>
                    <a:lumOff val="15000"/>
                  </a:schemeClr>
                </a:solidFill>
                <a:ea typeface="宋体" panose="02010600030101010101" pitchFamily="2" charset="-122"/>
              </a:rPr>
              <a:t>Find the z-score at the 15th percentile.</a:t>
            </a:r>
          </a:p>
          <a:p>
            <a:pPr marL="109537" indent="0" eaLnBrk="1" fontAlgn="auto" hangingPunct="1">
              <a:spcAft>
                <a:spcPts val="0"/>
              </a:spcAft>
              <a:buClr>
                <a:srgbClr val="CC0000"/>
              </a:buClr>
              <a:buFont typeface="Georgia" panose="02040502050405020303" pitchFamily="18" charset="0"/>
              <a:buNone/>
              <a:defRPr/>
            </a:pPr>
            <a:endParaRPr lang="en-US" altLang="zh-CN" sz="2400" b="1"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Tx/>
              <a:buChar char="•"/>
              <a:defRPr/>
            </a:pPr>
            <a:r>
              <a:rPr lang="en-US" altLang="zh-CN" sz="2400" b="1" dirty="0">
                <a:solidFill>
                  <a:schemeClr val="tx1">
                    <a:lumMod val="85000"/>
                    <a:lumOff val="15000"/>
                  </a:schemeClr>
                </a:solidFill>
                <a:ea typeface="宋体" panose="02010600030101010101" pitchFamily="2" charset="-122"/>
              </a:rPr>
              <a:t>Solution: </a:t>
            </a:r>
            <a:r>
              <a:rPr lang="en-US" altLang="zh-CN" sz="2400" dirty="0">
                <a:solidFill>
                  <a:schemeClr val="tx1">
                    <a:lumMod val="85000"/>
                    <a:lumOff val="15000"/>
                  </a:schemeClr>
                </a:solidFill>
                <a:ea typeface="宋体" panose="02010600030101010101" pitchFamily="2" charset="-122"/>
              </a:rPr>
              <a:t>Once again we use the command </a:t>
            </a:r>
            <a:r>
              <a:rPr lang="en-US" altLang="zh-CN" sz="2400" b="1" dirty="0">
                <a:solidFill>
                  <a:schemeClr val="tx1">
                    <a:lumMod val="85000"/>
                    <a:lumOff val="15000"/>
                  </a:schemeClr>
                </a:solidFill>
                <a:ea typeface="宋体" panose="02010600030101010101" pitchFamily="2" charset="-122"/>
              </a:rPr>
              <a:t>normal(area)</a:t>
            </a:r>
            <a:r>
              <a:rPr lang="en-US" altLang="zh-CN" sz="2400" dirty="0">
                <a:solidFill>
                  <a:schemeClr val="tx1">
                    <a:lumMod val="85000"/>
                    <a:lumOff val="15000"/>
                  </a:schemeClr>
                </a:solidFill>
                <a:ea typeface="宋体" panose="02010600030101010101" pitchFamily="2" charset="-122"/>
              </a:rPr>
              <a:t>, but because the z-score at the 15</a:t>
            </a:r>
            <a:r>
              <a:rPr lang="en-US" altLang="zh-CN" sz="2400" baseline="30000" dirty="0">
                <a:solidFill>
                  <a:schemeClr val="tx1">
                    <a:lumMod val="85000"/>
                    <a:lumOff val="15000"/>
                  </a:schemeClr>
                </a:solidFill>
                <a:ea typeface="宋体" panose="02010600030101010101" pitchFamily="2" charset="-122"/>
              </a:rPr>
              <a:t>th</a:t>
            </a:r>
            <a:r>
              <a:rPr lang="en-US" altLang="zh-CN" sz="2400" dirty="0">
                <a:solidFill>
                  <a:schemeClr val="tx1">
                    <a:lumMod val="85000"/>
                    <a:lumOff val="15000"/>
                  </a:schemeClr>
                </a:solidFill>
                <a:ea typeface="宋体" panose="02010600030101010101" pitchFamily="2" charset="-122"/>
              </a:rPr>
              <a:t> percentile is the z-score that has .15 of the area to its </a:t>
            </a:r>
            <a:r>
              <a:rPr lang="en-US" altLang="zh-CN" sz="2400" i="1" dirty="0">
                <a:solidFill>
                  <a:schemeClr val="tx1">
                    <a:lumMod val="85000"/>
                    <a:lumOff val="15000"/>
                  </a:schemeClr>
                </a:solidFill>
                <a:ea typeface="宋体" panose="02010600030101010101" pitchFamily="2" charset="-122"/>
              </a:rPr>
              <a:t>left</a:t>
            </a:r>
            <a:r>
              <a:rPr lang="en-US" altLang="zh-CN" sz="2400" dirty="0">
                <a:solidFill>
                  <a:schemeClr val="tx1">
                    <a:lumMod val="85000"/>
                    <a:lumOff val="15000"/>
                  </a:schemeClr>
                </a:solidFill>
                <a:ea typeface="宋体" panose="02010600030101010101" pitchFamily="2" charset="-122"/>
              </a:rPr>
              <a:t>, we simply substitute the value .15 for the area as follows:  </a:t>
            </a:r>
            <a:r>
              <a:rPr lang="en-US" altLang="zh-CN" sz="2400" b="1" dirty="0" err="1">
                <a:solidFill>
                  <a:schemeClr val="tx1">
                    <a:lumMod val="85000"/>
                    <a:lumOff val="15000"/>
                  </a:schemeClr>
                </a:solidFill>
                <a:ea typeface="宋体" panose="02010600030101010101" pitchFamily="2" charset="-122"/>
              </a:rPr>
              <a:t>qnorm</a:t>
            </a:r>
            <a:r>
              <a:rPr lang="en-US" altLang="zh-CN" sz="2400" b="1" dirty="0">
                <a:solidFill>
                  <a:schemeClr val="tx1">
                    <a:lumMod val="85000"/>
                    <a:lumOff val="15000"/>
                  </a:schemeClr>
                </a:solidFill>
                <a:ea typeface="宋体" panose="02010600030101010101" pitchFamily="2" charset="-122"/>
              </a:rPr>
              <a:t>(.15) </a:t>
            </a:r>
          </a:p>
          <a:p>
            <a:pPr marL="109537" indent="0" eaLnBrk="1" fontAlgn="auto" hangingPunct="1">
              <a:spcAft>
                <a:spcPts val="0"/>
              </a:spcAft>
              <a:buClr>
                <a:srgbClr val="CC0000"/>
              </a:buClr>
              <a:buFont typeface="Georgia" panose="02040502050405020303" pitchFamily="18" charset="0"/>
              <a:buNone/>
              <a:defRPr/>
            </a:pPr>
            <a:endParaRPr lang="en-US" altLang="zh-CN" sz="2400" b="1"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Tx/>
              <a:buChar char="•"/>
              <a:defRPr/>
            </a:pPr>
            <a:r>
              <a:rPr lang="en-US" altLang="zh-CN" sz="2400" dirty="0">
                <a:solidFill>
                  <a:schemeClr val="tx1">
                    <a:lumMod val="85000"/>
                    <a:lumOff val="15000"/>
                  </a:schemeClr>
                </a:solidFill>
                <a:ea typeface="宋体" panose="02010600030101010101" pitchFamily="2" charset="-122"/>
              </a:rPr>
              <a:t>As in the earlier slide, the result we obtain is -1.036.</a:t>
            </a:r>
          </a:p>
          <a:p>
            <a:pPr eaLnBrk="1" fontAlgn="auto" hangingPunct="1">
              <a:spcAft>
                <a:spcPts val="0"/>
              </a:spcAft>
              <a:buClr>
                <a:srgbClr val="CC0000"/>
              </a:buClr>
              <a:defRPr/>
            </a:pPr>
            <a:endParaRPr lang="en-US" altLang="en-US" dirty="0">
              <a:solidFill>
                <a:schemeClr val="tx1">
                  <a:lumMod val="85000"/>
                  <a:lumOff val="15000"/>
                </a:schemeClr>
              </a:solidFill>
            </a:endParaRPr>
          </a:p>
        </p:txBody>
      </p:sp>
    </p:spTree>
    <p:extLst>
      <p:ext uri="{BB962C8B-B14F-4D97-AF65-F5344CB8AC3E}">
        <p14:creationId xmlns:p14="http://schemas.microsoft.com/office/powerpoint/2010/main" val="276052916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2" end="2"/>
                                            </p:txEl>
                                          </p:spTgt>
                                        </p:tgtEl>
                                        <p:attrNameLst>
                                          <p:attrName>style.visibility</p:attrName>
                                        </p:attrNameLst>
                                      </p:cBhvr>
                                      <p:to>
                                        <p:strVal val="visible"/>
                                      </p:to>
                                    </p:set>
                                    <p:animEffect transition="in" filter="fade">
                                      <p:cBhvr>
                                        <p:cTn id="10" dur="500"/>
                                        <p:tgtEl>
                                          <p:spTgt spid="614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4" end="4"/>
                                            </p:txEl>
                                          </p:spTgt>
                                        </p:tgtEl>
                                        <p:attrNameLst>
                                          <p:attrName>style.visibility</p:attrName>
                                        </p:attrNameLst>
                                      </p:cBhvr>
                                      <p:to>
                                        <p:strVal val="visible"/>
                                      </p:to>
                                    </p:set>
                                    <p:animEffect transition="in" filter="fade">
                                      <p:cBhvr>
                                        <p:cTn id="13" dur="500"/>
                                        <p:tgtEl>
                                          <p:spTgt spid="61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E6B5FA9-EC3E-7D42-8B95-16C6D79766B9}"/>
              </a:ext>
            </a:extLst>
          </p:cNvPr>
          <p:cNvSpPr>
            <a:spLocks noGrp="1" noChangeArrowheads="1"/>
          </p:cNvSpPr>
          <p:nvPr>
            <p:ph type="title" idx="4294967295"/>
          </p:nvPr>
        </p:nvSpPr>
        <p:spPr>
          <a:xfrm>
            <a:off x="1905000" y="304800"/>
            <a:ext cx="8458200" cy="838200"/>
          </a:xfrm>
        </p:spPr>
        <p:txBody>
          <a:bodyPr>
            <a:norm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 Using the Normal Distribution </a:t>
            </a:r>
          </a:p>
        </p:txBody>
      </p:sp>
      <p:sp>
        <p:nvSpPr>
          <p:cNvPr id="50178" name="Rectangle 3">
            <a:extLst>
              <a:ext uri="{FF2B5EF4-FFF2-40B4-BE49-F238E27FC236}">
                <a16:creationId xmlns:a16="http://schemas.microsoft.com/office/drawing/2014/main" id="{D5367EEF-D934-D214-9AAD-33BE5E037B2A}"/>
              </a:ext>
            </a:extLst>
          </p:cNvPr>
          <p:cNvSpPr>
            <a:spLocks noGrp="1" noChangeArrowheads="1"/>
          </p:cNvSpPr>
          <p:nvPr>
            <p:ph idx="4294967295"/>
          </p:nvPr>
        </p:nvSpPr>
        <p:spPr>
          <a:xfrm>
            <a:off x="1524000" y="1447800"/>
            <a:ext cx="8229600" cy="4973638"/>
          </a:xfrm>
        </p:spPr>
        <p:txBody>
          <a:bodyPr/>
          <a:lstStyle/>
          <a:p>
            <a:pPr eaLnBrk="1" hangingPunct="1">
              <a:buClr>
                <a:srgbClr val="CC0000"/>
              </a:buClr>
              <a:buFont typeface="Georgia" panose="02040502050405020303" pitchFamily="18" charset="0"/>
              <a:buNone/>
            </a:pPr>
            <a:r>
              <a:rPr lang="en-US" altLang="en-US" sz="2400"/>
              <a:t>Consider a histogram of the socioeconomic status (ses) distribution in the NELS with a normal curve overlay.</a:t>
            </a:r>
          </a:p>
          <a:p>
            <a:pPr eaLnBrk="1" hangingPunct="1">
              <a:buClr>
                <a:srgbClr val="CC0000"/>
              </a:buClr>
              <a:buFont typeface="Georgia" panose="02040502050405020303" pitchFamily="18" charset="0"/>
              <a:buNone/>
            </a:pPr>
            <a:endParaRPr lang="en-US" altLang="en-US" sz="2400"/>
          </a:p>
          <a:p>
            <a:pPr eaLnBrk="1" hangingPunct="1">
              <a:buClr>
                <a:srgbClr val="CC0000"/>
              </a:buClr>
              <a:buFont typeface="Georgia" panose="02040502050405020303" pitchFamily="18" charset="0"/>
              <a:buNone/>
            </a:pPr>
            <a:endParaRPr lang="en-US" altLang="en-US" sz="2400"/>
          </a:p>
          <a:p>
            <a:pPr eaLnBrk="1" hangingPunct="1">
              <a:buClr>
                <a:srgbClr val="CC0000"/>
              </a:buClr>
              <a:buFont typeface="Georgia" panose="02040502050405020303" pitchFamily="18" charset="0"/>
              <a:buNone/>
            </a:pPr>
            <a:endParaRPr lang="en-US" altLang="en-US" sz="2400"/>
          </a:p>
          <a:p>
            <a:pPr eaLnBrk="1" hangingPunct="1">
              <a:buClr>
                <a:srgbClr val="CC0000"/>
              </a:buClr>
              <a:buFont typeface="Georgia" panose="02040502050405020303" pitchFamily="18" charset="0"/>
              <a:buNone/>
            </a:pPr>
            <a:endParaRPr lang="en-US" altLang="en-US" sz="2400"/>
          </a:p>
          <a:p>
            <a:pPr eaLnBrk="1" hangingPunct="1">
              <a:buClr>
                <a:srgbClr val="CC0000"/>
              </a:buClr>
              <a:buFont typeface="Georgia" panose="02040502050405020303" pitchFamily="18" charset="0"/>
              <a:buNone/>
            </a:pPr>
            <a:endParaRPr lang="en-US" altLang="en-US" sz="2400"/>
          </a:p>
          <a:p>
            <a:pPr eaLnBrk="1" hangingPunct="1">
              <a:buClr>
                <a:srgbClr val="CC0000"/>
              </a:buClr>
              <a:buFont typeface="Georgia" panose="02040502050405020303" pitchFamily="18" charset="0"/>
              <a:buNone/>
            </a:pPr>
            <a:r>
              <a:rPr lang="en-US" altLang="en-US" sz="2400"/>
              <a:t>The ses distribution is approximately normally distributed with mean 18.40 and standard deviation 6.92 and we may use the normal probability distribution to estimate areas under the ses curve. </a:t>
            </a:r>
          </a:p>
        </p:txBody>
      </p:sp>
      <p:pic>
        <p:nvPicPr>
          <p:cNvPr id="50179" name="Picture 4">
            <a:extLst>
              <a:ext uri="{FF2B5EF4-FFF2-40B4-BE49-F238E27FC236}">
                <a16:creationId xmlns:a16="http://schemas.microsoft.com/office/drawing/2014/main" id="{3FC85EB1-0FD0-A755-1860-5E04D99DA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1" y="2438401"/>
            <a:ext cx="25241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316519"/>
      </p:ext>
    </p:extLst>
  </p:cSld>
  <p:clrMapOvr>
    <a:masterClrMapping/>
  </p:clrMapOvr>
  <p:transition>
    <p:fade thruBlk="1"/>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95E9C16-B4DE-3449-93C3-21E2587173D1}"/>
              </a:ext>
            </a:extLst>
          </p:cNvPr>
          <p:cNvSpPr>
            <a:spLocks noGrp="1" noChangeArrowheads="1"/>
          </p:cNvSpPr>
          <p:nvPr>
            <p:ph type="title" idx="4294967295"/>
          </p:nvPr>
        </p:nvSpPr>
        <p:spPr>
          <a:xfrm>
            <a:off x="1752600" y="152401"/>
            <a:ext cx="8229600" cy="1031875"/>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 Using Data That Are Known or Assumed to Be Normally or Approximately Normally Distributed</a:t>
            </a:r>
            <a:r>
              <a:rPr lang="en-US" sz="2400" dirty="0"/>
              <a:t> </a:t>
            </a:r>
          </a:p>
        </p:txBody>
      </p:sp>
      <p:sp>
        <p:nvSpPr>
          <p:cNvPr id="6147" name="Rectangle 3">
            <a:extLst>
              <a:ext uri="{FF2B5EF4-FFF2-40B4-BE49-F238E27FC236}">
                <a16:creationId xmlns:a16="http://schemas.microsoft.com/office/drawing/2014/main" id="{F3B59046-8E64-E8D9-DE8D-020F22584060}"/>
              </a:ext>
            </a:extLst>
          </p:cNvPr>
          <p:cNvSpPr>
            <a:spLocks noGrp="1" noChangeArrowheads="1"/>
          </p:cNvSpPr>
          <p:nvPr>
            <p:ph idx="4294967295"/>
          </p:nvPr>
        </p:nvSpPr>
        <p:spPr>
          <a:xfrm>
            <a:off x="2133600" y="1371600"/>
            <a:ext cx="8534400" cy="5334000"/>
          </a:xfrm>
        </p:spPr>
        <p:txBody>
          <a:bodyPr/>
          <a:lstStyle/>
          <a:p>
            <a:pPr marL="642938" indent="-533400" eaLnBrk="1" hangingPunct="1">
              <a:buFont typeface="Georgia" panose="02040502050405020303" pitchFamily="18" charset="0"/>
              <a:buNone/>
            </a:pPr>
            <a:r>
              <a:rPr lang="en-US" altLang="zh-CN" sz="2400">
                <a:ea typeface="宋体" panose="02010600030101010101" pitchFamily="2" charset="-122"/>
              </a:rPr>
              <a:t>For the ses distribution in the NELS data set,</a:t>
            </a:r>
          </a:p>
          <a:p>
            <a:pPr marL="642938" indent="-533400" eaLnBrk="1" hangingPunct="1">
              <a:buFont typeface="Georgia" panose="02040502050405020303" pitchFamily="18" charset="0"/>
              <a:buNone/>
            </a:pPr>
            <a:r>
              <a:rPr lang="en-US" altLang="zh-CN" sz="2400">
                <a:ea typeface="宋体" panose="02010600030101010101" pitchFamily="2" charset="-122"/>
              </a:rPr>
              <a:t>approximate the proportion of students scoring &lt; 26</a:t>
            </a:r>
          </a:p>
          <a:p>
            <a:pPr marL="642938" indent="-533400" eaLnBrk="1" hangingPunct="1">
              <a:buClr>
                <a:srgbClr val="CC0000"/>
              </a:buClr>
            </a:pPr>
            <a:r>
              <a:rPr lang="en-US" altLang="zh-CN" sz="2400">
                <a:ea typeface="宋体" panose="02010600030101010101" pitchFamily="2" charset="-122"/>
              </a:rPr>
              <a:t>By finding the shaded area under the normal curve</a:t>
            </a:r>
          </a:p>
          <a:p>
            <a:pPr marL="642938" indent="-533400" eaLnBrk="1" hangingPunct="1">
              <a:buClr>
                <a:srgbClr val="CC0000"/>
              </a:buClr>
            </a:pPr>
            <a:r>
              <a:rPr lang="en-US" altLang="zh-CN" sz="2400">
                <a:ea typeface="宋体" panose="02010600030101010101" pitchFamily="2" charset="-122"/>
              </a:rPr>
              <a:t>By using the frequency distribution table</a:t>
            </a:r>
          </a:p>
        </p:txBody>
      </p:sp>
      <p:pic>
        <p:nvPicPr>
          <p:cNvPr id="51203" name="Picture 12" descr="Slide 39 for Chapter 8 PP">
            <a:extLst>
              <a:ext uri="{FF2B5EF4-FFF2-40B4-BE49-F238E27FC236}">
                <a16:creationId xmlns:a16="http://schemas.microsoft.com/office/drawing/2014/main" id="{F9BAE70E-5750-99E5-4C87-A3B15F0C2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352800"/>
            <a:ext cx="4267200" cy="342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64198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fade">
                                      <p:cBhvr>
                                        <p:cTn id="17" dur="500"/>
                                        <p:tgtEl>
                                          <p:spTgt spid="6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fade">
                                      <p:cBhvr>
                                        <p:cTn id="22" dur="500"/>
                                        <p:tgtEl>
                                          <p:spTgt spid="6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72D7791-8AF6-3E48-8A47-9E823D625BB0}"/>
              </a:ext>
            </a:extLst>
          </p:cNvPr>
          <p:cNvSpPr>
            <a:spLocks noGrp="1" noChangeArrowheads="1"/>
          </p:cNvSpPr>
          <p:nvPr>
            <p:ph type="title" idx="4294967295"/>
          </p:nvPr>
        </p:nvSpPr>
        <p:spPr>
          <a:xfrm>
            <a:off x="1905000" y="304800"/>
            <a:ext cx="8382000" cy="15240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 Using Data That Are Known or Assumed to Be Normally or Approximately Normally Distributed – with online Table 1</a:t>
            </a:r>
          </a:p>
        </p:txBody>
      </p:sp>
      <p:sp>
        <p:nvSpPr>
          <p:cNvPr id="6147" name="Rectangle 3">
            <a:extLst>
              <a:ext uri="{FF2B5EF4-FFF2-40B4-BE49-F238E27FC236}">
                <a16:creationId xmlns:a16="http://schemas.microsoft.com/office/drawing/2014/main" id="{811D1056-6CEC-1116-81C6-7A3BE96AAC96}"/>
              </a:ext>
            </a:extLst>
          </p:cNvPr>
          <p:cNvSpPr>
            <a:spLocks noGrp="1" noChangeArrowheads="1"/>
          </p:cNvSpPr>
          <p:nvPr>
            <p:ph idx="4294967295"/>
          </p:nvPr>
        </p:nvSpPr>
        <p:spPr>
          <a:xfrm>
            <a:off x="1905000" y="2057400"/>
            <a:ext cx="7848600" cy="4592638"/>
          </a:xfrm>
        </p:spPr>
        <p:txBody>
          <a:bodyPr/>
          <a:lstStyle/>
          <a:p>
            <a:pPr eaLnBrk="1" hangingPunct="1">
              <a:buFont typeface="Georgia" panose="02040502050405020303" pitchFamily="18" charset="0"/>
              <a:buNone/>
            </a:pPr>
            <a:r>
              <a:rPr lang="en-US" altLang="zh-CN" sz="2400">
                <a:solidFill>
                  <a:srgbClr val="CC0000"/>
                </a:solidFill>
                <a:ea typeface="宋体" panose="02010600030101010101" pitchFamily="2" charset="-122"/>
              </a:rPr>
              <a:t>We first convert 26 to a standard score</a:t>
            </a:r>
          </a:p>
          <a:p>
            <a:pPr eaLnBrk="1" hangingPunct="1">
              <a:buFont typeface="Georgia" panose="02040502050405020303" pitchFamily="18" charset="0"/>
              <a:buNone/>
            </a:pPr>
            <a:endParaRPr lang="en-US" altLang="zh-CN" sz="2400">
              <a:solidFill>
                <a:srgbClr val="CC0000"/>
              </a:solidFill>
              <a:ea typeface="宋体" panose="02010600030101010101" pitchFamily="2" charset="-122"/>
            </a:endParaRPr>
          </a:p>
          <a:p>
            <a:pPr eaLnBrk="1" hangingPunct="1">
              <a:buFont typeface="Georgia" panose="02040502050405020303" pitchFamily="18" charset="0"/>
              <a:buNone/>
            </a:pPr>
            <a:endParaRPr lang="en-US" altLang="zh-CN" sz="2400">
              <a:solidFill>
                <a:srgbClr val="CC0000"/>
              </a:solidFill>
              <a:ea typeface="宋体" panose="02010600030101010101" pitchFamily="2" charset="-122"/>
            </a:endParaRPr>
          </a:p>
          <a:p>
            <a:pPr eaLnBrk="1" hangingPunct="1">
              <a:buFont typeface="Georgia" panose="02040502050405020303" pitchFamily="18" charset="0"/>
              <a:buNone/>
            </a:pPr>
            <a:r>
              <a:rPr lang="en-US" altLang="zh-CN" sz="2400">
                <a:solidFill>
                  <a:srgbClr val="CC0000"/>
                </a:solidFill>
                <a:ea typeface="宋体" panose="02010600030101010101" pitchFamily="2" charset="-122"/>
              </a:rPr>
              <a:t>For the standard normal, we need to find the the probability that z &lt; 1.10</a:t>
            </a:r>
          </a:p>
          <a:p>
            <a:pPr eaLnBrk="1" hangingPunct="1">
              <a:buClr>
                <a:srgbClr val="CC0000"/>
              </a:buClr>
              <a:buFont typeface="Georgia" panose="02040502050405020303" pitchFamily="18" charset="0"/>
              <a:buNone/>
            </a:pPr>
            <a:r>
              <a:rPr lang="en-US" altLang="zh-CN" sz="2400">
                <a:solidFill>
                  <a:srgbClr val="CC0000"/>
                </a:solidFill>
                <a:ea typeface="宋体" panose="02010600030101010101" pitchFamily="2" charset="-122"/>
              </a:rPr>
              <a:t>Using the online Table 1 in Appendix C, we see that the area to the right of 1.10 is .1357</a:t>
            </a:r>
          </a:p>
          <a:p>
            <a:pPr eaLnBrk="1" hangingPunct="1">
              <a:buClr>
                <a:srgbClr val="CC0000"/>
              </a:buClr>
              <a:buFont typeface="Georgia" panose="02040502050405020303" pitchFamily="18" charset="0"/>
              <a:buNone/>
            </a:pPr>
            <a:r>
              <a:rPr lang="en-US" altLang="zh-CN" sz="2400">
                <a:solidFill>
                  <a:srgbClr val="CC0000"/>
                </a:solidFill>
                <a:ea typeface="宋体" panose="02010600030101010101" pitchFamily="2" charset="-122"/>
              </a:rPr>
              <a:t>The area to the left of 1.10 is therefore 1 - .1357 = .8643</a:t>
            </a:r>
          </a:p>
          <a:p>
            <a:pPr eaLnBrk="1" hangingPunct="1">
              <a:buClr>
                <a:srgbClr val="CC0000"/>
              </a:buClr>
              <a:buFont typeface="Georgia" panose="02040502050405020303" pitchFamily="18" charset="0"/>
              <a:buNone/>
            </a:pPr>
            <a:endParaRPr lang="en-US" altLang="zh-CN">
              <a:ea typeface="宋体" panose="02010600030101010101" pitchFamily="2" charset="-122"/>
            </a:endParaRPr>
          </a:p>
        </p:txBody>
      </p:sp>
      <p:graphicFrame>
        <p:nvGraphicFramePr>
          <p:cNvPr id="52227" name="Object 7">
            <a:extLst>
              <a:ext uri="{FF2B5EF4-FFF2-40B4-BE49-F238E27FC236}">
                <a16:creationId xmlns:a16="http://schemas.microsoft.com/office/drawing/2014/main" id="{3D2BC3F6-5201-9609-4CDA-6868049A41E8}"/>
              </a:ext>
            </a:extLst>
          </p:cNvPr>
          <p:cNvGraphicFramePr>
            <a:graphicFrameLocks noChangeAspect="1"/>
          </p:cNvGraphicFramePr>
          <p:nvPr/>
        </p:nvGraphicFramePr>
        <p:xfrm>
          <a:off x="2209800" y="2590800"/>
          <a:ext cx="2971800" cy="8509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52227" name="Object 7">
                        <a:extLst>
                          <a:ext uri="{FF2B5EF4-FFF2-40B4-BE49-F238E27FC236}">
                            <a16:creationId xmlns:a16="http://schemas.microsoft.com/office/drawing/2014/main" id="{3D2BC3F6-5201-9609-4CDA-6868049A4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590800"/>
                        <a:ext cx="29718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837004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3" end="3"/>
                                            </p:txEl>
                                          </p:spTgt>
                                        </p:tgtEl>
                                        <p:attrNameLst>
                                          <p:attrName>style.visibility</p:attrName>
                                        </p:attrNameLst>
                                      </p:cBhvr>
                                      <p:to>
                                        <p:strVal val="visible"/>
                                      </p:to>
                                    </p:set>
                                    <p:animEffect transition="in" filter="fade">
                                      <p:cBhvr>
                                        <p:cTn id="10" dur="500"/>
                                        <p:tgtEl>
                                          <p:spTgt spid="614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4" end="4"/>
                                            </p:txEl>
                                          </p:spTgt>
                                        </p:tgtEl>
                                        <p:attrNameLst>
                                          <p:attrName>style.visibility</p:attrName>
                                        </p:attrNameLst>
                                      </p:cBhvr>
                                      <p:to>
                                        <p:strVal val="visible"/>
                                      </p:to>
                                    </p:set>
                                    <p:animEffect transition="in" filter="fade">
                                      <p:cBhvr>
                                        <p:cTn id="13" dur="500"/>
                                        <p:tgtEl>
                                          <p:spTgt spid="614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147">
                                            <p:txEl>
                                              <p:pRg st="5" end="5"/>
                                            </p:txEl>
                                          </p:spTgt>
                                        </p:tgtEl>
                                        <p:attrNameLst>
                                          <p:attrName>style.visibility</p:attrName>
                                        </p:attrNameLst>
                                      </p:cBhvr>
                                      <p:to>
                                        <p:strVal val="visible"/>
                                      </p:to>
                                    </p:set>
                                    <p:animEffect transition="in" filter="fade">
                                      <p:cBhvr>
                                        <p:cTn id="16" dur="500"/>
                                        <p:tgtEl>
                                          <p:spTgt spid="6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614AF98-2AC6-8843-88FE-BF20C1D2CC64}"/>
              </a:ext>
            </a:extLst>
          </p:cNvPr>
          <p:cNvSpPr>
            <a:spLocks noGrp="1" noChangeArrowheads="1"/>
          </p:cNvSpPr>
          <p:nvPr>
            <p:ph type="title" idx="4294967295"/>
          </p:nvPr>
        </p:nvSpPr>
        <p:spPr>
          <a:xfrm>
            <a:off x="1676400" y="304800"/>
            <a:ext cx="8229600" cy="9906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Example Using Data That Are Known or Assumed to Be Normally or Approximately Normally Distributed – R</a:t>
            </a:r>
          </a:p>
        </p:txBody>
      </p:sp>
      <p:sp>
        <p:nvSpPr>
          <p:cNvPr id="6147" name="Rectangle 3">
            <a:extLst>
              <a:ext uri="{FF2B5EF4-FFF2-40B4-BE49-F238E27FC236}">
                <a16:creationId xmlns:a16="http://schemas.microsoft.com/office/drawing/2014/main" id="{22118ECB-7406-73AD-A0DC-EE69634E4FBA}"/>
              </a:ext>
            </a:extLst>
          </p:cNvPr>
          <p:cNvSpPr>
            <a:spLocks noGrp="1" noChangeArrowheads="1"/>
          </p:cNvSpPr>
          <p:nvPr>
            <p:ph idx="4294967295"/>
          </p:nvPr>
        </p:nvSpPr>
        <p:spPr>
          <a:xfrm>
            <a:off x="1524000" y="1828800"/>
            <a:ext cx="8229600" cy="4592638"/>
          </a:xfrm>
        </p:spPr>
        <p:txBody>
          <a:bodyPr/>
          <a:lstStyle/>
          <a:p>
            <a:pPr eaLnBrk="1" hangingPunct="1">
              <a:spcBef>
                <a:spcPct val="0"/>
              </a:spcBef>
              <a:buClrTx/>
              <a:buFontTx/>
              <a:buNone/>
            </a:pPr>
            <a:r>
              <a:rPr lang="en-US" altLang="zh-CN" sz="2400" b="1">
                <a:ea typeface="宋体" panose="02010600030101010101" pitchFamily="2" charset="-122"/>
              </a:rPr>
              <a:t>Question: </a:t>
            </a:r>
            <a:r>
              <a:rPr lang="en-US" altLang="zh-CN" sz="2400">
                <a:ea typeface="宋体" panose="02010600030101010101" pitchFamily="2" charset="-122"/>
              </a:rPr>
              <a:t>Estimate the proportion of students scoring &lt; 26 in an approximately normal distribution with mean 18.40 and standard deviation 6.92.</a:t>
            </a:r>
          </a:p>
          <a:p>
            <a:pPr eaLnBrk="1" hangingPunct="1">
              <a:buClr>
                <a:srgbClr val="CC0000"/>
              </a:buClr>
              <a:buFont typeface="Georgia" panose="02040502050405020303" pitchFamily="18" charset="0"/>
              <a:buNone/>
            </a:pPr>
            <a:endParaRPr lang="en-US" altLang="zh-CN" sz="2400">
              <a:ea typeface="宋体" panose="02010600030101010101" pitchFamily="2" charset="-122"/>
            </a:endParaRPr>
          </a:p>
          <a:p>
            <a:pPr eaLnBrk="1" hangingPunct="1">
              <a:buClr>
                <a:srgbClr val="CC0000"/>
              </a:buClr>
              <a:buFont typeface="Georgia" panose="02040502050405020303" pitchFamily="18" charset="0"/>
              <a:buNone/>
            </a:pPr>
            <a:r>
              <a:rPr lang="en-US" altLang="zh-CN" sz="2400" b="1">
                <a:ea typeface="宋体" panose="02010600030101010101" pitchFamily="2" charset="-122"/>
              </a:rPr>
              <a:t>Solution:</a:t>
            </a:r>
            <a:r>
              <a:rPr lang="en-US" altLang="zh-CN" sz="2400">
                <a:ea typeface="宋体" panose="02010600030101010101" pitchFamily="2" charset="-122"/>
              </a:rPr>
              <a:t> Convert the score of 26 to a z-score and use the R command p</a:t>
            </a:r>
            <a:r>
              <a:rPr lang="en-US" altLang="zh-CN" sz="2400" b="1">
                <a:ea typeface="宋体" panose="02010600030101010101" pitchFamily="2" charset="-122"/>
              </a:rPr>
              <a:t>norm(z) </a:t>
            </a:r>
          </a:p>
          <a:p>
            <a:pPr eaLnBrk="1" hangingPunct="1">
              <a:buClr>
                <a:srgbClr val="CC0000"/>
              </a:buClr>
              <a:buFont typeface="Georgia" panose="02040502050405020303" pitchFamily="18" charset="0"/>
              <a:buNone/>
            </a:pPr>
            <a:endParaRPr lang="en-US" altLang="zh-CN" sz="2400" b="1">
              <a:ea typeface="宋体" panose="02010600030101010101" pitchFamily="2" charset="-122"/>
            </a:endParaRPr>
          </a:p>
          <a:p>
            <a:pPr algn="ctr" eaLnBrk="1" hangingPunct="1">
              <a:buClr>
                <a:srgbClr val="CC0000"/>
              </a:buClr>
              <a:buFont typeface="Georgia" panose="02040502050405020303" pitchFamily="18" charset="0"/>
              <a:buNone/>
            </a:pPr>
            <a:r>
              <a:rPr lang="en-US" altLang="zh-CN" sz="2400" b="1">
                <a:ea typeface="宋体" panose="02010600030101010101" pitchFamily="2" charset="-122"/>
              </a:rPr>
              <a:t>pnorm((26-18.40)/6.92,0,1)</a:t>
            </a:r>
          </a:p>
          <a:p>
            <a:pPr eaLnBrk="1" hangingPunct="1">
              <a:buClr>
                <a:srgbClr val="CC0000"/>
              </a:buClr>
              <a:buFont typeface="Georgia" panose="02040502050405020303" pitchFamily="18" charset="0"/>
              <a:buNone/>
            </a:pPr>
            <a:endParaRPr lang="en-US" altLang="zh-CN" sz="2400" b="1">
              <a:ea typeface="宋体" panose="02010600030101010101" pitchFamily="2" charset="-122"/>
            </a:endParaRPr>
          </a:p>
          <a:p>
            <a:pPr eaLnBrk="1" hangingPunct="1">
              <a:buClr>
                <a:srgbClr val="CC0000"/>
              </a:buClr>
              <a:buFont typeface="Georgia" panose="02040502050405020303" pitchFamily="18" charset="0"/>
              <a:buNone/>
            </a:pPr>
            <a:r>
              <a:rPr lang="en-US" altLang="zh-CN" sz="2400">
                <a:ea typeface="宋体" panose="02010600030101010101" pitchFamily="2" charset="-122"/>
              </a:rPr>
              <a:t>The answer we obtain in the Console Window is: .8640</a:t>
            </a:r>
          </a:p>
        </p:txBody>
      </p:sp>
    </p:spTree>
    <p:extLst>
      <p:ext uri="{BB962C8B-B14F-4D97-AF65-F5344CB8AC3E}">
        <p14:creationId xmlns:p14="http://schemas.microsoft.com/office/powerpoint/2010/main" val="14966195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2" end="2"/>
                                            </p:txEl>
                                          </p:spTgt>
                                        </p:tgtEl>
                                        <p:attrNameLst>
                                          <p:attrName>style.visibility</p:attrName>
                                        </p:attrNameLst>
                                      </p:cBhvr>
                                      <p:to>
                                        <p:strVal val="visible"/>
                                      </p:to>
                                    </p:set>
                                    <p:animEffect transition="in" filter="fade">
                                      <p:cBhvr>
                                        <p:cTn id="10" dur="500"/>
                                        <p:tgtEl>
                                          <p:spTgt spid="614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4" end="4"/>
                                            </p:txEl>
                                          </p:spTgt>
                                        </p:tgtEl>
                                        <p:attrNameLst>
                                          <p:attrName>style.visibility</p:attrName>
                                        </p:attrNameLst>
                                      </p:cBhvr>
                                      <p:to>
                                        <p:strVal val="visible"/>
                                      </p:to>
                                    </p:set>
                                    <p:animEffect transition="in" filter="fade">
                                      <p:cBhvr>
                                        <p:cTn id="13" dur="500"/>
                                        <p:tgtEl>
                                          <p:spTgt spid="614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147">
                                            <p:txEl>
                                              <p:pRg st="6" end="6"/>
                                            </p:txEl>
                                          </p:spTgt>
                                        </p:tgtEl>
                                        <p:attrNameLst>
                                          <p:attrName>style.visibility</p:attrName>
                                        </p:attrNameLst>
                                      </p:cBhvr>
                                      <p:to>
                                        <p:strVal val="visible"/>
                                      </p:to>
                                    </p:set>
                                    <p:animEffect transition="in" filter="fade">
                                      <p:cBhvr>
                                        <p:cTn id="16" dur="500"/>
                                        <p:tgtEl>
                                          <p:spTgt spid="61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F806681-B581-0842-963A-C6FEF48112A5}"/>
              </a:ext>
            </a:extLst>
          </p:cNvPr>
          <p:cNvSpPr>
            <a:spLocks noGrp="1" noChangeArrowheads="1"/>
          </p:cNvSpPr>
          <p:nvPr>
            <p:ph type="title" idx="4294967295"/>
          </p:nvPr>
        </p:nvSpPr>
        <p:spPr>
          <a:xfrm>
            <a:off x="2133600" y="457200"/>
            <a:ext cx="7772400" cy="8382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Actual Results</a:t>
            </a:r>
            <a:r>
              <a:rPr lang="en-US" sz="2400" dirty="0">
                <a:solidFill>
                  <a:schemeClr val="tx1"/>
                </a:solidFill>
              </a:rPr>
              <a:t> Based on Frequency Distribution Table</a:t>
            </a:r>
          </a:p>
        </p:txBody>
      </p:sp>
      <p:sp>
        <p:nvSpPr>
          <p:cNvPr id="6147" name="Rectangle 3">
            <a:extLst>
              <a:ext uri="{FF2B5EF4-FFF2-40B4-BE49-F238E27FC236}">
                <a16:creationId xmlns:a16="http://schemas.microsoft.com/office/drawing/2014/main" id="{490C4493-AF82-08B4-E492-08E126E6793E}"/>
              </a:ext>
            </a:extLst>
          </p:cNvPr>
          <p:cNvSpPr>
            <a:spLocks noGrp="1" noChangeArrowheads="1"/>
          </p:cNvSpPr>
          <p:nvPr>
            <p:ph idx="4294967295"/>
          </p:nvPr>
        </p:nvSpPr>
        <p:spPr>
          <a:xfrm>
            <a:off x="1524000" y="1828800"/>
            <a:ext cx="8229600" cy="4592638"/>
          </a:xfrm>
        </p:spPr>
        <p:txBody>
          <a:bodyPr/>
          <a:lstStyle/>
          <a:p>
            <a:pPr marL="642938" indent="-533400" eaLnBrk="1" hangingPunct="1">
              <a:buFont typeface="Georgia" panose="02040502050405020303" pitchFamily="18" charset="0"/>
              <a:buNone/>
            </a:pPr>
            <a:r>
              <a:rPr lang="en-US" altLang="zh-CN" sz="2400">
                <a:ea typeface="宋体" panose="02010600030101010101" pitchFamily="2" charset="-122"/>
              </a:rPr>
              <a:t>According to the frequency distribution table, the actual percentage of students scoring &lt;26 on ses is 85.6. </a:t>
            </a:r>
          </a:p>
          <a:p>
            <a:pPr marL="642938" indent="-533400" eaLnBrk="1" hangingPunct="1">
              <a:buFont typeface="Georgia" panose="02040502050405020303" pitchFamily="18" charset="0"/>
              <a:buNone/>
            </a:pPr>
            <a:endParaRPr lang="en-US" altLang="zh-CN">
              <a:ea typeface="宋体" panose="02010600030101010101" pitchFamily="2" charset="-122"/>
            </a:endParaRPr>
          </a:p>
          <a:p>
            <a:pPr marL="642938" indent="-533400" eaLnBrk="1" hangingPunct="1">
              <a:buFont typeface="Georgia" panose="02040502050405020303" pitchFamily="18" charset="0"/>
              <a:buNone/>
            </a:pPr>
            <a:endParaRPr lang="en-US" altLang="zh-CN">
              <a:ea typeface="宋体" panose="02010600030101010101" pitchFamily="2" charset="-122"/>
            </a:endParaRPr>
          </a:p>
          <a:p>
            <a:pPr marL="642938" indent="-533400" eaLnBrk="1" hangingPunct="1">
              <a:buFont typeface="Georgia" panose="02040502050405020303" pitchFamily="18" charset="0"/>
              <a:buNone/>
            </a:pPr>
            <a:endParaRPr lang="en-US" altLang="zh-CN">
              <a:ea typeface="宋体" panose="02010600030101010101" pitchFamily="2" charset="-122"/>
            </a:endParaRPr>
          </a:p>
        </p:txBody>
      </p:sp>
      <p:pic>
        <p:nvPicPr>
          <p:cNvPr id="54275" name="Picture 4">
            <a:extLst>
              <a:ext uri="{FF2B5EF4-FFF2-40B4-BE49-F238E27FC236}">
                <a16:creationId xmlns:a16="http://schemas.microsoft.com/office/drawing/2014/main" id="{32DF9166-D1C0-4D3B-F6C0-BA905385F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1" y="3581400"/>
            <a:ext cx="4346575"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Line 5">
            <a:extLst>
              <a:ext uri="{FF2B5EF4-FFF2-40B4-BE49-F238E27FC236}">
                <a16:creationId xmlns:a16="http://schemas.microsoft.com/office/drawing/2014/main" id="{45928816-7D65-A373-3F6B-A0A512CBCC9E}"/>
              </a:ext>
            </a:extLst>
          </p:cNvPr>
          <p:cNvSpPr>
            <a:spLocks noChangeShapeType="1"/>
          </p:cNvSpPr>
          <p:nvPr/>
        </p:nvSpPr>
        <p:spPr bwMode="auto">
          <a:xfrm>
            <a:off x="4419600" y="4953000"/>
            <a:ext cx="2895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6131863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B113CFF-1E20-DD4F-8384-7BE0EA3B1834}"/>
              </a:ext>
            </a:extLst>
          </p:cNvPr>
          <p:cNvSpPr>
            <a:spLocks noGrp="1" noChangeArrowheads="1"/>
          </p:cNvSpPr>
          <p:nvPr>
            <p:ph type="title" idx="4294967295"/>
          </p:nvPr>
        </p:nvSpPr>
        <p:spPr>
          <a:xfrm>
            <a:off x="2133600" y="381000"/>
            <a:ext cx="7620000" cy="1143000"/>
          </a:xfrm>
        </p:spPr>
        <p:txBody>
          <a:bodyPr>
            <a:noAutofit/>
          </a:bodyPr>
          <a:lstStyle/>
          <a:p>
            <a:pPr eaLnBrk="1" fontAlgn="auto" hangingPunct="1">
              <a:spcAft>
                <a:spcPts val="0"/>
              </a:spcAft>
              <a:defRPr/>
            </a:pPr>
            <a:r>
              <a:rPr lang="en-US" sz="2400" dirty="0">
                <a:solidFill>
                  <a:schemeClr val="tx1"/>
                </a:solidFill>
                <a:effectLst>
                  <a:outerShdw blurRad="38100" dist="38100" dir="2700000" algn="tl">
                    <a:srgbClr val="FFFFFF"/>
                  </a:outerShdw>
                </a:effectLst>
              </a:rPr>
              <a:t>Comparison of Estimate Based on the Normal Distribution with the Actual Results</a:t>
            </a:r>
            <a:r>
              <a:rPr lang="en-US" sz="2400" dirty="0"/>
              <a:t> </a:t>
            </a:r>
          </a:p>
        </p:txBody>
      </p:sp>
      <p:sp>
        <p:nvSpPr>
          <p:cNvPr id="6147" name="Rectangle 3">
            <a:extLst>
              <a:ext uri="{FF2B5EF4-FFF2-40B4-BE49-F238E27FC236}">
                <a16:creationId xmlns:a16="http://schemas.microsoft.com/office/drawing/2014/main" id="{8F36848F-C74C-8304-D8BD-B62F11A84375}"/>
              </a:ext>
            </a:extLst>
          </p:cNvPr>
          <p:cNvSpPr>
            <a:spLocks noGrp="1" noChangeArrowheads="1"/>
          </p:cNvSpPr>
          <p:nvPr>
            <p:ph idx="4294967295"/>
          </p:nvPr>
        </p:nvSpPr>
        <p:spPr>
          <a:xfrm>
            <a:off x="2133600" y="1828800"/>
            <a:ext cx="7620000" cy="4592638"/>
          </a:xfrm>
        </p:spPr>
        <p:txBody>
          <a:bodyPr/>
          <a:lstStyle/>
          <a:p>
            <a:pPr marL="463550" indent="-354013" eaLnBrk="1" hangingPunct="1">
              <a:buClr>
                <a:srgbClr val="CC0000"/>
              </a:buClr>
              <a:buFontTx/>
              <a:buChar char="•"/>
            </a:pPr>
            <a:r>
              <a:rPr lang="en-US" altLang="zh-CN" sz="2400">
                <a:ea typeface="宋体" panose="02010600030101010101" pitchFamily="2" charset="-122"/>
              </a:rPr>
              <a:t>We see that the normal probability model estimate of 86.4 is close to the actual estimate of 85.6</a:t>
            </a:r>
          </a:p>
          <a:p>
            <a:pPr marL="463550" indent="-354013" eaLnBrk="1" hangingPunct="1">
              <a:buClr>
                <a:srgbClr val="CC0000"/>
              </a:buClr>
              <a:buFontTx/>
              <a:buChar char="•"/>
            </a:pPr>
            <a:r>
              <a:rPr lang="en-US" altLang="zh-CN" sz="2400">
                <a:ea typeface="宋体" panose="02010600030101010101" pitchFamily="2" charset="-122"/>
              </a:rPr>
              <a:t>In this case, the normal probability model gave a good estimate of this percentage using only the shape, mean, and standard deviation of the distribution.</a:t>
            </a:r>
          </a:p>
        </p:txBody>
      </p:sp>
    </p:spTree>
    <p:extLst>
      <p:ext uri="{BB962C8B-B14F-4D97-AF65-F5344CB8AC3E}">
        <p14:creationId xmlns:p14="http://schemas.microsoft.com/office/powerpoint/2010/main" val="198400907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BBFEC1F1-4CBC-2646-9D68-96E02983A47E}"/>
              </a:ext>
            </a:extLst>
          </p:cNvPr>
          <p:cNvSpPr>
            <a:spLocks noGrp="1" noChangeArrowheads="1"/>
          </p:cNvSpPr>
          <p:nvPr>
            <p:ph type="title" idx="4294967295"/>
          </p:nvPr>
        </p:nvSpPr>
        <p:spPr>
          <a:xfrm>
            <a:off x="1524000" y="419100"/>
            <a:ext cx="7086600" cy="1295400"/>
          </a:xfrm>
        </p:spPr>
        <p:txBody>
          <a:bodyPr>
            <a:normAutofit/>
          </a:bodyPr>
          <a:lstStyle/>
          <a:p>
            <a:pPr fontAlgn="auto">
              <a:spcAft>
                <a:spcPts val="0"/>
              </a:spcAft>
              <a:defRPr/>
            </a:pPr>
            <a:r>
              <a:rPr lang="en-US" sz="2400" dirty="0">
                <a:solidFill>
                  <a:schemeClr val="tx1"/>
                </a:solidFill>
                <a:effectLst>
                  <a:outerShdw blurRad="38100" dist="38100" dir="2700000" algn="tl">
                    <a:srgbClr val="000000">
                      <a:alpha val="43137"/>
                    </a:srgbClr>
                  </a:outerShdw>
                </a:effectLst>
              </a:rPr>
              <a:t>Counting the occurrence of data values</a:t>
            </a:r>
          </a:p>
        </p:txBody>
      </p:sp>
      <p:sp>
        <p:nvSpPr>
          <p:cNvPr id="16386" name="Rectangle 3">
            <a:extLst>
              <a:ext uri="{FF2B5EF4-FFF2-40B4-BE49-F238E27FC236}">
                <a16:creationId xmlns:a16="http://schemas.microsoft.com/office/drawing/2014/main" id="{1F4F3A4B-8BDE-8A08-91DF-97809EAE1387}"/>
              </a:ext>
            </a:extLst>
          </p:cNvPr>
          <p:cNvSpPr>
            <a:spLocks noGrp="1" noChangeArrowheads="1"/>
          </p:cNvSpPr>
          <p:nvPr>
            <p:ph type="body" idx="4294967295"/>
          </p:nvPr>
        </p:nvSpPr>
        <p:spPr>
          <a:xfrm>
            <a:off x="1524000" y="2057400"/>
            <a:ext cx="7543800" cy="2667000"/>
          </a:xfrm>
        </p:spPr>
        <p:txBody>
          <a:bodyPr/>
          <a:lstStyle/>
          <a:p>
            <a:pPr>
              <a:buClr>
                <a:srgbClr val="CC0000"/>
              </a:buClr>
              <a:buFontTx/>
              <a:buChar char="•"/>
            </a:pPr>
            <a:r>
              <a:rPr lang="en-US" altLang="en-US" sz="2400"/>
              <a:t>Ordinal (with more than a limited # of categories) and Scale variables</a:t>
            </a:r>
          </a:p>
          <a:p>
            <a:pPr lvl="1">
              <a:buClr>
                <a:srgbClr val="CC0000"/>
              </a:buClr>
              <a:buFontTx/>
              <a:buChar char="•"/>
            </a:pPr>
            <a:r>
              <a:rPr lang="en-US" altLang="en-US" sz="2400">
                <a:solidFill>
                  <a:schemeClr val="tx1"/>
                </a:solidFill>
              </a:rPr>
              <a:t>Frequency distribution table</a:t>
            </a:r>
          </a:p>
          <a:p>
            <a:pPr lvl="2">
              <a:buClr>
                <a:srgbClr val="CC0000"/>
              </a:buClr>
              <a:buFontTx/>
              <a:buChar char="•"/>
            </a:pPr>
            <a:r>
              <a:rPr lang="en-US" altLang="en-US" sz="2400">
                <a:solidFill>
                  <a:schemeClr val="tx1"/>
                </a:solidFill>
              </a:rPr>
              <a:t>ses as an example</a:t>
            </a:r>
          </a:p>
          <a:p>
            <a:pPr lvl="1">
              <a:buFontTx/>
              <a:buNone/>
            </a:pPr>
            <a:endParaRPr lang="en-US" altLang="en-US"/>
          </a:p>
          <a:p>
            <a:pPr lvl="1">
              <a:buFontTx/>
              <a:buNone/>
            </a:pPr>
            <a:endParaRPr lang="en-US" altLang="en-US"/>
          </a:p>
          <a:p>
            <a:endParaRPr lang="en-US" altLang="en-US"/>
          </a:p>
        </p:txBody>
      </p:sp>
      <p:sp>
        <p:nvSpPr>
          <p:cNvPr id="41987" name="TextBox 3">
            <a:extLst>
              <a:ext uri="{FF2B5EF4-FFF2-40B4-BE49-F238E27FC236}">
                <a16:creationId xmlns:a16="http://schemas.microsoft.com/office/drawing/2014/main" id="{F295CD2D-C2BE-BD41-BB9F-877C918DFA14}"/>
              </a:ext>
            </a:extLst>
          </p:cNvPr>
          <p:cNvSpPr txBox="1">
            <a:spLocks noChangeArrowheads="1"/>
          </p:cNvSpPr>
          <p:nvPr/>
        </p:nvSpPr>
        <p:spPr bwMode="auto">
          <a:xfrm>
            <a:off x="2120900" y="3962401"/>
            <a:ext cx="7848600" cy="2678113"/>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365125" indent="-246063">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marL="0" indent="0">
              <a:buFont typeface="Georgia" panose="02040502050405020303" pitchFamily="18" charset="0"/>
              <a:buNone/>
              <a:defRPr/>
            </a:pPr>
            <a:r>
              <a:rPr lang="en-US" sz="2000" dirty="0">
                <a:latin typeface="+mj-lt"/>
              </a:rPr>
              <a:t>To construct a frequency distribution table for the variable </a:t>
            </a:r>
            <a:r>
              <a:rPr lang="en-US" sz="2000" dirty="0" err="1">
                <a:latin typeface="+mj-lt"/>
              </a:rPr>
              <a:t>ses</a:t>
            </a:r>
            <a:r>
              <a:rPr lang="en-US" sz="2000" dirty="0">
                <a:latin typeface="+mj-lt"/>
              </a:rPr>
              <a:t> from the NELS dataset, for example, we type:</a:t>
            </a:r>
          </a:p>
          <a:p>
            <a:pPr marL="0" indent="0">
              <a:buFont typeface="Georgia" panose="02040502050405020303" pitchFamily="18" charset="0"/>
              <a:buNone/>
              <a:defRPr/>
            </a:pPr>
            <a:r>
              <a:rPr lang="en-US" sz="2000" dirty="0">
                <a:latin typeface="+mj-lt"/>
              </a:rPr>
              <a:t>		        </a:t>
            </a:r>
            <a:r>
              <a:rPr lang="en-US" sz="2000" b="1" dirty="0">
                <a:latin typeface="+mj-lt"/>
              </a:rPr>
              <a:t>table(</a:t>
            </a:r>
            <a:r>
              <a:rPr lang="en-US" sz="2000" b="1" dirty="0" err="1">
                <a:latin typeface="+mj-lt"/>
              </a:rPr>
              <a:t>NELS$ses</a:t>
            </a:r>
            <a:r>
              <a:rPr lang="en-US" sz="2000" b="1" dirty="0">
                <a:latin typeface="+mj-lt"/>
              </a:rPr>
              <a:t>)</a:t>
            </a:r>
          </a:p>
          <a:p>
            <a:pPr marL="0" indent="0">
              <a:buFont typeface="Georgia" panose="02040502050405020303" pitchFamily="18" charset="0"/>
              <a:buNone/>
              <a:defRPr/>
            </a:pPr>
            <a:r>
              <a:rPr lang="en-US" sz="2000" dirty="0">
                <a:latin typeface="+mj-lt"/>
              </a:rPr>
              <a:t>in the console and press Enter. The first row contains values and the second row contains their frequencies.</a:t>
            </a:r>
          </a:p>
          <a:p>
            <a:pPr marL="0" indent="0">
              <a:buFont typeface="Georgia" panose="02040502050405020303" pitchFamily="18" charset="0"/>
              <a:buNone/>
              <a:defRPr/>
            </a:pPr>
            <a:endParaRPr lang="en-US" sz="2000" dirty="0">
              <a:latin typeface="+mj-lt"/>
            </a:endParaRPr>
          </a:p>
          <a:p>
            <a:pPr marL="0" indent="0">
              <a:buFont typeface="Georgia" panose="02040502050405020303" pitchFamily="18" charset="0"/>
              <a:buNone/>
              <a:defRPr/>
            </a:pPr>
            <a:r>
              <a:rPr lang="en-US" sz="2000" dirty="0">
                <a:latin typeface="+mj-lt"/>
              </a:rPr>
              <a:t>We can type </a:t>
            </a:r>
            <a:r>
              <a:rPr lang="en-US" sz="2000" b="1" dirty="0">
                <a:latin typeface="+mj-lt"/>
              </a:rPr>
              <a:t>?table </a:t>
            </a:r>
            <a:r>
              <a:rPr lang="en-US" sz="2000" dirty="0">
                <a:latin typeface="+mj-lt"/>
              </a:rPr>
              <a:t>to learn more about this command.</a:t>
            </a:r>
          </a:p>
          <a:p>
            <a:pPr>
              <a:spcBef>
                <a:spcPct val="0"/>
              </a:spcBef>
              <a:buClrTx/>
              <a:buFontTx/>
              <a:buNone/>
              <a:defRPr/>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1527119228"/>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8F94-6B01-F94D-B657-AB85DA38C8E3}"/>
              </a:ext>
            </a:extLst>
          </p:cNvPr>
          <p:cNvSpPr>
            <a:spLocks noGrp="1"/>
          </p:cNvSpPr>
          <p:nvPr>
            <p:ph type="title"/>
          </p:nvPr>
        </p:nvSpPr>
        <p:spPr>
          <a:xfrm>
            <a:off x="2057401" y="838200"/>
            <a:ext cx="3533775" cy="4978400"/>
          </a:xfrm>
        </p:spPr>
        <p:txBody>
          <a:bodyPr/>
          <a:lstStyle/>
          <a:p>
            <a:pPr eaLnBrk="1" fontAlgn="auto" hangingPunct="1">
              <a:spcAft>
                <a:spcPts val="0"/>
              </a:spcAft>
              <a:defRPr/>
            </a:pPr>
            <a:br>
              <a:rPr lang="en-US" altLang="en-US" dirty="0">
                <a:solidFill>
                  <a:srgbClr val="00B050"/>
                </a:solidFill>
                <a:effectLst>
                  <a:outerShdw blurRad="38100" dist="38100" dir="2700000" algn="tl">
                    <a:srgbClr val="FFFFFF"/>
                  </a:outerShdw>
                </a:effectLst>
              </a:rPr>
            </a:br>
            <a:br>
              <a:rPr lang="en-US" altLang="en-US" dirty="0">
                <a:solidFill>
                  <a:srgbClr val="00B050"/>
                </a:solidFill>
                <a:effectLst>
                  <a:outerShdw blurRad="38100" dist="38100" dir="2700000" algn="tl">
                    <a:srgbClr val="FFFFFF"/>
                  </a:outerShdw>
                </a:effectLst>
              </a:rPr>
            </a:br>
            <a:r>
              <a:rPr lang="en-US" altLang="en-US" dirty="0">
                <a:solidFill>
                  <a:srgbClr val="00B050"/>
                </a:solidFill>
                <a:effectLst>
                  <a:outerShdw blurRad="38100" dist="38100" dir="2700000" algn="tl">
                    <a:srgbClr val="FFFFFF"/>
                  </a:outerShdw>
                </a:effectLst>
                <a:latin typeface="Arial Rounded MT Bold" panose="020F0704030504030204" pitchFamily="34" charset="77"/>
              </a:rPr>
              <a:t>THE ROLE OF SAMPLING IN INFERENTIAL STATISTICS</a:t>
            </a:r>
            <a:br>
              <a:rPr lang="en-US" altLang="en-US" dirty="0">
                <a:solidFill>
                  <a:srgbClr val="92D050"/>
                </a:solidFill>
                <a:effectLst>
                  <a:outerShdw blurRad="38100" dist="38100" dir="2700000" algn="tl">
                    <a:srgbClr val="FFFFFF"/>
                  </a:outerShdw>
                </a:effectLst>
                <a:latin typeface="Arial Rounded MT Bold" panose="020F0704030504030204" pitchFamily="34" charset="77"/>
              </a:rPr>
            </a:br>
            <a:br>
              <a:rPr lang="en-US" altLang="en-US">
                <a:solidFill>
                  <a:srgbClr val="92D050"/>
                </a:solidFill>
                <a:effectLst>
                  <a:outerShdw blurRad="38100" dist="38100" dir="2700000" algn="tl">
                    <a:srgbClr val="FFFFFF"/>
                  </a:outerShdw>
                </a:effectLst>
                <a:latin typeface="Arial Rounded MT Bold" panose="020F0704030504030204" pitchFamily="34" charset="77"/>
              </a:rPr>
            </a:br>
            <a:br>
              <a:rPr lang="en-US" altLang="en-US">
                <a:solidFill>
                  <a:srgbClr val="92D050"/>
                </a:solidFill>
                <a:effectLst>
                  <a:outerShdw blurRad="38100" dist="38100" dir="2700000" algn="tl">
                    <a:srgbClr val="FFFFFF"/>
                  </a:outerShdw>
                </a:effectLst>
                <a:latin typeface="Arial Rounded MT Bold" panose="020F0704030504030204" pitchFamily="34" charset="77"/>
              </a:rPr>
            </a:br>
            <a:r>
              <a:rPr lang="en-US">
                <a:solidFill>
                  <a:srgbClr val="00BB7C"/>
                </a:solidFill>
                <a:latin typeface="Arial Rounded MT Bold" panose="020F0704030504030204" pitchFamily="34" charset="77"/>
              </a:rPr>
              <a:t>CHAPTER </a:t>
            </a:r>
            <a:r>
              <a:rPr lang="en-US" dirty="0">
                <a:solidFill>
                  <a:srgbClr val="00BB7C"/>
                </a:solidFill>
                <a:latin typeface="Arial Rounded MT Bold" panose="020F0704030504030204" pitchFamily="34" charset="77"/>
              </a:rPr>
              <a:t>9</a:t>
            </a:r>
            <a:br>
              <a:rPr lang="en-US" b="1" dirty="0">
                <a:solidFill>
                  <a:srgbClr val="00BB7C"/>
                </a:solidFill>
                <a:latin typeface="Arial Rounded MT Bold" panose="020F0704030504030204" pitchFamily="34" charset="77"/>
              </a:rPr>
            </a:br>
            <a:br>
              <a:rPr lang="en-US" b="1" dirty="0">
                <a:solidFill>
                  <a:srgbClr val="00BB7C"/>
                </a:solidFill>
                <a:latin typeface="Arial Rounded MT Bold" panose="020F0704030504030204" pitchFamily="34" charset="77"/>
              </a:rPr>
            </a:br>
            <a:endParaRPr lang="en-US" b="1" dirty="0">
              <a:solidFill>
                <a:srgbClr val="00BB7C"/>
              </a:solidFill>
              <a:latin typeface="Arial Rounded MT Bold" panose="020F0704030504030204" pitchFamily="34" charset="77"/>
            </a:endParaRPr>
          </a:p>
        </p:txBody>
      </p:sp>
      <p:pic>
        <p:nvPicPr>
          <p:cNvPr id="14338" name="Content Placeholder 4">
            <a:extLst>
              <a:ext uri="{FF2B5EF4-FFF2-40B4-BE49-F238E27FC236}">
                <a16:creationId xmlns:a16="http://schemas.microsoft.com/office/drawing/2014/main" id="{9CBA7FEB-45C9-1B88-A405-4862F6645F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2200" y="838200"/>
            <a:ext cx="3930650" cy="4978400"/>
          </a:xfrm>
        </p:spPr>
      </p:pic>
    </p:spTree>
    <p:extLst>
      <p:ext uri="{BB962C8B-B14F-4D97-AF65-F5344CB8AC3E}">
        <p14:creationId xmlns:p14="http://schemas.microsoft.com/office/powerpoint/2010/main" val="199810168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0CF129-D5E8-1E49-88E8-4EB7D6DA9024}"/>
              </a:ext>
            </a:extLst>
          </p:cNvPr>
          <p:cNvSpPr>
            <a:spLocks noGrp="1" noChangeArrowheads="1"/>
          </p:cNvSpPr>
          <p:nvPr>
            <p:ph type="title" idx="4294967295"/>
          </p:nvPr>
        </p:nvSpPr>
        <p:spPr>
          <a:xfrm>
            <a:off x="2667000" y="838200"/>
            <a:ext cx="6096000" cy="685800"/>
          </a:xfrm>
        </p:spPr>
        <p:txBody>
          <a:bodyPr>
            <a:noAutofit/>
          </a:bodyPr>
          <a:lstStyle/>
          <a:p>
            <a:pPr eaLnBrk="1" fontAlgn="auto" hangingPunct="1">
              <a:spcAft>
                <a:spcPts val="0"/>
              </a:spcAft>
              <a:defRPr/>
            </a:pPr>
            <a:r>
              <a:rPr lang="en-US" altLang="en-US" sz="2400" dirty="0">
                <a:solidFill>
                  <a:schemeClr val="tx1"/>
                </a:solidFill>
                <a:effectLst>
                  <a:outerShdw blurRad="38100" dist="38100" dir="2700000" algn="tl">
                    <a:srgbClr val="FFFFFF"/>
                  </a:outerShdw>
                </a:effectLst>
              </a:rPr>
              <a:t>Overview</a:t>
            </a:r>
          </a:p>
        </p:txBody>
      </p:sp>
      <p:sp>
        <p:nvSpPr>
          <p:cNvPr id="15362" name="Rectangle 3">
            <a:extLst>
              <a:ext uri="{FF2B5EF4-FFF2-40B4-BE49-F238E27FC236}">
                <a16:creationId xmlns:a16="http://schemas.microsoft.com/office/drawing/2014/main" id="{71420120-02C4-2920-1762-4704DEAD3F8A}"/>
              </a:ext>
            </a:extLst>
          </p:cNvPr>
          <p:cNvSpPr>
            <a:spLocks noGrp="1" noChangeArrowheads="1"/>
          </p:cNvSpPr>
          <p:nvPr>
            <p:ph idx="4294967295"/>
          </p:nvPr>
        </p:nvSpPr>
        <p:spPr>
          <a:xfrm>
            <a:off x="2438400" y="1524000"/>
            <a:ext cx="7315200" cy="5049838"/>
          </a:xfrm>
        </p:spPr>
        <p:txBody>
          <a:bodyPr/>
          <a:lstStyle/>
          <a:p>
            <a:pPr eaLnBrk="1" hangingPunct="1">
              <a:buClr>
                <a:srgbClr val="CC0000"/>
              </a:buClr>
              <a:buFontTx/>
              <a:buChar char="•"/>
            </a:pPr>
            <a:endParaRPr lang="en-US" altLang="en-US"/>
          </a:p>
          <a:p>
            <a:pPr eaLnBrk="1" hangingPunct="1">
              <a:buClr>
                <a:srgbClr val="CC0000"/>
              </a:buClr>
              <a:buFontTx/>
              <a:buChar char="•"/>
            </a:pPr>
            <a:r>
              <a:rPr lang="en-US" altLang="en-US" sz="2400"/>
              <a:t>Samples and populations</a:t>
            </a:r>
          </a:p>
          <a:p>
            <a:pPr eaLnBrk="1" hangingPunct="1">
              <a:buClr>
                <a:srgbClr val="CC0000"/>
              </a:buClr>
              <a:buFontTx/>
              <a:buChar char="•"/>
            </a:pPr>
            <a:r>
              <a:rPr lang="en-US" altLang="en-US" sz="2400"/>
              <a:t>Random samples</a:t>
            </a:r>
          </a:p>
          <a:p>
            <a:pPr eaLnBrk="1" hangingPunct="1">
              <a:buClr>
                <a:srgbClr val="CC0000"/>
              </a:buClr>
              <a:buFontTx/>
              <a:buChar char="•"/>
            </a:pPr>
            <a:r>
              <a:rPr lang="en-US" altLang="en-US" sz="2400"/>
              <a:t>Sampling with and without replacement</a:t>
            </a:r>
          </a:p>
          <a:p>
            <a:pPr eaLnBrk="1" hangingPunct="1">
              <a:buClr>
                <a:srgbClr val="CC0000"/>
              </a:buClr>
              <a:buFontTx/>
              <a:buChar char="•"/>
            </a:pPr>
            <a:r>
              <a:rPr lang="en-US" altLang="en-US" sz="2400"/>
              <a:t>Sampling distributions</a:t>
            </a:r>
          </a:p>
          <a:p>
            <a:pPr eaLnBrk="1" hangingPunct="1">
              <a:buClr>
                <a:srgbClr val="CC0000"/>
              </a:buClr>
              <a:buFontTx/>
              <a:buChar char="•"/>
            </a:pPr>
            <a:r>
              <a:rPr lang="en-US" altLang="en-US" sz="2400"/>
              <a:t>Describing the sampling distribution of means empirically</a:t>
            </a:r>
          </a:p>
          <a:p>
            <a:pPr eaLnBrk="1" hangingPunct="1">
              <a:buClr>
                <a:srgbClr val="CC0000"/>
              </a:buClr>
              <a:buFontTx/>
              <a:buChar char="•"/>
            </a:pPr>
            <a:r>
              <a:rPr lang="en-US" altLang="en-US" sz="2400"/>
              <a:t>Describing the sampling distribution of means theoretically:  The Central Limit Theorem</a:t>
            </a:r>
          </a:p>
          <a:p>
            <a:pPr eaLnBrk="1" hangingPunct="1">
              <a:buClr>
                <a:srgbClr val="CC0000"/>
              </a:buClr>
              <a:buFontTx/>
              <a:buChar char="•"/>
            </a:pPr>
            <a:r>
              <a:rPr lang="en-US" altLang="en-US" sz="2400"/>
              <a:t>Estimators and bias</a:t>
            </a:r>
          </a:p>
        </p:txBody>
      </p:sp>
    </p:spTree>
    <p:extLst>
      <p:ext uri="{BB962C8B-B14F-4D97-AF65-F5344CB8AC3E}">
        <p14:creationId xmlns:p14="http://schemas.microsoft.com/office/powerpoint/2010/main" val="1969980356"/>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D90D1B0-8D59-AF44-B5B2-7B918741F046}"/>
              </a:ext>
            </a:extLst>
          </p:cNvPr>
          <p:cNvSpPr>
            <a:spLocks noGrp="1"/>
          </p:cNvSpPr>
          <p:nvPr>
            <p:ph type="title"/>
          </p:nvPr>
        </p:nvSpPr>
        <p:spPr>
          <a:xfrm>
            <a:off x="1981200" y="914400"/>
            <a:ext cx="7848600" cy="838200"/>
          </a:xfrm>
        </p:spPr>
        <p:txBody>
          <a:bodyPr>
            <a:normAutofit/>
          </a:bodyPr>
          <a:lstStyle/>
          <a:p>
            <a:pPr eaLnBrk="1" fontAlgn="auto" hangingPunct="1">
              <a:spcAft>
                <a:spcPts val="0"/>
              </a:spcAft>
              <a:defRPr/>
            </a:pPr>
            <a:r>
              <a:rPr lang="en-US" altLang="en-US" sz="2400" dirty="0">
                <a:solidFill>
                  <a:schemeClr val="tx1"/>
                </a:solidFill>
              </a:rPr>
              <a:t>Samples and populations</a:t>
            </a:r>
          </a:p>
        </p:txBody>
      </p:sp>
      <p:sp>
        <p:nvSpPr>
          <p:cNvPr id="16386" name="Rectangle 3">
            <a:extLst>
              <a:ext uri="{FF2B5EF4-FFF2-40B4-BE49-F238E27FC236}">
                <a16:creationId xmlns:a16="http://schemas.microsoft.com/office/drawing/2014/main" id="{7C19DA1A-C6E3-125B-A4BF-40B725D78435}"/>
              </a:ext>
            </a:extLst>
          </p:cNvPr>
          <p:cNvSpPr>
            <a:spLocks noGrp="1" noChangeArrowheads="1"/>
          </p:cNvSpPr>
          <p:nvPr>
            <p:ph idx="1"/>
          </p:nvPr>
        </p:nvSpPr>
        <p:spPr>
          <a:xfrm>
            <a:off x="1981200" y="2057400"/>
            <a:ext cx="8229600" cy="4516438"/>
          </a:xfrm>
        </p:spPr>
        <p:txBody>
          <a:bodyPr/>
          <a:lstStyle/>
          <a:p>
            <a:pPr eaLnBrk="1" hangingPunct="1">
              <a:buFontTx/>
              <a:buNone/>
            </a:pPr>
            <a:r>
              <a:rPr lang="en-US" altLang="en-US" sz="2400"/>
              <a:t>Whereas descriptive statistics are used to describe the data at hand, inferential statistics are used to draw inferences from results based on the data at hand to a larger </a:t>
            </a:r>
            <a:r>
              <a:rPr lang="en-US" altLang="en-US" sz="2400" i="1"/>
              <a:t>population</a:t>
            </a:r>
            <a:r>
              <a:rPr lang="en-US" altLang="en-US" sz="2400"/>
              <a:t> from which the data at hand have been selected. </a:t>
            </a:r>
          </a:p>
          <a:p>
            <a:pPr eaLnBrk="1" hangingPunct="1">
              <a:buFontTx/>
              <a:buNone/>
            </a:pPr>
            <a:endParaRPr lang="en-US" altLang="en-US" sz="2400"/>
          </a:p>
          <a:p>
            <a:pPr eaLnBrk="1" hangingPunct="1">
              <a:buFontTx/>
              <a:buNone/>
            </a:pPr>
            <a:r>
              <a:rPr lang="en-US" altLang="en-US" sz="2400"/>
              <a:t>The data at hand form what is called a </a:t>
            </a:r>
            <a:r>
              <a:rPr lang="en-US" altLang="en-US" sz="2400" i="1"/>
              <a:t>sample</a:t>
            </a:r>
            <a:r>
              <a:rPr lang="en-US" altLang="en-US" sz="2400"/>
              <a:t>. </a:t>
            </a:r>
          </a:p>
          <a:p>
            <a:pPr eaLnBrk="1" hangingPunct="1">
              <a:buFontTx/>
              <a:buNone/>
            </a:pPr>
            <a:endParaRPr lang="en-US" altLang="en-US"/>
          </a:p>
        </p:txBody>
      </p:sp>
    </p:spTree>
    <p:extLst>
      <p:ext uri="{BB962C8B-B14F-4D97-AF65-F5344CB8AC3E}">
        <p14:creationId xmlns:p14="http://schemas.microsoft.com/office/powerpoint/2010/main" val="4002196130"/>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9B72420D-BD29-BF4B-9DA5-4B2F903A9520}"/>
              </a:ext>
            </a:extLst>
          </p:cNvPr>
          <p:cNvSpPr>
            <a:spLocks noGrp="1"/>
          </p:cNvSpPr>
          <p:nvPr>
            <p:ph type="title" idx="4294967295"/>
          </p:nvPr>
        </p:nvSpPr>
        <p:spPr>
          <a:xfrm>
            <a:off x="2209800" y="914400"/>
            <a:ext cx="7772400" cy="838200"/>
          </a:xfrm>
        </p:spPr>
        <p:txBody>
          <a:bodyPr>
            <a:normAutofit/>
          </a:bodyPr>
          <a:lstStyle/>
          <a:p>
            <a:pPr eaLnBrk="1" fontAlgn="auto" hangingPunct="1">
              <a:spcAft>
                <a:spcPts val="0"/>
              </a:spcAft>
              <a:defRPr/>
            </a:pPr>
            <a:r>
              <a:rPr lang="en-US" altLang="en-US" sz="2400" dirty="0">
                <a:solidFill>
                  <a:schemeClr val="tx1"/>
                </a:solidFill>
              </a:rPr>
              <a:t>Statistics and Parameters</a:t>
            </a:r>
          </a:p>
        </p:txBody>
      </p:sp>
      <p:sp>
        <p:nvSpPr>
          <p:cNvPr id="17410" name="Rectangle 3">
            <a:extLst>
              <a:ext uri="{FF2B5EF4-FFF2-40B4-BE49-F238E27FC236}">
                <a16:creationId xmlns:a16="http://schemas.microsoft.com/office/drawing/2014/main" id="{13E9A47F-4A87-E9E0-B3F9-EDA303AB616C}"/>
              </a:ext>
            </a:extLst>
          </p:cNvPr>
          <p:cNvSpPr>
            <a:spLocks noGrp="1" noChangeArrowheads="1"/>
          </p:cNvSpPr>
          <p:nvPr>
            <p:ph idx="4294967295"/>
          </p:nvPr>
        </p:nvSpPr>
        <p:spPr>
          <a:xfrm>
            <a:off x="2209800" y="2057400"/>
            <a:ext cx="7543800" cy="4516438"/>
          </a:xfrm>
        </p:spPr>
        <p:txBody>
          <a:bodyPr/>
          <a:lstStyle/>
          <a:p>
            <a:pPr eaLnBrk="1" hangingPunct="1">
              <a:buFontTx/>
              <a:buNone/>
            </a:pPr>
            <a:r>
              <a:rPr lang="en-US" altLang="en-US" sz="2400"/>
              <a:t>When computed for populations, the values of descriptive measures are called </a:t>
            </a:r>
            <a:r>
              <a:rPr lang="en-US" altLang="en-US" sz="2400" i="1"/>
              <a:t>parameters</a:t>
            </a:r>
            <a:r>
              <a:rPr lang="en-US" altLang="en-US" sz="2400"/>
              <a:t>. </a:t>
            </a:r>
          </a:p>
          <a:p>
            <a:pPr eaLnBrk="1" hangingPunct="1">
              <a:buFontTx/>
              <a:buNone/>
            </a:pPr>
            <a:endParaRPr lang="en-US" altLang="en-US" sz="2400"/>
          </a:p>
          <a:p>
            <a:pPr eaLnBrk="1" hangingPunct="1">
              <a:buFontTx/>
              <a:buNone/>
            </a:pPr>
            <a:r>
              <a:rPr lang="en-US" altLang="en-US" sz="2400"/>
              <a:t>When computed for samples, they are called </a:t>
            </a:r>
            <a:r>
              <a:rPr lang="en-US" altLang="en-US" sz="2400" i="1"/>
              <a:t>statistics</a:t>
            </a:r>
            <a:r>
              <a:rPr lang="en-US" altLang="en-US" sz="2400"/>
              <a:t>. </a:t>
            </a:r>
          </a:p>
          <a:p>
            <a:pPr eaLnBrk="1" hangingPunct="1">
              <a:buFontTx/>
              <a:buNone/>
            </a:pPr>
            <a:endParaRPr lang="en-US" altLang="en-US" sz="2400"/>
          </a:p>
          <a:p>
            <a:pPr eaLnBrk="1" hangingPunct="1">
              <a:buFontTx/>
              <a:buNone/>
            </a:pPr>
            <a:r>
              <a:rPr lang="en-US" altLang="en-US" sz="2400"/>
              <a:t>In inferential statistics, we use statistics computed on a sample to draw conclusions about unknown parameters in the population. </a:t>
            </a:r>
          </a:p>
          <a:p>
            <a:pPr eaLnBrk="1" hangingPunct="1">
              <a:buFontTx/>
              <a:buNone/>
            </a:pPr>
            <a:endParaRPr lang="en-US" altLang="en-US"/>
          </a:p>
        </p:txBody>
      </p:sp>
    </p:spTree>
    <p:extLst>
      <p:ext uri="{BB962C8B-B14F-4D97-AF65-F5344CB8AC3E}">
        <p14:creationId xmlns:p14="http://schemas.microsoft.com/office/powerpoint/2010/main" val="779150224"/>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DD9AFD7-0A51-0741-B42A-1EF06D99D64D}"/>
              </a:ext>
            </a:extLst>
          </p:cNvPr>
          <p:cNvSpPr>
            <a:spLocks noGrp="1"/>
          </p:cNvSpPr>
          <p:nvPr>
            <p:ph type="title" idx="4294967295"/>
          </p:nvPr>
        </p:nvSpPr>
        <p:spPr>
          <a:xfrm>
            <a:off x="2286000" y="914400"/>
            <a:ext cx="7696200" cy="838200"/>
          </a:xfrm>
        </p:spPr>
        <p:txBody>
          <a:bodyPr>
            <a:normAutofit/>
          </a:bodyPr>
          <a:lstStyle/>
          <a:p>
            <a:pPr eaLnBrk="1" fontAlgn="auto" hangingPunct="1">
              <a:spcAft>
                <a:spcPts val="0"/>
              </a:spcAft>
              <a:defRPr/>
            </a:pPr>
            <a:r>
              <a:rPr lang="en-US" altLang="en-US" sz="2400" dirty="0">
                <a:solidFill>
                  <a:schemeClr val="tx1"/>
                </a:solidFill>
              </a:rPr>
              <a:t>Simple Random Samples</a:t>
            </a:r>
          </a:p>
        </p:txBody>
      </p:sp>
      <p:sp>
        <p:nvSpPr>
          <p:cNvPr id="18434" name="Rectangle 3">
            <a:extLst>
              <a:ext uri="{FF2B5EF4-FFF2-40B4-BE49-F238E27FC236}">
                <a16:creationId xmlns:a16="http://schemas.microsoft.com/office/drawing/2014/main" id="{8D3132B3-EFA8-4FA9-1D6A-1C2ABA069940}"/>
              </a:ext>
            </a:extLst>
          </p:cNvPr>
          <p:cNvSpPr>
            <a:spLocks noGrp="1" noChangeArrowheads="1"/>
          </p:cNvSpPr>
          <p:nvPr>
            <p:ph idx="4294967295"/>
          </p:nvPr>
        </p:nvSpPr>
        <p:spPr>
          <a:xfrm>
            <a:off x="1524000" y="2057400"/>
            <a:ext cx="8229600" cy="4516438"/>
          </a:xfrm>
        </p:spPr>
        <p:txBody>
          <a:bodyPr/>
          <a:lstStyle/>
          <a:p>
            <a:pPr eaLnBrk="1" hangingPunct="1">
              <a:buFontTx/>
              <a:buNone/>
            </a:pPr>
            <a:r>
              <a:rPr lang="en-US" altLang="en-US" sz="2400"/>
              <a:t>A simple </a:t>
            </a:r>
            <a:r>
              <a:rPr lang="en-US" altLang="en-US" sz="2400" i="1"/>
              <a:t>random sample </a:t>
            </a:r>
            <a:r>
              <a:rPr lang="en-US" altLang="en-US" sz="2400"/>
              <a:t>is a sample chosen from a given population in such a way as to ensure that each person or thing in the population has an equal and independent chance of being picked for the sample. </a:t>
            </a:r>
          </a:p>
          <a:p>
            <a:pPr eaLnBrk="1" hangingPunct="1">
              <a:buFontTx/>
              <a:buNone/>
            </a:pPr>
            <a:endParaRPr lang="en-US" altLang="en-US"/>
          </a:p>
        </p:txBody>
      </p:sp>
    </p:spTree>
    <p:extLst>
      <p:ext uri="{BB962C8B-B14F-4D97-AF65-F5344CB8AC3E}">
        <p14:creationId xmlns:p14="http://schemas.microsoft.com/office/powerpoint/2010/main" val="4150231295"/>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7666C6DC-EECB-AF4A-8E20-EDA31DF0F8FB}"/>
              </a:ext>
            </a:extLst>
          </p:cNvPr>
          <p:cNvSpPr>
            <a:spLocks noGrp="1"/>
          </p:cNvSpPr>
          <p:nvPr>
            <p:ph type="title" idx="4294967295"/>
          </p:nvPr>
        </p:nvSpPr>
        <p:spPr>
          <a:xfrm>
            <a:off x="1752600" y="381000"/>
            <a:ext cx="8305800" cy="838200"/>
          </a:xfrm>
        </p:spPr>
        <p:txBody>
          <a:bodyPr>
            <a:normAutofit fontScale="90000"/>
          </a:bodyPr>
          <a:lstStyle/>
          <a:p>
            <a:pPr eaLnBrk="1" fontAlgn="auto" hangingPunct="1">
              <a:spcAft>
                <a:spcPts val="0"/>
              </a:spcAft>
              <a:defRPr/>
            </a:pPr>
            <a:br>
              <a:rPr lang="en-US" altLang="en-US" sz="2700" dirty="0">
                <a:solidFill>
                  <a:schemeClr val="tx1"/>
                </a:solidFill>
              </a:rPr>
            </a:br>
            <a:r>
              <a:rPr lang="en-US" altLang="en-US" sz="2700" dirty="0">
                <a:solidFill>
                  <a:schemeClr val="tx1"/>
                </a:solidFill>
              </a:rPr>
              <a:t>Sampling with and without replacement</a:t>
            </a:r>
            <a:br>
              <a:rPr lang="en-US" altLang="en-US" sz="3600" b="1" dirty="0">
                <a:solidFill>
                  <a:schemeClr val="tx1"/>
                </a:solidFill>
              </a:rPr>
            </a:br>
            <a:endParaRPr lang="en-US" altLang="en-US" sz="3600" b="1" dirty="0">
              <a:solidFill>
                <a:schemeClr val="tx1"/>
              </a:solidFill>
            </a:endParaRPr>
          </a:p>
        </p:txBody>
      </p:sp>
      <p:sp>
        <p:nvSpPr>
          <p:cNvPr id="18434" name="Rectangle 3">
            <a:extLst>
              <a:ext uri="{FF2B5EF4-FFF2-40B4-BE49-F238E27FC236}">
                <a16:creationId xmlns:a16="http://schemas.microsoft.com/office/drawing/2014/main" id="{63877B39-419B-1A48-8F5B-28145F83D7D6}"/>
              </a:ext>
            </a:extLst>
          </p:cNvPr>
          <p:cNvSpPr>
            <a:spLocks noGrp="1"/>
          </p:cNvSpPr>
          <p:nvPr>
            <p:ph idx="4294967295"/>
          </p:nvPr>
        </p:nvSpPr>
        <p:spPr>
          <a:xfrm>
            <a:off x="1524000" y="1447800"/>
            <a:ext cx="8229600" cy="5126038"/>
          </a:xfrm>
        </p:spPr>
        <p:txBody>
          <a:bodyPr rtlCol="0">
            <a:normAutofit lnSpcReduction="10000"/>
          </a:bodyPr>
          <a:lstStyle/>
          <a:p>
            <a:pPr eaLnBrk="1" fontAlgn="auto" hangingPunct="1">
              <a:spcAft>
                <a:spcPts val="0"/>
              </a:spcAft>
              <a:buClr>
                <a:srgbClr val="CC0000"/>
              </a:buClr>
              <a:buFontTx/>
              <a:buChar char="•"/>
              <a:defRPr/>
            </a:pPr>
            <a:r>
              <a:rPr lang="en-US" altLang="en-US" sz="2400">
                <a:solidFill>
                  <a:schemeClr val="tx1">
                    <a:lumMod val="85000"/>
                    <a:lumOff val="15000"/>
                  </a:schemeClr>
                </a:solidFill>
              </a:rPr>
              <a:t>Simple random sampling is an example of what is called </a:t>
            </a:r>
            <a:r>
              <a:rPr lang="en-US" altLang="en-US" sz="2400" i="1">
                <a:solidFill>
                  <a:schemeClr val="tx1">
                    <a:lumMod val="85000"/>
                    <a:lumOff val="15000"/>
                  </a:schemeClr>
                </a:solidFill>
              </a:rPr>
              <a:t>sampling</a:t>
            </a:r>
            <a:r>
              <a:rPr lang="en-US" altLang="en-US" sz="2400">
                <a:solidFill>
                  <a:schemeClr val="tx1">
                    <a:lumMod val="85000"/>
                    <a:lumOff val="15000"/>
                  </a:schemeClr>
                </a:solidFill>
              </a:rPr>
              <a:t> </a:t>
            </a:r>
            <a:r>
              <a:rPr lang="en-US" altLang="en-US" sz="2400" i="1">
                <a:solidFill>
                  <a:schemeClr val="tx1">
                    <a:lumMod val="85000"/>
                    <a:lumOff val="15000"/>
                  </a:schemeClr>
                </a:solidFill>
              </a:rPr>
              <a:t>without replacement</a:t>
            </a:r>
            <a:r>
              <a:rPr lang="en-US" altLang="en-US" sz="2400">
                <a:solidFill>
                  <a:schemeClr val="tx1">
                    <a:lumMod val="85000"/>
                    <a:lumOff val="15000"/>
                  </a:schemeClr>
                </a:solidFill>
              </a:rPr>
              <a:t>. That is, once an object from the population has been selected to be included in the sample, it is removed from consideration in all remaining stages of the selection process. </a:t>
            </a:r>
          </a:p>
          <a:p>
            <a:pPr eaLnBrk="1" fontAlgn="auto" hangingPunct="1">
              <a:spcAft>
                <a:spcPts val="0"/>
              </a:spcAft>
              <a:buClr>
                <a:srgbClr val="CC0000"/>
              </a:buClr>
              <a:buFontTx/>
              <a:buNone/>
              <a:defRPr/>
            </a:pPr>
            <a:endParaRPr lang="en-US" altLang="en-US" sz="2400">
              <a:solidFill>
                <a:schemeClr val="tx1">
                  <a:lumMod val="85000"/>
                  <a:lumOff val="15000"/>
                </a:schemeClr>
              </a:solidFill>
            </a:endParaRPr>
          </a:p>
          <a:p>
            <a:pPr eaLnBrk="1" fontAlgn="auto" hangingPunct="1">
              <a:spcAft>
                <a:spcPts val="0"/>
              </a:spcAft>
              <a:buClr>
                <a:srgbClr val="CC0000"/>
              </a:buClr>
              <a:buFontTx/>
              <a:buChar char="•"/>
              <a:defRPr/>
            </a:pPr>
            <a:r>
              <a:rPr lang="en-US" altLang="en-US" sz="2400">
                <a:solidFill>
                  <a:schemeClr val="tx1">
                    <a:lumMod val="85000"/>
                    <a:lumOff val="15000"/>
                  </a:schemeClr>
                </a:solidFill>
              </a:rPr>
              <a:t>In </a:t>
            </a:r>
            <a:r>
              <a:rPr lang="en-US" altLang="en-US" sz="2400" i="1">
                <a:solidFill>
                  <a:schemeClr val="tx1">
                    <a:lumMod val="85000"/>
                    <a:lumOff val="15000"/>
                  </a:schemeClr>
                </a:solidFill>
              </a:rPr>
              <a:t>sampling with replacement</a:t>
            </a:r>
            <a:r>
              <a:rPr lang="en-US" altLang="en-US" sz="2400">
                <a:solidFill>
                  <a:schemeClr val="tx1">
                    <a:lumMod val="85000"/>
                    <a:lumOff val="15000"/>
                  </a:schemeClr>
                </a:solidFill>
              </a:rPr>
              <a:t>,</a:t>
            </a:r>
            <a:r>
              <a:rPr lang="en-US" altLang="en-US" sz="2400" i="1">
                <a:solidFill>
                  <a:schemeClr val="tx1">
                    <a:lumMod val="85000"/>
                    <a:lumOff val="15000"/>
                  </a:schemeClr>
                </a:solidFill>
              </a:rPr>
              <a:t> every</a:t>
            </a:r>
            <a:r>
              <a:rPr lang="en-US" altLang="en-US" sz="2400">
                <a:solidFill>
                  <a:schemeClr val="tx1">
                    <a:lumMod val="85000"/>
                    <a:lumOff val="15000"/>
                  </a:schemeClr>
                </a:solidFill>
              </a:rPr>
              <a:t> object in the population is available for selection to the sample at every stage of the selection process, regardless of whether it has already been selected.</a:t>
            </a:r>
          </a:p>
          <a:p>
            <a:pPr eaLnBrk="1" fontAlgn="auto" hangingPunct="1">
              <a:spcAft>
                <a:spcPts val="0"/>
              </a:spcAft>
              <a:buClr>
                <a:srgbClr val="CC0000"/>
              </a:buClr>
              <a:buFontTx/>
              <a:buChar char="•"/>
              <a:defRPr/>
            </a:pPr>
            <a:endParaRPr lang="en-US" altLang="en-US" sz="2400">
              <a:solidFill>
                <a:schemeClr val="tx1">
                  <a:lumMod val="85000"/>
                  <a:lumOff val="15000"/>
                </a:schemeClr>
              </a:solidFill>
            </a:endParaRPr>
          </a:p>
          <a:p>
            <a:pPr eaLnBrk="1" fontAlgn="auto" hangingPunct="1">
              <a:spcAft>
                <a:spcPts val="0"/>
              </a:spcAft>
              <a:buClr>
                <a:srgbClr val="CC0000"/>
              </a:buClr>
              <a:buFontTx/>
              <a:buChar char="•"/>
              <a:defRPr/>
            </a:pPr>
            <a:r>
              <a:rPr lang="en-US" altLang="en-US" sz="2400">
                <a:solidFill>
                  <a:schemeClr val="tx1">
                    <a:lumMod val="85000"/>
                    <a:lumOff val="15000"/>
                  </a:schemeClr>
                </a:solidFill>
              </a:rPr>
              <a:t>Note that one consequence of sampling with replacement is that the same object may be picked more than once. </a:t>
            </a:r>
          </a:p>
        </p:txBody>
      </p:sp>
    </p:spTree>
    <p:extLst>
      <p:ext uri="{BB962C8B-B14F-4D97-AF65-F5344CB8AC3E}">
        <p14:creationId xmlns:p14="http://schemas.microsoft.com/office/powerpoint/2010/main" val="2614482833"/>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DC1ADCB2-64AE-C446-922C-89A78CD8D661}"/>
              </a:ext>
            </a:extLst>
          </p:cNvPr>
          <p:cNvSpPr>
            <a:spLocks noGrp="1"/>
          </p:cNvSpPr>
          <p:nvPr>
            <p:ph type="title" idx="4294967295"/>
          </p:nvPr>
        </p:nvSpPr>
        <p:spPr>
          <a:xfrm>
            <a:off x="1828800" y="457200"/>
            <a:ext cx="8458200" cy="914400"/>
          </a:xfrm>
        </p:spPr>
        <p:txBody>
          <a:bodyPr>
            <a:normAutofit fontScale="90000"/>
          </a:bodyPr>
          <a:lstStyle/>
          <a:p>
            <a:pPr eaLnBrk="1" fontAlgn="auto" hangingPunct="1">
              <a:spcAft>
                <a:spcPts val="0"/>
              </a:spcAft>
              <a:defRPr/>
            </a:pPr>
            <a:br>
              <a:rPr lang="en-US" altLang="en-US" sz="2700" dirty="0">
                <a:solidFill>
                  <a:schemeClr val="tx1"/>
                </a:solidFill>
              </a:rPr>
            </a:br>
            <a:r>
              <a:rPr lang="en-US" altLang="en-US" sz="2700" dirty="0">
                <a:solidFill>
                  <a:schemeClr val="tx1"/>
                </a:solidFill>
              </a:rPr>
              <a:t>Sampling with and without replacement</a:t>
            </a:r>
            <a:br>
              <a:rPr lang="en-US" altLang="en-US" sz="3600" b="1" dirty="0">
                <a:solidFill>
                  <a:schemeClr val="tx1"/>
                </a:solidFill>
              </a:rPr>
            </a:br>
            <a:endParaRPr lang="en-US" altLang="en-US" sz="3600" b="1" dirty="0">
              <a:solidFill>
                <a:schemeClr val="tx1"/>
              </a:solidFill>
            </a:endParaRPr>
          </a:p>
        </p:txBody>
      </p:sp>
      <p:sp>
        <p:nvSpPr>
          <p:cNvPr id="20482" name="Rectangle 3">
            <a:extLst>
              <a:ext uri="{FF2B5EF4-FFF2-40B4-BE49-F238E27FC236}">
                <a16:creationId xmlns:a16="http://schemas.microsoft.com/office/drawing/2014/main" id="{B55AC76F-50CA-6244-920C-6B7EF430387F}"/>
              </a:ext>
            </a:extLst>
          </p:cNvPr>
          <p:cNvSpPr>
            <a:spLocks noGrp="1" noChangeArrowheads="1"/>
          </p:cNvSpPr>
          <p:nvPr>
            <p:ph idx="4294967295"/>
          </p:nvPr>
        </p:nvSpPr>
        <p:spPr>
          <a:xfrm>
            <a:off x="1524000" y="2057400"/>
            <a:ext cx="8229600" cy="4516438"/>
          </a:xfrm>
        </p:spPr>
        <p:txBody>
          <a:bodyPr/>
          <a:lstStyle/>
          <a:p>
            <a:pPr eaLnBrk="1" hangingPunct="1">
              <a:buClr>
                <a:srgbClr val="CC0000"/>
              </a:buClr>
              <a:buFontTx/>
              <a:buChar char="•"/>
            </a:pPr>
            <a:r>
              <a:rPr lang="en-US" altLang="en-US" sz="2400"/>
              <a:t>The inferential statistical techniques we will present from this point on are intended only to apply to situations of sampling with replacement. </a:t>
            </a:r>
          </a:p>
          <a:p>
            <a:pPr eaLnBrk="1" hangingPunct="1">
              <a:buClr>
                <a:srgbClr val="CC0000"/>
              </a:buClr>
              <a:buFontTx/>
              <a:buNone/>
            </a:pPr>
            <a:endParaRPr lang="en-US" altLang="en-US" sz="2400"/>
          </a:p>
          <a:p>
            <a:pPr eaLnBrk="1" hangingPunct="1">
              <a:buClr>
                <a:srgbClr val="CC0000"/>
              </a:buClr>
              <a:buFontTx/>
              <a:buChar char="•"/>
            </a:pPr>
            <a:r>
              <a:rPr lang="en-US" altLang="en-US" sz="2400"/>
              <a:t>However, by assuming that all populations are at least 100 times as large as the samples being drawn from them, we will be able to use sampling without replacement and obtain quite accurate results.</a:t>
            </a:r>
          </a:p>
        </p:txBody>
      </p:sp>
    </p:spTree>
    <p:extLst>
      <p:ext uri="{BB962C8B-B14F-4D97-AF65-F5344CB8AC3E}">
        <p14:creationId xmlns:p14="http://schemas.microsoft.com/office/powerpoint/2010/main" val="1895271552"/>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7372FC2-8A7F-AC4E-97FF-2A1E5BE4DBEE}"/>
              </a:ext>
            </a:extLst>
          </p:cNvPr>
          <p:cNvSpPr>
            <a:spLocks noGrp="1"/>
          </p:cNvSpPr>
          <p:nvPr>
            <p:ph type="title" idx="4294967295"/>
          </p:nvPr>
        </p:nvSpPr>
        <p:spPr>
          <a:xfrm>
            <a:off x="1981200" y="152400"/>
            <a:ext cx="7543800" cy="990600"/>
          </a:xfrm>
        </p:spPr>
        <p:txBody>
          <a:bodyPr>
            <a:normAutofit fontScale="90000"/>
          </a:bodyPr>
          <a:lstStyle/>
          <a:p>
            <a:pPr eaLnBrk="1" fontAlgn="auto" hangingPunct="1">
              <a:spcAft>
                <a:spcPts val="0"/>
              </a:spcAft>
              <a:defRPr/>
            </a:pPr>
            <a:br>
              <a:rPr lang="en-US" altLang="en-US" sz="3600" b="1" dirty="0">
                <a:solidFill>
                  <a:schemeClr val="tx1"/>
                </a:solidFill>
              </a:rPr>
            </a:br>
            <a:r>
              <a:rPr lang="en-US" altLang="en-US" sz="2700" dirty="0">
                <a:solidFill>
                  <a:schemeClr val="tx1"/>
                </a:solidFill>
              </a:rPr>
              <a:t>Empirical Sampling Distributions</a:t>
            </a:r>
            <a:br>
              <a:rPr lang="en-US" altLang="en-US" sz="3600" dirty="0">
                <a:solidFill>
                  <a:schemeClr val="tx1"/>
                </a:solidFill>
              </a:rPr>
            </a:br>
            <a:endParaRPr lang="en-US" altLang="en-US" sz="3600" dirty="0">
              <a:solidFill>
                <a:schemeClr val="tx1"/>
              </a:solidFill>
            </a:endParaRPr>
          </a:p>
        </p:txBody>
      </p:sp>
      <p:sp>
        <p:nvSpPr>
          <p:cNvPr id="20482" name="Rectangle 3">
            <a:extLst>
              <a:ext uri="{FF2B5EF4-FFF2-40B4-BE49-F238E27FC236}">
                <a16:creationId xmlns:a16="http://schemas.microsoft.com/office/drawing/2014/main" id="{B51C906C-4879-C840-9BAC-82FB82DC5755}"/>
              </a:ext>
            </a:extLst>
          </p:cNvPr>
          <p:cNvSpPr>
            <a:spLocks noGrp="1"/>
          </p:cNvSpPr>
          <p:nvPr>
            <p:ph idx="4294967295"/>
          </p:nvPr>
        </p:nvSpPr>
        <p:spPr>
          <a:xfrm>
            <a:off x="1524000" y="1600200"/>
            <a:ext cx="8229600" cy="4973638"/>
          </a:xfrm>
        </p:spPr>
        <p:txBody>
          <a:bodyPr rtlCol="0">
            <a:normAutofit lnSpcReduction="10000"/>
          </a:bodyPr>
          <a:lstStyle/>
          <a:p>
            <a:pPr eaLnBrk="1" fontAlgn="auto" hangingPunct="1">
              <a:spcAft>
                <a:spcPts val="0"/>
              </a:spcAft>
              <a:buFontTx/>
              <a:buNone/>
              <a:defRPr/>
            </a:pPr>
            <a:r>
              <a:rPr lang="en-US" altLang="en-US" sz="2400" dirty="0">
                <a:solidFill>
                  <a:schemeClr val="tx1">
                    <a:lumMod val="85000"/>
                    <a:lumOff val="15000"/>
                  </a:schemeClr>
                </a:solidFill>
              </a:rPr>
              <a:t>To obtain an </a:t>
            </a:r>
            <a:r>
              <a:rPr lang="en-US" altLang="en-US" sz="2400" i="1" dirty="0">
                <a:solidFill>
                  <a:schemeClr val="tx1">
                    <a:lumMod val="85000"/>
                    <a:lumOff val="15000"/>
                  </a:schemeClr>
                </a:solidFill>
              </a:rPr>
              <a:t>empirical (or observed)</a:t>
            </a:r>
            <a:r>
              <a:rPr lang="en-US" altLang="en-US" sz="2400" dirty="0">
                <a:solidFill>
                  <a:schemeClr val="tx1">
                    <a:lumMod val="85000"/>
                    <a:lumOff val="15000"/>
                  </a:schemeClr>
                </a:solidFill>
              </a:rPr>
              <a:t> </a:t>
            </a:r>
            <a:r>
              <a:rPr lang="en-US" altLang="en-US" sz="2400" i="1" dirty="0">
                <a:solidFill>
                  <a:schemeClr val="tx1">
                    <a:lumMod val="85000"/>
                    <a:lumOff val="15000"/>
                  </a:schemeClr>
                </a:solidFill>
              </a:rPr>
              <a:t>sampling distribution</a:t>
            </a:r>
            <a:r>
              <a:rPr lang="en-US" altLang="en-US" sz="2400" dirty="0">
                <a:solidFill>
                  <a:schemeClr val="tx1">
                    <a:lumMod val="85000"/>
                    <a:lumOff val="15000"/>
                  </a:schemeClr>
                </a:solidFill>
              </a:rPr>
              <a:t> for a given statistic based on samples of size N. </a:t>
            </a:r>
          </a:p>
          <a:p>
            <a:pPr eaLnBrk="1" fontAlgn="auto" hangingPunct="1">
              <a:spcAft>
                <a:spcPts val="0"/>
              </a:spcAft>
              <a:buFontTx/>
              <a:buNone/>
              <a:defRPr/>
            </a:pPr>
            <a:endParaRPr lang="en-US" altLang="en-US" sz="2400" dirty="0">
              <a:solidFill>
                <a:schemeClr val="tx1">
                  <a:lumMod val="85000"/>
                  <a:lumOff val="15000"/>
                </a:schemeClr>
              </a:solidFill>
            </a:endParaRPr>
          </a:p>
          <a:p>
            <a:pPr eaLnBrk="1" fontAlgn="auto" hangingPunct="1">
              <a:spcAft>
                <a:spcPts val="0"/>
              </a:spcAft>
              <a:buFontTx/>
              <a:buNone/>
              <a:defRPr/>
            </a:pPr>
            <a:r>
              <a:rPr lang="en-US" altLang="en-US" sz="2400" dirty="0">
                <a:solidFill>
                  <a:schemeClr val="tx1">
                    <a:lumMod val="85000"/>
                    <a:lumOff val="15000"/>
                  </a:schemeClr>
                </a:solidFill>
              </a:rPr>
              <a:t>1. Repeatedly sample (with replacement) samples of size </a:t>
            </a:r>
            <a:r>
              <a:rPr lang="en-US" altLang="en-US" sz="2400" i="1" dirty="0">
                <a:solidFill>
                  <a:schemeClr val="tx1">
                    <a:lumMod val="85000"/>
                    <a:lumOff val="15000"/>
                  </a:schemeClr>
                </a:solidFill>
              </a:rPr>
              <a:t>N</a:t>
            </a:r>
            <a:r>
              <a:rPr lang="en-US" altLang="en-US" sz="2400" dirty="0">
                <a:solidFill>
                  <a:schemeClr val="tx1">
                    <a:lumMod val="85000"/>
                    <a:lumOff val="15000"/>
                  </a:schemeClr>
                </a:solidFill>
              </a:rPr>
              <a:t> from the parent population, and for each sample, compute and record the value of the statistic in which we are interested (e.g., the mean).  In doing so, each </a:t>
            </a:r>
            <a:r>
              <a:rPr lang="en-US" altLang="en-US" sz="2400" i="1" dirty="0">
                <a:solidFill>
                  <a:schemeClr val="tx1">
                    <a:lumMod val="85000"/>
                    <a:lumOff val="15000"/>
                  </a:schemeClr>
                </a:solidFill>
              </a:rPr>
              <a:t>sample </a:t>
            </a:r>
            <a:r>
              <a:rPr lang="en-US" altLang="en-US" sz="2400" dirty="0">
                <a:solidFill>
                  <a:schemeClr val="tx1">
                    <a:lumMod val="85000"/>
                    <a:lumOff val="15000"/>
                  </a:schemeClr>
                </a:solidFill>
              </a:rPr>
              <a:t>of size </a:t>
            </a:r>
            <a:r>
              <a:rPr lang="en-US" altLang="en-US" sz="2400" i="1" dirty="0">
                <a:solidFill>
                  <a:schemeClr val="tx1">
                    <a:lumMod val="85000"/>
                    <a:lumOff val="15000"/>
                  </a:schemeClr>
                </a:solidFill>
              </a:rPr>
              <a:t>N</a:t>
            </a:r>
            <a:r>
              <a:rPr lang="en-US" altLang="en-US" sz="2400" dirty="0">
                <a:solidFill>
                  <a:schemeClr val="tx1">
                    <a:lumMod val="85000"/>
                    <a:lumOff val="15000"/>
                  </a:schemeClr>
                </a:solidFill>
              </a:rPr>
              <a:t> is replaced in the population before the next sample of size </a:t>
            </a:r>
            <a:r>
              <a:rPr lang="en-US" altLang="en-US" sz="2400" i="1" dirty="0">
                <a:solidFill>
                  <a:schemeClr val="tx1">
                    <a:lumMod val="85000"/>
                    <a:lumOff val="15000"/>
                  </a:schemeClr>
                </a:solidFill>
              </a:rPr>
              <a:t>N</a:t>
            </a:r>
            <a:r>
              <a:rPr lang="en-US" altLang="en-US" sz="2400" dirty="0">
                <a:solidFill>
                  <a:schemeClr val="tx1">
                    <a:lumMod val="85000"/>
                    <a:lumOff val="15000"/>
                  </a:schemeClr>
                </a:solidFill>
              </a:rPr>
              <a:t> is selected.  </a:t>
            </a:r>
          </a:p>
          <a:p>
            <a:pPr eaLnBrk="1" fontAlgn="auto" hangingPunct="1">
              <a:spcAft>
                <a:spcPts val="0"/>
              </a:spcAft>
              <a:buFontTx/>
              <a:buNone/>
              <a:defRPr/>
            </a:pPr>
            <a:endParaRPr lang="en-US" altLang="en-US" sz="2400" dirty="0">
              <a:solidFill>
                <a:schemeClr val="tx1">
                  <a:lumMod val="85000"/>
                  <a:lumOff val="15000"/>
                </a:schemeClr>
              </a:solidFill>
            </a:endParaRPr>
          </a:p>
          <a:p>
            <a:pPr eaLnBrk="1" fontAlgn="auto" hangingPunct="1">
              <a:spcAft>
                <a:spcPts val="0"/>
              </a:spcAft>
              <a:buFontTx/>
              <a:buNone/>
              <a:defRPr/>
            </a:pPr>
            <a:r>
              <a:rPr lang="en-US" altLang="en-US" sz="2400" dirty="0">
                <a:solidFill>
                  <a:schemeClr val="tx1">
                    <a:lumMod val="85000"/>
                    <a:lumOff val="15000"/>
                  </a:schemeClr>
                </a:solidFill>
              </a:rPr>
              <a:t>2. Construct a frequency distribution of the sample statistics obtained to create a sampling distribution of that statistic (e.g., mean) based on these samples of size </a:t>
            </a:r>
            <a:r>
              <a:rPr lang="en-US" altLang="en-US" sz="2400" i="1" dirty="0">
                <a:solidFill>
                  <a:schemeClr val="tx1">
                    <a:lumMod val="85000"/>
                    <a:lumOff val="15000"/>
                  </a:schemeClr>
                </a:solidFill>
              </a:rPr>
              <a:t>N</a:t>
            </a:r>
            <a:r>
              <a:rPr lang="en-US" altLang="en-US" sz="2400" dirty="0">
                <a:solidFill>
                  <a:schemeClr val="tx1">
                    <a:lumMod val="85000"/>
                    <a:lumOff val="15000"/>
                  </a:schemeClr>
                </a:solidFill>
              </a:rPr>
              <a:t>.  </a:t>
            </a:r>
          </a:p>
          <a:p>
            <a:pPr eaLnBrk="1" fontAlgn="auto" hangingPunct="1">
              <a:spcAft>
                <a:spcPts val="0"/>
              </a:spcAft>
              <a:buFontTx/>
              <a:buNone/>
              <a:defRPr/>
            </a:pPr>
            <a:endParaRPr lang="en-US" altLang="en-US" sz="2400" dirty="0">
              <a:solidFill>
                <a:schemeClr val="tx1">
                  <a:lumMod val="85000"/>
                  <a:lumOff val="15000"/>
                </a:schemeClr>
              </a:solidFill>
            </a:endParaRPr>
          </a:p>
          <a:p>
            <a:pPr eaLnBrk="1" fontAlgn="auto" hangingPunct="1">
              <a:spcAft>
                <a:spcPts val="0"/>
              </a:spcAft>
              <a:buFontTx/>
              <a:buNone/>
              <a:defRPr/>
            </a:pPr>
            <a:endParaRPr lang="en-US" altLang="en-US" sz="2400" dirty="0">
              <a:solidFill>
                <a:schemeClr val="tx1">
                  <a:lumMod val="85000"/>
                  <a:lumOff val="15000"/>
                </a:schemeClr>
              </a:solidFill>
            </a:endParaRPr>
          </a:p>
        </p:txBody>
      </p:sp>
    </p:spTree>
    <p:extLst>
      <p:ext uri="{BB962C8B-B14F-4D97-AF65-F5344CB8AC3E}">
        <p14:creationId xmlns:p14="http://schemas.microsoft.com/office/powerpoint/2010/main" val="3732213111"/>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3E8E88AB-24F3-7541-BA8B-F83F38D399C6}"/>
              </a:ext>
            </a:extLst>
          </p:cNvPr>
          <p:cNvSpPr>
            <a:spLocks noGrp="1"/>
          </p:cNvSpPr>
          <p:nvPr>
            <p:ph type="title" idx="4294967295"/>
          </p:nvPr>
        </p:nvSpPr>
        <p:spPr>
          <a:xfrm>
            <a:off x="1778000" y="304801"/>
            <a:ext cx="8458200" cy="817563"/>
          </a:xfrm>
        </p:spPr>
        <p:txBody>
          <a:bodyPr>
            <a:normAutofit fontScale="90000"/>
          </a:bodyPr>
          <a:lstStyle/>
          <a:p>
            <a:pPr eaLnBrk="1" fontAlgn="auto" hangingPunct="1">
              <a:spcAft>
                <a:spcPts val="0"/>
              </a:spcAft>
              <a:defRPr/>
            </a:pPr>
            <a:br>
              <a:rPr lang="en-US" altLang="en-US" sz="2700" dirty="0">
                <a:solidFill>
                  <a:schemeClr val="tx1"/>
                </a:solidFill>
              </a:rPr>
            </a:br>
            <a:r>
              <a:rPr lang="en-US" altLang="en-US" sz="2700" dirty="0">
                <a:solidFill>
                  <a:schemeClr val="tx1"/>
                </a:solidFill>
              </a:rPr>
              <a:t>The Empirical Sampling Distribution of Means: A Simple Example</a:t>
            </a:r>
            <a:br>
              <a:rPr lang="en-US" altLang="en-US" sz="2400" dirty="0"/>
            </a:br>
            <a:endParaRPr lang="en-US" altLang="en-US" sz="2400" dirty="0"/>
          </a:p>
        </p:txBody>
      </p:sp>
      <p:sp>
        <p:nvSpPr>
          <p:cNvPr id="22530" name="Rectangle 3">
            <a:extLst>
              <a:ext uri="{FF2B5EF4-FFF2-40B4-BE49-F238E27FC236}">
                <a16:creationId xmlns:a16="http://schemas.microsoft.com/office/drawing/2014/main" id="{3F1086E9-CDB6-809E-A1FF-C569CB71CCF3}"/>
              </a:ext>
            </a:extLst>
          </p:cNvPr>
          <p:cNvSpPr>
            <a:spLocks noGrp="1" noChangeArrowheads="1"/>
          </p:cNvSpPr>
          <p:nvPr>
            <p:ph idx="4294967295"/>
          </p:nvPr>
        </p:nvSpPr>
        <p:spPr>
          <a:xfrm>
            <a:off x="1524000" y="1295400"/>
            <a:ext cx="8229600" cy="5278438"/>
          </a:xfrm>
        </p:spPr>
        <p:txBody>
          <a:bodyPr/>
          <a:lstStyle/>
          <a:p>
            <a:pPr eaLnBrk="1" hangingPunct="1"/>
            <a:r>
              <a:rPr lang="en-US" altLang="en-US" sz="2400"/>
              <a:t>Let the 10 scores {0 1 3 3 5 7 7 7 8 10 } define our population.</a:t>
            </a:r>
          </a:p>
          <a:p>
            <a:pPr eaLnBrk="1" hangingPunct="1"/>
            <a:r>
              <a:rPr lang="en-US" altLang="en-US" sz="2400"/>
              <a:t>Using Stata, we compute the mean of this population to be 5.1 and its standard deviation to be 3.25</a:t>
            </a:r>
          </a:p>
          <a:p>
            <a:pPr eaLnBrk="1" hangingPunct="1"/>
            <a:r>
              <a:rPr lang="en-US" altLang="en-US" sz="2400"/>
              <a:t>Let our sample size be </a:t>
            </a:r>
            <a:r>
              <a:rPr lang="en-US" altLang="en-US" sz="2400" i="1"/>
              <a:t>N</a:t>
            </a:r>
            <a:r>
              <a:rPr lang="en-US" altLang="en-US" sz="2400"/>
              <a:t> = 2.  </a:t>
            </a:r>
          </a:p>
          <a:p>
            <a:pPr eaLnBrk="1" hangingPunct="1"/>
            <a:r>
              <a:rPr lang="en-US" altLang="en-US" sz="2400"/>
              <a:t>For each possible sample of size 2, compute the sample mean, </a:t>
            </a:r>
          </a:p>
          <a:p>
            <a:pPr eaLnBrk="1" hangingPunct="1"/>
            <a:r>
              <a:rPr lang="en-US" altLang="en-US" sz="2400"/>
              <a:t>Notice that the means of these samples vary.  This variability gives rise to a distribution of means (not every mean is the same), which we are about to construct.</a:t>
            </a:r>
          </a:p>
          <a:p>
            <a:pPr eaLnBrk="1" hangingPunct="1"/>
            <a:r>
              <a:rPr lang="en-US" altLang="en-US" sz="2400"/>
              <a:t>The distribution of means is due to sampling that results in differences in the composition of each sample.  </a:t>
            </a:r>
          </a:p>
          <a:p>
            <a:pPr eaLnBrk="1" hangingPunct="1"/>
            <a:r>
              <a:rPr lang="en-US" altLang="en-US" sz="2400"/>
              <a:t>Hence the name </a:t>
            </a:r>
            <a:r>
              <a:rPr lang="en-US" altLang="en-US" sz="2400" i="1"/>
              <a:t>sampling distribution</a:t>
            </a:r>
            <a:r>
              <a:rPr lang="en-US" altLang="en-US" sz="2400"/>
              <a:t> (of means, in this case). </a:t>
            </a:r>
          </a:p>
        </p:txBody>
      </p:sp>
      <p:graphicFrame>
        <p:nvGraphicFramePr>
          <p:cNvPr id="22531" name="Object 4">
            <a:extLst>
              <a:ext uri="{FF2B5EF4-FFF2-40B4-BE49-F238E27FC236}">
                <a16:creationId xmlns:a16="http://schemas.microsoft.com/office/drawing/2014/main" id="{EBE6F8BC-FC84-B046-5B18-15BB6C54C800}"/>
              </a:ext>
            </a:extLst>
          </p:cNvPr>
          <p:cNvGraphicFramePr>
            <a:graphicFrameLocks noChangeAspect="1"/>
          </p:cNvGraphicFramePr>
          <p:nvPr/>
        </p:nvGraphicFramePr>
        <p:xfrm>
          <a:off x="3200400" y="3733800"/>
          <a:ext cx="914400" cy="3810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22531" name="Object 4">
                        <a:extLst>
                          <a:ext uri="{FF2B5EF4-FFF2-40B4-BE49-F238E27FC236}">
                            <a16:creationId xmlns:a16="http://schemas.microsoft.com/office/drawing/2014/main" id="{EBE6F8BC-FC84-B046-5B18-15BB6C54C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733800"/>
                        <a:ext cx="914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2" name="Object 7">
            <a:extLst>
              <a:ext uri="{FF2B5EF4-FFF2-40B4-BE49-F238E27FC236}">
                <a16:creationId xmlns:a16="http://schemas.microsoft.com/office/drawing/2014/main" id="{04E85363-C28E-AEBD-E763-DEBABE53BE1C}"/>
              </a:ext>
            </a:extLst>
          </p:cNvPr>
          <p:cNvGraphicFramePr>
            <a:graphicFrameLocks noChangeAspect="1"/>
          </p:cNvGraphicFramePr>
          <p:nvPr/>
        </p:nvGraphicFramePr>
        <p:xfrm>
          <a:off x="3286125" y="3581400"/>
          <a:ext cx="427038" cy="457200"/>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22532" name="Object 7">
                        <a:extLst>
                          <a:ext uri="{FF2B5EF4-FFF2-40B4-BE49-F238E27FC236}">
                            <a16:creationId xmlns:a16="http://schemas.microsoft.com/office/drawing/2014/main" id="{04E85363-C28E-AEBD-E763-DEBABE53BE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3581400"/>
                        <a:ext cx="427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3" name="Object 8">
            <a:extLst>
              <a:ext uri="{FF2B5EF4-FFF2-40B4-BE49-F238E27FC236}">
                <a16:creationId xmlns:a16="http://schemas.microsoft.com/office/drawing/2014/main" id="{C0282E44-E41C-D1B4-F107-64D20922C46C}"/>
              </a:ext>
            </a:extLst>
          </p:cNvPr>
          <p:cNvGraphicFramePr>
            <a:graphicFrameLocks noChangeAspect="1"/>
          </p:cNvGraphicFramePr>
          <p:nvPr/>
        </p:nvGraphicFramePr>
        <p:xfrm>
          <a:off x="6007100" y="3333750"/>
          <a:ext cx="177800" cy="190500"/>
        </p:xfrm>
        <a:graphic>
          <a:graphicData uri="http://schemas.openxmlformats.org/presentationml/2006/ole">
            <mc:AlternateContent xmlns:mc="http://schemas.openxmlformats.org/markup-compatibility/2006">
              <mc:Choice xmlns:v="urn:schemas-microsoft-com:vml" Requires="v">
                <p:oleObj name="Equation" r:id="rId6" imgW="0" imgH="0" progId="Equation.3">
                  <p:embed/>
                </p:oleObj>
              </mc:Choice>
              <mc:Fallback>
                <p:oleObj name="Equation" r:id="rId6" imgW="0" imgH="0" progId="Equation.3">
                  <p:embed/>
                  <p:pic>
                    <p:nvPicPr>
                      <p:cNvPr id="22533" name="Object 8">
                        <a:extLst>
                          <a:ext uri="{FF2B5EF4-FFF2-40B4-BE49-F238E27FC236}">
                            <a16:creationId xmlns:a16="http://schemas.microsoft.com/office/drawing/2014/main" id="{C0282E44-E41C-D1B4-F107-64D20922C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7100" y="3333750"/>
                        <a:ext cx="1778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60486117"/>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497F55E-C3DD-9449-97B3-08402F3603B4}"/>
              </a:ext>
            </a:extLst>
          </p:cNvPr>
          <p:cNvSpPr>
            <a:spLocks noGrp="1"/>
          </p:cNvSpPr>
          <p:nvPr>
            <p:ph type="title" idx="4294967295"/>
          </p:nvPr>
        </p:nvSpPr>
        <p:spPr>
          <a:xfrm>
            <a:off x="1981200" y="228600"/>
            <a:ext cx="8229600" cy="914400"/>
          </a:xfrm>
        </p:spPr>
        <p:txBody>
          <a:bodyPr>
            <a:noAutofit/>
          </a:bodyPr>
          <a:lstStyle/>
          <a:p>
            <a:pPr eaLnBrk="1" fontAlgn="auto" hangingPunct="1">
              <a:spcAft>
                <a:spcPts val="0"/>
              </a:spcAft>
              <a:defRPr/>
            </a:pPr>
            <a:br>
              <a:rPr lang="en-US" altLang="en-US" sz="2400" dirty="0">
                <a:solidFill>
                  <a:schemeClr val="tx1"/>
                </a:solidFill>
              </a:rPr>
            </a:br>
            <a:r>
              <a:rPr lang="en-US" altLang="en-US" sz="2400" dirty="0">
                <a:solidFill>
                  <a:schemeClr val="tx1"/>
                </a:solidFill>
              </a:rPr>
              <a:t>Constructing the Sampling Distribution of Means Empirically</a:t>
            </a:r>
            <a:br>
              <a:rPr lang="en-US" altLang="en-US" sz="2400" dirty="0"/>
            </a:br>
            <a:endParaRPr lang="en-US" altLang="en-US" sz="2400" dirty="0"/>
          </a:p>
        </p:txBody>
      </p:sp>
      <p:sp>
        <p:nvSpPr>
          <p:cNvPr id="23554" name="Rectangle 3">
            <a:extLst>
              <a:ext uri="{FF2B5EF4-FFF2-40B4-BE49-F238E27FC236}">
                <a16:creationId xmlns:a16="http://schemas.microsoft.com/office/drawing/2014/main" id="{1571FDAD-2083-D271-F502-A236446467D9}"/>
              </a:ext>
            </a:extLst>
          </p:cNvPr>
          <p:cNvSpPr>
            <a:spLocks noGrp="1" noChangeArrowheads="1"/>
          </p:cNvSpPr>
          <p:nvPr>
            <p:ph idx="4294967295"/>
          </p:nvPr>
        </p:nvSpPr>
        <p:spPr>
          <a:xfrm>
            <a:off x="1524000" y="1371600"/>
            <a:ext cx="8229600" cy="5202238"/>
          </a:xfrm>
        </p:spPr>
        <p:txBody>
          <a:bodyPr/>
          <a:lstStyle/>
          <a:p>
            <a:pPr eaLnBrk="1" hangingPunct="1">
              <a:buFont typeface="Georgia" panose="02040502050405020303" pitchFamily="18" charset="0"/>
              <a:buNone/>
            </a:pPr>
            <a:r>
              <a:rPr lang="en-US" altLang="en-US" sz="2400"/>
              <a:t>We list an excerpt of the possible random samples of size N = 2 that could possibly be drawn from this population with their obtained sample means</a:t>
            </a:r>
            <a:r>
              <a:rPr lang="en-US" altLang="en-US" sz="2400" b="1"/>
              <a:t>.  </a:t>
            </a:r>
            <a:r>
              <a:rPr lang="en-US" altLang="en-US" sz="2400"/>
              <a:t>Notice that the sample means vary.</a:t>
            </a:r>
            <a:endParaRPr lang="en-US" altLang="en-US" sz="2400" b="1"/>
          </a:p>
          <a:p>
            <a:pPr eaLnBrk="1" hangingPunct="1">
              <a:buFont typeface="Georgia" panose="02040502050405020303" pitchFamily="18" charset="0"/>
              <a:buNone/>
            </a:pPr>
            <a:endParaRPr lang="en-US" altLang="en-US" sz="2400" b="1"/>
          </a:p>
        </p:txBody>
      </p:sp>
      <p:graphicFrame>
        <p:nvGraphicFramePr>
          <p:cNvPr id="48363" name="Group 235">
            <a:extLst>
              <a:ext uri="{FF2B5EF4-FFF2-40B4-BE49-F238E27FC236}">
                <a16:creationId xmlns:a16="http://schemas.microsoft.com/office/drawing/2014/main" id="{61E45703-8E36-EF40-B80D-5AF6F6FCD4A6}"/>
              </a:ext>
            </a:extLst>
          </p:cNvPr>
          <p:cNvGraphicFramePr>
            <a:graphicFrameLocks noGrp="1"/>
          </p:cNvGraphicFramePr>
          <p:nvPr/>
        </p:nvGraphicFramePr>
        <p:xfrm>
          <a:off x="4800600" y="2590800"/>
          <a:ext cx="2209800" cy="3932238"/>
        </p:xfrm>
        <a:graphic>
          <a:graphicData uri="http://schemas.openxmlformats.org/drawingml/2006/table">
            <a:tbl>
              <a:tblPr/>
              <a:tblGrid>
                <a:gridCol w="1104900">
                  <a:extLst>
                    <a:ext uri="{9D8B030D-6E8A-4147-A177-3AD203B41FA5}">
                      <a16:colId xmlns:a16="http://schemas.microsoft.com/office/drawing/2014/main" val="920997494"/>
                    </a:ext>
                  </a:extLst>
                </a:gridCol>
                <a:gridCol w="1104900">
                  <a:extLst>
                    <a:ext uri="{9D8B030D-6E8A-4147-A177-3AD203B41FA5}">
                      <a16:colId xmlns:a16="http://schemas.microsoft.com/office/drawing/2014/main" val="3159498805"/>
                    </a:ext>
                  </a:extLst>
                </a:gridCol>
              </a:tblGrid>
              <a:tr h="274342">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200" b="1" i="0" u="none" strike="noStrike" cap="none" normalizeH="0" baseline="0">
                          <a:ln>
                            <a:noFill/>
                          </a:ln>
                          <a:solidFill>
                            <a:schemeClr val="tx1"/>
                          </a:solidFill>
                          <a:effectLst/>
                          <a:latin typeface="Cambria" panose="02040503050406030204" pitchFamily="18" charset="0"/>
                        </a:rPr>
                        <a:t>Sample</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200" b="1" i="0" u="none" strike="noStrike" cap="none" normalizeH="0" baseline="0">
                          <a:ln>
                            <a:noFill/>
                          </a:ln>
                          <a:solidFill>
                            <a:schemeClr val="tx1"/>
                          </a:solidFill>
                          <a:effectLst/>
                          <a:latin typeface="Cambria" panose="02040503050406030204" pitchFamily="18" charset="0"/>
                        </a:rPr>
                        <a:t>Mean</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25431155"/>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{0, 0}</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0.0</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43581220"/>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{0, 1}</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0.5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93124265"/>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{0, 3}</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1.5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948996"/>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{0, 3}</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1.5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6375775"/>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{0, 5}</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2.5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7203986"/>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{0, 7}</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3.5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9121574"/>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{0, 7}</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3.5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27860676"/>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{0, 8}</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4</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26270710"/>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{0, 10}</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6404241"/>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{1, 0}</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.5</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1284398"/>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{1, 1}</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1</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54055466"/>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{1, 3}</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2</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13195244"/>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{1, 3}</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2</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9895274"/>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{1, 5}</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3</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75570409"/>
                  </a:ext>
                </a:extLst>
              </a:tr>
              <a:tr h="243860">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r>
                        <a:rPr kumimoji="0" lang="en-US" altLang="en-US" sz="1000" b="0" i="0" u="none" strike="noStrike" cap="none" normalizeH="0" baseline="0">
                          <a:ln>
                            <a:noFill/>
                          </a:ln>
                          <a:solidFill>
                            <a:schemeClr val="tx1"/>
                          </a:solidFill>
                          <a:effectLst/>
                          <a:latin typeface="Cambria" panose="02040503050406030204" pitchFamily="18" charset="0"/>
                        </a:rPr>
                        <a:t>Etc.</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algn="l"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algn="l"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algn="l"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algn="l"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A04DA3"/>
                        </a:buClr>
                        <a:buSzTx/>
                        <a:buFont typeface="Georgia" panose="02040502050405020303" pitchFamily="18" charset="0"/>
                        <a:buNone/>
                        <a:tabLst/>
                      </a:pPr>
                      <a:endParaRPr kumimoji="0" lang="en-US" altLang="en-US" sz="1000" b="0" i="0" u="none" strike="noStrike" cap="none" normalizeH="0" baseline="0">
                        <a:ln>
                          <a:noFill/>
                        </a:ln>
                        <a:solidFill>
                          <a:schemeClr val="tx1"/>
                        </a:solidFill>
                        <a:effectLst/>
                        <a:latin typeface="Cambria" panose="02040503050406030204" pitchFamily="18"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0705751"/>
                  </a:ext>
                </a:extLst>
              </a:tr>
            </a:tbl>
          </a:graphicData>
        </a:graphic>
      </p:graphicFrame>
    </p:spTree>
    <p:extLst>
      <p:ext uri="{BB962C8B-B14F-4D97-AF65-F5344CB8AC3E}">
        <p14:creationId xmlns:p14="http://schemas.microsoft.com/office/powerpoint/2010/main" val="268053157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76E0F6-45F3-1E44-855C-A87238EDC9D1}"/>
              </a:ext>
            </a:extLst>
          </p:cNvPr>
          <p:cNvSpPr/>
          <p:nvPr/>
        </p:nvSpPr>
        <p:spPr>
          <a:xfrm>
            <a:off x="1981200" y="914401"/>
            <a:ext cx="6781800" cy="461963"/>
          </a:xfrm>
          <a:prstGeom prst="rect">
            <a:avLst/>
          </a:prstGeom>
        </p:spPr>
        <p:txBody>
          <a:bodyPr wrap="square">
            <a:spAutoFit/>
          </a:bodyPr>
          <a:lstStyle/>
          <a:p>
            <a:pPr eaLnBrk="1" hangingPunct="1">
              <a:defRPr/>
            </a:pPr>
            <a:r>
              <a:rPr lang="en-US" sz="2400" dirty="0">
                <a:effectLst>
                  <a:outerShdw blurRad="38100" dist="38100" dir="2700000" algn="tl">
                    <a:srgbClr val="FFFFFF"/>
                  </a:outerShdw>
                </a:effectLst>
                <a:latin typeface="+mj-lt"/>
                <a:cs typeface="Arial" charset="0"/>
              </a:rPr>
              <a:t>Example:  Frequency Distribution Table for </a:t>
            </a:r>
            <a:r>
              <a:rPr lang="en-US" sz="2400" dirty="0" err="1">
                <a:effectLst>
                  <a:outerShdw blurRad="38100" dist="38100" dir="2700000" algn="tl">
                    <a:srgbClr val="FFFFFF"/>
                  </a:outerShdw>
                </a:effectLst>
                <a:latin typeface="+mj-lt"/>
                <a:cs typeface="Arial" charset="0"/>
              </a:rPr>
              <a:t>ses</a:t>
            </a:r>
            <a:endParaRPr lang="en-US" sz="2400" dirty="0">
              <a:latin typeface="+mj-lt"/>
              <a:cs typeface="Arial" charset="0"/>
            </a:endParaRPr>
          </a:p>
        </p:txBody>
      </p:sp>
      <p:sp>
        <p:nvSpPr>
          <p:cNvPr id="18434" name="Rectangle 1">
            <a:extLst>
              <a:ext uri="{FF2B5EF4-FFF2-40B4-BE49-F238E27FC236}">
                <a16:creationId xmlns:a16="http://schemas.microsoft.com/office/drawing/2014/main" id="{320E7126-A344-BA16-493B-FBD504758AAD}"/>
              </a:ext>
            </a:extLst>
          </p:cNvPr>
          <p:cNvSpPr>
            <a:spLocks noChangeArrowheads="1"/>
          </p:cNvSpPr>
          <p:nvPr/>
        </p:nvSpPr>
        <p:spPr bwMode="auto">
          <a:xfrm>
            <a:off x="1752600" y="2551114"/>
            <a:ext cx="87630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Times" panose="02020603050405020304" pitchFamily="18" charset="0"/>
              </a:rPr>
              <a:t>TABLE 2.3 Frequency distribution for socioeconomic status (ses)</a:t>
            </a:r>
          </a:p>
          <a:p>
            <a:endParaRPr lang="en-US" altLang="en-US">
              <a:latin typeface="Times" panose="02020603050405020304" pitchFamily="18" charset="0"/>
            </a:endParaRPr>
          </a:p>
          <a:p>
            <a:r>
              <a:rPr lang="en-US" altLang="en-US">
                <a:latin typeface="Times" panose="02020603050405020304" pitchFamily="18" charset="0"/>
              </a:rPr>
              <a:t>0 1 2 3 4 5 6 7 8 9 10 11 12 13 14 15 16 17 18 19 20 21 22 23 24 25 26 27 28 29 30 31 32 35</a:t>
            </a:r>
          </a:p>
          <a:p>
            <a:r>
              <a:rPr lang="en-US" altLang="en-US">
                <a:latin typeface="Times" panose="02020603050405020304" pitchFamily="18" charset="0"/>
              </a:rPr>
              <a:t>1 1 2 2 4 1 12 7 15 9 18 22 16 15 19 24 18 33 28 39 24 22 19 22 14 21 20 16 16 12 16 8 3 1</a:t>
            </a:r>
          </a:p>
        </p:txBody>
      </p:sp>
    </p:spTree>
    <p:extLst>
      <p:ext uri="{BB962C8B-B14F-4D97-AF65-F5344CB8AC3E}">
        <p14:creationId xmlns:p14="http://schemas.microsoft.com/office/powerpoint/2010/main" val="2454905361"/>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15A2D07B-66E4-4941-9CE0-7969AA5B23C3}"/>
              </a:ext>
            </a:extLst>
          </p:cNvPr>
          <p:cNvSpPr>
            <a:spLocks noGrp="1"/>
          </p:cNvSpPr>
          <p:nvPr>
            <p:ph type="title" idx="4294967295"/>
          </p:nvPr>
        </p:nvSpPr>
        <p:spPr>
          <a:xfrm>
            <a:off x="1981200" y="381000"/>
            <a:ext cx="8382000" cy="889000"/>
          </a:xfrm>
        </p:spPr>
        <p:txBody>
          <a:bodyPr>
            <a:noAutofit/>
          </a:bodyPr>
          <a:lstStyle/>
          <a:p>
            <a:pPr eaLnBrk="1" fontAlgn="auto" hangingPunct="1">
              <a:spcAft>
                <a:spcPts val="0"/>
              </a:spcAft>
              <a:defRPr/>
            </a:pPr>
            <a:r>
              <a:rPr lang="en-US" altLang="en-US" sz="2400" dirty="0">
                <a:solidFill>
                  <a:schemeClr val="tx1"/>
                </a:solidFill>
              </a:rPr>
              <a:t>The Complete List of Sample Means from Samples of Size </a:t>
            </a:r>
            <a:r>
              <a:rPr lang="en-US" altLang="en-US" sz="2400" i="1" dirty="0">
                <a:solidFill>
                  <a:schemeClr val="tx1"/>
                </a:solidFill>
              </a:rPr>
              <a:t>N</a:t>
            </a:r>
            <a:r>
              <a:rPr lang="en-US" altLang="en-US" sz="2400" dirty="0">
                <a:solidFill>
                  <a:schemeClr val="tx1"/>
                </a:solidFill>
              </a:rPr>
              <a:t>=2</a:t>
            </a:r>
            <a:endParaRPr lang="en-US" altLang="en-US" sz="2400" dirty="0"/>
          </a:p>
        </p:txBody>
      </p:sp>
      <p:pic>
        <p:nvPicPr>
          <p:cNvPr id="24578" name="Picture 57">
            <a:extLst>
              <a:ext uri="{FF2B5EF4-FFF2-40B4-BE49-F238E27FC236}">
                <a16:creationId xmlns:a16="http://schemas.microsoft.com/office/drawing/2014/main" id="{8490AE7D-C0C1-9272-6512-57C19DBA6DE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133600" y="1270001"/>
            <a:ext cx="7391400" cy="4702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895377"/>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9BAE031A-D57D-9A4D-98FB-0F1E5EF75D58}"/>
              </a:ext>
            </a:extLst>
          </p:cNvPr>
          <p:cNvSpPr>
            <a:spLocks noGrp="1"/>
          </p:cNvSpPr>
          <p:nvPr>
            <p:ph type="title" idx="4294967295"/>
          </p:nvPr>
        </p:nvSpPr>
        <p:spPr>
          <a:xfrm>
            <a:off x="1755775" y="457200"/>
            <a:ext cx="8686800" cy="914400"/>
          </a:xfrm>
        </p:spPr>
        <p:txBody>
          <a:bodyPr>
            <a:normAutofit fontScale="90000"/>
          </a:bodyPr>
          <a:lstStyle/>
          <a:p>
            <a:pPr eaLnBrk="1" fontAlgn="auto" hangingPunct="1">
              <a:spcAft>
                <a:spcPts val="0"/>
              </a:spcAft>
              <a:defRPr/>
            </a:pPr>
            <a:br>
              <a:rPr lang="en-US" altLang="en-US" sz="2700" dirty="0">
                <a:solidFill>
                  <a:schemeClr val="tx1"/>
                </a:solidFill>
              </a:rPr>
            </a:br>
            <a:br>
              <a:rPr lang="en-US" altLang="en-US" sz="2700" dirty="0">
                <a:solidFill>
                  <a:schemeClr val="tx1"/>
                </a:solidFill>
              </a:rPr>
            </a:br>
            <a:r>
              <a:rPr lang="en-US" altLang="en-US" sz="2700" dirty="0">
                <a:solidFill>
                  <a:schemeClr val="tx1"/>
                </a:solidFill>
              </a:rPr>
              <a:t>Frequency and Percent Distribution Table of Means Based on Samples of Size </a:t>
            </a:r>
            <a:r>
              <a:rPr lang="en-US" altLang="en-US" sz="2700" i="1" dirty="0">
                <a:solidFill>
                  <a:schemeClr val="tx1"/>
                </a:solidFill>
              </a:rPr>
              <a:t>N</a:t>
            </a:r>
            <a:r>
              <a:rPr lang="en-US" altLang="en-US" sz="2700" dirty="0">
                <a:solidFill>
                  <a:schemeClr val="tx1"/>
                </a:solidFill>
              </a:rPr>
              <a:t> = 2</a:t>
            </a:r>
            <a:br>
              <a:rPr lang="en-US" altLang="en-US" sz="2700" dirty="0">
                <a:solidFill>
                  <a:schemeClr val="tx1"/>
                </a:solidFill>
              </a:rPr>
            </a:br>
            <a:br>
              <a:rPr lang="en-US" altLang="en-US" sz="2400" dirty="0"/>
            </a:br>
            <a:endParaRPr lang="en-US" altLang="en-US" sz="2400" dirty="0"/>
          </a:p>
        </p:txBody>
      </p:sp>
      <p:pic>
        <p:nvPicPr>
          <p:cNvPr id="25602" name="Picture 57">
            <a:extLst>
              <a:ext uri="{FF2B5EF4-FFF2-40B4-BE49-F238E27FC236}">
                <a16:creationId xmlns:a16="http://schemas.microsoft.com/office/drawing/2014/main" id="{24E0677B-FCBB-754D-DA8C-C71B7B83A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863" y="1752600"/>
            <a:ext cx="40957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46272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0C3726A9-4A68-2B45-B7FE-FDD8AFFF8952}"/>
              </a:ext>
            </a:extLst>
          </p:cNvPr>
          <p:cNvSpPr>
            <a:spLocks noGrp="1"/>
          </p:cNvSpPr>
          <p:nvPr>
            <p:ph type="title" idx="4294967295"/>
          </p:nvPr>
        </p:nvSpPr>
        <p:spPr>
          <a:xfrm>
            <a:off x="1828800" y="457200"/>
            <a:ext cx="8153400" cy="914400"/>
          </a:xfrm>
        </p:spPr>
        <p:txBody>
          <a:bodyPr>
            <a:noAutofit/>
          </a:bodyPr>
          <a:lstStyle/>
          <a:p>
            <a:pPr eaLnBrk="1" fontAlgn="auto" hangingPunct="1">
              <a:spcAft>
                <a:spcPts val="0"/>
              </a:spcAft>
              <a:defRPr/>
            </a:pPr>
            <a:r>
              <a:rPr lang="en-US" altLang="en-US" sz="2400" dirty="0"/>
              <a:t>Histogram of Sampling Distribution of Means Based on Samples of Size </a:t>
            </a:r>
            <a:r>
              <a:rPr lang="en-US" altLang="en-US" sz="2400" i="1" dirty="0"/>
              <a:t>N</a:t>
            </a:r>
            <a:r>
              <a:rPr lang="en-US" altLang="en-US" sz="2400" dirty="0"/>
              <a:t> =2</a:t>
            </a:r>
          </a:p>
        </p:txBody>
      </p:sp>
      <p:sp>
        <p:nvSpPr>
          <p:cNvPr id="26626" name="Rectangle 3">
            <a:extLst>
              <a:ext uri="{FF2B5EF4-FFF2-40B4-BE49-F238E27FC236}">
                <a16:creationId xmlns:a16="http://schemas.microsoft.com/office/drawing/2014/main" id="{1EEBA3A5-BA48-8329-2D54-6FE36EDE8BE7}"/>
              </a:ext>
            </a:extLst>
          </p:cNvPr>
          <p:cNvSpPr>
            <a:spLocks noGrp="1" noChangeArrowheads="1"/>
          </p:cNvSpPr>
          <p:nvPr>
            <p:ph idx="4294967295"/>
          </p:nvPr>
        </p:nvSpPr>
        <p:spPr>
          <a:xfrm>
            <a:off x="1524000" y="1371600"/>
            <a:ext cx="8229600" cy="5202238"/>
          </a:xfrm>
        </p:spPr>
        <p:txBody>
          <a:bodyPr/>
          <a:lstStyle/>
          <a:p>
            <a:pPr eaLnBrk="1" hangingPunct="1">
              <a:buFont typeface="Georgia" panose="02040502050405020303" pitchFamily="18" charset="0"/>
              <a:buNone/>
            </a:pPr>
            <a:endParaRPr lang="en-US" altLang="en-US" sz="2400"/>
          </a:p>
          <a:p>
            <a:pPr eaLnBrk="1" hangingPunct="1">
              <a:buFont typeface="Georgia" panose="02040502050405020303" pitchFamily="18" charset="0"/>
              <a:buNone/>
            </a:pPr>
            <a:endParaRPr lang="en-US" altLang="en-US" sz="2000"/>
          </a:p>
        </p:txBody>
      </p:sp>
      <p:pic>
        <p:nvPicPr>
          <p:cNvPr id="26627" name="Picture 5">
            <a:extLst>
              <a:ext uri="{FF2B5EF4-FFF2-40B4-BE49-F238E27FC236}">
                <a16:creationId xmlns:a16="http://schemas.microsoft.com/office/drawing/2014/main" id="{974ED2DF-4904-DCDD-3953-3C946F538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438400"/>
            <a:ext cx="43434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165531"/>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72BB14BE-38B6-F24E-A601-0A8726435CAD}"/>
              </a:ext>
            </a:extLst>
          </p:cNvPr>
          <p:cNvSpPr>
            <a:spLocks noGrp="1"/>
          </p:cNvSpPr>
          <p:nvPr>
            <p:ph type="title" idx="4294967295"/>
          </p:nvPr>
        </p:nvSpPr>
        <p:spPr>
          <a:xfrm>
            <a:off x="2057400" y="228600"/>
            <a:ext cx="8077200" cy="990600"/>
          </a:xfrm>
        </p:spPr>
        <p:txBody>
          <a:bodyPr>
            <a:normAutofit fontScale="90000"/>
          </a:bodyPr>
          <a:lstStyle/>
          <a:p>
            <a:pPr eaLnBrk="1" fontAlgn="auto" hangingPunct="1">
              <a:spcAft>
                <a:spcPts val="0"/>
              </a:spcAft>
              <a:defRPr/>
            </a:pPr>
            <a:br>
              <a:rPr lang="en-US" altLang="en-US" sz="2700" dirty="0">
                <a:solidFill>
                  <a:schemeClr val="tx1"/>
                </a:solidFill>
              </a:rPr>
            </a:br>
            <a:r>
              <a:rPr lang="en-US" altLang="en-US" sz="2700" dirty="0">
                <a:solidFill>
                  <a:schemeClr val="tx1"/>
                </a:solidFill>
              </a:rPr>
              <a:t>Making Use of the Empirical Sampling Distribution of Means</a:t>
            </a:r>
            <a:br>
              <a:rPr lang="en-US" altLang="en-US" sz="2400" b="1" dirty="0"/>
            </a:br>
            <a:endParaRPr lang="en-US" altLang="en-US" sz="2400" b="1" dirty="0"/>
          </a:p>
        </p:txBody>
      </p:sp>
      <p:sp>
        <p:nvSpPr>
          <p:cNvPr id="27650" name="Rectangle 3">
            <a:extLst>
              <a:ext uri="{FF2B5EF4-FFF2-40B4-BE49-F238E27FC236}">
                <a16:creationId xmlns:a16="http://schemas.microsoft.com/office/drawing/2014/main" id="{2E49A0C7-69A4-3AE6-02FC-CBEBC65BA497}"/>
              </a:ext>
            </a:extLst>
          </p:cNvPr>
          <p:cNvSpPr>
            <a:spLocks noGrp="1" noChangeArrowheads="1"/>
          </p:cNvSpPr>
          <p:nvPr>
            <p:ph idx="4294967295"/>
          </p:nvPr>
        </p:nvSpPr>
        <p:spPr>
          <a:xfrm>
            <a:off x="1524000" y="1371600"/>
            <a:ext cx="8229600" cy="5202238"/>
          </a:xfrm>
        </p:spPr>
        <p:txBody>
          <a:bodyPr/>
          <a:lstStyle/>
          <a:p>
            <a:pPr eaLnBrk="1" hangingPunct="1">
              <a:buClr>
                <a:srgbClr val="CC0000"/>
              </a:buClr>
              <a:buFontTx/>
              <a:buNone/>
            </a:pPr>
            <a:r>
              <a:rPr lang="en-US" altLang="en-US" sz="2400"/>
              <a:t>Use the sampling distribution of means to determine the probability that a sample mean selected at random from th population of 10 scores will be within 2 points of the actual population mean, 5.1.</a:t>
            </a:r>
          </a:p>
          <a:p>
            <a:pPr eaLnBrk="1" hangingPunct="1">
              <a:buClr>
                <a:srgbClr val="CC0000"/>
              </a:buClr>
              <a:buFontTx/>
              <a:buChar char="•"/>
            </a:pPr>
            <a:r>
              <a:rPr lang="en-US" altLang="en-US" sz="2400"/>
              <a:t>Find the proportion of sample means that are between 3.1 and 7.1 inclusive. </a:t>
            </a:r>
          </a:p>
          <a:p>
            <a:pPr eaLnBrk="1" hangingPunct="1">
              <a:buClr>
                <a:srgbClr val="CC0000"/>
              </a:buClr>
              <a:buFontTx/>
              <a:buChar char="•"/>
            </a:pPr>
            <a:r>
              <a:rPr lang="en-US" altLang="en-US" sz="2400"/>
              <a:t>According to the frequency distribution table, 62 of the 100 sample means fall within that range (greater than or equal to 3.1 and less than or equal to 7.1).</a:t>
            </a:r>
          </a:p>
          <a:p>
            <a:pPr eaLnBrk="1" hangingPunct="1">
              <a:buClr>
                <a:srgbClr val="CC0000"/>
              </a:buClr>
              <a:buFontTx/>
              <a:buChar char="•"/>
            </a:pPr>
            <a:r>
              <a:rPr lang="en-US" altLang="en-US" sz="2400"/>
              <a:t>We conclude that the probability is .62 of obtaining a random sample that has a sample mean within 2 points of the population mean, 5.1.</a:t>
            </a:r>
          </a:p>
        </p:txBody>
      </p:sp>
    </p:spTree>
    <p:extLst>
      <p:ext uri="{BB962C8B-B14F-4D97-AF65-F5344CB8AC3E}">
        <p14:creationId xmlns:p14="http://schemas.microsoft.com/office/powerpoint/2010/main" val="2919502741"/>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D4928ECE-1D1D-6B41-895D-B6A130A5A750}"/>
              </a:ext>
            </a:extLst>
          </p:cNvPr>
          <p:cNvSpPr>
            <a:spLocks noGrp="1"/>
          </p:cNvSpPr>
          <p:nvPr>
            <p:ph type="title" idx="4294967295"/>
          </p:nvPr>
        </p:nvSpPr>
        <p:spPr>
          <a:xfrm>
            <a:off x="2133600" y="228600"/>
            <a:ext cx="7848600" cy="838200"/>
          </a:xfrm>
        </p:spPr>
        <p:txBody>
          <a:bodyPr>
            <a:noAutofit/>
          </a:bodyPr>
          <a:lstStyle/>
          <a:p>
            <a:pPr eaLnBrk="1" fontAlgn="auto" hangingPunct="1">
              <a:spcAft>
                <a:spcPts val="0"/>
              </a:spcAft>
              <a:defRPr/>
            </a:pPr>
            <a:br>
              <a:rPr lang="en-US" altLang="en-US" sz="2400" dirty="0">
                <a:solidFill>
                  <a:schemeClr val="tx1"/>
                </a:solidFill>
              </a:rPr>
            </a:br>
            <a:r>
              <a:rPr lang="en-US" altLang="en-US" sz="2400" dirty="0">
                <a:solidFill>
                  <a:schemeClr val="tx1"/>
                </a:solidFill>
              </a:rPr>
              <a:t>The Empirical Sampling Distribution of Means: Increasing </a:t>
            </a:r>
            <a:r>
              <a:rPr lang="en-US" altLang="en-US" sz="2400" i="1" dirty="0">
                <a:solidFill>
                  <a:schemeClr val="tx1"/>
                </a:solidFill>
              </a:rPr>
              <a:t>N</a:t>
            </a:r>
            <a:r>
              <a:rPr lang="en-US" altLang="en-US" sz="2400" dirty="0">
                <a:solidFill>
                  <a:schemeClr val="tx1"/>
                </a:solidFill>
              </a:rPr>
              <a:t> from 2 to 8</a:t>
            </a:r>
            <a:br>
              <a:rPr lang="en-US" altLang="en-US" sz="2400" dirty="0"/>
            </a:br>
            <a:endParaRPr lang="en-US" altLang="en-US" sz="2400" dirty="0"/>
          </a:p>
        </p:txBody>
      </p:sp>
      <p:sp>
        <p:nvSpPr>
          <p:cNvPr id="28674" name="Rectangle 3">
            <a:extLst>
              <a:ext uri="{FF2B5EF4-FFF2-40B4-BE49-F238E27FC236}">
                <a16:creationId xmlns:a16="http://schemas.microsoft.com/office/drawing/2014/main" id="{7434150C-DD2B-C864-948B-002897AD4707}"/>
              </a:ext>
            </a:extLst>
          </p:cNvPr>
          <p:cNvSpPr>
            <a:spLocks noGrp="1" noChangeArrowheads="1"/>
          </p:cNvSpPr>
          <p:nvPr>
            <p:ph idx="4294967295"/>
          </p:nvPr>
        </p:nvSpPr>
        <p:spPr>
          <a:xfrm>
            <a:off x="1524000" y="1600200"/>
            <a:ext cx="8229600" cy="4973638"/>
          </a:xfrm>
        </p:spPr>
        <p:txBody>
          <a:bodyPr/>
          <a:lstStyle/>
          <a:p>
            <a:pPr eaLnBrk="1" hangingPunct="1">
              <a:buClr>
                <a:srgbClr val="CC0000"/>
              </a:buClr>
              <a:buFontTx/>
              <a:buNone/>
            </a:pPr>
            <a:r>
              <a:rPr lang="en-US" altLang="en-US" sz="2400"/>
              <a:t>Compare the histogram below, generated using the Stata </a:t>
            </a:r>
            <a:r>
              <a:rPr lang="en-US" altLang="en-US" sz="2400" b="1"/>
              <a:t>bootstrap</a:t>
            </a:r>
            <a:r>
              <a:rPr lang="en-US" altLang="en-US" sz="2400"/>
              <a:t> command (see the Do-file for chapter 9), depicting the empirical sampling distribution of means from the population {0, 1, 3, 3, 5, 7, 7, 7, 8, 10} based on 50,000 samples of size </a:t>
            </a:r>
            <a:r>
              <a:rPr lang="en-US" altLang="en-US" sz="2400" i="1"/>
              <a:t>N</a:t>
            </a:r>
            <a:r>
              <a:rPr lang="en-US" altLang="en-US" sz="2400"/>
              <a:t> = 8 randomly selected with replacement from this population, with that of samples of size </a:t>
            </a:r>
            <a:r>
              <a:rPr lang="en-US" altLang="en-US" sz="2400" i="1"/>
              <a:t>N</a:t>
            </a:r>
            <a:r>
              <a:rPr lang="en-US" altLang="en-US" sz="2400"/>
              <a:t> = 2. </a:t>
            </a:r>
          </a:p>
        </p:txBody>
      </p:sp>
      <p:pic>
        <p:nvPicPr>
          <p:cNvPr id="28675" name="Picture 4">
            <a:extLst>
              <a:ext uri="{FF2B5EF4-FFF2-40B4-BE49-F238E27FC236}">
                <a16:creationId xmlns:a16="http://schemas.microsoft.com/office/drawing/2014/main" id="{596637F8-90C0-3FEB-BF43-BFFD62FA3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810001"/>
            <a:ext cx="34290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1120619"/>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5CB47E3C-B355-4D48-AE3D-84A29D393A8E}"/>
              </a:ext>
            </a:extLst>
          </p:cNvPr>
          <p:cNvSpPr>
            <a:spLocks noGrp="1"/>
          </p:cNvSpPr>
          <p:nvPr>
            <p:ph type="title" idx="4294967295"/>
          </p:nvPr>
        </p:nvSpPr>
        <p:spPr>
          <a:xfrm>
            <a:off x="1905000" y="0"/>
            <a:ext cx="8077200" cy="1371600"/>
          </a:xfrm>
        </p:spPr>
        <p:txBody>
          <a:bodyPr>
            <a:normAutofit fontScale="90000"/>
          </a:bodyPr>
          <a:lstStyle/>
          <a:p>
            <a:pPr eaLnBrk="1" fontAlgn="auto" hangingPunct="1">
              <a:spcAft>
                <a:spcPts val="0"/>
              </a:spcAft>
              <a:defRPr/>
            </a:pPr>
            <a:r>
              <a:rPr lang="en-US" altLang="en-US" sz="2700" dirty="0">
                <a:solidFill>
                  <a:schemeClr val="tx1"/>
                </a:solidFill>
              </a:rPr>
              <a:t>The Theoretical Sampling Distribution of Means :</a:t>
            </a:r>
            <a:br>
              <a:rPr lang="en-US" altLang="en-US" sz="2700" dirty="0">
                <a:solidFill>
                  <a:schemeClr val="tx1"/>
                </a:solidFill>
              </a:rPr>
            </a:br>
            <a:r>
              <a:rPr lang="en-US" altLang="en-US" sz="2700" dirty="0">
                <a:solidFill>
                  <a:schemeClr val="tx1"/>
                </a:solidFill>
              </a:rPr>
              <a:t>The Central Limit Theorem</a:t>
            </a:r>
            <a:br>
              <a:rPr lang="en-US" altLang="en-US" sz="2400" dirty="0"/>
            </a:br>
            <a:endParaRPr lang="en-US" altLang="en-US" sz="2400" dirty="0"/>
          </a:p>
        </p:txBody>
      </p:sp>
      <p:sp>
        <p:nvSpPr>
          <p:cNvPr id="29698" name="Rectangle 3">
            <a:extLst>
              <a:ext uri="{FF2B5EF4-FFF2-40B4-BE49-F238E27FC236}">
                <a16:creationId xmlns:a16="http://schemas.microsoft.com/office/drawing/2014/main" id="{6C95787B-900E-A411-082D-CD1EECA7D221}"/>
              </a:ext>
            </a:extLst>
          </p:cNvPr>
          <p:cNvSpPr>
            <a:spLocks noGrp="1" noChangeArrowheads="1"/>
          </p:cNvSpPr>
          <p:nvPr>
            <p:ph idx="4294967295"/>
          </p:nvPr>
        </p:nvSpPr>
        <p:spPr>
          <a:xfrm>
            <a:off x="2057400" y="1752600"/>
            <a:ext cx="7696200" cy="4821238"/>
          </a:xfrm>
        </p:spPr>
        <p:txBody>
          <a:bodyPr/>
          <a:lstStyle/>
          <a:p>
            <a:pPr eaLnBrk="1" hangingPunct="1">
              <a:buClr>
                <a:srgbClr val="CC0000"/>
              </a:buClr>
              <a:buFont typeface="Georgia" panose="02040502050405020303" pitchFamily="18" charset="0"/>
              <a:buNone/>
            </a:pPr>
            <a:r>
              <a:rPr lang="en-US" altLang="en-US" sz="2400"/>
              <a:t>Given a population of values that is of </a:t>
            </a:r>
            <a:r>
              <a:rPr lang="en-US" altLang="en-US" sz="2400" i="1"/>
              <a:t>no specified</a:t>
            </a:r>
            <a:r>
              <a:rPr lang="en-US" altLang="en-US" sz="2400"/>
              <a:t> distribution with mean = </a:t>
            </a:r>
            <a:r>
              <a:rPr lang="en-US" altLang="en-US" sz="2400" i="1"/>
              <a:t>µ</a:t>
            </a:r>
            <a:r>
              <a:rPr lang="en-US" altLang="en-US" sz="2400"/>
              <a:t> and standard deviation = </a:t>
            </a:r>
            <a:r>
              <a:rPr lang="el-GR" altLang="en-US" sz="2400"/>
              <a:t>σ</a:t>
            </a:r>
            <a:r>
              <a:rPr lang="en-US" altLang="en-US" sz="2400"/>
              <a:t>, the </a:t>
            </a:r>
            <a:r>
              <a:rPr lang="en-US" altLang="en-US" sz="2400" i="1"/>
              <a:t>sampling distribution of means</a:t>
            </a:r>
            <a:r>
              <a:rPr lang="en-US" altLang="en-US" sz="2400"/>
              <a:t> for sufficiently large samples drawn randomly with replacement from this population has a:</a:t>
            </a:r>
          </a:p>
          <a:p>
            <a:pPr eaLnBrk="1" hangingPunct="1">
              <a:buClr>
                <a:srgbClr val="CC0000"/>
              </a:buClr>
            </a:pPr>
            <a:r>
              <a:rPr lang="en-US" altLang="en-US" sz="2400"/>
              <a:t>1.   Shape that is </a:t>
            </a:r>
            <a:r>
              <a:rPr lang="en-US" altLang="en-US" sz="2400" i="1"/>
              <a:t>approximately</a:t>
            </a:r>
            <a:r>
              <a:rPr lang="en-US" altLang="en-US" sz="2400"/>
              <a:t> normal.</a:t>
            </a:r>
          </a:p>
          <a:p>
            <a:pPr eaLnBrk="1" hangingPunct="1">
              <a:buClr>
                <a:srgbClr val="CC0000"/>
              </a:buClr>
            </a:pPr>
            <a:r>
              <a:rPr lang="en-US" altLang="en-US" sz="2400"/>
              <a:t>2.	Mean equal to </a:t>
            </a:r>
            <a:r>
              <a:rPr lang="en-US" altLang="en-US" sz="2400" i="1"/>
              <a:t>µ</a:t>
            </a:r>
            <a:r>
              <a:rPr lang="en-US" altLang="en-US" sz="2400"/>
              <a:t>.</a:t>
            </a:r>
          </a:p>
          <a:p>
            <a:pPr eaLnBrk="1" hangingPunct="1">
              <a:buClr>
                <a:srgbClr val="CC0000"/>
              </a:buClr>
            </a:pPr>
            <a:r>
              <a:rPr lang="en-US" altLang="en-US" sz="2400"/>
              <a:t>3.	Standard deviation (also called its standard error) equal to </a:t>
            </a:r>
          </a:p>
        </p:txBody>
      </p:sp>
      <p:graphicFrame>
        <p:nvGraphicFramePr>
          <p:cNvPr id="29699" name="Object 5">
            <a:extLst>
              <a:ext uri="{FF2B5EF4-FFF2-40B4-BE49-F238E27FC236}">
                <a16:creationId xmlns:a16="http://schemas.microsoft.com/office/drawing/2014/main" id="{748F5E6C-54F2-DCFD-3301-249531332EEE}"/>
              </a:ext>
            </a:extLst>
          </p:cNvPr>
          <p:cNvGraphicFramePr>
            <a:graphicFrameLocks noChangeAspect="1"/>
          </p:cNvGraphicFramePr>
          <p:nvPr/>
        </p:nvGraphicFramePr>
        <p:xfrm>
          <a:off x="4800601" y="5029200"/>
          <a:ext cx="665163" cy="9144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29699" name="Object 5">
                        <a:extLst>
                          <a:ext uri="{FF2B5EF4-FFF2-40B4-BE49-F238E27FC236}">
                            <a16:creationId xmlns:a16="http://schemas.microsoft.com/office/drawing/2014/main" id="{748F5E6C-54F2-DCFD-3301-249531332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5029200"/>
                        <a:ext cx="66516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1837118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7E74B090-C223-BF4B-89D3-453691539835}"/>
              </a:ext>
            </a:extLst>
          </p:cNvPr>
          <p:cNvSpPr>
            <a:spLocks noGrp="1"/>
          </p:cNvSpPr>
          <p:nvPr>
            <p:ph type="title" idx="4294967295"/>
          </p:nvPr>
        </p:nvSpPr>
        <p:spPr>
          <a:xfrm>
            <a:off x="1981200" y="152400"/>
            <a:ext cx="8001000" cy="1295400"/>
          </a:xfrm>
        </p:spPr>
        <p:txBody>
          <a:bodyPr>
            <a:normAutofit fontScale="90000"/>
          </a:bodyPr>
          <a:lstStyle/>
          <a:p>
            <a:pPr eaLnBrk="1" fontAlgn="auto" hangingPunct="1">
              <a:spcAft>
                <a:spcPts val="0"/>
              </a:spcAft>
              <a:defRPr/>
            </a:pPr>
            <a:r>
              <a:rPr lang="en-US" altLang="en-US" sz="2400" dirty="0">
                <a:solidFill>
                  <a:schemeClr val="tx1"/>
                </a:solidFill>
              </a:rPr>
              <a:t>Making Use of the Theoretical Sampling Distribution of Means Based on the Central Limit Theorem</a:t>
            </a:r>
            <a:br>
              <a:rPr lang="en-US" altLang="en-US" sz="2400" dirty="0"/>
            </a:br>
            <a:endParaRPr lang="en-US" altLang="en-US" sz="2400" dirty="0"/>
          </a:p>
        </p:txBody>
      </p:sp>
      <p:sp>
        <p:nvSpPr>
          <p:cNvPr id="30722" name="Rectangle 3">
            <a:extLst>
              <a:ext uri="{FF2B5EF4-FFF2-40B4-BE49-F238E27FC236}">
                <a16:creationId xmlns:a16="http://schemas.microsoft.com/office/drawing/2014/main" id="{3E73ED59-0DFD-32AA-A558-B9BFE2D4E401}"/>
              </a:ext>
            </a:extLst>
          </p:cNvPr>
          <p:cNvSpPr>
            <a:spLocks noGrp="1" noChangeArrowheads="1"/>
          </p:cNvSpPr>
          <p:nvPr>
            <p:ph idx="4294967295"/>
          </p:nvPr>
        </p:nvSpPr>
        <p:spPr>
          <a:xfrm>
            <a:off x="1524000" y="1828800"/>
            <a:ext cx="8229600" cy="4745038"/>
          </a:xfrm>
        </p:spPr>
        <p:txBody>
          <a:bodyPr/>
          <a:lstStyle/>
          <a:p>
            <a:pPr marL="642938" indent="-533400" eaLnBrk="1" hangingPunct="1">
              <a:buClr>
                <a:srgbClr val="CC0000"/>
              </a:buClr>
              <a:buFont typeface="Georgia" panose="02040502050405020303" pitchFamily="18" charset="0"/>
              <a:buNone/>
            </a:pPr>
            <a:r>
              <a:rPr lang="en-US" altLang="en-US" sz="2400"/>
              <a:t>Example:  Suppose we are given a normally distributed population of 5,000 scores with mean equal to 15 and standard deviation equal to 3. </a:t>
            </a:r>
          </a:p>
          <a:p>
            <a:pPr marL="642938" indent="-533400" eaLnBrk="1" hangingPunct="1">
              <a:buClr>
                <a:srgbClr val="CC0000"/>
              </a:buClr>
              <a:buFont typeface="Georgia" panose="02040502050405020303" pitchFamily="18" charset="0"/>
              <a:buAutoNum type="alphaLcParenBoth"/>
            </a:pPr>
            <a:r>
              <a:rPr lang="en-US" altLang="en-US" sz="2400"/>
              <a:t>What will the corresponding sampling distribution of means for samples of size N = 16 (with replacement) look like? </a:t>
            </a:r>
          </a:p>
          <a:p>
            <a:pPr marL="642938" indent="-533400" eaLnBrk="1" hangingPunct="1">
              <a:buClr>
                <a:srgbClr val="CC0000"/>
              </a:buClr>
              <a:buFont typeface="Georgia" panose="02040502050405020303" pitchFamily="18" charset="0"/>
              <a:buAutoNum type="alphaLcParenBoth"/>
            </a:pPr>
            <a:r>
              <a:rPr lang="en-US" altLang="en-US" sz="2400"/>
              <a:t>If we were to select a single sample of size N = 16 at random from this population of scores, what is the probability that the mean for this sample will fall between 13 and 17? </a:t>
            </a:r>
          </a:p>
        </p:txBody>
      </p:sp>
    </p:spTree>
    <p:extLst>
      <p:ext uri="{BB962C8B-B14F-4D97-AF65-F5344CB8AC3E}">
        <p14:creationId xmlns:p14="http://schemas.microsoft.com/office/powerpoint/2010/main" val="4171396243"/>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163559A-E1C2-D14F-9D1E-E6C925B0D5CD}"/>
              </a:ext>
            </a:extLst>
          </p:cNvPr>
          <p:cNvSpPr>
            <a:spLocks noGrp="1"/>
          </p:cNvSpPr>
          <p:nvPr>
            <p:ph type="title" idx="4294967295"/>
          </p:nvPr>
        </p:nvSpPr>
        <p:spPr>
          <a:xfrm>
            <a:off x="1981200" y="228600"/>
            <a:ext cx="8001000" cy="1143000"/>
          </a:xfrm>
        </p:spPr>
        <p:txBody>
          <a:bodyPr>
            <a:normAutofit fontScale="90000"/>
          </a:bodyPr>
          <a:lstStyle/>
          <a:p>
            <a:pPr eaLnBrk="1" fontAlgn="auto" hangingPunct="1">
              <a:spcAft>
                <a:spcPts val="0"/>
              </a:spcAft>
              <a:defRPr/>
            </a:pPr>
            <a:br>
              <a:rPr lang="en-US" altLang="en-US" sz="2700" dirty="0">
                <a:solidFill>
                  <a:schemeClr val="tx1"/>
                </a:solidFill>
              </a:rPr>
            </a:br>
            <a:r>
              <a:rPr lang="en-US" altLang="en-US" sz="2700" dirty="0">
                <a:solidFill>
                  <a:schemeClr val="tx1"/>
                </a:solidFill>
              </a:rPr>
              <a:t>Making Use of the Theoretical Sampling Distribution of Means Based on the Central Limit Theorem</a:t>
            </a:r>
            <a:br>
              <a:rPr lang="en-US" altLang="en-US" sz="2400" dirty="0"/>
            </a:br>
            <a:endParaRPr lang="en-US" altLang="en-US" sz="2400" dirty="0"/>
          </a:p>
        </p:txBody>
      </p:sp>
      <p:sp>
        <p:nvSpPr>
          <p:cNvPr id="31746" name="Rectangle 3">
            <a:extLst>
              <a:ext uri="{FF2B5EF4-FFF2-40B4-BE49-F238E27FC236}">
                <a16:creationId xmlns:a16="http://schemas.microsoft.com/office/drawing/2014/main" id="{387D9C89-F90C-B5C2-6435-22A488E79359}"/>
              </a:ext>
            </a:extLst>
          </p:cNvPr>
          <p:cNvSpPr>
            <a:spLocks noGrp="1" noChangeArrowheads="1"/>
          </p:cNvSpPr>
          <p:nvPr>
            <p:ph idx="4294967295"/>
          </p:nvPr>
        </p:nvSpPr>
        <p:spPr>
          <a:xfrm>
            <a:off x="1524000" y="1828800"/>
            <a:ext cx="8229600" cy="4745038"/>
          </a:xfrm>
        </p:spPr>
        <p:txBody>
          <a:bodyPr/>
          <a:lstStyle/>
          <a:p>
            <a:pPr marL="642938" indent="-533400" eaLnBrk="1" hangingPunct="1">
              <a:buClr>
                <a:srgbClr val="CC0000"/>
              </a:buClr>
              <a:buFont typeface="Georgia" panose="02040502050405020303" pitchFamily="18" charset="0"/>
              <a:buNone/>
            </a:pPr>
            <a:r>
              <a:rPr lang="en-US" altLang="en-US" sz="2400"/>
              <a:t>Solution to part (a):</a:t>
            </a:r>
          </a:p>
          <a:p>
            <a:pPr marL="642938" indent="-533400" eaLnBrk="1" hangingPunct="1">
              <a:buClr>
                <a:srgbClr val="CC0000"/>
              </a:buClr>
              <a:buFont typeface="Georgia" panose="02040502050405020303" pitchFamily="18" charset="0"/>
              <a:buAutoNum type="alphaLcParenBoth"/>
            </a:pPr>
            <a:r>
              <a:rPr lang="en-US" altLang="en-US" sz="2400"/>
              <a:t>Because the parent population is normally distributed, we know from the Central Limit Theorem that the sampling distribution of means also will be normally distributed, that its mean will be equal to 15 (the mean of the population) and that its standard deviation </a:t>
            </a:r>
            <a:r>
              <a:rPr lang="en-US" altLang="en-US" sz="2400">
                <a:sym typeface="Symbol" panose="05050102010706020507" pitchFamily="18" charset="2"/>
              </a:rPr>
              <a:t>will be equal to .75 (</a:t>
            </a:r>
            <a:r>
              <a:rPr lang="en-US" altLang="en-US" sz="2400"/>
              <a:t> ¾). </a:t>
            </a:r>
          </a:p>
          <a:p>
            <a:pPr marL="642938" indent="-533400" eaLnBrk="1" hangingPunct="1">
              <a:buClr>
                <a:srgbClr val="CC0000"/>
              </a:buClr>
              <a:buFont typeface="Georgia" panose="02040502050405020303" pitchFamily="18" charset="0"/>
              <a:buNone/>
            </a:pPr>
            <a:endParaRPr lang="en-US" altLang="en-US"/>
          </a:p>
        </p:txBody>
      </p:sp>
    </p:spTree>
    <p:extLst>
      <p:ext uri="{BB962C8B-B14F-4D97-AF65-F5344CB8AC3E}">
        <p14:creationId xmlns:p14="http://schemas.microsoft.com/office/powerpoint/2010/main" val="2497734921"/>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8C590254-9EAA-8A47-A9BA-EE7864F1349D}"/>
              </a:ext>
            </a:extLst>
          </p:cNvPr>
          <p:cNvSpPr>
            <a:spLocks noGrp="1"/>
          </p:cNvSpPr>
          <p:nvPr>
            <p:ph type="title" idx="4294967295"/>
          </p:nvPr>
        </p:nvSpPr>
        <p:spPr>
          <a:xfrm>
            <a:off x="1524000" y="0"/>
            <a:ext cx="8458200" cy="1371600"/>
          </a:xfrm>
        </p:spPr>
        <p:txBody>
          <a:bodyPr>
            <a:normAutofit fontScale="90000"/>
          </a:bodyPr>
          <a:lstStyle/>
          <a:p>
            <a:pPr eaLnBrk="1" fontAlgn="auto" hangingPunct="1">
              <a:spcAft>
                <a:spcPts val="0"/>
              </a:spcAft>
              <a:defRPr/>
            </a:pPr>
            <a:br>
              <a:rPr lang="en-US" altLang="en-US" sz="2700" dirty="0">
                <a:solidFill>
                  <a:schemeClr val="tx1"/>
                </a:solidFill>
              </a:rPr>
            </a:br>
            <a:r>
              <a:rPr lang="en-US" altLang="en-US" sz="2700" dirty="0">
                <a:solidFill>
                  <a:schemeClr val="tx1"/>
                </a:solidFill>
              </a:rPr>
              <a:t>Making Use of the Theoretical Sampling Distribution of Means Based on the Central Limit Theorem</a:t>
            </a:r>
            <a:br>
              <a:rPr lang="en-US" altLang="en-US" sz="2400" dirty="0"/>
            </a:br>
            <a:endParaRPr lang="en-US" altLang="en-US" sz="2400" dirty="0"/>
          </a:p>
        </p:txBody>
      </p:sp>
      <p:sp>
        <p:nvSpPr>
          <p:cNvPr id="32770" name="Rectangle 3">
            <a:extLst>
              <a:ext uri="{FF2B5EF4-FFF2-40B4-BE49-F238E27FC236}">
                <a16:creationId xmlns:a16="http://schemas.microsoft.com/office/drawing/2014/main" id="{2D1E77D4-0D86-56AB-671B-9C187EE5E6D7}"/>
              </a:ext>
            </a:extLst>
          </p:cNvPr>
          <p:cNvSpPr>
            <a:spLocks noGrp="1" noChangeArrowheads="1"/>
          </p:cNvSpPr>
          <p:nvPr>
            <p:ph idx="4294967295"/>
          </p:nvPr>
        </p:nvSpPr>
        <p:spPr>
          <a:xfrm>
            <a:off x="1524000" y="1371600"/>
            <a:ext cx="8229600" cy="5202238"/>
          </a:xfrm>
        </p:spPr>
        <p:txBody>
          <a:bodyPr/>
          <a:lstStyle/>
          <a:p>
            <a:pPr marL="642938" indent="-533400" eaLnBrk="1" hangingPunct="1">
              <a:buClr>
                <a:srgbClr val="CC0000"/>
              </a:buClr>
              <a:buFont typeface="Georgia" panose="02040502050405020303" pitchFamily="18" charset="0"/>
              <a:buNone/>
            </a:pPr>
            <a:r>
              <a:rPr lang="en-US" altLang="en-US"/>
              <a:t>Solution to part (b) via R: </a:t>
            </a:r>
          </a:p>
          <a:p>
            <a:pPr marL="642938" indent="-533400" eaLnBrk="1" hangingPunct="1">
              <a:buFont typeface="Georgia" panose="02040502050405020303" pitchFamily="18" charset="0"/>
              <a:buNone/>
            </a:pPr>
            <a:r>
              <a:rPr lang="en-US" altLang="en-US">
                <a:solidFill>
                  <a:srgbClr val="CC0000"/>
                </a:solidFill>
              </a:rPr>
              <a:t>(b)</a:t>
            </a:r>
            <a:r>
              <a:rPr lang="en-US" altLang="en-US"/>
              <a:t> </a:t>
            </a:r>
            <a:r>
              <a:rPr lang="en-US" altLang="en-US" sz="2400"/>
              <a:t>Because we are making a statement about the sampling distribution of means, which is known to be normally distributed with mean 15 and standard deviation .75, we use the p</a:t>
            </a:r>
            <a:r>
              <a:rPr lang="en-US" altLang="en-US" sz="2400" b="1"/>
              <a:t>norm(z, 0, 1)</a:t>
            </a:r>
            <a:r>
              <a:rPr lang="en-US" altLang="en-US" sz="2400"/>
              <a:t> command with these values. To find the area between 13 and 17, we find the area below 17 and subtract from that the area below 13. We use the following R command to do so and display the result in the Console Window: </a:t>
            </a:r>
          </a:p>
          <a:p>
            <a:pPr marL="642938" indent="-533400" eaLnBrk="1" hangingPunct="1">
              <a:buFont typeface="Georgia" panose="02040502050405020303" pitchFamily="18" charset="0"/>
              <a:buNone/>
            </a:pPr>
            <a:r>
              <a:rPr lang="en-US" altLang="en-US" sz="2400"/>
              <a:t>     </a:t>
            </a:r>
            <a:r>
              <a:rPr lang="en-US" altLang="en-US" sz="2400" b="1"/>
              <a:t>pnorm((17-15)/.75, 0, 1)- pnorm((13-15)/.75, 0, 1)</a:t>
            </a:r>
          </a:p>
          <a:p>
            <a:pPr marL="642938" indent="-533400" eaLnBrk="1" hangingPunct="1">
              <a:buFont typeface="Georgia" panose="02040502050405020303" pitchFamily="18" charset="0"/>
              <a:buNone/>
            </a:pPr>
            <a:r>
              <a:rPr lang="en-US" altLang="en-US" sz="2400"/>
              <a:t>The value obtained is .992, indicating that almost all such sample means fall within the specified range.</a:t>
            </a:r>
          </a:p>
          <a:p>
            <a:pPr marL="642938" indent="-533400" eaLnBrk="1" hangingPunct="1">
              <a:buClr>
                <a:srgbClr val="CC0000"/>
              </a:buClr>
              <a:buFont typeface="Georgia" panose="02040502050405020303" pitchFamily="18" charset="0"/>
              <a:buNone/>
            </a:pPr>
            <a:endParaRPr lang="en-US" altLang="en-US" sz="2400"/>
          </a:p>
        </p:txBody>
      </p:sp>
    </p:spTree>
    <p:extLst>
      <p:ext uri="{BB962C8B-B14F-4D97-AF65-F5344CB8AC3E}">
        <p14:creationId xmlns:p14="http://schemas.microsoft.com/office/powerpoint/2010/main" val="2093048490"/>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0FE38B4-A58F-D243-A845-B6589EB77320}"/>
              </a:ext>
            </a:extLst>
          </p:cNvPr>
          <p:cNvSpPr>
            <a:spLocks noGrp="1"/>
          </p:cNvSpPr>
          <p:nvPr>
            <p:ph type="title" idx="4294967295"/>
          </p:nvPr>
        </p:nvSpPr>
        <p:spPr>
          <a:xfrm>
            <a:off x="1524000" y="152400"/>
            <a:ext cx="8458200" cy="1219200"/>
          </a:xfrm>
        </p:spPr>
        <p:txBody>
          <a:bodyPr>
            <a:normAutofit fontScale="90000"/>
          </a:bodyPr>
          <a:lstStyle/>
          <a:p>
            <a:pPr eaLnBrk="1" fontAlgn="auto" hangingPunct="1">
              <a:spcAft>
                <a:spcPts val="0"/>
              </a:spcAft>
              <a:defRPr/>
            </a:pPr>
            <a:br>
              <a:rPr lang="en-US" altLang="en-US" sz="2700" dirty="0">
                <a:solidFill>
                  <a:schemeClr val="tx1"/>
                </a:solidFill>
              </a:rPr>
            </a:br>
            <a:r>
              <a:rPr lang="en-US" altLang="en-US" sz="2700" dirty="0">
                <a:solidFill>
                  <a:schemeClr val="tx1"/>
                </a:solidFill>
              </a:rPr>
              <a:t>Making Use of the Theoretical Sampling Distribution of Means Based on the Central Limit Theorem</a:t>
            </a:r>
            <a:br>
              <a:rPr lang="en-US" altLang="en-US" sz="2400" dirty="0"/>
            </a:br>
            <a:endParaRPr lang="en-US" altLang="en-US" sz="2400" dirty="0"/>
          </a:p>
        </p:txBody>
      </p:sp>
      <p:sp>
        <p:nvSpPr>
          <p:cNvPr id="34818" name="Rectangle 3">
            <a:extLst>
              <a:ext uri="{FF2B5EF4-FFF2-40B4-BE49-F238E27FC236}">
                <a16:creationId xmlns:a16="http://schemas.microsoft.com/office/drawing/2014/main" id="{BFB9E883-1BC2-DB14-94AC-6F6E6C694DD0}"/>
              </a:ext>
            </a:extLst>
          </p:cNvPr>
          <p:cNvSpPr>
            <a:spLocks noGrp="1" noChangeArrowheads="1"/>
          </p:cNvSpPr>
          <p:nvPr>
            <p:ph idx="4294967295"/>
          </p:nvPr>
        </p:nvSpPr>
        <p:spPr>
          <a:xfrm>
            <a:off x="1524000" y="1524000"/>
            <a:ext cx="8229600" cy="5049838"/>
          </a:xfrm>
        </p:spPr>
        <p:txBody>
          <a:bodyPr/>
          <a:lstStyle/>
          <a:p>
            <a:pPr marL="642938" indent="-533400" eaLnBrk="1" hangingPunct="1">
              <a:buClr>
                <a:srgbClr val="CC0000"/>
              </a:buClr>
              <a:buFont typeface="Georgia" panose="02040502050405020303" pitchFamily="18" charset="0"/>
              <a:buNone/>
            </a:pPr>
            <a:r>
              <a:rPr lang="en-US" altLang="en-US" sz="2400"/>
              <a:t>Solution to part (b) via the online Table 1: </a:t>
            </a:r>
          </a:p>
          <a:p>
            <a:pPr marL="642938" indent="-533400" eaLnBrk="1" hangingPunct="1">
              <a:buFont typeface="Georgia" panose="02040502050405020303" pitchFamily="18" charset="0"/>
              <a:buNone/>
            </a:pPr>
            <a:r>
              <a:rPr lang="en-US" altLang="en-US">
                <a:solidFill>
                  <a:srgbClr val="CC0000"/>
                </a:solidFill>
              </a:rPr>
              <a:t>(b)</a:t>
            </a:r>
            <a:r>
              <a:rPr lang="en-US" altLang="en-US"/>
              <a:t> </a:t>
            </a:r>
            <a:r>
              <a:rPr lang="en-US" altLang="en-US" sz="2400"/>
              <a:t>Because we are making a statement about the sampling distribution of means, which is known to be normally distributed with mean 15 and standard deviation .75, we may use the online Table 1. </a:t>
            </a:r>
          </a:p>
          <a:p>
            <a:pPr marL="642938" indent="-533400" eaLnBrk="1" hangingPunct="1">
              <a:buFont typeface="Georgia" panose="02040502050405020303" pitchFamily="18" charset="0"/>
              <a:buNone/>
            </a:pPr>
            <a:r>
              <a:rPr lang="en-US" altLang="en-US" sz="2400"/>
              <a:t>To find the area between 13 and 17, we convert into the z-scores -2.67 and 2.67, respectively.  </a:t>
            </a:r>
          </a:p>
          <a:p>
            <a:pPr marL="642938" indent="-533400" eaLnBrk="1" hangingPunct="1">
              <a:buFont typeface="Georgia" panose="02040502050405020303" pitchFamily="18" charset="0"/>
              <a:buNone/>
            </a:pPr>
            <a:r>
              <a:rPr lang="en-US" altLang="en-US" sz="2400"/>
              <a:t>Using Table 1, we see that the area to the right of 2.67 is .0038.</a:t>
            </a:r>
          </a:p>
          <a:p>
            <a:pPr marL="642938" indent="-533400" eaLnBrk="1" hangingPunct="1">
              <a:buFont typeface="Georgia" panose="02040502050405020303" pitchFamily="18" charset="0"/>
              <a:buNone/>
            </a:pPr>
            <a:r>
              <a:rPr lang="en-US" altLang="en-US" sz="2400"/>
              <a:t>The area between -2.67 and 2.67 is 1 – .0038-.0038 = .99, indicating that almost all such sample means fall within the specified range.</a:t>
            </a:r>
          </a:p>
          <a:p>
            <a:pPr marL="642938" indent="-533400" eaLnBrk="1" hangingPunct="1">
              <a:buClr>
                <a:srgbClr val="CC0000"/>
              </a:buClr>
              <a:buFont typeface="Georgia" panose="02040502050405020303" pitchFamily="18" charset="0"/>
              <a:buNone/>
            </a:pPr>
            <a:endParaRPr lang="en-US" altLang="en-US" sz="2400"/>
          </a:p>
        </p:txBody>
      </p:sp>
    </p:spTree>
    <p:extLst>
      <p:ext uri="{BB962C8B-B14F-4D97-AF65-F5344CB8AC3E}">
        <p14:creationId xmlns:p14="http://schemas.microsoft.com/office/powerpoint/2010/main" val="137279883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5BD448C-1204-3642-A648-CA1C0378C75F}"/>
              </a:ext>
            </a:extLst>
          </p:cNvPr>
          <p:cNvSpPr>
            <a:spLocks noGrp="1" noChangeArrowheads="1"/>
          </p:cNvSpPr>
          <p:nvPr>
            <p:ph type="title" idx="4294967295"/>
          </p:nvPr>
        </p:nvSpPr>
        <p:spPr>
          <a:xfrm>
            <a:off x="1524000" y="381000"/>
            <a:ext cx="8229600" cy="1066800"/>
          </a:xfrm>
        </p:spPr>
        <p:txBody>
          <a:bodyPr>
            <a:normAutofit/>
          </a:bodyPr>
          <a:lstStyle/>
          <a:p>
            <a:pPr fontAlgn="auto">
              <a:spcAft>
                <a:spcPts val="0"/>
              </a:spcAft>
              <a:defRPr/>
            </a:pPr>
            <a:r>
              <a:rPr lang="en-US" sz="2400" dirty="0">
                <a:solidFill>
                  <a:schemeClr val="tx1"/>
                </a:solidFill>
                <a:effectLst>
                  <a:outerShdw blurRad="38100" dist="38100" dir="2700000" algn="tl">
                    <a:srgbClr val="000000">
                      <a:alpha val="43137"/>
                    </a:srgbClr>
                  </a:outerShdw>
                </a:effectLst>
              </a:rPr>
              <a:t>Counting the occurrence of data values</a:t>
            </a:r>
          </a:p>
        </p:txBody>
      </p:sp>
      <p:sp>
        <p:nvSpPr>
          <p:cNvPr id="20482" name="Rectangle 3">
            <a:extLst>
              <a:ext uri="{FF2B5EF4-FFF2-40B4-BE49-F238E27FC236}">
                <a16:creationId xmlns:a16="http://schemas.microsoft.com/office/drawing/2014/main" id="{D2BAB347-2845-9494-6979-41901BFB390A}"/>
              </a:ext>
            </a:extLst>
          </p:cNvPr>
          <p:cNvSpPr>
            <a:spLocks noGrp="1" noChangeArrowheads="1"/>
          </p:cNvSpPr>
          <p:nvPr>
            <p:ph idx="4294967295"/>
          </p:nvPr>
        </p:nvSpPr>
        <p:spPr>
          <a:xfrm>
            <a:off x="1524000" y="2286001"/>
            <a:ext cx="7620000" cy="4075113"/>
          </a:xfrm>
        </p:spPr>
        <p:txBody>
          <a:bodyPr/>
          <a:lstStyle/>
          <a:p>
            <a:pPr>
              <a:buClr>
                <a:srgbClr val="CC0000"/>
              </a:buClr>
              <a:buFontTx/>
              <a:buChar char="•"/>
            </a:pPr>
            <a:r>
              <a:rPr lang="en-US" altLang="en-US" sz="2400"/>
              <a:t>Ordinal and Scale variables</a:t>
            </a:r>
          </a:p>
          <a:p>
            <a:pPr lvl="1">
              <a:buClr>
                <a:srgbClr val="CC0000"/>
              </a:buClr>
              <a:buFontTx/>
              <a:buNone/>
            </a:pPr>
            <a:r>
              <a:rPr lang="en-US" altLang="en-US" sz="2400">
                <a:solidFill>
                  <a:schemeClr val="tx1"/>
                </a:solidFill>
              </a:rPr>
              <a:t>We use graphical summaries that help us understand three features of the distribution:</a:t>
            </a:r>
          </a:p>
          <a:p>
            <a:pPr lvl="1">
              <a:buClr>
                <a:srgbClr val="CC0000"/>
              </a:buClr>
              <a:buFontTx/>
              <a:buChar char="•"/>
            </a:pPr>
            <a:r>
              <a:rPr lang="en-US" altLang="en-US" sz="2400">
                <a:solidFill>
                  <a:schemeClr val="tx1"/>
                </a:solidFill>
              </a:rPr>
              <a:t>Level</a:t>
            </a:r>
          </a:p>
          <a:p>
            <a:pPr lvl="1">
              <a:buClr>
                <a:srgbClr val="CC0000"/>
              </a:buClr>
              <a:buFontTx/>
              <a:buChar char="•"/>
            </a:pPr>
            <a:r>
              <a:rPr lang="en-US" altLang="en-US" sz="2400">
                <a:solidFill>
                  <a:schemeClr val="tx1"/>
                </a:solidFill>
              </a:rPr>
              <a:t>Spread</a:t>
            </a:r>
          </a:p>
          <a:p>
            <a:pPr lvl="1">
              <a:buClr>
                <a:srgbClr val="CC0000"/>
              </a:buClr>
              <a:buFontTx/>
              <a:buChar char="•"/>
            </a:pPr>
            <a:r>
              <a:rPr lang="en-US" altLang="en-US" sz="2400">
                <a:solidFill>
                  <a:schemeClr val="tx1"/>
                </a:solidFill>
              </a:rPr>
              <a:t>Shape</a:t>
            </a:r>
          </a:p>
          <a:p>
            <a:pPr lvl="1">
              <a:buClr>
                <a:srgbClr val="CC0000"/>
              </a:buClr>
              <a:buFontTx/>
              <a:buNone/>
            </a:pPr>
            <a:endParaRPr lang="en-US" altLang="en-US" sz="2400">
              <a:solidFill>
                <a:schemeClr val="tx1"/>
              </a:solidFill>
            </a:endParaRPr>
          </a:p>
        </p:txBody>
      </p:sp>
    </p:spTree>
    <p:extLst>
      <p:ext uri="{BB962C8B-B14F-4D97-AF65-F5344CB8AC3E}">
        <p14:creationId xmlns:p14="http://schemas.microsoft.com/office/powerpoint/2010/main" val="3557049574"/>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05246AEF-3A7D-8247-8BCB-37D80E386A86}"/>
              </a:ext>
            </a:extLst>
          </p:cNvPr>
          <p:cNvSpPr>
            <a:spLocks noGrp="1"/>
          </p:cNvSpPr>
          <p:nvPr>
            <p:ph type="title" idx="4294967295"/>
          </p:nvPr>
        </p:nvSpPr>
        <p:spPr>
          <a:xfrm>
            <a:off x="2057400" y="796925"/>
            <a:ext cx="7696200" cy="609600"/>
          </a:xfrm>
        </p:spPr>
        <p:txBody>
          <a:bodyPr>
            <a:normAutofit fontScale="90000"/>
          </a:bodyPr>
          <a:lstStyle/>
          <a:p>
            <a:pPr eaLnBrk="1" fontAlgn="auto" hangingPunct="1">
              <a:spcAft>
                <a:spcPts val="0"/>
              </a:spcAft>
              <a:defRPr/>
            </a:pPr>
            <a:r>
              <a:rPr lang="en-US" altLang="en-US" sz="3200" dirty="0">
                <a:solidFill>
                  <a:schemeClr val="tx1"/>
                </a:solidFill>
              </a:rPr>
              <a:t>Estimators and Bias</a:t>
            </a:r>
            <a:endParaRPr lang="en-US" altLang="en-US" sz="3200" dirty="0"/>
          </a:p>
        </p:txBody>
      </p:sp>
      <p:sp>
        <p:nvSpPr>
          <p:cNvPr id="35842" name="Rectangle 3">
            <a:extLst>
              <a:ext uri="{FF2B5EF4-FFF2-40B4-BE49-F238E27FC236}">
                <a16:creationId xmlns:a16="http://schemas.microsoft.com/office/drawing/2014/main" id="{A9D9DAB1-3047-8C23-17D7-EF3066111ABB}"/>
              </a:ext>
            </a:extLst>
          </p:cNvPr>
          <p:cNvSpPr>
            <a:spLocks noGrp="1" noChangeArrowheads="1"/>
          </p:cNvSpPr>
          <p:nvPr>
            <p:ph idx="4294967295"/>
          </p:nvPr>
        </p:nvSpPr>
        <p:spPr>
          <a:xfrm>
            <a:off x="2514600" y="2286000"/>
            <a:ext cx="7239000" cy="4287838"/>
          </a:xfrm>
        </p:spPr>
        <p:txBody>
          <a:bodyPr/>
          <a:lstStyle/>
          <a:p>
            <a:pPr eaLnBrk="1" hangingPunct="1">
              <a:buClr>
                <a:srgbClr val="CC0000"/>
              </a:buClr>
              <a:buFont typeface="Georgia" panose="02040502050405020303" pitchFamily="18" charset="0"/>
              <a:buNone/>
            </a:pPr>
            <a:r>
              <a:rPr lang="en-US" altLang="en-US" sz="2400"/>
              <a:t>A sample statistic is said to be an </a:t>
            </a:r>
            <a:r>
              <a:rPr lang="en-US" altLang="en-US" sz="2400" i="1"/>
              <a:t>unbiased estimator </a:t>
            </a:r>
            <a:r>
              <a:rPr lang="en-US" altLang="en-US" sz="2400"/>
              <a:t>for a population parameter if the sampling distribution for this statistic has a mean value equal to the parameter being estimated. </a:t>
            </a:r>
          </a:p>
          <a:p>
            <a:pPr eaLnBrk="1" hangingPunct="1">
              <a:buClr>
                <a:srgbClr val="CC0000"/>
              </a:buClr>
              <a:buFont typeface="Georgia" panose="02040502050405020303" pitchFamily="18" charset="0"/>
              <a:buNone/>
            </a:pPr>
            <a:r>
              <a:rPr lang="en-US" altLang="en-US" sz="2400"/>
              <a:t>In other words, the statistic is an unbiased estimator if the values of the statistic obtained from sampling are, on average, equal to the population parameter being estimated.</a:t>
            </a:r>
          </a:p>
        </p:txBody>
      </p:sp>
    </p:spTree>
    <p:extLst>
      <p:ext uri="{BB962C8B-B14F-4D97-AF65-F5344CB8AC3E}">
        <p14:creationId xmlns:p14="http://schemas.microsoft.com/office/powerpoint/2010/main" val="1857868860"/>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6E0D8F90-B092-B040-A145-46F3363318FA}"/>
              </a:ext>
            </a:extLst>
          </p:cNvPr>
          <p:cNvSpPr>
            <a:spLocks noGrp="1"/>
          </p:cNvSpPr>
          <p:nvPr>
            <p:ph type="title" idx="4294967295"/>
          </p:nvPr>
        </p:nvSpPr>
        <p:spPr>
          <a:xfrm>
            <a:off x="2057400" y="457200"/>
            <a:ext cx="7315200" cy="609600"/>
          </a:xfrm>
        </p:spPr>
        <p:txBody>
          <a:bodyPr>
            <a:normAutofit fontScale="90000"/>
          </a:bodyPr>
          <a:lstStyle/>
          <a:p>
            <a:pPr eaLnBrk="1" fontAlgn="auto" hangingPunct="1">
              <a:spcAft>
                <a:spcPts val="0"/>
              </a:spcAft>
              <a:defRPr/>
            </a:pPr>
            <a:r>
              <a:rPr lang="en-US" altLang="en-US" sz="3200" dirty="0">
                <a:solidFill>
                  <a:schemeClr val="tx1"/>
                </a:solidFill>
              </a:rPr>
              <a:t>Estimators and Bias</a:t>
            </a:r>
            <a:endParaRPr lang="en-US" altLang="en-US" sz="3200" dirty="0"/>
          </a:p>
        </p:txBody>
      </p:sp>
      <p:sp>
        <p:nvSpPr>
          <p:cNvPr id="36866" name="Rectangle 3">
            <a:extLst>
              <a:ext uri="{FF2B5EF4-FFF2-40B4-BE49-F238E27FC236}">
                <a16:creationId xmlns:a16="http://schemas.microsoft.com/office/drawing/2014/main" id="{2B1783DC-ABDC-82AB-271F-57C3FA1EBBAB}"/>
              </a:ext>
            </a:extLst>
          </p:cNvPr>
          <p:cNvSpPr>
            <a:spLocks noGrp="1" noChangeArrowheads="1"/>
          </p:cNvSpPr>
          <p:nvPr>
            <p:ph idx="4294967295"/>
          </p:nvPr>
        </p:nvSpPr>
        <p:spPr>
          <a:xfrm>
            <a:off x="2209800" y="1600200"/>
            <a:ext cx="7543800" cy="4973638"/>
          </a:xfrm>
        </p:spPr>
        <p:txBody>
          <a:bodyPr/>
          <a:lstStyle/>
          <a:p>
            <a:pPr eaLnBrk="1" hangingPunct="1">
              <a:buClr>
                <a:srgbClr val="CC0000"/>
              </a:buClr>
              <a:buFont typeface="Georgia" panose="02040502050405020303" pitchFamily="18" charset="0"/>
              <a:buNone/>
            </a:pPr>
            <a:r>
              <a:rPr lang="en-US" altLang="en-US" sz="2400"/>
              <a:t>The sample mean is an unbiased estimator of the population mean.</a:t>
            </a:r>
          </a:p>
          <a:p>
            <a:pPr eaLnBrk="1" hangingPunct="1">
              <a:buClr>
                <a:srgbClr val="CC0000"/>
              </a:buClr>
              <a:buFont typeface="Georgia" panose="02040502050405020303" pitchFamily="18" charset="0"/>
              <a:buNone/>
            </a:pPr>
            <a:r>
              <a:rPr lang="en-US" altLang="en-US" sz="2400"/>
              <a:t>The sample variance is not an unbiased estimator of the population variance.</a:t>
            </a:r>
          </a:p>
          <a:p>
            <a:pPr eaLnBrk="1" hangingPunct="1">
              <a:buClr>
                <a:srgbClr val="CC0000"/>
              </a:buClr>
              <a:buFont typeface="Georgia" panose="02040502050405020303" pitchFamily="18" charset="0"/>
              <a:buNone/>
            </a:pPr>
            <a:r>
              <a:rPr lang="en-US" altLang="en-US" sz="2400"/>
              <a:t>We introduce the variance estimator given by</a:t>
            </a:r>
          </a:p>
          <a:p>
            <a:pPr eaLnBrk="1" hangingPunct="1">
              <a:buClr>
                <a:srgbClr val="CC0000"/>
              </a:buClr>
              <a:buFont typeface="Georgia" panose="02040502050405020303" pitchFamily="18" charset="0"/>
              <a:buNone/>
            </a:pPr>
            <a:endParaRPr lang="en-US" altLang="en-US" sz="2400"/>
          </a:p>
          <a:p>
            <a:pPr eaLnBrk="1" hangingPunct="1">
              <a:buClr>
                <a:srgbClr val="CC0000"/>
              </a:buClr>
              <a:buFont typeface="Georgia" panose="02040502050405020303" pitchFamily="18" charset="0"/>
              <a:buNone/>
            </a:pPr>
            <a:endParaRPr lang="en-US" altLang="en-US" sz="2400"/>
          </a:p>
          <a:p>
            <a:pPr eaLnBrk="1" hangingPunct="1">
              <a:buClr>
                <a:srgbClr val="CC0000"/>
              </a:buClr>
              <a:buFont typeface="Georgia" panose="02040502050405020303" pitchFamily="18" charset="0"/>
              <a:buNone/>
            </a:pPr>
            <a:endParaRPr lang="en-US" altLang="en-US" sz="2400"/>
          </a:p>
          <a:p>
            <a:pPr eaLnBrk="1" hangingPunct="1">
              <a:buClr>
                <a:srgbClr val="CC0000"/>
              </a:buClr>
              <a:buFont typeface="Georgia" panose="02040502050405020303" pitchFamily="18" charset="0"/>
              <a:buNone/>
            </a:pPr>
            <a:r>
              <a:rPr lang="en-US" altLang="en-US" sz="2400"/>
              <a:t>Which is an unbiased estimator of the population variance</a:t>
            </a:r>
            <a:r>
              <a:rPr lang="en-US" altLang="en-US"/>
              <a:t>.</a:t>
            </a:r>
          </a:p>
        </p:txBody>
      </p:sp>
      <p:graphicFrame>
        <p:nvGraphicFramePr>
          <p:cNvPr id="36867" name="Object 4">
            <a:extLst>
              <a:ext uri="{FF2B5EF4-FFF2-40B4-BE49-F238E27FC236}">
                <a16:creationId xmlns:a16="http://schemas.microsoft.com/office/drawing/2014/main" id="{5BBC9C3C-792B-C14B-26DD-417C249C1100}"/>
              </a:ext>
            </a:extLst>
          </p:cNvPr>
          <p:cNvGraphicFramePr>
            <a:graphicFrameLocks noChangeAspect="1"/>
          </p:cNvGraphicFramePr>
          <p:nvPr/>
        </p:nvGraphicFramePr>
        <p:xfrm>
          <a:off x="4572000" y="3962400"/>
          <a:ext cx="1981200" cy="9906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36867" name="Object 4">
                        <a:extLst>
                          <a:ext uri="{FF2B5EF4-FFF2-40B4-BE49-F238E27FC236}">
                            <a16:creationId xmlns:a16="http://schemas.microsoft.com/office/drawing/2014/main" id="{5BBC9C3C-792B-C14B-26DD-417C249C1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962400"/>
                        <a:ext cx="1981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11651278"/>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8F94-6B01-F94D-B657-AB85DA38C8E3}"/>
              </a:ext>
            </a:extLst>
          </p:cNvPr>
          <p:cNvSpPr>
            <a:spLocks noGrp="1"/>
          </p:cNvSpPr>
          <p:nvPr>
            <p:ph type="title"/>
          </p:nvPr>
        </p:nvSpPr>
        <p:spPr>
          <a:xfrm>
            <a:off x="2057401" y="838200"/>
            <a:ext cx="3533775" cy="4978400"/>
          </a:xfrm>
        </p:spPr>
        <p:txBody>
          <a:bodyPr/>
          <a:lstStyle/>
          <a:p>
            <a:pPr eaLnBrk="1" fontAlgn="auto" hangingPunct="1">
              <a:spcAft>
                <a:spcPts val="0"/>
              </a:spcAft>
              <a:defRPr/>
            </a:pPr>
            <a:br>
              <a:rPr lang="en-US" altLang="en-US">
                <a:solidFill>
                  <a:srgbClr val="00B050"/>
                </a:solidFill>
                <a:effectLst>
                  <a:outerShdw blurRad="38100" dist="38100" dir="2700000" algn="tl">
                    <a:srgbClr val="FFFFFF"/>
                  </a:outerShdw>
                </a:effectLst>
              </a:rPr>
            </a:br>
            <a:r>
              <a:rPr lang="en-US" altLang="en-US" sz="2900">
                <a:solidFill>
                  <a:srgbClr val="00B050"/>
                </a:solidFill>
                <a:effectLst>
                  <a:outerShdw blurRad="38100" dist="38100" dir="2700000" algn="tl">
                    <a:srgbClr val="FFFFFF"/>
                  </a:outerShdw>
                </a:effectLst>
                <a:latin typeface="Arial Rounded MT Bold" panose="020F0704030504030204" pitchFamily="34" charset="77"/>
              </a:rPr>
              <a:t>Inferences </a:t>
            </a:r>
            <a:r>
              <a:rPr lang="en-US" altLang="en-US" sz="2900" dirty="0">
                <a:solidFill>
                  <a:srgbClr val="00B050"/>
                </a:solidFill>
                <a:effectLst>
                  <a:outerShdw blurRad="38100" dist="38100" dir="2700000" algn="tl">
                    <a:srgbClr val="FFFFFF"/>
                  </a:outerShdw>
                </a:effectLst>
                <a:latin typeface="Arial Rounded MT Bold" panose="020F0704030504030204" pitchFamily="34" charset="77"/>
              </a:rPr>
              <a:t>Involving </a:t>
            </a:r>
            <a:br>
              <a:rPr lang="en-US" altLang="en-US" sz="2900" dirty="0">
                <a:solidFill>
                  <a:srgbClr val="00B050"/>
                </a:solidFill>
                <a:effectLst>
                  <a:outerShdw blurRad="38100" dist="38100" dir="2700000" algn="tl">
                    <a:srgbClr val="FFFFFF"/>
                  </a:outerShdw>
                </a:effectLst>
                <a:latin typeface="Arial Rounded MT Bold" panose="020F0704030504030204" pitchFamily="34" charset="77"/>
              </a:rPr>
            </a:br>
            <a:r>
              <a:rPr lang="en-US" altLang="en-US" sz="2900" dirty="0">
                <a:solidFill>
                  <a:srgbClr val="00B050"/>
                </a:solidFill>
                <a:effectLst>
                  <a:outerShdw blurRad="38100" dist="38100" dir="2700000" algn="tl">
                    <a:srgbClr val="FFFFFF"/>
                  </a:outerShdw>
                </a:effectLst>
                <a:latin typeface="Arial Rounded MT Bold" panose="020F0704030504030204" pitchFamily="34" charset="77"/>
              </a:rPr>
              <a:t>the Mean of a Single </a:t>
            </a:r>
            <a:br>
              <a:rPr lang="en-US" altLang="en-US" sz="2900" dirty="0">
                <a:solidFill>
                  <a:srgbClr val="00B050"/>
                </a:solidFill>
                <a:effectLst>
                  <a:outerShdw blurRad="38100" dist="38100" dir="2700000" algn="tl">
                    <a:srgbClr val="FFFFFF"/>
                  </a:outerShdw>
                </a:effectLst>
                <a:latin typeface="Arial Rounded MT Bold" panose="020F0704030504030204" pitchFamily="34" charset="77"/>
              </a:rPr>
            </a:br>
            <a:r>
              <a:rPr lang="en-US" altLang="en-US" sz="2900" dirty="0">
                <a:solidFill>
                  <a:srgbClr val="00B050"/>
                </a:solidFill>
                <a:effectLst>
                  <a:outerShdw blurRad="38100" dist="38100" dir="2700000" algn="tl">
                    <a:srgbClr val="FFFFFF"/>
                  </a:outerShdw>
                </a:effectLst>
                <a:latin typeface="Arial Rounded MT Bold" panose="020F0704030504030204" pitchFamily="34" charset="77"/>
              </a:rPr>
              <a:t>Population when sigma</a:t>
            </a:r>
            <a:br>
              <a:rPr lang="en-US" altLang="en-US" sz="2900" dirty="0">
                <a:solidFill>
                  <a:srgbClr val="00B050"/>
                </a:solidFill>
                <a:effectLst>
                  <a:outerShdw blurRad="38100" dist="38100" dir="2700000" algn="tl">
                    <a:srgbClr val="FFFFFF"/>
                  </a:outerShdw>
                </a:effectLst>
                <a:latin typeface="Arial Rounded MT Bold" panose="020F0704030504030204" pitchFamily="34" charset="77"/>
              </a:rPr>
            </a:br>
            <a:r>
              <a:rPr lang="en-US" altLang="en-US" sz="2900" dirty="0">
                <a:solidFill>
                  <a:srgbClr val="00B050"/>
                </a:solidFill>
                <a:effectLst>
                  <a:outerShdw blurRad="38100" dist="38100" dir="2700000" algn="tl">
                    <a:srgbClr val="FFFFFF"/>
                  </a:outerShdw>
                </a:effectLst>
                <a:latin typeface="Arial Rounded MT Bold" panose="020F0704030504030204" pitchFamily="34" charset="77"/>
              </a:rPr>
              <a:t>Is Known</a:t>
            </a:r>
            <a:br>
              <a:rPr lang="en-US" altLang="en-US" dirty="0">
                <a:solidFill>
                  <a:srgbClr val="92D050"/>
                </a:solidFill>
                <a:effectLst>
                  <a:outerShdw blurRad="38100" dist="38100" dir="2700000" algn="tl">
                    <a:srgbClr val="FFFFFF"/>
                  </a:outerShdw>
                </a:effectLst>
              </a:rPr>
            </a:br>
            <a:br>
              <a:rPr lang="en-US" b="1" dirty="0">
                <a:solidFill>
                  <a:srgbClr val="00BB7C"/>
                </a:solidFill>
                <a:latin typeface="Arial Rounded MT Bold" panose="020F0704030504030204" pitchFamily="34" charset="77"/>
              </a:rPr>
            </a:br>
            <a:r>
              <a:rPr lang="en-US" sz="2900" dirty="0">
                <a:solidFill>
                  <a:srgbClr val="00BB7C"/>
                </a:solidFill>
                <a:latin typeface="Arial Rounded MT Bold" panose="020F0704030504030204" pitchFamily="34" charset="77"/>
              </a:rPr>
              <a:t>CHAPTER 10</a:t>
            </a:r>
            <a:br>
              <a:rPr lang="en-US" b="1" dirty="0">
                <a:solidFill>
                  <a:srgbClr val="00BB7C"/>
                </a:solidFill>
                <a:latin typeface="Arial Rounded MT Bold" panose="020F0704030504030204" pitchFamily="34" charset="77"/>
              </a:rPr>
            </a:br>
            <a:endParaRPr lang="en-US" b="1" dirty="0">
              <a:solidFill>
                <a:srgbClr val="00BB7C"/>
              </a:solidFill>
              <a:latin typeface="Arial Rounded MT Bold" panose="020F0704030504030204" pitchFamily="34" charset="77"/>
            </a:endParaRPr>
          </a:p>
        </p:txBody>
      </p:sp>
      <p:pic>
        <p:nvPicPr>
          <p:cNvPr id="15362" name="Content Placeholder 4">
            <a:extLst>
              <a:ext uri="{FF2B5EF4-FFF2-40B4-BE49-F238E27FC236}">
                <a16:creationId xmlns:a16="http://schemas.microsoft.com/office/drawing/2014/main" id="{EE643726-44EA-AF63-DF51-CE8852A7AC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2200" y="838200"/>
            <a:ext cx="3930650" cy="4978400"/>
          </a:xfrm>
        </p:spPr>
      </p:pic>
    </p:spTree>
    <p:extLst>
      <p:ext uri="{BB962C8B-B14F-4D97-AF65-F5344CB8AC3E}">
        <p14:creationId xmlns:p14="http://schemas.microsoft.com/office/powerpoint/2010/main" val="36861112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386" name="Slide Number Placeholder 22">
            <a:extLst>
              <a:ext uri="{FF2B5EF4-FFF2-40B4-BE49-F238E27FC236}">
                <a16:creationId xmlns:a16="http://schemas.microsoft.com/office/drawing/2014/main" id="{1B59D2DB-9EA2-AAEA-AE75-605BB125087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E85AAA-0A8B-411A-BFAD-F04AC2D17945}" type="slidenum">
              <a:rPr lang="en-US" altLang="en-US">
                <a:solidFill>
                  <a:srgbClr val="FFFFFF"/>
                </a:solidFill>
              </a:rPr>
              <a:pPr/>
              <a:t>253</a:t>
            </a:fld>
            <a:endParaRPr lang="en-US" altLang="en-US">
              <a:solidFill>
                <a:srgbClr val="FFFFFF"/>
              </a:solidFill>
            </a:endParaRPr>
          </a:p>
        </p:txBody>
      </p:sp>
      <p:sp>
        <p:nvSpPr>
          <p:cNvPr id="6146" name="Rectangle 2">
            <a:extLst>
              <a:ext uri="{FF2B5EF4-FFF2-40B4-BE49-F238E27FC236}">
                <a16:creationId xmlns:a16="http://schemas.microsoft.com/office/drawing/2014/main" id="{54B96E3B-5EEE-654A-B7EE-08007076C761}"/>
              </a:ext>
            </a:extLst>
          </p:cNvPr>
          <p:cNvSpPr>
            <a:spLocks noGrp="1" noChangeArrowheads="1"/>
          </p:cNvSpPr>
          <p:nvPr>
            <p:ph type="title" idx="4294967295"/>
          </p:nvPr>
        </p:nvSpPr>
        <p:spPr>
          <a:xfrm>
            <a:off x="2514600" y="228600"/>
            <a:ext cx="6248400" cy="609600"/>
          </a:xfrm>
          <a:ln w="19050">
            <a:solidFill>
              <a:schemeClr val="tx1"/>
            </a:solidFill>
          </a:ln>
        </p:spPr>
        <p:txBody>
          <a:bodyPr>
            <a:normAutofit fontScale="90000"/>
          </a:bodyPr>
          <a:lstStyle/>
          <a:p>
            <a:pPr eaLnBrk="1" fontAlgn="auto" hangingPunct="1">
              <a:spcAft>
                <a:spcPts val="0"/>
              </a:spcAft>
              <a:defRPr/>
            </a:pPr>
            <a:r>
              <a:rPr lang="en-US" altLang="en-US" dirty="0">
                <a:solidFill>
                  <a:schemeClr val="tx1"/>
                </a:solidFill>
                <a:effectLst>
                  <a:outerShdw blurRad="38100" dist="38100" dir="2700000" algn="tl">
                    <a:srgbClr val="FFFFFF"/>
                  </a:outerShdw>
                </a:effectLst>
              </a:rPr>
              <a:t>Overview</a:t>
            </a:r>
          </a:p>
        </p:txBody>
      </p:sp>
      <p:sp>
        <p:nvSpPr>
          <p:cNvPr id="15364" name="Rectangle 3">
            <a:extLst>
              <a:ext uri="{FF2B5EF4-FFF2-40B4-BE49-F238E27FC236}">
                <a16:creationId xmlns:a16="http://schemas.microsoft.com/office/drawing/2014/main" id="{1AB0F055-93A5-D647-8F98-9F894E700C9E}"/>
              </a:ext>
            </a:extLst>
          </p:cNvPr>
          <p:cNvSpPr>
            <a:spLocks noGrp="1"/>
          </p:cNvSpPr>
          <p:nvPr>
            <p:ph idx="4294967295"/>
          </p:nvPr>
        </p:nvSpPr>
        <p:spPr>
          <a:xfrm>
            <a:off x="1524000" y="965200"/>
            <a:ext cx="8229600" cy="5608638"/>
          </a:xfrm>
        </p:spPr>
        <p:txBody>
          <a:bodyPr rtlCol="0">
            <a:normAutofit fontScale="92500" lnSpcReduction="10000"/>
          </a:bodyPr>
          <a:lstStyle/>
          <a:p>
            <a:pPr eaLnBrk="1" fontAlgn="auto" hangingPunct="1">
              <a:spcAft>
                <a:spcPts val="0"/>
              </a:spcAft>
              <a:buClr>
                <a:srgbClr val="CC0000"/>
              </a:buClr>
              <a:buFontTx/>
              <a:buChar char="•"/>
              <a:defRPr/>
            </a:pPr>
            <a:r>
              <a:rPr lang="en-US" altLang="en-US" sz="2400">
                <a:solidFill>
                  <a:schemeClr val="tx1">
                    <a:lumMod val="85000"/>
                    <a:lumOff val="15000"/>
                  </a:schemeClr>
                </a:solidFill>
              </a:rPr>
              <a:t>Estimating the population mean, m, when the population standard deviation, s, is known</a:t>
            </a:r>
          </a:p>
          <a:p>
            <a:pPr eaLnBrk="1" fontAlgn="auto" hangingPunct="1">
              <a:spcAft>
                <a:spcPts val="0"/>
              </a:spcAft>
              <a:buClr>
                <a:srgbClr val="CC0000"/>
              </a:buClr>
              <a:buFontTx/>
              <a:buChar char="•"/>
              <a:defRPr/>
            </a:pPr>
            <a:r>
              <a:rPr lang="en-US" altLang="en-US" sz="2400">
                <a:solidFill>
                  <a:schemeClr val="tx1">
                    <a:lumMod val="85000"/>
                    <a:lumOff val="15000"/>
                  </a:schemeClr>
                </a:solidFill>
              </a:rPr>
              <a:t>Interval estimation	</a:t>
            </a:r>
          </a:p>
          <a:p>
            <a:pPr eaLnBrk="1" fontAlgn="auto" hangingPunct="1">
              <a:spcAft>
                <a:spcPts val="0"/>
              </a:spcAft>
              <a:buClr>
                <a:srgbClr val="CC0000"/>
              </a:buClr>
              <a:buFontTx/>
              <a:buChar char="•"/>
              <a:defRPr/>
            </a:pPr>
            <a:r>
              <a:rPr lang="en-US" altLang="en-US" sz="2400">
                <a:solidFill>
                  <a:schemeClr val="tx1">
                    <a:lumMod val="85000"/>
                    <a:lumOff val="15000"/>
                  </a:schemeClr>
                </a:solidFill>
              </a:rPr>
              <a:t>Relating the length of a confidence interval, the level of confidence, and the sample size</a:t>
            </a:r>
          </a:p>
          <a:p>
            <a:pPr eaLnBrk="1" fontAlgn="auto" hangingPunct="1">
              <a:spcAft>
                <a:spcPts val="0"/>
              </a:spcAft>
              <a:buClr>
                <a:srgbClr val="CC0000"/>
              </a:buClr>
              <a:buFontTx/>
              <a:buChar char="•"/>
              <a:defRPr/>
            </a:pPr>
            <a:r>
              <a:rPr lang="en-US" altLang="en-US" sz="2400">
                <a:solidFill>
                  <a:schemeClr val="tx1">
                    <a:lumMod val="85000"/>
                    <a:lumOff val="15000"/>
                  </a:schemeClr>
                </a:solidFill>
              </a:rPr>
              <a:t>Hypothesis testing</a:t>
            </a:r>
          </a:p>
          <a:p>
            <a:pPr eaLnBrk="1" fontAlgn="auto" hangingPunct="1">
              <a:spcAft>
                <a:spcPts val="0"/>
              </a:spcAft>
              <a:buClr>
                <a:srgbClr val="CC0000"/>
              </a:buClr>
              <a:buFontTx/>
              <a:buChar char="•"/>
              <a:defRPr/>
            </a:pPr>
            <a:r>
              <a:rPr lang="en-US" altLang="en-US" sz="2400">
                <a:solidFill>
                  <a:schemeClr val="tx1">
                    <a:lumMod val="85000"/>
                    <a:lumOff val="15000"/>
                  </a:schemeClr>
                </a:solidFill>
              </a:rPr>
              <a:t>The relationship between hypothesis testing and interval estimation</a:t>
            </a:r>
          </a:p>
          <a:p>
            <a:pPr eaLnBrk="1" fontAlgn="auto" hangingPunct="1">
              <a:spcAft>
                <a:spcPts val="0"/>
              </a:spcAft>
              <a:buClr>
                <a:srgbClr val="CC0000"/>
              </a:buClr>
              <a:buFontTx/>
              <a:buChar char="•"/>
              <a:defRPr/>
            </a:pPr>
            <a:r>
              <a:rPr lang="en-US" altLang="en-US" sz="2400">
                <a:solidFill>
                  <a:schemeClr val="tx1">
                    <a:lumMod val="85000"/>
                    <a:lumOff val="15000"/>
                  </a:schemeClr>
                </a:solidFill>
              </a:rPr>
              <a:t>Effect size</a:t>
            </a:r>
          </a:p>
          <a:p>
            <a:pPr eaLnBrk="1" fontAlgn="auto" hangingPunct="1">
              <a:spcAft>
                <a:spcPts val="0"/>
              </a:spcAft>
              <a:buClr>
                <a:srgbClr val="CC0000"/>
              </a:buClr>
              <a:buFontTx/>
              <a:buChar char="•"/>
              <a:defRPr/>
            </a:pPr>
            <a:r>
              <a:rPr lang="en-US" altLang="en-US" sz="2400">
                <a:solidFill>
                  <a:schemeClr val="tx1">
                    <a:lumMod val="85000"/>
                    <a:lumOff val="15000"/>
                  </a:schemeClr>
                </a:solidFill>
              </a:rPr>
              <a:t>Type II error and the concept of power</a:t>
            </a:r>
          </a:p>
          <a:p>
            <a:pPr eaLnBrk="1" fontAlgn="auto" hangingPunct="1">
              <a:spcAft>
                <a:spcPts val="0"/>
              </a:spcAft>
              <a:buClr>
                <a:srgbClr val="CC0000"/>
              </a:buClr>
              <a:buFontTx/>
              <a:buChar char="•"/>
              <a:defRPr/>
            </a:pPr>
            <a:r>
              <a:rPr lang="en-US" altLang="en-US" sz="2400">
                <a:solidFill>
                  <a:schemeClr val="tx1">
                    <a:lumMod val="85000"/>
                    <a:lumOff val="15000"/>
                  </a:schemeClr>
                </a:solidFill>
              </a:rPr>
              <a:t>Factors that increase the power of a statistical test</a:t>
            </a:r>
          </a:p>
          <a:p>
            <a:pPr marL="742950" lvl="1" indent="-285750" eaLnBrk="1" fontAlgn="auto" hangingPunct="1">
              <a:spcAft>
                <a:spcPts val="0"/>
              </a:spcAft>
              <a:buClr>
                <a:srgbClr val="CC0000"/>
              </a:buClr>
              <a:buFontTx/>
              <a:buChar char="•"/>
              <a:defRPr/>
            </a:pPr>
            <a:r>
              <a:rPr lang="en-US" altLang="en-US" sz="2400">
                <a:solidFill>
                  <a:schemeClr val="tx1"/>
                </a:solidFill>
              </a:rPr>
              <a:t>Increasing the level of significance</a:t>
            </a:r>
          </a:p>
          <a:p>
            <a:pPr marL="742950" lvl="1" indent="-285750" eaLnBrk="1" fontAlgn="auto" hangingPunct="1">
              <a:spcAft>
                <a:spcPts val="0"/>
              </a:spcAft>
              <a:buClr>
                <a:srgbClr val="CC0000"/>
              </a:buClr>
              <a:buFontTx/>
              <a:buChar char="•"/>
              <a:defRPr/>
            </a:pPr>
            <a:r>
              <a:rPr lang="en-US" altLang="en-US" sz="2400">
                <a:solidFill>
                  <a:schemeClr val="tx1"/>
                </a:solidFill>
              </a:rPr>
              <a:t>Increasing the effect size</a:t>
            </a:r>
          </a:p>
          <a:p>
            <a:pPr marL="742950" lvl="1" indent="-285750" eaLnBrk="1" fontAlgn="auto" hangingPunct="1">
              <a:spcAft>
                <a:spcPts val="0"/>
              </a:spcAft>
              <a:buClr>
                <a:srgbClr val="CC0000"/>
              </a:buClr>
              <a:buFontTx/>
              <a:buChar char="•"/>
              <a:defRPr/>
            </a:pPr>
            <a:r>
              <a:rPr lang="en-US" altLang="en-US" sz="2400">
                <a:solidFill>
                  <a:schemeClr val="tx1"/>
                </a:solidFill>
              </a:rPr>
              <a:t>Decreasing the standard error of the mean </a:t>
            </a:r>
          </a:p>
        </p:txBody>
      </p:sp>
      <p:sp>
        <p:nvSpPr>
          <p:cNvPr id="5" name="Rectangle 2">
            <a:extLst>
              <a:ext uri="{FF2B5EF4-FFF2-40B4-BE49-F238E27FC236}">
                <a16:creationId xmlns:a16="http://schemas.microsoft.com/office/drawing/2014/main" id="{0FADE32D-3D99-5E40-849C-9CBC16732E4C}"/>
              </a:ext>
            </a:extLst>
          </p:cNvPr>
          <p:cNvSpPr txBox="1">
            <a:spLocks noChangeArrowheads="1"/>
          </p:cNvSpPr>
          <p:nvPr/>
        </p:nvSpPr>
        <p:spPr>
          <a:xfrm>
            <a:off x="3130550" y="965200"/>
            <a:ext cx="5937250" cy="1187450"/>
          </a:xfrm>
          <a:prstGeom prst="rect">
            <a:avLst/>
          </a:prstGeom>
        </p:spPr>
        <p:txBody>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a:lstStyle>
          <a:p>
            <a:pPr eaLnBrk="1" hangingPunct="1">
              <a:defRPr/>
            </a:pPr>
            <a:endParaRPr lang="en-US" sz="4000" dirty="0">
              <a:solidFill>
                <a:schemeClr val="tx1"/>
              </a:solidFill>
              <a:effectLst>
                <a:outerShdw blurRad="38100" dist="38100" dir="2700000" algn="tl">
                  <a:srgbClr val="FFFFFF"/>
                </a:outerShdw>
              </a:effectLst>
            </a:endParaRPr>
          </a:p>
        </p:txBody>
      </p:sp>
    </p:spTree>
    <p:extLst>
      <p:ext uri="{BB962C8B-B14F-4D97-AF65-F5344CB8AC3E}">
        <p14:creationId xmlns:p14="http://schemas.microsoft.com/office/powerpoint/2010/main" val="2404060453"/>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53B966B8-1D33-7C4E-9D88-CF9825A4FCC4}"/>
              </a:ext>
            </a:extLst>
          </p:cNvPr>
          <p:cNvSpPr>
            <a:spLocks noGrp="1"/>
          </p:cNvSpPr>
          <p:nvPr>
            <p:ph type="title"/>
          </p:nvPr>
        </p:nvSpPr>
        <p:spPr>
          <a:xfrm>
            <a:off x="1828800" y="304801"/>
            <a:ext cx="8458200" cy="1133475"/>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700" dirty="0">
                <a:solidFill>
                  <a:schemeClr val="tx1"/>
                </a:solidFill>
              </a:rPr>
              <a:t>Estimating the Population Mean, mu, When the Population Standard Deviation, sigma, is Known</a:t>
            </a:r>
            <a:br>
              <a:rPr lang="en-US" altLang="en-US" sz="2800" dirty="0">
                <a:solidFill>
                  <a:schemeClr val="tx1"/>
                </a:solidFill>
              </a:rPr>
            </a:br>
            <a:endParaRPr lang="en-US" altLang="en-US" sz="2800" dirty="0">
              <a:solidFill>
                <a:schemeClr val="tx1"/>
              </a:solidFill>
            </a:endParaRPr>
          </a:p>
        </p:txBody>
      </p:sp>
      <p:sp>
        <p:nvSpPr>
          <p:cNvPr id="17411" name="Rectangle 3">
            <a:extLst>
              <a:ext uri="{FF2B5EF4-FFF2-40B4-BE49-F238E27FC236}">
                <a16:creationId xmlns:a16="http://schemas.microsoft.com/office/drawing/2014/main" id="{F81E981F-8733-D44F-0D46-8BD396042C40}"/>
              </a:ext>
            </a:extLst>
          </p:cNvPr>
          <p:cNvSpPr>
            <a:spLocks noGrp="1" noChangeArrowheads="1"/>
          </p:cNvSpPr>
          <p:nvPr>
            <p:ph idx="1"/>
          </p:nvPr>
        </p:nvSpPr>
        <p:spPr>
          <a:xfrm>
            <a:off x="1828800" y="1752600"/>
            <a:ext cx="8229600" cy="4516438"/>
          </a:xfrm>
        </p:spPr>
        <p:txBody>
          <a:bodyPr/>
          <a:lstStyle/>
          <a:p>
            <a:pPr eaLnBrk="1" hangingPunct="1">
              <a:buFontTx/>
              <a:buNone/>
            </a:pPr>
            <a:r>
              <a:rPr lang="en-US" altLang="en-US" sz="2400"/>
              <a:t>The use of a single sample value such as      to estimate a population value is known as </a:t>
            </a:r>
            <a:r>
              <a:rPr lang="en-US" altLang="en-US" sz="2400" i="1"/>
              <a:t>point estimation</a:t>
            </a:r>
            <a:r>
              <a:rPr lang="en-US" altLang="en-US" sz="2400"/>
              <a:t>, because the single value represents one point (or one number) on the real-number line. </a:t>
            </a:r>
          </a:p>
          <a:p>
            <a:pPr eaLnBrk="1" hangingPunct="1">
              <a:buFontTx/>
              <a:buNone/>
            </a:pPr>
            <a:endParaRPr lang="en-US" altLang="en-US" sz="2400"/>
          </a:p>
          <a:p>
            <a:pPr eaLnBrk="1" hangingPunct="1">
              <a:buFontTx/>
              <a:buNone/>
            </a:pPr>
            <a:endParaRPr lang="en-US" altLang="en-US" sz="2400"/>
          </a:p>
          <a:p>
            <a:pPr eaLnBrk="1" hangingPunct="1">
              <a:buFontTx/>
              <a:buNone/>
            </a:pPr>
            <a:r>
              <a:rPr lang="en-US" altLang="en-US" sz="2400"/>
              <a:t>Our empirical example of a sampling distribution from the last chapter provides an illustration of the drawbacks of point estimation.</a:t>
            </a:r>
          </a:p>
        </p:txBody>
      </p:sp>
      <p:sp>
        <p:nvSpPr>
          <p:cNvPr id="17412" name="Slide Number Placeholder 22">
            <a:extLst>
              <a:ext uri="{FF2B5EF4-FFF2-40B4-BE49-F238E27FC236}">
                <a16:creationId xmlns:a16="http://schemas.microsoft.com/office/drawing/2014/main" id="{944FC243-60F5-C53A-9F5A-46679736964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F24F5B3-8BC3-44B5-A5F0-EC38440FDC19}" type="slidenum">
              <a:rPr lang="en-US" altLang="en-US">
                <a:solidFill>
                  <a:srgbClr val="FFFFFF"/>
                </a:solidFill>
              </a:rPr>
              <a:pPr/>
              <a:t>254</a:t>
            </a:fld>
            <a:endParaRPr lang="en-US" altLang="en-US">
              <a:solidFill>
                <a:srgbClr val="FFFFFF"/>
              </a:solidFill>
            </a:endParaRPr>
          </a:p>
        </p:txBody>
      </p:sp>
      <p:graphicFrame>
        <p:nvGraphicFramePr>
          <p:cNvPr id="17413" name="Object 6">
            <a:extLst>
              <a:ext uri="{FF2B5EF4-FFF2-40B4-BE49-F238E27FC236}">
                <a16:creationId xmlns:a16="http://schemas.microsoft.com/office/drawing/2014/main" id="{17675BD0-BC4E-596D-5500-65E66513973E}"/>
              </a:ext>
            </a:extLst>
          </p:cNvPr>
          <p:cNvGraphicFramePr>
            <a:graphicFrameLocks noChangeAspect="1"/>
          </p:cNvGraphicFramePr>
          <p:nvPr/>
        </p:nvGraphicFramePr>
        <p:xfrm>
          <a:off x="7010400" y="1752600"/>
          <a:ext cx="427038" cy="4572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17413" name="Object 6">
                        <a:extLst>
                          <a:ext uri="{FF2B5EF4-FFF2-40B4-BE49-F238E27FC236}">
                            <a16:creationId xmlns:a16="http://schemas.microsoft.com/office/drawing/2014/main" id="{17675BD0-BC4E-596D-5500-65E665139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752600"/>
                        <a:ext cx="427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68396125"/>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434" name="Slide Number Placeholder 22">
            <a:extLst>
              <a:ext uri="{FF2B5EF4-FFF2-40B4-BE49-F238E27FC236}">
                <a16:creationId xmlns:a16="http://schemas.microsoft.com/office/drawing/2014/main" id="{A49D4B85-BF79-AB26-842B-D42EDF52B5E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126D978-047D-47EE-B064-F0580EB8181A}" type="slidenum">
              <a:rPr lang="en-US" altLang="en-US">
                <a:solidFill>
                  <a:srgbClr val="FFFFFF"/>
                </a:solidFill>
              </a:rPr>
              <a:pPr/>
              <a:t>255</a:t>
            </a:fld>
            <a:endParaRPr lang="en-US" altLang="en-US">
              <a:solidFill>
                <a:srgbClr val="FFFFFF"/>
              </a:solidFill>
            </a:endParaRPr>
          </a:p>
        </p:txBody>
      </p:sp>
      <p:sp>
        <p:nvSpPr>
          <p:cNvPr id="17411" name="Rectangle 2">
            <a:extLst>
              <a:ext uri="{FF2B5EF4-FFF2-40B4-BE49-F238E27FC236}">
                <a16:creationId xmlns:a16="http://schemas.microsoft.com/office/drawing/2014/main" id="{4A8BFC34-266E-CC4A-994A-AD6E8A96D0F0}"/>
              </a:ext>
            </a:extLst>
          </p:cNvPr>
          <p:cNvSpPr>
            <a:spLocks noGrp="1"/>
          </p:cNvSpPr>
          <p:nvPr>
            <p:ph type="title" idx="4294967295"/>
          </p:nvPr>
        </p:nvSpPr>
        <p:spPr>
          <a:xfrm>
            <a:off x="1535113" y="381000"/>
            <a:ext cx="8458200" cy="1143000"/>
          </a:xfrm>
          <a:ln>
            <a:solidFill>
              <a:schemeClr val="tx1"/>
            </a:solidFill>
            <a:headEnd/>
            <a:tailEnd/>
          </a:ln>
        </p:spPr>
        <p:txBody>
          <a:bodyPr>
            <a:normAutofit fontScale="90000"/>
          </a:bodyPr>
          <a:lstStyle/>
          <a:p>
            <a:pPr eaLnBrk="1" fontAlgn="auto" hangingPunct="1">
              <a:spcAft>
                <a:spcPts val="0"/>
              </a:spcAft>
              <a:defRPr/>
            </a:pPr>
            <a:br>
              <a:rPr lang="en-US" altLang="en-US" sz="2400" dirty="0">
                <a:solidFill>
                  <a:schemeClr val="tx1"/>
                </a:solidFill>
              </a:rPr>
            </a:br>
            <a:br>
              <a:rPr lang="en-US" altLang="en-US" sz="2400" dirty="0">
                <a:solidFill>
                  <a:schemeClr val="tx1"/>
                </a:solidFill>
              </a:rPr>
            </a:br>
            <a:br>
              <a:rPr lang="en-US" altLang="en-US" sz="2400" dirty="0">
                <a:solidFill>
                  <a:schemeClr val="tx1"/>
                </a:solidFill>
              </a:rPr>
            </a:br>
            <a:r>
              <a:rPr lang="en-US" altLang="en-US" sz="2400" dirty="0">
                <a:solidFill>
                  <a:schemeClr val="tx1"/>
                </a:solidFill>
              </a:rPr>
              <a:t>Estimating the Population Mean, mu, When the Population Standard Deviation, sigma, is Known</a:t>
            </a:r>
            <a:br>
              <a:rPr lang="en-US" altLang="en-US" sz="2400" dirty="0">
                <a:solidFill>
                  <a:schemeClr val="tx1"/>
                </a:solidFill>
              </a:rPr>
            </a:br>
            <a:br>
              <a:rPr lang="en-US" altLang="en-US" sz="2800" dirty="0">
                <a:solidFill>
                  <a:schemeClr val="tx1"/>
                </a:solidFill>
              </a:rPr>
            </a:br>
            <a:endParaRPr lang="en-US" altLang="en-US" sz="2800" dirty="0">
              <a:solidFill>
                <a:schemeClr val="tx1"/>
              </a:solidFill>
            </a:endParaRPr>
          </a:p>
        </p:txBody>
      </p:sp>
      <p:sp>
        <p:nvSpPr>
          <p:cNvPr id="17412" name="Rectangle 3">
            <a:extLst>
              <a:ext uri="{FF2B5EF4-FFF2-40B4-BE49-F238E27FC236}">
                <a16:creationId xmlns:a16="http://schemas.microsoft.com/office/drawing/2014/main" id="{AE17C7BF-49C6-9143-984D-71889A18C9A8}"/>
              </a:ext>
            </a:extLst>
          </p:cNvPr>
          <p:cNvSpPr>
            <a:spLocks noGrp="1"/>
          </p:cNvSpPr>
          <p:nvPr>
            <p:ph idx="4294967295"/>
          </p:nvPr>
        </p:nvSpPr>
        <p:spPr>
          <a:xfrm>
            <a:off x="1828800" y="2057400"/>
            <a:ext cx="7924800" cy="4516438"/>
          </a:xfrm>
        </p:spPr>
        <p:txBody>
          <a:bodyPr rtlCol="0">
            <a:normAutofit fontScale="85000" lnSpcReduction="20000"/>
          </a:bodyPr>
          <a:lstStyle/>
          <a:p>
            <a:pPr eaLnBrk="1" fontAlgn="auto" hangingPunct="1">
              <a:spcAft>
                <a:spcPts val="0"/>
              </a:spcAft>
              <a:buFont typeface="Georgia" panose="02040502050405020303" pitchFamily="18" charset="0"/>
              <a:buNone/>
              <a:defRPr/>
            </a:pPr>
            <a:r>
              <a:rPr lang="en-US" altLang="zh-CN" sz="2000" dirty="0">
                <a:solidFill>
                  <a:schemeClr val="tx1">
                    <a:lumMod val="85000"/>
                    <a:lumOff val="15000"/>
                  </a:schemeClr>
                </a:solidFill>
                <a:ea typeface="宋体" panose="02010600030101010101" pitchFamily="2" charset="-122"/>
              </a:rPr>
              <a:t>In our example, we were given the following population of ten values: </a:t>
            </a:r>
          </a:p>
          <a:p>
            <a:pPr eaLnBrk="1" fontAlgn="auto" hangingPunct="1">
              <a:spcAft>
                <a:spcPts val="0"/>
              </a:spcAft>
              <a:buFont typeface="Georgia" panose="02040502050405020303" pitchFamily="18" charset="0"/>
              <a:buNone/>
              <a:defRPr/>
            </a:pPr>
            <a:r>
              <a:rPr lang="en-US" altLang="zh-CN" sz="2000" dirty="0">
                <a:solidFill>
                  <a:schemeClr val="tx1">
                    <a:lumMod val="85000"/>
                    <a:lumOff val="15000"/>
                  </a:schemeClr>
                </a:solidFill>
                <a:ea typeface="宋体" panose="02010600030101010101" pitchFamily="2" charset="-122"/>
              </a:rPr>
              <a:t>{0, 1, 3, 3, 5, 7, 7, 7, 8, 10}.   From this population, we constructed the</a:t>
            </a:r>
          </a:p>
          <a:p>
            <a:pPr eaLnBrk="1" fontAlgn="auto" hangingPunct="1">
              <a:spcAft>
                <a:spcPts val="0"/>
              </a:spcAft>
              <a:buFont typeface="Georgia" panose="02040502050405020303" pitchFamily="18" charset="0"/>
              <a:buNone/>
              <a:defRPr/>
            </a:pPr>
            <a:r>
              <a:rPr lang="en-US" altLang="zh-CN" sz="2000" dirty="0">
                <a:solidFill>
                  <a:schemeClr val="tx1">
                    <a:lumMod val="85000"/>
                    <a:lumOff val="15000"/>
                  </a:schemeClr>
                </a:solidFill>
                <a:ea typeface="宋体" panose="02010600030101010101" pitchFamily="2" charset="-122"/>
              </a:rPr>
              <a:t>sampling distribution of means for all possible samples of size </a:t>
            </a:r>
            <a:r>
              <a:rPr lang="en-US" altLang="zh-CN" sz="2000" i="1" dirty="0">
                <a:solidFill>
                  <a:schemeClr val="tx1">
                    <a:lumMod val="85000"/>
                    <a:lumOff val="15000"/>
                  </a:schemeClr>
                </a:solidFill>
                <a:ea typeface="宋体" panose="02010600030101010101" pitchFamily="2" charset="-122"/>
              </a:rPr>
              <a:t>N</a:t>
            </a:r>
            <a:r>
              <a:rPr lang="en-US" altLang="zh-CN" sz="2000" dirty="0">
                <a:solidFill>
                  <a:schemeClr val="tx1">
                    <a:lumMod val="85000"/>
                    <a:lumOff val="15000"/>
                  </a:schemeClr>
                </a:solidFill>
                <a:ea typeface="宋体" panose="02010600030101010101" pitchFamily="2" charset="-122"/>
              </a:rPr>
              <a:t> = 2. </a:t>
            </a:r>
          </a:p>
          <a:p>
            <a:pPr eaLnBrk="1" fontAlgn="auto" hangingPunct="1">
              <a:spcAft>
                <a:spcPts val="0"/>
              </a:spcAft>
              <a:buFont typeface="Georgia" panose="02040502050405020303" pitchFamily="18" charset="0"/>
              <a:buNone/>
              <a:defRPr/>
            </a:pPr>
            <a:endParaRPr lang="en-US" altLang="zh-CN" sz="2000" dirty="0">
              <a:solidFill>
                <a:schemeClr val="tx1">
                  <a:lumMod val="85000"/>
                  <a:lumOff val="15000"/>
                </a:schemeClr>
              </a:solidFill>
              <a:ea typeface="宋体" panose="02010600030101010101" pitchFamily="2" charset="-122"/>
            </a:endParaRPr>
          </a:p>
          <a:p>
            <a:pPr eaLnBrk="1" fontAlgn="auto" hangingPunct="1">
              <a:spcAft>
                <a:spcPts val="0"/>
              </a:spcAft>
              <a:buFont typeface="Georgia" panose="02040502050405020303" pitchFamily="18" charset="0"/>
              <a:buNone/>
              <a:defRPr/>
            </a:pPr>
            <a:r>
              <a:rPr lang="en-US" altLang="zh-CN" sz="2000" dirty="0">
                <a:solidFill>
                  <a:schemeClr val="tx1">
                    <a:lumMod val="85000"/>
                    <a:lumOff val="15000"/>
                  </a:schemeClr>
                </a:solidFill>
                <a:ea typeface="宋体" panose="02010600030101010101" pitchFamily="2" charset="-122"/>
              </a:rPr>
              <a:t>The only possible sample mean values are:</a:t>
            </a:r>
          </a:p>
          <a:p>
            <a:pPr eaLnBrk="1" fontAlgn="auto" hangingPunct="1">
              <a:spcAft>
                <a:spcPts val="0"/>
              </a:spcAft>
              <a:buFont typeface="Georgia" panose="02040502050405020303" pitchFamily="18" charset="0"/>
              <a:buNone/>
              <a:defRPr/>
            </a:pPr>
            <a:r>
              <a:rPr lang="en-US" altLang="zh-CN" dirty="0">
                <a:solidFill>
                  <a:schemeClr val="tx1">
                    <a:lumMod val="85000"/>
                    <a:lumOff val="15000"/>
                  </a:schemeClr>
                </a:solidFill>
                <a:ea typeface="宋体" panose="02010600030101010101" pitchFamily="2" charset="-122"/>
              </a:rPr>
              <a:t>0.0  	0.5	1.0	1.5	2.0	2.5	3.0	3.5	4.0</a:t>
            </a:r>
          </a:p>
          <a:p>
            <a:pPr eaLnBrk="1" fontAlgn="auto" hangingPunct="1">
              <a:spcAft>
                <a:spcPts val="0"/>
              </a:spcAft>
              <a:buFont typeface="Georgia" panose="02040502050405020303" pitchFamily="18" charset="0"/>
              <a:buNone/>
              <a:defRPr/>
            </a:pPr>
            <a:r>
              <a:rPr lang="en-US" altLang="zh-CN" dirty="0">
                <a:solidFill>
                  <a:schemeClr val="tx1">
                    <a:lumMod val="85000"/>
                    <a:lumOff val="15000"/>
                  </a:schemeClr>
                </a:solidFill>
                <a:ea typeface="宋体" panose="02010600030101010101" pitchFamily="2" charset="-122"/>
              </a:rPr>
              <a:t>4.5 	5.0	5.5	6.0	6.5	7.0	7.5	8.0	8.5</a:t>
            </a:r>
          </a:p>
          <a:p>
            <a:pPr eaLnBrk="1" fontAlgn="auto" hangingPunct="1">
              <a:spcAft>
                <a:spcPts val="0"/>
              </a:spcAft>
              <a:buFont typeface="Georgia" panose="02040502050405020303" pitchFamily="18" charset="0"/>
              <a:buNone/>
              <a:defRPr/>
            </a:pPr>
            <a:r>
              <a:rPr lang="en-US" altLang="zh-CN" dirty="0">
                <a:solidFill>
                  <a:schemeClr val="tx1">
                    <a:lumMod val="85000"/>
                    <a:lumOff val="15000"/>
                  </a:schemeClr>
                </a:solidFill>
                <a:ea typeface="宋体" panose="02010600030101010101" pitchFamily="2" charset="-122"/>
              </a:rPr>
              <a:t>9.0	10.0</a:t>
            </a:r>
          </a:p>
          <a:p>
            <a:pPr eaLnBrk="1" fontAlgn="auto" hangingPunct="1">
              <a:spcAft>
                <a:spcPts val="0"/>
              </a:spcAft>
              <a:buFont typeface="Georgia" panose="02040502050405020303" pitchFamily="18" charset="0"/>
              <a:buNone/>
              <a:defRPr/>
            </a:pPr>
            <a:endParaRPr lang="en-US" altLang="zh-CN" dirty="0">
              <a:solidFill>
                <a:schemeClr val="tx1">
                  <a:lumMod val="85000"/>
                  <a:lumOff val="15000"/>
                </a:schemeClr>
              </a:solidFill>
              <a:ea typeface="宋体" panose="02010600030101010101" pitchFamily="2" charset="-122"/>
            </a:endParaRPr>
          </a:p>
          <a:p>
            <a:pPr eaLnBrk="1" fontAlgn="auto" hangingPunct="1">
              <a:spcAft>
                <a:spcPts val="0"/>
              </a:spcAft>
              <a:buFont typeface="Georgia" panose="02040502050405020303" pitchFamily="18" charset="0"/>
              <a:buNone/>
              <a:defRPr/>
            </a:pPr>
            <a:r>
              <a:rPr lang="en-US" altLang="zh-CN" sz="2000" dirty="0">
                <a:solidFill>
                  <a:schemeClr val="tx1">
                    <a:lumMod val="85000"/>
                    <a:lumOff val="15000"/>
                  </a:schemeClr>
                </a:solidFill>
                <a:ea typeface="宋体" panose="02010600030101010101" pitchFamily="2" charset="-122"/>
              </a:rPr>
              <a:t>But the real mean of this population is </a:t>
            </a:r>
            <a:r>
              <a:rPr lang="en-US" altLang="zh-CN" sz="2000" i="1" dirty="0">
                <a:solidFill>
                  <a:schemeClr val="tx1">
                    <a:lumMod val="85000"/>
                    <a:lumOff val="15000"/>
                  </a:schemeClr>
                </a:solidFill>
                <a:ea typeface="宋体" panose="02010600030101010101" pitchFamily="2" charset="-122"/>
              </a:rPr>
              <a:t>µ</a:t>
            </a:r>
            <a:r>
              <a:rPr lang="en-US" altLang="zh-CN" sz="2000" dirty="0">
                <a:solidFill>
                  <a:schemeClr val="tx1">
                    <a:lumMod val="85000"/>
                    <a:lumOff val="15000"/>
                  </a:schemeClr>
                </a:solidFill>
                <a:ea typeface="宋体" panose="02010600030101010101" pitchFamily="2" charset="-122"/>
              </a:rPr>
              <a:t> = 5.1, and none of the sample</a:t>
            </a:r>
          </a:p>
          <a:p>
            <a:pPr eaLnBrk="1" fontAlgn="auto" hangingPunct="1">
              <a:spcAft>
                <a:spcPts val="0"/>
              </a:spcAft>
              <a:buFont typeface="Georgia" panose="02040502050405020303" pitchFamily="18" charset="0"/>
              <a:buNone/>
              <a:defRPr/>
            </a:pPr>
            <a:r>
              <a:rPr lang="en-US" altLang="zh-CN" sz="2000" dirty="0">
                <a:solidFill>
                  <a:schemeClr val="tx1">
                    <a:lumMod val="85000"/>
                    <a:lumOff val="15000"/>
                  </a:schemeClr>
                </a:solidFill>
                <a:ea typeface="宋体" panose="02010600030101010101" pitchFamily="2" charset="-122"/>
              </a:rPr>
              <a:t>means listed is exactly equal to 5.1. In other words, in this example it </a:t>
            </a:r>
          </a:p>
          <a:p>
            <a:pPr eaLnBrk="1" fontAlgn="auto" hangingPunct="1">
              <a:spcAft>
                <a:spcPts val="0"/>
              </a:spcAft>
              <a:buFont typeface="Georgia" panose="02040502050405020303" pitchFamily="18" charset="0"/>
              <a:buNone/>
              <a:defRPr/>
            </a:pPr>
            <a:r>
              <a:rPr lang="en-US" altLang="zh-CN" sz="2000" dirty="0">
                <a:solidFill>
                  <a:schemeClr val="tx1">
                    <a:lumMod val="85000"/>
                    <a:lumOff val="15000"/>
                  </a:schemeClr>
                </a:solidFill>
                <a:ea typeface="宋体" panose="02010600030101010101" pitchFamily="2" charset="-122"/>
              </a:rPr>
              <a:t>would have been impossible, using point estimation with samples of size</a:t>
            </a:r>
          </a:p>
          <a:p>
            <a:pPr eaLnBrk="1" fontAlgn="auto" hangingPunct="1">
              <a:spcAft>
                <a:spcPts val="0"/>
              </a:spcAft>
              <a:buFont typeface="Georgia" panose="02040502050405020303" pitchFamily="18" charset="0"/>
              <a:buNone/>
              <a:defRPr/>
            </a:pPr>
            <a:r>
              <a:rPr lang="en-US" altLang="zh-CN" sz="2000" dirty="0">
                <a:solidFill>
                  <a:schemeClr val="tx1">
                    <a:lumMod val="85000"/>
                    <a:lumOff val="15000"/>
                  </a:schemeClr>
                </a:solidFill>
                <a:ea typeface="宋体" panose="02010600030101010101" pitchFamily="2" charset="-122"/>
              </a:rPr>
              <a:t>2, to obtain a perfectly accurate estimate of </a:t>
            </a:r>
            <a:r>
              <a:rPr lang="en-US" altLang="zh-CN" sz="2000" i="1" dirty="0">
                <a:solidFill>
                  <a:schemeClr val="tx1">
                    <a:lumMod val="85000"/>
                    <a:lumOff val="15000"/>
                  </a:schemeClr>
                </a:solidFill>
                <a:ea typeface="宋体" panose="02010600030101010101" pitchFamily="2" charset="-122"/>
              </a:rPr>
              <a:t>µ</a:t>
            </a:r>
            <a:r>
              <a:rPr lang="en-US" altLang="zh-CN" sz="2000" dirty="0">
                <a:solidFill>
                  <a:schemeClr val="tx1">
                    <a:lumMod val="85000"/>
                    <a:lumOff val="15000"/>
                  </a:schemeClr>
                </a:solidFill>
                <a:ea typeface="宋体" panose="02010600030101010101" pitchFamily="2" charset="-122"/>
              </a:rPr>
              <a:t>.</a:t>
            </a:r>
            <a:endParaRPr lang="en-US" altLang="en-US" sz="2000" dirty="0">
              <a:solidFill>
                <a:schemeClr val="tx1">
                  <a:lumMod val="85000"/>
                  <a:lumOff val="15000"/>
                </a:schemeClr>
              </a:solidFill>
            </a:endParaRPr>
          </a:p>
        </p:txBody>
      </p:sp>
    </p:spTree>
    <p:extLst>
      <p:ext uri="{BB962C8B-B14F-4D97-AF65-F5344CB8AC3E}">
        <p14:creationId xmlns:p14="http://schemas.microsoft.com/office/powerpoint/2010/main" val="17515414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458" name="Slide Number Placeholder 22">
            <a:extLst>
              <a:ext uri="{FF2B5EF4-FFF2-40B4-BE49-F238E27FC236}">
                <a16:creationId xmlns:a16="http://schemas.microsoft.com/office/drawing/2014/main" id="{BFE87BA6-846D-31A0-C2AB-C959B1F4942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C91ADFF-B41B-4BA5-9C65-0A1304C0821B}" type="slidenum">
              <a:rPr lang="en-US" altLang="en-US">
                <a:solidFill>
                  <a:srgbClr val="FFFFFF"/>
                </a:solidFill>
              </a:rPr>
              <a:pPr/>
              <a:t>256</a:t>
            </a:fld>
            <a:endParaRPr lang="en-US" altLang="en-US">
              <a:solidFill>
                <a:srgbClr val="FFFFFF"/>
              </a:solidFill>
            </a:endParaRPr>
          </a:p>
        </p:txBody>
      </p:sp>
      <p:sp>
        <p:nvSpPr>
          <p:cNvPr id="18435" name="Rectangle 2">
            <a:extLst>
              <a:ext uri="{FF2B5EF4-FFF2-40B4-BE49-F238E27FC236}">
                <a16:creationId xmlns:a16="http://schemas.microsoft.com/office/drawing/2014/main" id="{DEBD3F8D-C493-774E-A470-061FA221DE09}"/>
              </a:ext>
            </a:extLst>
          </p:cNvPr>
          <p:cNvSpPr>
            <a:spLocks noGrp="1"/>
          </p:cNvSpPr>
          <p:nvPr>
            <p:ph type="title" idx="4294967295"/>
          </p:nvPr>
        </p:nvSpPr>
        <p:spPr>
          <a:xfrm>
            <a:off x="2514600" y="914400"/>
            <a:ext cx="5867400" cy="838200"/>
          </a:xfrm>
          <a:ln w="19050">
            <a:solidFill>
              <a:schemeClr val="tx1"/>
            </a:solidFill>
            <a:headEnd/>
            <a:tailEnd/>
          </a:ln>
        </p:spPr>
        <p:txBody>
          <a:bodyPr/>
          <a:lstStyle/>
          <a:p>
            <a:pPr algn="l" eaLnBrk="1" fontAlgn="auto" hangingPunct="1">
              <a:spcAft>
                <a:spcPts val="0"/>
              </a:spcAft>
              <a:defRPr/>
            </a:pPr>
            <a:r>
              <a:rPr lang="en-US" altLang="en-US" sz="3200" dirty="0">
                <a:solidFill>
                  <a:schemeClr val="tx1"/>
                </a:solidFill>
              </a:rPr>
              <a:t>       </a:t>
            </a:r>
            <a:r>
              <a:rPr lang="en-US" altLang="en-US" sz="2400" dirty="0">
                <a:solidFill>
                  <a:schemeClr val="tx1"/>
                </a:solidFill>
              </a:rPr>
              <a:t>Interval Estimation</a:t>
            </a:r>
            <a:r>
              <a:rPr lang="en-US" altLang="en-US" sz="3200" dirty="0">
                <a:solidFill>
                  <a:schemeClr val="tx1"/>
                </a:solidFill>
              </a:rPr>
              <a:t>	</a:t>
            </a:r>
          </a:p>
        </p:txBody>
      </p:sp>
      <p:sp>
        <p:nvSpPr>
          <p:cNvPr id="19460" name="Rectangle 3">
            <a:extLst>
              <a:ext uri="{FF2B5EF4-FFF2-40B4-BE49-F238E27FC236}">
                <a16:creationId xmlns:a16="http://schemas.microsoft.com/office/drawing/2014/main" id="{D67E9E07-04E4-4345-C06A-3143B0240035}"/>
              </a:ext>
            </a:extLst>
          </p:cNvPr>
          <p:cNvSpPr>
            <a:spLocks noGrp="1" noChangeArrowheads="1"/>
          </p:cNvSpPr>
          <p:nvPr>
            <p:ph idx="4294967295"/>
          </p:nvPr>
        </p:nvSpPr>
        <p:spPr>
          <a:xfrm>
            <a:off x="2133600" y="2057400"/>
            <a:ext cx="7620000" cy="4516438"/>
          </a:xfrm>
        </p:spPr>
        <p:txBody>
          <a:bodyPr/>
          <a:lstStyle/>
          <a:p>
            <a:pPr eaLnBrk="1" hangingPunct="1">
              <a:buFontTx/>
              <a:buNone/>
            </a:pPr>
            <a:r>
              <a:rPr lang="en-US" altLang="zh-CN" sz="2400">
                <a:ea typeface="宋体" panose="02010600030101010101" pitchFamily="2" charset="-122"/>
              </a:rPr>
              <a:t>However, suppose that, around each sample mean</a:t>
            </a:r>
          </a:p>
          <a:p>
            <a:pPr eaLnBrk="1" hangingPunct="1">
              <a:buFontTx/>
              <a:buNone/>
            </a:pPr>
            <a:r>
              <a:rPr lang="en-US" altLang="zh-CN" sz="2400">
                <a:ea typeface="宋体" panose="02010600030101010101" pitchFamily="2" charset="-122"/>
              </a:rPr>
              <a:t>on the list, we had constructed an interval of length</a:t>
            </a:r>
          </a:p>
          <a:p>
            <a:pPr eaLnBrk="1" hangingPunct="1">
              <a:buFontTx/>
              <a:buNone/>
            </a:pPr>
            <a:r>
              <a:rPr lang="en-US" altLang="zh-CN" sz="2400">
                <a:ea typeface="宋体" panose="02010600030101010101" pitchFamily="2" charset="-122"/>
              </a:rPr>
              <a:t>6 centered at the sample mean. Considering the</a:t>
            </a:r>
          </a:p>
          <a:p>
            <a:pPr eaLnBrk="1" hangingPunct="1">
              <a:buFontTx/>
              <a:buNone/>
            </a:pPr>
            <a:r>
              <a:rPr lang="en-US" altLang="zh-CN" sz="2400">
                <a:ea typeface="宋体" panose="02010600030101010101" pitchFamily="2" charset="-122"/>
              </a:rPr>
              <a:t>intervals, rather than just the sample points</a:t>
            </a:r>
          </a:p>
          <a:p>
            <a:pPr eaLnBrk="1" hangingPunct="1">
              <a:buFontTx/>
              <a:buNone/>
            </a:pPr>
            <a:r>
              <a:rPr lang="en-US" altLang="zh-CN" sz="2400">
                <a:ea typeface="宋体" panose="02010600030101010101" pitchFamily="2" charset="-122"/>
              </a:rPr>
              <a:t>themselves, we find on the next slide that 79 of the</a:t>
            </a:r>
          </a:p>
          <a:p>
            <a:pPr eaLnBrk="1" hangingPunct="1">
              <a:buFontTx/>
              <a:buNone/>
            </a:pPr>
            <a:r>
              <a:rPr lang="en-US" altLang="zh-CN" sz="2400">
                <a:ea typeface="宋体" panose="02010600030101010101" pitchFamily="2" charset="-122"/>
              </a:rPr>
              <a:t>100 intervals (or 79 percent) actually contain the</a:t>
            </a:r>
          </a:p>
          <a:p>
            <a:pPr eaLnBrk="1" hangingPunct="1">
              <a:buFontTx/>
              <a:buNone/>
            </a:pPr>
            <a:r>
              <a:rPr lang="en-US" altLang="zh-CN" sz="2400">
                <a:ea typeface="宋体" panose="02010600030101010101" pitchFamily="2" charset="-122"/>
              </a:rPr>
              <a:t>population mean 5.1.</a:t>
            </a:r>
            <a:endParaRPr lang="en-US" altLang="en-US" sz="2400"/>
          </a:p>
          <a:p>
            <a:pPr eaLnBrk="1" hangingPunct="1">
              <a:buFontTx/>
              <a:buNone/>
            </a:pPr>
            <a:endParaRPr lang="en-US" altLang="en-US"/>
          </a:p>
        </p:txBody>
      </p:sp>
    </p:spTree>
    <p:extLst>
      <p:ext uri="{BB962C8B-B14F-4D97-AF65-F5344CB8AC3E}">
        <p14:creationId xmlns:p14="http://schemas.microsoft.com/office/powerpoint/2010/main" val="2356545385"/>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482" name="Slide Number Placeholder 22">
            <a:extLst>
              <a:ext uri="{FF2B5EF4-FFF2-40B4-BE49-F238E27FC236}">
                <a16:creationId xmlns:a16="http://schemas.microsoft.com/office/drawing/2014/main" id="{C3C1604D-5D59-5CB3-372F-59D7487F32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9A1E30-1586-48ED-ADB5-1946527D2625}" type="slidenum">
              <a:rPr lang="en-US" altLang="en-US">
                <a:solidFill>
                  <a:srgbClr val="FFFFFF"/>
                </a:solidFill>
              </a:rPr>
              <a:pPr/>
              <a:t>257</a:t>
            </a:fld>
            <a:endParaRPr lang="en-US" altLang="en-US">
              <a:solidFill>
                <a:srgbClr val="FFFFFF"/>
              </a:solidFill>
            </a:endParaRPr>
          </a:p>
        </p:txBody>
      </p:sp>
      <p:sp>
        <p:nvSpPr>
          <p:cNvPr id="19459" name="Rectangle 2">
            <a:extLst>
              <a:ext uri="{FF2B5EF4-FFF2-40B4-BE49-F238E27FC236}">
                <a16:creationId xmlns:a16="http://schemas.microsoft.com/office/drawing/2014/main" id="{B4D72C2D-8663-DC40-A32C-6FCD35E7D6D5}"/>
              </a:ext>
            </a:extLst>
          </p:cNvPr>
          <p:cNvSpPr>
            <a:spLocks noGrp="1"/>
          </p:cNvSpPr>
          <p:nvPr>
            <p:ph type="title" idx="4294967295"/>
          </p:nvPr>
        </p:nvSpPr>
        <p:spPr>
          <a:xfrm>
            <a:off x="1981200" y="685800"/>
            <a:ext cx="8001000" cy="762000"/>
          </a:xfrm>
          <a:ln w="19050">
            <a:solidFill>
              <a:schemeClr val="tx1"/>
            </a:solidFill>
            <a:headEnd/>
            <a:tailEnd/>
          </a:ln>
        </p:spPr>
        <p:txBody>
          <a:bodyPr>
            <a:noAutofit/>
          </a:bodyPr>
          <a:lstStyle/>
          <a:p>
            <a:pPr eaLnBrk="1" fontAlgn="auto" hangingPunct="1">
              <a:spcAft>
                <a:spcPts val="0"/>
              </a:spcAft>
              <a:defRPr/>
            </a:pPr>
            <a:r>
              <a:rPr lang="en-US" altLang="en-US" sz="3200">
                <a:solidFill>
                  <a:schemeClr val="tx1"/>
                </a:solidFill>
              </a:rPr>
              <a:t>Interval Estimation	</a:t>
            </a:r>
          </a:p>
        </p:txBody>
      </p:sp>
      <p:pic>
        <p:nvPicPr>
          <p:cNvPr id="20484" name="Picture 4">
            <a:extLst>
              <a:ext uri="{FF2B5EF4-FFF2-40B4-BE49-F238E27FC236}">
                <a16:creationId xmlns:a16="http://schemas.microsoft.com/office/drawing/2014/main" id="{E812AD4E-4936-1366-ABC5-6A09C52175E2}"/>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819400" y="1676400"/>
            <a:ext cx="6477000" cy="45735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8058424"/>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506" name="Slide Number Placeholder 22">
            <a:extLst>
              <a:ext uri="{FF2B5EF4-FFF2-40B4-BE49-F238E27FC236}">
                <a16:creationId xmlns:a16="http://schemas.microsoft.com/office/drawing/2014/main" id="{3625DD4B-0B65-5A03-9413-87DBC5456CA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B08594E-46D1-4E44-9C73-F80175A7F053}" type="slidenum">
              <a:rPr lang="en-US" altLang="en-US">
                <a:solidFill>
                  <a:srgbClr val="FFFFFF"/>
                </a:solidFill>
              </a:rPr>
              <a:pPr/>
              <a:t>258</a:t>
            </a:fld>
            <a:endParaRPr lang="en-US" altLang="en-US">
              <a:solidFill>
                <a:srgbClr val="FFFFFF"/>
              </a:solidFill>
            </a:endParaRPr>
          </a:p>
        </p:txBody>
      </p:sp>
      <p:sp>
        <p:nvSpPr>
          <p:cNvPr id="20483" name="Rectangle 2">
            <a:extLst>
              <a:ext uri="{FF2B5EF4-FFF2-40B4-BE49-F238E27FC236}">
                <a16:creationId xmlns:a16="http://schemas.microsoft.com/office/drawing/2014/main" id="{585DB7AD-FCB4-E045-8D83-7F03FF4335F0}"/>
              </a:ext>
            </a:extLst>
          </p:cNvPr>
          <p:cNvSpPr>
            <a:spLocks noGrp="1"/>
          </p:cNvSpPr>
          <p:nvPr>
            <p:ph type="title" idx="4294967295"/>
          </p:nvPr>
        </p:nvSpPr>
        <p:spPr>
          <a:xfrm>
            <a:off x="2057400" y="914400"/>
            <a:ext cx="7924800" cy="838200"/>
          </a:xfrm>
          <a:ln w="19050">
            <a:solidFill>
              <a:schemeClr val="tx1"/>
            </a:solidFill>
            <a:headEnd/>
            <a:tailEnd/>
          </a:ln>
        </p:spPr>
        <p:txBody>
          <a:bodyPr>
            <a:normAutofit/>
          </a:bodyPr>
          <a:lstStyle/>
          <a:p>
            <a:pPr eaLnBrk="1" fontAlgn="auto" hangingPunct="1">
              <a:spcAft>
                <a:spcPts val="0"/>
              </a:spcAft>
              <a:defRPr/>
            </a:pPr>
            <a:r>
              <a:rPr lang="en-US" altLang="en-US" sz="3200">
                <a:solidFill>
                  <a:schemeClr val="tx1"/>
                </a:solidFill>
              </a:rPr>
              <a:t>Interval Estimation</a:t>
            </a:r>
          </a:p>
        </p:txBody>
      </p:sp>
      <p:sp>
        <p:nvSpPr>
          <p:cNvPr id="21508" name="Rectangle 3">
            <a:extLst>
              <a:ext uri="{FF2B5EF4-FFF2-40B4-BE49-F238E27FC236}">
                <a16:creationId xmlns:a16="http://schemas.microsoft.com/office/drawing/2014/main" id="{606BDE6E-5705-D545-85DE-3FBD17D16F9D}"/>
              </a:ext>
            </a:extLst>
          </p:cNvPr>
          <p:cNvSpPr>
            <a:spLocks noGrp="1" noChangeArrowheads="1"/>
          </p:cNvSpPr>
          <p:nvPr>
            <p:ph idx="4294967295"/>
          </p:nvPr>
        </p:nvSpPr>
        <p:spPr>
          <a:xfrm>
            <a:off x="1524000" y="2057400"/>
            <a:ext cx="8229600" cy="4516438"/>
          </a:xfrm>
        </p:spPr>
        <p:txBody>
          <a:bodyPr/>
          <a:lstStyle/>
          <a:p>
            <a:pPr eaLnBrk="1" hangingPunct="1">
              <a:buClr>
                <a:srgbClr val="CC0000"/>
              </a:buClr>
              <a:buFontTx/>
              <a:buChar char="•"/>
            </a:pPr>
            <a:r>
              <a:rPr lang="en-US" altLang="zh-CN" sz="2400">
                <a:ea typeface="宋体" panose="02010600030101010101" pitchFamily="2" charset="-122"/>
              </a:rPr>
              <a:t>For this example we arbitrarily chose an interval length of 6.</a:t>
            </a:r>
          </a:p>
          <a:p>
            <a:pPr eaLnBrk="1" hangingPunct="1">
              <a:buClr>
                <a:srgbClr val="CC0000"/>
              </a:buClr>
              <a:buFontTx/>
              <a:buChar char="•"/>
            </a:pPr>
            <a:r>
              <a:rPr lang="en-US" altLang="zh-CN" sz="2400">
                <a:ea typeface="宋体" panose="02010600030101010101" pitchFamily="2" charset="-122"/>
              </a:rPr>
              <a:t>If, for example, we wanted to have more than 79 percent of the confidence intervals contain </a:t>
            </a:r>
            <a:r>
              <a:rPr lang="en-US" altLang="zh-CN" sz="2400">
                <a:latin typeface="Symbol" panose="05050102010706020507" pitchFamily="18" charset="2"/>
                <a:ea typeface="宋体" panose="02010600030101010101" pitchFamily="2" charset="-122"/>
              </a:rPr>
              <a:t>m</a:t>
            </a:r>
            <a:r>
              <a:rPr lang="en-US" altLang="zh-CN" sz="2400">
                <a:ea typeface="宋体" panose="02010600030101010101" pitchFamily="2" charset="-122"/>
              </a:rPr>
              <a:t>, we would need to make the intervals longer.</a:t>
            </a:r>
          </a:p>
          <a:p>
            <a:pPr eaLnBrk="1" hangingPunct="1">
              <a:buClr>
                <a:srgbClr val="CC0000"/>
              </a:buClr>
              <a:buFontTx/>
              <a:buChar char="•"/>
            </a:pPr>
            <a:r>
              <a:rPr lang="en-US" altLang="zh-CN" sz="2400">
                <a:ea typeface="宋体" panose="02010600030101010101" pitchFamily="2" charset="-122"/>
              </a:rPr>
              <a:t>It is always possible to choose an interval length for which some nonzero percent of intervals contains (“captures”) the population mean </a:t>
            </a:r>
            <a:r>
              <a:rPr lang="en-US" altLang="zh-CN" sz="2400" i="1">
                <a:ea typeface="宋体" panose="02010600030101010101" pitchFamily="2" charset="-122"/>
              </a:rPr>
              <a:t>µ</a:t>
            </a:r>
            <a:r>
              <a:rPr lang="en-US" altLang="zh-CN" sz="2400">
                <a:ea typeface="宋体" panose="02010600030101010101" pitchFamily="2" charset="-122"/>
              </a:rPr>
              <a:t>. </a:t>
            </a:r>
          </a:p>
          <a:p>
            <a:pPr eaLnBrk="1" hangingPunct="1">
              <a:buClr>
                <a:srgbClr val="CC0000"/>
              </a:buClr>
              <a:buFontTx/>
              <a:buChar char="•"/>
            </a:pPr>
            <a:r>
              <a:rPr lang="en-US" altLang="zh-CN" sz="2400">
                <a:ea typeface="宋体" panose="02010600030101010101" pitchFamily="2" charset="-122"/>
              </a:rPr>
              <a:t>Furthermore, in most cases it is possible to determine just what length interval should be used to give exactly any desired percent of intervals that “work” (captures </a:t>
            </a:r>
            <a:r>
              <a:rPr lang="en-US" altLang="zh-CN" sz="2400" i="1">
                <a:ea typeface="宋体" panose="02010600030101010101" pitchFamily="2" charset="-122"/>
              </a:rPr>
              <a:t>µ</a:t>
            </a:r>
            <a:r>
              <a:rPr lang="en-US" altLang="zh-CN" sz="2400">
                <a:ea typeface="宋体" panose="02010600030101010101" pitchFamily="2" charset="-122"/>
              </a:rPr>
              <a:t>).</a:t>
            </a:r>
            <a:endParaRPr lang="en-US" altLang="en-US" sz="2400"/>
          </a:p>
        </p:txBody>
      </p:sp>
    </p:spTree>
    <p:extLst>
      <p:ext uri="{BB962C8B-B14F-4D97-AF65-F5344CB8AC3E}">
        <p14:creationId xmlns:p14="http://schemas.microsoft.com/office/powerpoint/2010/main" val="215257456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2530" name="Slide Number Placeholder 22">
            <a:extLst>
              <a:ext uri="{FF2B5EF4-FFF2-40B4-BE49-F238E27FC236}">
                <a16:creationId xmlns:a16="http://schemas.microsoft.com/office/drawing/2014/main" id="{069988AF-28B9-DB82-C85B-02A4AA2C76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B7C5927-5E99-4E56-9FBB-961D199189CC}" type="slidenum">
              <a:rPr lang="en-US" altLang="en-US">
                <a:solidFill>
                  <a:srgbClr val="FFFFFF"/>
                </a:solidFill>
              </a:rPr>
              <a:pPr/>
              <a:t>259</a:t>
            </a:fld>
            <a:endParaRPr lang="en-US" altLang="en-US">
              <a:solidFill>
                <a:srgbClr val="FFFFFF"/>
              </a:solidFill>
            </a:endParaRPr>
          </a:p>
        </p:txBody>
      </p:sp>
      <p:sp>
        <p:nvSpPr>
          <p:cNvPr id="21507" name="Rectangle 2">
            <a:extLst>
              <a:ext uri="{FF2B5EF4-FFF2-40B4-BE49-F238E27FC236}">
                <a16:creationId xmlns:a16="http://schemas.microsoft.com/office/drawing/2014/main" id="{1D87D0C7-244F-1447-88EE-EA2A6E981B49}"/>
              </a:ext>
            </a:extLst>
          </p:cNvPr>
          <p:cNvSpPr>
            <a:spLocks noGrp="1"/>
          </p:cNvSpPr>
          <p:nvPr>
            <p:ph type="title" idx="4294967295"/>
          </p:nvPr>
        </p:nvSpPr>
        <p:spPr>
          <a:xfrm>
            <a:off x="2311400" y="571500"/>
            <a:ext cx="7594600" cy="838200"/>
          </a:xfrm>
          <a:ln w="19050">
            <a:solidFill>
              <a:schemeClr val="tx1"/>
            </a:solidFill>
            <a:headEnd/>
            <a:tailEnd/>
          </a:ln>
        </p:spPr>
        <p:txBody>
          <a:bodyPr>
            <a:normAutofit/>
          </a:bodyPr>
          <a:lstStyle/>
          <a:p>
            <a:pPr eaLnBrk="1" fontAlgn="auto" hangingPunct="1">
              <a:spcAft>
                <a:spcPts val="0"/>
              </a:spcAft>
              <a:defRPr/>
            </a:pPr>
            <a:r>
              <a:rPr lang="en-US" altLang="en-US" sz="3200">
                <a:solidFill>
                  <a:schemeClr val="tx1"/>
                </a:solidFill>
              </a:rPr>
              <a:t>Interval Estimation</a:t>
            </a:r>
          </a:p>
        </p:txBody>
      </p:sp>
      <p:sp>
        <p:nvSpPr>
          <p:cNvPr id="21508" name="Rectangle 3">
            <a:extLst>
              <a:ext uri="{FF2B5EF4-FFF2-40B4-BE49-F238E27FC236}">
                <a16:creationId xmlns:a16="http://schemas.microsoft.com/office/drawing/2014/main" id="{73CF74D8-2952-A047-A2FB-2A96EBEE9290}"/>
              </a:ext>
            </a:extLst>
          </p:cNvPr>
          <p:cNvSpPr>
            <a:spLocks noGrp="1"/>
          </p:cNvSpPr>
          <p:nvPr>
            <p:ph idx="4294967295"/>
          </p:nvPr>
        </p:nvSpPr>
        <p:spPr>
          <a:xfrm>
            <a:off x="2311400" y="1828800"/>
            <a:ext cx="7442200" cy="4745038"/>
          </a:xfrm>
        </p:spPr>
        <p:txBody>
          <a:bodyPr rtlCol="0">
            <a:normAutofit fontScale="92500" lnSpcReduction="10000"/>
          </a:bodyPr>
          <a:lstStyle/>
          <a:p>
            <a:pPr marL="114300" indent="-4763" eaLnBrk="1" fontAlgn="auto" hangingPunct="1">
              <a:spcAft>
                <a:spcPts val="0"/>
              </a:spcAft>
              <a:buClr>
                <a:srgbClr val="CC0000"/>
              </a:buClr>
              <a:buFontTx/>
              <a:buNone/>
              <a:defRPr/>
            </a:pPr>
            <a:endParaRPr lang="en-US" altLang="en-US" dirty="0">
              <a:solidFill>
                <a:schemeClr val="tx1">
                  <a:lumMod val="85000"/>
                  <a:lumOff val="15000"/>
                </a:schemeClr>
              </a:solidFill>
            </a:endParaRPr>
          </a:p>
          <a:p>
            <a:pPr marL="114300" indent="-4763" eaLnBrk="1" fontAlgn="auto" hangingPunct="1">
              <a:spcAft>
                <a:spcPts val="0"/>
              </a:spcAft>
              <a:buClr>
                <a:srgbClr val="CC0000"/>
              </a:buClr>
              <a:buFont typeface="Arial" panose="020B0604020202020204" pitchFamily="34" charset="0"/>
              <a:buNone/>
              <a:defRPr/>
            </a:pPr>
            <a:r>
              <a:rPr lang="en-US" altLang="en-US" sz="2400" dirty="0">
                <a:solidFill>
                  <a:schemeClr val="tx1">
                    <a:lumMod val="85000"/>
                    <a:lumOff val="15000"/>
                  </a:schemeClr>
                </a:solidFill>
              </a:rPr>
              <a:t>The interval </a:t>
            </a:r>
          </a:p>
          <a:p>
            <a:pPr marL="114300" indent="-4763" eaLnBrk="1" fontAlgn="auto" hangingPunct="1">
              <a:spcAft>
                <a:spcPts val="0"/>
              </a:spcAft>
              <a:buClr>
                <a:srgbClr val="CC0000"/>
              </a:buClr>
              <a:buFontTx/>
              <a:buNone/>
              <a:defRPr/>
            </a:pPr>
            <a:endParaRPr lang="en-US" altLang="en-US" sz="2400" dirty="0">
              <a:solidFill>
                <a:schemeClr val="tx1">
                  <a:lumMod val="85000"/>
                  <a:lumOff val="15000"/>
                </a:schemeClr>
              </a:solidFill>
            </a:endParaRPr>
          </a:p>
          <a:p>
            <a:pPr marL="114300" indent="-4763" eaLnBrk="1" fontAlgn="auto" hangingPunct="1">
              <a:spcAft>
                <a:spcPts val="0"/>
              </a:spcAft>
              <a:buClr>
                <a:srgbClr val="CC0000"/>
              </a:buClr>
              <a:buFontTx/>
              <a:buNone/>
              <a:defRPr/>
            </a:pPr>
            <a:endParaRPr lang="en-US" altLang="en-US" sz="2400" dirty="0">
              <a:solidFill>
                <a:schemeClr val="tx1">
                  <a:lumMod val="85000"/>
                  <a:lumOff val="15000"/>
                </a:schemeClr>
              </a:solidFill>
            </a:endParaRPr>
          </a:p>
          <a:p>
            <a:pPr marL="114300" indent="-4763" eaLnBrk="1" fontAlgn="auto" hangingPunct="1">
              <a:spcAft>
                <a:spcPts val="0"/>
              </a:spcAft>
              <a:buClr>
                <a:srgbClr val="CC0000"/>
              </a:buClr>
              <a:buFontTx/>
              <a:buNone/>
              <a:defRPr/>
            </a:pPr>
            <a:r>
              <a:rPr lang="en-US" altLang="en-US" sz="2400" dirty="0">
                <a:solidFill>
                  <a:schemeClr val="tx1">
                    <a:lumMod val="85000"/>
                    <a:lumOff val="15000"/>
                  </a:schemeClr>
                </a:solidFill>
              </a:rPr>
              <a:t>is called a </a:t>
            </a:r>
            <a:r>
              <a:rPr lang="en-US" altLang="en-US" sz="2400" i="1" dirty="0">
                <a:solidFill>
                  <a:schemeClr val="tx1">
                    <a:lumMod val="85000"/>
                    <a:lumOff val="15000"/>
                  </a:schemeClr>
                </a:solidFill>
              </a:rPr>
              <a:t>confidence</a:t>
            </a:r>
            <a:r>
              <a:rPr lang="en-US" altLang="en-US" sz="2400" dirty="0">
                <a:solidFill>
                  <a:schemeClr val="tx1">
                    <a:lumMod val="85000"/>
                    <a:lumOff val="15000"/>
                  </a:schemeClr>
                </a:solidFill>
              </a:rPr>
              <a:t> </a:t>
            </a:r>
            <a:r>
              <a:rPr lang="en-US" altLang="en-US" sz="2400" i="1" dirty="0">
                <a:solidFill>
                  <a:schemeClr val="tx1">
                    <a:lumMod val="85000"/>
                    <a:lumOff val="15000"/>
                  </a:schemeClr>
                </a:solidFill>
              </a:rPr>
              <a:t>interval</a:t>
            </a:r>
            <a:r>
              <a:rPr lang="en-US" altLang="en-US" sz="2400" dirty="0">
                <a:solidFill>
                  <a:schemeClr val="tx1">
                    <a:lumMod val="85000"/>
                    <a:lumOff val="15000"/>
                  </a:schemeClr>
                </a:solidFill>
              </a:rPr>
              <a:t> (CI) </a:t>
            </a:r>
            <a:r>
              <a:rPr lang="en-US" altLang="en-US" sz="2400" i="1" dirty="0">
                <a:solidFill>
                  <a:schemeClr val="tx1">
                    <a:lumMod val="85000"/>
                    <a:lumOff val="15000"/>
                  </a:schemeClr>
                </a:solidFill>
              </a:rPr>
              <a:t>for</a:t>
            </a:r>
            <a:r>
              <a:rPr lang="en-US" altLang="en-US" sz="2400" dirty="0">
                <a:solidFill>
                  <a:schemeClr val="tx1">
                    <a:lumMod val="85000"/>
                    <a:lumOff val="15000"/>
                  </a:schemeClr>
                </a:solidFill>
              </a:rPr>
              <a:t> </a:t>
            </a:r>
            <a:r>
              <a:rPr lang="en-US" altLang="en-US" sz="2400" i="1" dirty="0">
                <a:solidFill>
                  <a:schemeClr val="tx1">
                    <a:lumMod val="85000"/>
                    <a:lumOff val="15000"/>
                  </a:schemeClr>
                </a:solidFill>
              </a:rPr>
              <a:t>µ</a:t>
            </a:r>
            <a:r>
              <a:rPr lang="en-US" altLang="en-US" sz="2400" dirty="0">
                <a:solidFill>
                  <a:schemeClr val="tx1">
                    <a:lumMod val="85000"/>
                    <a:lumOff val="15000"/>
                  </a:schemeClr>
                </a:solidFill>
              </a:rPr>
              <a:t>, and its </a:t>
            </a:r>
            <a:r>
              <a:rPr lang="en-US" altLang="en-US" sz="2400" i="1" dirty="0">
                <a:solidFill>
                  <a:schemeClr val="tx1">
                    <a:lumMod val="85000"/>
                    <a:lumOff val="15000"/>
                  </a:schemeClr>
                </a:solidFill>
              </a:rPr>
              <a:t>confidence level</a:t>
            </a:r>
            <a:r>
              <a:rPr lang="en-US" altLang="en-US" sz="2400" dirty="0">
                <a:solidFill>
                  <a:schemeClr val="tx1">
                    <a:lumMod val="85000"/>
                    <a:lumOff val="15000"/>
                  </a:schemeClr>
                </a:solidFill>
              </a:rPr>
              <a:t> is defined as the proportion of such intervals that can be expected to capture </a:t>
            </a:r>
            <a:r>
              <a:rPr lang="en-US" altLang="en-US" sz="2400" i="1" dirty="0">
                <a:solidFill>
                  <a:schemeClr val="tx1">
                    <a:lumMod val="85000"/>
                    <a:lumOff val="15000"/>
                  </a:schemeClr>
                </a:solidFill>
              </a:rPr>
              <a:t>µ.  </a:t>
            </a:r>
          </a:p>
          <a:p>
            <a:pPr marL="114300" indent="-4763" eaLnBrk="1" fontAlgn="auto" hangingPunct="1">
              <a:spcAft>
                <a:spcPts val="0"/>
              </a:spcAft>
              <a:buClr>
                <a:srgbClr val="CC0000"/>
              </a:buClr>
              <a:buFontTx/>
              <a:buNone/>
              <a:defRPr/>
            </a:pPr>
            <a:endParaRPr lang="en-US" altLang="en-US" sz="2400" i="1" dirty="0">
              <a:solidFill>
                <a:schemeClr val="tx1">
                  <a:lumMod val="85000"/>
                  <a:lumOff val="15000"/>
                </a:schemeClr>
              </a:solidFill>
            </a:endParaRPr>
          </a:p>
          <a:p>
            <a:pPr marL="114300" indent="-4763" eaLnBrk="1" fontAlgn="auto" hangingPunct="1">
              <a:spcAft>
                <a:spcPts val="0"/>
              </a:spcAft>
              <a:buClr>
                <a:srgbClr val="CC0000"/>
              </a:buClr>
              <a:buFontTx/>
              <a:buNone/>
              <a:defRPr/>
            </a:pPr>
            <a:r>
              <a:rPr lang="en-US" altLang="en-US" sz="2400" dirty="0">
                <a:solidFill>
                  <a:schemeClr val="tx1">
                    <a:lumMod val="85000"/>
                    <a:lumOff val="15000"/>
                  </a:schemeClr>
                </a:solidFill>
              </a:rPr>
              <a:t>Given that in this case we are adding and subtracting 1.96 standard errors to the observed sample mean, we can expect that .95, or 95 percent, of the intervals will capture </a:t>
            </a:r>
            <a:r>
              <a:rPr lang="en-US" altLang="en-US" sz="2400" i="1" dirty="0">
                <a:solidFill>
                  <a:schemeClr val="tx1">
                    <a:lumMod val="85000"/>
                    <a:lumOff val="15000"/>
                  </a:schemeClr>
                </a:solidFill>
              </a:rPr>
              <a:t>µ</a:t>
            </a:r>
            <a:r>
              <a:rPr lang="en-US" altLang="en-US" sz="2400" dirty="0">
                <a:solidFill>
                  <a:schemeClr val="tx1">
                    <a:lumMod val="85000"/>
                    <a:lumOff val="15000"/>
                  </a:schemeClr>
                </a:solidFill>
              </a:rPr>
              <a:t> in this case. </a:t>
            </a:r>
          </a:p>
        </p:txBody>
      </p:sp>
      <p:graphicFrame>
        <p:nvGraphicFramePr>
          <p:cNvPr id="22533" name="Object 4">
            <a:extLst>
              <a:ext uri="{FF2B5EF4-FFF2-40B4-BE49-F238E27FC236}">
                <a16:creationId xmlns:a16="http://schemas.microsoft.com/office/drawing/2014/main" id="{929C5FDD-624F-5C2B-B6FB-1041454AE022}"/>
              </a:ext>
            </a:extLst>
          </p:cNvPr>
          <p:cNvGraphicFramePr>
            <a:graphicFrameLocks noChangeAspect="1"/>
          </p:cNvGraphicFramePr>
          <p:nvPr/>
        </p:nvGraphicFramePr>
        <p:xfrm>
          <a:off x="4597400" y="2514600"/>
          <a:ext cx="3276600" cy="75565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22533" name="Object 4">
                        <a:extLst>
                          <a:ext uri="{FF2B5EF4-FFF2-40B4-BE49-F238E27FC236}">
                            <a16:creationId xmlns:a16="http://schemas.microsoft.com/office/drawing/2014/main" id="{929C5FDD-624F-5C2B-B6FB-1041454AE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400" y="2514600"/>
                        <a:ext cx="3276600"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8440691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0D6527A-ACF3-ED40-95A6-E0BFEE198D65}"/>
              </a:ext>
            </a:extLst>
          </p:cNvPr>
          <p:cNvSpPr>
            <a:spLocks noGrp="1" noChangeArrowheads="1"/>
          </p:cNvSpPr>
          <p:nvPr>
            <p:ph type="title"/>
          </p:nvPr>
        </p:nvSpPr>
        <p:spPr>
          <a:xfrm>
            <a:off x="3048000" y="609600"/>
            <a:ext cx="5937250" cy="1189038"/>
          </a:xfrm>
        </p:spPr>
        <p:txBody>
          <a:bodyPr>
            <a:normAutofit/>
          </a:bodyPr>
          <a:lstStyle/>
          <a:p>
            <a:pPr fontAlgn="auto">
              <a:spcAft>
                <a:spcPts val="0"/>
              </a:spcAft>
              <a:defRPr/>
            </a:pPr>
            <a:r>
              <a:rPr lang="en-US" sz="2400" dirty="0">
                <a:solidFill>
                  <a:schemeClr val="tx1"/>
                </a:solidFill>
                <a:effectLst>
                  <a:outerShdw blurRad="38100" dist="38100" dir="2700000" algn="tl">
                    <a:srgbClr val="000000">
                      <a:alpha val="43137"/>
                    </a:srgbClr>
                  </a:outerShdw>
                </a:effectLst>
              </a:rPr>
              <a:t>Counting the occurrence of data values</a:t>
            </a:r>
          </a:p>
        </p:txBody>
      </p:sp>
      <p:sp>
        <p:nvSpPr>
          <p:cNvPr id="22530" name="Rectangle 3">
            <a:extLst>
              <a:ext uri="{FF2B5EF4-FFF2-40B4-BE49-F238E27FC236}">
                <a16:creationId xmlns:a16="http://schemas.microsoft.com/office/drawing/2014/main" id="{624BF870-C8E6-39BB-29D3-CA9B13061DE1}"/>
              </a:ext>
            </a:extLst>
          </p:cNvPr>
          <p:cNvSpPr>
            <a:spLocks noGrp="1" noChangeArrowheads="1"/>
          </p:cNvSpPr>
          <p:nvPr>
            <p:ph idx="1"/>
          </p:nvPr>
        </p:nvSpPr>
        <p:spPr>
          <a:xfrm>
            <a:off x="2133600" y="2249488"/>
            <a:ext cx="7620000" cy="1179512"/>
          </a:xfrm>
        </p:spPr>
        <p:txBody>
          <a:bodyPr/>
          <a:lstStyle/>
          <a:p>
            <a:pPr>
              <a:buClr>
                <a:srgbClr val="CC0000"/>
              </a:buClr>
              <a:buFontTx/>
              <a:buChar char="•"/>
            </a:pPr>
            <a:r>
              <a:rPr lang="en-US" altLang="en-US" sz="2400"/>
              <a:t>Ordinal and Scale variables</a:t>
            </a:r>
          </a:p>
          <a:p>
            <a:pPr lvl="1">
              <a:buClr>
                <a:srgbClr val="CC0000"/>
              </a:buClr>
              <a:buFontTx/>
              <a:buChar char="•"/>
            </a:pPr>
            <a:r>
              <a:rPr lang="en-US" altLang="en-US" sz="2400">
                <a:solidFill>
                  <a:schemeClr val="tx1"/>
                </a:solidFill>
              </a:rPr>
              <a:t>Histogram</a:t>
            </a:r>
          </a:p>
        </p:txBody>
      </p:sp>
      <p:sp>
        <p:nvSpPr>
          <p:cNvPr id="48131" name="TextBox 4">
            <a:extLst>
              <a:ext uri="{FF2B5EF4-FFF2-40B4-BE49-F238E27FC236}">
                <a16:creationId xmlns:a16="http://schemas.microsoft.com/office/drawing/2014/main" id="{B07D946D-7593-DC4F-9438-10FCA447F931}"/>
              </a:ext>
            </a:extLst>
          </p:cNvPr>
          <p:cNvSpPr txBox="1">
            <a:spLocks noChangeArrowheads="1"/>
          </p:cNvSpPr>
          <p:nvPr/>
        </p:nvSpPr>
        <p:spPr bwMode="auto">
          <a:xfrm>
            <a:off x="1828800" y="3429000"/>
            <a:ext cx="8534400" cy="2400300"/>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365125" indent="-246063">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marL="0" indent="0">
              <a:buFont typeface="Georgia" panose="02040502050405020303" pitchFamily="18" charset="0"/>
              <a:buNone/>
              <a:defRPr/>
            </a:pPr>
            <a:r>
              <a:rPr lang="en-US" sz="2000" dirty="0">
                <a:latin typeface="+mj-lt"/>
              </a:rPr>
              <a:t>To generate a histogram of </a:t>
            </a:r>
            <a:r>
              <a:rPr lang="en-US" sz="2000" dirty="0" err="1">
                <a:latin typeface="+mj-lt"/>
              </a:rPr>
              <a:t>ses</a:t>
            </a:r>
            <a:r>
              <a:rPr lang="en-US" sz="2000" dirty="0">
                <a:latin typeface="+mj-lt"/>
              </a:rPr>
              <a:t>, for example, with frequencies on the y-axis, we type the following in the console and hit Enter:</a:t>
            </a:r>
          </a:p>
          <a:p>
            <a:pPr marL="0" indent="0">
              <a:buFont typeface="Georgia" panose="02040502050405020303" pitchFamily="18" charset="0"/>
              <a:buNone/>
              <a:defRPr/>
            </a:pPr>
            <a:endParaRPr lang="en-US" sz="2000" dirty="0">
              <a:latin typeface="+mj-lt"/>
            </a:endParaRPr>
          </a:p>
          <a:p>
            <a:pPr marL="0" indent="0">
              <a:buFont typeface="Georgia" panose="02040502050405020303" pitchFamily="18" charset="0"/>
              <a:buNone/>
              <a:defRPr/>
            </a:pPr>
            <a:r>
              <a:rPr lang="en-US" sz="2000" dirty="0">
                <a:latin typeface="+mj-lt"/>
              </a:rPr>
              <a:t> </a:t>
            </a:r>
            <a:r>
              <a:rPr lang="en-US" sz="2000" b="1" dirty="0" err="1">
                <a:latin typeface="+mj-lt"/>
              </a:rPr>
              <a:t>hist</a:t>
            </a:r>
            <a:r>
              <a:rPr lang="en-US" sz="2000" b="1" dirty="0">
                <a:latin typeface="+mj-lt"/>
              </a:rPr>
              <a:t>(</a:t>
            </a:r>
            <a:r>
              <a:rPr lang="en-US" sz="2000" b="1" dirty="0" err="1">
                <a:latin typeface="+mj-lt"/>
              </a:rPr>
              <a:t>NELS$ses</a:t>
            </a:r>
            <a:r>
              <a:rPr lang="en-US" sz="2000" b="1" dirty="0">
                <a:latin typeface="+mj-lt"/>
              </a:rPr>
              <a:t>, main = “Histogram”, </a:t>
            </a:r>
            <a:r>
              <a:rPr lang="en-US" sz="2000" b="1" dirty="0" err="1">
                <a:latin typeface="+mj-lt"/>
              </a:rPr>
              <a:t>xlab</a:t>
            </a:r>
            <a:r>
              <a:rPr lang="en-US" sz="2000" b="1" dirty="0">
                <a:latin typeface="+mj-lt"/>
              </a:rPr>
              <a:t> = “Socio-economic Status”)</a:t>
            </a:r>
          </a:p>
          <a:p>
            <a:pPr marL="0" indent="0">
              <a:buFont typeface="Georgia" panose="02040502050405020303" pitchFamily="18" charset="0"/>
              <a:buNone/>
              <a:defRPr/>
            </a:pPr>
            <a:endParaRPr lang="en-US" sz="2000" dirty="0">
              <a:latin typeface="+mj-lt"/>
            </a:endParaRPr>
          </a:p>
          <a:p>
            <a:pPr marL="0" indent="0">
              <a:buFont typeface="Georgia" panose="02040502050405020303" pitchFamily="18" charset="0"/>
              <a:buNone/>
              <a:defRPr/>
            </a:pPr>
            <a:r>
              <a:rPr lang="en-US" sz="2000" dirty="0">
                <a:latin typeface="+mj-lt"/>
              </a:rPr>
              <a:t>Note that the main = “Histogram” argument adds a main title to the graph, while the </a:t>
            </a:r>
            <a:r>
              <a:rPr lang="en-US" sz="2000" dirty="0" err="1">
                <a:latin typeface="+mj-lt"/>
              </a:rPr>
              <a:t>xlab</a:t>
            </a:r>
            <a:r>
              <a:rPr lang="en-US" sz="2000" dirty="0">
                <a:latin typeface="+mj-lt"/>
              </a:rPr>
              <a:t> = “Socio-economic Status” argument labels the x, or horizontal, axis.</a:t>
            </a:r>
          </a:p>
        </p:txBody>
      </p:sp>
    </p:spTree>
    <p:extLst>
      <p:ext uri="{BB962C8B-B14F-4D97-AF65-F5344CB8AC3E}">
        <p14:creationId xmlns:p14="http://schemas.microsoft.com/office/powerpoint/2010/main" val="456553588"/>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3554" name="Slide Number Placeholder 22">
            <a:extLst>
              <a:ext uri="{FF2B5EF4-FFF2-40B4-BE49-F238E27FC236}">
                <a16:creationId xmlns:a16="http://schemas.microsoft.com/office/drawing/2014/main" id="{8E6AEEC4-4BBF-B8F1-30EA-C248F739829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4FD2A1-7679-4293-B1B6-925F9B9F83D9}" type="slidenum">
              <a:rPr lang="en-US" altLang="en-US">
                <a:solidFill>
                  <a:srgbClr val="FFFFFF"/>
                </a:solidFill>
              </a:rPr>
              <a:pPr/>
              <a:t>260</a:t>
            </a:fld>
            <a:endParaRPr lang="en-US" altLang="en-US">
              <a:solidFill>
                <a:srgbClr val="FFFFFF"/>
              </a:solidFill>
            </a:endParaRPr>
          </a:p>
        </p:txBody>
      </p:sp>
      <p:sp>
        <p:nvSpPr>
          <p:cNvPr id="22531" name="Rectangle 2">
            <a:extLst>
              <a:ext uri="{FF2B5EF4-FFF2-40B4-BE49-F238E27FC236}">
                <a16:creationId xmlns:a16="http://schemas.microsoft.com/office/drawing/2014/main" id="{76C9F8C8-736B-A74B-89DD-4F422B16CB9A}"/>
              </a:ext>
            </a:extLst>
          </p:cNvPr>
          <p:cNvSpPr>
            <a:spLocks noGrp="1"/>
          </p:cNvSpPr>
          <p:nvPr>
            <p:ph type="title" idx="4294967295"/>
          </p:nvPr>
        </p:nvSpPr>
        <p:spPr>
          <a:xfrm>
            <a:off x="2209800" y="914400"/>
            <a:ext cx="6934200" cy="838200"/>
          </a:xfrm>
          <a:ln w="19050">
            <a:solidFill>
              <a:schemeClr val="tx1"/>
            </a:solidFill>
            <a:headEnd/>
            <a:tailEnd/>
          </a:ln>
        </p:spPr>
        <p:txBody>
          <a:bodyPr>
            <a:normAutofit/>
          </a:bodyPr>
          <a:lstStyle/>
          <a:p>
            <a:pPr eaLnBrk="1" fontAlgn="auto" hangingPunct="1">
              <a:spcAft>
                <a:spcPts val="0"/>
              </a:spcAft>
              <a:defRPr/>
            </a:pPr>
            <a:r>
              <a:rPr lang="en-US" altLang="en-US" sz="3200">
                <a:solidFill>
                  <a:schemeClr val="tx1"/>
                </a:solidFill>
              </a:rPr>
              <a:t>Interval Estimation</a:t>
            </a:r>
          </a:p>
        </p:txBody>
      </p:sp>
      <p:sp>
        <p:nvSpPr>
          <p:cNvPr id="23556" name="Rectangle 3">
            <a:extLst>
              <a:ext uri="{FF2B5EF4-FFF2-40B4-BE49-F238E27FC236}">
                <a16:creationId xmlns:a16="http://schemas.microsoft.com/office/drawing/2014/main" id="{E2F8133E-0622-F428-BD5A-26EB34A5C63B}"/>
              </a:ext>
            </a:extLst>
          </p:cNvPr>
          <p:cNvSpPr>
            <a:spLocks noGrp="1" noChangeArrowheads="1"/>
          </p:cNvSpPr>
          <p:nvPr>
            <p:ph idx="4294967295"/>
          </p:nvPr>
        </p:nvSpPr>
        <p:spPr>
          <a:xfrm>
            <a:off x="2057400" y="2057400"/>
            <a:ext cx="7696200" cy="4516438"/>
          </a:xfrm>
        </p:spPr>
        <p:txBody>
          <a:bodyPr/>
          <a:lstStyle/>
          <a:p>
            <a:pPr marL="114300" indent="-4763" eaLnBrk="1" hangingPunct="1">
              <a:buClr>
                <a:srgbClr val="CC0000"/>
              </a:buClr>
            </a:pPr>
            <a:r>
              <a:rPr lang="en-US" altLang="zh-CN">
                <a:ea typeface="宋体" panose="02010600030101010101" pitchFamily="2" charset="-122"/>
              </a:rPr>
              <a:t>The three most common confidence levels are 90, 95, and 99 percent. </a:t>
            </a:r>
          </a:p>
          <a:p>
            <a:pPr marL="114300" indent="-4763" eaLnBrk="1" hangingPunct="1">
              <a:buClr>
                <a:srgbClr val="CC0000"/>
              </a:buClr>
            </a:pPr>
            <a:r>
              <a:rPr lang="en-US" altLang="zh-CN">
                <a:ea typeface="宋体" panose="02010600030101010101" pitchFamily="2" charset="-122"/>
              </a:rPr>
              <a:t>A general equation for the CI for estimating </a:t>
            </a:r>
            <a:r>
              <a:rPr lang="en-US" altLang="zh-CN" i="1">
                <a:ea typeface="宋体" panose="02010600030101010101" pitchFamily="2" charset="-122"/>
              </a:rPr>
              <a:t>µ</a:t>
            </a:r>
            <a:r>
              <a:rPr lang="en-US" altLang="zh-CN">
                <a:ea typeface="宋体" panose="02010600030101010101" pitchFamily="2" charset="-122"/>
              </a:rPr>
              <a:t> is </a:t>
            </a:r>
          </a:p>
          <a:p>
            <a:pPr marL="114300" indent="-4763" eaLnBrk="1" hangingPunct="1">
              <a:buClr>
                <a:srgbClr val="CC0000"/>
              </a:buClr>
              <a:buFont typeface="Georgia" panose="02040502050405020303" pitchFamily="18" charset="0"/>
              <a:buNone/>
            </a:pPr>
            <a:r>
              <a:rPr lang="en-US" altLang="zh-CN">
                <a:ea typeface="宋体" panose="02010600030101010101" pitchFamily="2" charset="-122"/>
              </a:rPr>
              <a:t>	</a:t>
            </a:r>
          </a:p>
          <a:p>
            <a:pPr marL="114300" indent="-4763" eaLnBrk="1" hangingPunct="1">
              <a:buClr>
                <a:srgbClr val="CC0000"/>
              </a:buClr>
              <a:buFont typeface="Georgia" panose="02040502050405020303" pitchFamily="18" charset="0"/>
              <a:buNone/>
            </a:pPr>
            <a:endParaRPr lang="en-US" altLang="zh-CN">
              <a:ea typeface="宋体" panose="02010600030101010101" pitchFamily="2" charset="-122"/>
            </a:endParaRPr>
          </a:p>
          <a:p>
            <a:pPr marL="114300" indent="-4763" eaLnBrk="1" hangingPunct="1">
              <a:buClr>
                <a:srgbClr val="CC0000"/>
              </a:buClr>
              <a:buFont typeface="Georgia" panose="02040502050405020303" pitchFamily="18" charset="0"/>
              <a:buNone/>
            </a:pPr>
            <a:endParaRPr lang="en-US" altLang="zh-CN">
              <a:ea typeface="宋体" panose="02010600030101010101" pitchFamily="2" charset="-122"/>
            </a:endParaRPr>
          </a:p>
          <a:p>
            <a:pPr marL="114300" indent="-4763" eaLnBrk="1" hangingPunct="1">
              <a:buClr>
                <a:srgbClr val="CC0000"/>
              </a:buClr>
            </a:pPr>
            <a:r>
              <a:rPr lang="en-US" altLang="zh-CN">
                <a:ea typeface="宋体" panose="02010600030101010101" pitchFamily="2" charset="-122"/>
              </a:rPr>
              <a:t>where</a:t>
            </a:r>
            <a:r>
              <a:rPr lang="en-US" altLang="zh-CN" i="1">
                <a:ea typeface="宋体" panose="02010600030101010101" pitchFamily="2" charset="-122"/>
              </a:rPr>
              <a:t> z</a:t>
            </a:r>
            <a:r>
              <a:rPr lang="en-US" altLang="zh-CN" baseline="-25000">
                <a:ea typeface="宋体" panose="02010600030101010101" pitchFamily="2" charset="-122"/>
              </a:rPr>
              <a:t>c</a:t>
            </a:r>
            <a:r>
              <a:rPr lang="en-US" altLang="zh-CN">
                <a:ea typeface="宋体" panose="02010600030101010101" pitchFamily="2" charset="-122"/>
              </a:rPr>
              <a:t> = 	1.645 for a 90 percent CI.</a:t>
            </a:r>
          </a:p>
          <a:p>
            <a:pPr marL="114300" indent="-4763" eaLnBrk="1" hangingPunct="1">
              <a:buClr>
                <a:srgbClr val="CC0000"/>
              </a:buClr>
              <a:buFont typeface="Georgia" panose="02040502050405020303" pitchFamily="18" charset="0"/>
              <a:buNone/>
            </a:pPr>
            <a:r>
              <a:rPr lang="en-US" altLang="zh-CN">
                <a:ea typeface="宋体" panose="02010600030101010101" pitchFamily="2" charset="-122"/>
              </a:rPr>
              <a:t>				1.960 for a 95 percent CI.</a:t>
            </a:r>
          </a:p>
          <a:p>
            <a:pPr marL="114300" indent="-4763" eaLnBrk="1" hangingPunct="1">
              <a:buClr>
                <a:srgbClr val="CC0000"/>
              </a:buClr>
              <a:buFont typeface="Georgia" panose="02040502050405020303" pitchFamily="18" charset="0"/>
              <a:buNone/>
            </a:pPr>
            <a:r>
              <a:rPr lang="en-US" altLang="zh-CN">
                <a:ea typeface="宋体" panose="02010600030101010101" pitchFamily="2" charset="-122"/>
              </a:rPr>
              <a:t>				2.576 for a 99 percent CI.</a:t>
            </a:r>
            <a:endParaRPr lang="en-US" altLang="en-US"/>
          </a:p>
        </p:txBody>
      </p:sp>
      <p:graphicFrame>
        <p:nvGraphicFramePr>
          <p:cNvPr id="23557" name="Object 5">
            <a:extLst>
              <a:ext uri="{FF2B5EF4-FFF2-40B4-BE49-F238E27FC236}">
                <a16:creationId xmlns:a16="http://schemas.microsoft.com/office/drawing/2014/main" id="{1AA79752-F88D-B4C3-8F9A-E30019BEA520}"/>
              </a:ext>
            </a:extLst>
          </p:cNvPr>
          <p:cNvGraphicFramePr>
            <a:graphicFrameLocks noChangeAspect="1"/>
          </p:cNvGraphicFramePr>
          <p:nvPr/>
        </p:nvGraphicFramePr>
        <p:xfrm>
          <a:off x="4038600" y="2895600"/>
          <a:ext cx="3581400" cy="9525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23557" name="Object 5">
                        <a:extLst>
                          <a:ext uri="{FF2B5EF4-FFF2-40B4-BE49-F238E27FC236}">
                            <a16:creationId xmlns:a16="http://schemas.microsoft.com/office/drawing/2014/main" id="{1AA79752-F88D-B4C3-8F9A-E30019BEA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895600"/>
                        <a:ext cx="35814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6380401"/>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578" name="Slide Number Placeholder 22">
            <a:extLst>
              <a:ext uri="{FF2B5EF4-FFF2-40B4-BE49-F238E27FC236}">
                <a16:creationId xmlns:a16="http://schemas.microsoft.com/office/drawing/2014/main" id="{3450453C-7F95-E0CC-9525-4BE855426AE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2298852-FA8B-4AC8-A2D2-C0A7DF3D25A4}" type="slidenum">
              <a:rPr lang="en-US" altLang="en-US">
                <a:solidFill>
                  <a:srgbClr val="FFFFFF"/>
                </a:solidFill>
              </a:rPr>
              <a:pPr/>
              <a:t>261</a:t>
            </a:fld>
            <a:endParaRPr lang="en-US" altLang="en-US">
              <a:solidFill>
                <a:srgbClr val="FFFFFF"/>
              </a:solidFill>
            </a:endParaRPr>
          </a:p>
        </p:txBody>
      </p:sp>
      <p:sp>
        <p:nvSpPr>
          <p:cNvPr id="23555" name="Rectangle 2">
            <a:extLst>
              <a:ext uri="{FF2B5EF4-FFF2-40B4-BE49-F238E27FC236}">
                <a16:creationId xmlns:a16="http://schemas.microsoft.com/office/drawing/2014/main" id="{CB2358FF-304D-4E44-AB88-F91ECF317424}"/>
              </a:ext>
            </a:extLst>
          </p:cNvPr>
          <p:cNvSpPr>
            <a:spLocks noGrp="1"/>
          </p:cNvSpPr>
          <p:nvPr>
            <p:ph type="title" idx="4294967295"/>
          </p:nvPr>
        </p:nvSpPr>
        <p:spPr>
          <a:xfrm>
            <a:off x="2667000" y="914400"/>
            <a:ext cx="6629400" cy="838200"/>
          </a:xfrm>
          <a:ln w="19050">
            <a:solidFill>
              <a:schemeClr val="tx1"/>
            </a:solidFill>
            <a:headEnd/>
            <a:tailEnd/>
          </a:ln>
        </p:spPr>
        <p:txBody>
          <a:bodyPr>
            <a:normAutofit/>
          </a:bodyPr>
          <a:lstStyle/>
          <a:p>
            <a:pPr eaLnBrk="1" fontAlgn="auto" hangingPunct="1">
              <a:spcAft>
                <a:spcPts val="0"/>
              </a:spcAft>
              <a:defRPr/>
            </a:pPr>
            <a:r>
              <a:rPr lang="en-US" altLang="en-US" sz="3200">
                <a:solidFill>
                  <a:schemeClr val="tx1"/>
                </a:solidFill>
              </a:rPr>
              <a:t>Interval Estimation</a:t>
            </a:r>
          </a:p>
        </p:txBody>
      </p:sp>
      <p:sp>
        <p:nvSpPr>
          <p:cNvPr id="24580" name="Rectangle 3">
            <a:extLst>
              <a:ext uri="{FF2B5EF4-FFF2-40B4-BE49-F238E27FC236}">
                <a16:creationId xmlns:a16="http://schemas.microsoft.com/office/drawing/2014/main" id="{E65CC859-7D93-9AE8-64A7-D93E234EE81F}"/>
              </a:ext>
            </a:extLst>
          </p:cNvPr>
          <p:cNvSpPr>
            <a:spLocks noGrp="1" noChangeArrowheads="1"/>
          </p:cNvSpPr>
          <p:nvPr>
            <p:ph idx="4294967295"/>
          </p:nvPr>
        </p:nvSpPr>
        <p:spPr>
          <a:xfrm>
            <a:off x="1524000" y="2057400"/>
            <a:ext cx="8229600" cy="4516438"/>
          </a:xfrm>
        </p:spPr>
        <p:txBody>
          <a:bodyPr/>
          <a:lstStyle/>
          <a:p>
            <a:pPr marL="114300" indent="-4763" eaLnBrk="1" hangingPunct="1">
              <a:buClr>
                <a:srgbClr val="CC0000"/>
              </a:buClr>
              <a:buFontTx/>
              <a:buChar char="•"/>
            </a:pPr>
            <a:r>
              <a:rPr lang="en-US" altLang="en-US" sz="2400"/>
              <a:t>This formula for the CI applies only when the sampling distribution of the mean is normally or approximately normally distributed.  That is, when the population is known to be normally distributed or the sample size is larger than 30.</a:t>
            </a:r>
          </a:p>
          <a:p>
            <a:pPr marL="114300" indent="-4763" eaLnBrk="1" hangingPunct="1">
              <a:buClr>
                <a:srgbClr val="CC0000"/>
              </a:buClr>
              <a:buFontTx/>
              <a:buChar char="•"/>
            </a:pPr>
            <a:r>
              <a:rPr lang="en-US" altLang="en-US" sz="2400"/>
              <a:t>Also this formula relies on the assumption that the value of </a:t>
            </a:r>
            <a:r>
              <a:rPr lang="en-US" altLang="en-US" sz="2400">
                <a:latin typeface="Symbol" panose="05050102010706020507" pitchFamily="18" charset="2"/>
              </a:rPr>
              <a:t>s</a:t>
            </a:r>
            <a:r>
              <a:rPr lang="en-US" altLang="en-US" sz="2400"/>
              <a:t> is known and does not need to be estimated.  In practice, this assumption is not tenable and one typically needs to estimate </a:t>
            </a:r>
            <a:r>
              <a:rPr lang="en-US" altLang="en-US" sz="2400">
                <a:latin typeface="Symbol" panose="05050102010706020507" pitchFamily="18" charset="2"/>
              </a:rPr>
              <a:t>s</a:t>
            </a:r>
            <a:r>
              <a:rPr lang="en-US" altLang="en-US" sz="2400"/>
              <a:t>.  We make this assumption here for heuristic reasons and present a more realistic approach in the next chapter. </a:t>
            </a:r>
          </a:p>
        </p:txBody>
      </p:sp>
    </p:spTree>
    <p:extLst>
      <p:ext uri="{BB962C8B-B14F-4D97-AF65-F5344CB8AC3E}">
        <p14:creationId xmlns:p14="http://schemas.microsoft.com/office/powerpoint/2010/main" val="2040853938"/>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5602" name="Slide Number Placeholder 22">
            <a:extLst>
              <a:ext uri="{FF2B5EF4-FFF2-40B4-BE49-F238E27FC236}">
                <a16:creationId xmlns:a16="http://schemas.microsoft.com/office/drawing/2014/main" id="{0DDC86A0-A0F7-58E6-EB61-AEEB188F629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1E11324-4B48-42F7-A52C-7769F4157E1A}" type="slidenum">
              <a:rPr lang="en-US" altLang="en-US">
                <a:solidFill>
                  <a:srgbClr val="FFFFFF"/>
                </a:solidFill>
              </a:rPr>
              <a:pPr/>
              <a:t>262</a:t>
            </a:fld>
            <a:endParaRPr lang="en-US" altLang="en-US">
              <a:solidFill>
                <a:srgbClr val="FFFFFF"/>
              </a:solidFill>
            </a:endParaRPr>
          </a:p>
        </p:txBody>
      </p:sp>
      <p:sp>
        <p:nvSpPr>
          <p:cNvPr id="24579" name="Rectangle 2">
            <a:extLst>
              <a:ext uri="{FF2B5EF4-FFF2-40B4-BE49-F238E27FC236}">
                <a16:creationId xmlns:a16="http://schemas.microsoft.com/office/drawing/2014/main" id="{3D5148CA-8F55-3647-A86D-4319760B78A3}"/>
              </a:ext>
            </a:extLst>
          </p:cNvPr>
          <p:cNvSpPr>
            <a:spLocks noGrp="1"/>
          </p:cNvSpPr>
          <p:nvPr>
            <p:ph type="title" idx="4294967295"/>
          </p:nvPr>
        </p:nvSpPr>
        <p:spPr>
          <a:xfrm>
            <a:off x="1981200" y="685800"/>
            <a:ext cx="7696200" cy="609600"/>
          </a:xfrm>
          <a:ln w="19050">
            <a:solidFill>
              <a:schemeClr val="tx1"/>
            </a:solidFill>
            <a:headEnd/>
            <a:tailEnd/>
          </a:ln>
        </p:spPr>
        <p:txBody>
          <a:bodyPr>
            <a:noAutofit/>
          </a:bodyPr>
          <a:lstStyle/>
          <a:p>
            <a:pPr eaLnBrk="1" fontAlgn="auto" hangingPunct="1">
              <a:spcAft>
                <a:spcPts val="0"/>
              </a:spcAft>
              <a:defRPr/>
            </a:pPr>
            <a:r>
              <a:rPr lang="en-US" altLang="en-US" sz="3200" dirty="0">
                <a:solidFill>
                  <a:schemeClr val="tx1"/>
                </a:solidFill>
              </a:rPr>
              <a:t>  Interval Estimation: An Example	</a:t>
            </a:r>
          </a:p>
        </p:txBody>
      </p:sp>
      <p:sp>
        <p:nvSpPr>
          <p:cNvPr id="25604" name="Rectangle 3">
            <a:extLst>
              <a:ext uri="{FF2B5EF4-FFF2-40B4-BE49-F238E27FC236}">
                <a16:creationId xmlns:a16="http://schemas.microsoft.com/office/drawing/2014/main" id="{FA396B5E-AD50-1A67-91B2-119A23A5A89B}"/>
              </a:ext>
            </a:extLst>
          </p:cNvPr>
          <p:cNvSpPr>
            <a:spLocks noGrp="1" noChangeArrowheads="1"/>
          </p:cNvSpPr>
          <p:nvPr>
            <p:ph idx="4294967295"/>
          </p:nvPr>
        </p:nvSpPr>
        <p:spPr>
          <a:xfrm>
            <a:off x="1524000" y="1524000"/>
            <a:ext cx="8229600" cy="5049838"/>
          </a:xfrm>
        </p:spPr>
        <p:txBody>
          <a:bodyPr/>
          <a:lstStyle/>
          <a:p>
            <a:pPr marL="114300" indent="-4763" eaLnBrk="1" hangingPunct="1">
              <a:buClr>
                <a:srgbClr val="CC0000"/>
              </a:buClr>
              <a:buFontTx/>
              <a:buNone/>
            </a:pPr>
            <a:r>
              <a:rPr lang="en-US" altLang="en-US" sz="2400"/>
              <a:t>Suppose we want to estimate the battery life for a certain flashlight.  Assume that the population standard deviation of the battery life is 4 hours  (</a:t>
            </a:r>
            <a:r>
              <a:rPr lang="el-GR" altLang="en-US" sz="2400"/>
              <a:t>σ</a:t>
            </a:r>
            <a:r>
              <a:rPr lang="en-US" altLang="en-US" sz="2400"/>
              <a:t> = 4).  </a:t>
            </a:r>
          </a:p>
          <a:p>
            <a:pPr marL="114300" indent="-4763" eaLnBrk="1" hangingPunct="1">
              <a:buClr>
                <a:srgbClr val="CC0000"/>
              </a:buClr>
              <a:buFontTx/>
              <a:buNone/>
            </a:pPr>
            <a:endParaRPr lang="en-US" altLang="en-US" sz="2400"/>
          </a:p>
          <a:p>
            <a:pPr marL="114300" indent="-4763" eaLnBrk="1" hangingPunct="1">
              <a:buClr>
                <a:srgbClr val="CC0000"/>
              </a:buClr>
              <a:buFontTx/>
              <a:buNone/>
            </a:pPr>
            <a:r>
              <a:rPr lang="en-US" altLang="en-US" sz="2400"/>
              <a:t>We randomly select 100 flashlights and use them until their batteries run out; we record the time it takes for that to happen.  </a:t>
            </a:r>
          </a:p>
          <a:p>
            <a:pPr marL="114300" indent="-4763" eaLnBrk="1" hangingPunct="1">
              <a:buClr>
                <a:srgbClr val="CC0000"/>
              </a:buClr>
              <a:buFontTx/>
              <a:buNone/>
            </a:pPr>
            <a:endParaRPr lang="en-US" altLang="en-US" sz="2400"/>
          </a:p>
          <a:p>
            <a:pPr marL="114300" indent="-4763" eaLnBrk="1" hangingPunct="1">
              <a:buClr>
                <a:srgbClr val="CC0000"/>
              </a:buClr>
              <a:buFontTx/>
              <a:buNone/>
            </a:pPr>
            <a:r>
              <a:rPr lang="en-US" altLang="en-US" sz="2400"/>
              <a:t>If the observed time it takes the batteries in the sample to run out is, on average, 150 hours (    = 150), estimate the average battery life of this type of flashlight using a 95 percent confidence interval for </a:t>
            </a:r>
            <a:r>
              <a:rPr lang="en-US" altLang="en-US" sz="2400" i="1"/>
              <a:t>µ</a:t>
            </a:r>
            <a:r>
              <a:rPr lang="en-US" altLang="en-US" sz="2400"/>
              <a:t>.</a:t>
            </a:r>
          </a:p>
        </p:txBody>
      </p:sp>
      <p:graphicFrame>
        <p:nvGraphicFramePr>
          <p:cNvPr id="25605" name="Object 5">
            <a:extLst>
              <a:ext uri="{FF2B5EF4-FFF2-40B4-BE49-F238E27FC236}">
                <a16:creationId xmlns:a16="http://schemas.microsoft.com/office/drawing/2014/main" id="{99E17A58-CEA2-9C0C-9C7E-D2311993674D}"/>
              </a:ext>
            </a:extLst>
          </p:cNvPr>
          <p:cNvGraphicFramePr>
            <a:graphicFrameLocks noChangeAspect="1"/>
          </p:cNvGraphicFramePr>
          <p:nvPr/>
        </p:nvGraphicFramePr>
        <p:xfrm>
          <a:off x="6523039" y="4953000"/>
          <a:ext cx="427037" cy="4572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25605" name="Object 5">
                        <a:extLst>
                          <a:ext uri="{FF2B5EF4-FFF2-40B4-BE49-F238E27FC236}">
                            <a16:creationId xmlns:a16="http://schemas.microsoft.com/office/drawing/2014/main" id="{99E17A58-CEA2-9C0C-9C7E-D23119936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039" y="4953000"/>
                        <a:ext cx="427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2658782"/>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6626" name="Slide Number Placeholder 22">
            <a:extLst>
              <a:ext uri="{FF2B5EF4-FFF2-40B4-BE49-F238E27FC236}">
                <a16:creationId xmlns:a16="http://schemas.microsoft.com/office/drawing/2014/main" id="{838A809D-C23C-706D-139C-FEC7D775E21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5298127-1FCA-42EC-8534-2A494EE5428C}" type="slidenum">
              <a:rPr lang="en-US" altLang="en-US">
                <a:solidFill>
                  <a:srgbClr val="FFFFFF"/>
                </a:solidFill>
              </a:rPr>
              <a:pPr/>
              <a:t>263</a:t>
            </a:fld>
            <a:endParaRPr lang="en-US" altLang="en-US">
              <a:solidFill>
                <a:srgbClr val="FFFFFF"/>
              </a:solidFill>
            </a:endParaRPr>
          </a:p>
        </p:txBody>
      </p:sp>
      <p:sp>
        <p:nvSpPr>
          <p:cNvPr id="25603" name="Rectangle 2">
            <a:extLst>
              <a:ext uri="{FF2B5EF4-FFF2-40B4-BE49-F238E27FC236}">
                <a16:creationId xmlns:a16="http://schemas.microsoft.com/office/drawing/2014/main" id="{4CEF914E-AAD6-1948-B6B7-B536672AA18F}"/>
              </a:ext>
            </a:extLst>
          </p:cNvPr>
          <p:cNvSpPr>
            <a:spLocks noGrp="1"/>
          </p:cNvSpPr>
          <p:nvPr>
            <p:ph type="title" idx="4294967295"/>
          </p:nvPr>
        </p:nvSpPr>
        <p:spPr>
          <a:xfrm>
            <a:off x="1917700" y="866775"/>
            <a:ext cx="8140700" cy="838200"/>
          </a:xfrm>
          <a:ln w="19050">
            <a:solidFill>
              <a:schemeClr val="tx1"/>
            </a:solidFill>
            <a:headEnd/>
            <a:tailEnd/>
          </a:ln>
        </p:spPr>
        <p:txBody>
          <a:bodyPr>
            <a:noAutofit/>
          </a:bodyPr>
          <a:lstStyle/>
          <a:p>
            <a:pPr eaLnBrk="1" fontAlgn="auto" hangingPunct="1">
              <a:spcAft>
                <a:spcPts val="0"/>
              </a:spcAft>
              <a:defRPr/>
            </a:pPr>
            <a:r>
              <a:rPr lang="en-US" altLang="en-US" sz="3200">
                <a:solidFill>
                  <a:schemeClr val="tx1"/>
                </a:solidFill>
              </a:rPr>
              <a:t>Interval Estimation: An Example	</a:t>
            </a:r>
          </a:p>
        </p:txBody>
      </p:sp>
      <p:sp>
        <p:nvSpPr>
          <p:cNvPr id="25604" name="Rectangle 3">
            <a:extLst>
              <a:ext uri="{FF2B5EF4-FFF2-40B4-BE49-F238E27FC236}">
                <a16:creationId xmlns:a16="http://schemas.microsoft.com/office/drawing/2014/main" id="{63488F4C-5DBB-DF47-B500-77A13990A160}"/>
              </a:ext>
            </a:extLst>
          </p:cNvPr>
          <p:cNvSpPr>
            <a:spLocks noGrp="1"/>
          </p:cNvSpPr>
          <p:nvPr>
            <p:ph idx="4294967295"/>
          </p:nvPr>
        </p:nvSpPr>
        <p:spPr>
          <a:xfrm>
            <a:off x="1524000" y="2057400"/>
            <a:ext cx="8636000" cy="4516438"/>
          </a:xfrm>
        </p:spPr>
        <p:txBody>
          <a:bodyPr rtlCol="0">
            <a:normAutofit/>
          </a:bodyPr>
          <a:lstStyle/>
          <a:p>
            <a:pPr marL="114300" indent="-4763" eaLnBrk="1" fontAlgn="auto" hangingPunct="1">
              <a:spcAft>
                <a:spcPts val="0"/>
              </a:spcAft>
              <a:buClr>
                <a:srgbClr val="CC0000"/>
              </a:buClr>
              <a:buFontTx/>
              <a:buChar char="•"/>
              <a:defRPr/>
            </a:pPr>
            <a:r>
              <a:rPr lang="en-US" altLang="zh-CN" sz="2400" i="1" dirty="0">
                <a:solidFill>
                  <a:schemeClr val="tx1">
                    <a:lumMod val="85000"/>
                    <a:lumOff val="15000"/>
                  </a:schemeClr>
                </a:solidFill>
                <a:latin typeface="+mj-lt"/>
                <a:ea typeface="宋体" panose="02010600030101010101" pitchFamily="2" charset="-122"/>
              </a:rPr>
              <a:t>N</a:t>
            </a:r>
            <a:r>
              <a:rPr lang="en-US" altLang="zh-CN" sz="2400" dirty="0">
                <a:solidFill>
                  <a:schemeClr val="tx1">
                    <a:lumMod val="85000"/>
                    <a:lumOff val="15000"/>
                  </a:schemeClr>
                </a:solidFill>
                <a:latin typeface="+mj-lt"/>
                <a:ea typeface="宋体" panose="02010600030101010101" pitchFamily="2" charset="-122"/>
              </a:rPr>
              <a:t> = 100 is large enough to permit us to use the CLT</a:t>
            </a:r>
          </a:p>
          <a:p>
            <a:pPr marL="114300" indent="-4763" eaLnBrk="1" fontAlgn="auto" hangingPunct="1">
              <a:spcAft>
                <a:spcPts val="0"/>
              </a:spcAft>
              <a:buClr>
                <a:srgbClr val="CC0000"/>
              </a:buClr>
              <a:buFontTx/>
              <a:buChar char="•"/>
              <a:defRPr/>
            </a:pPr>
            <a:r>
              <a:rPr lang="en-US" altLang="zh-CN" sz="2400" dirty="0">
                <a:solidFill>
                  <a:schemeClr val="tx1">
                    <a:lumMod val="85000"/>
                    <a:lumOff val="15000"/>
                  </a:schemeClr>
                </a:solidFill>
                <a:latin typeface="+mj-lt"/>
                <a:ea typeface="宋体" panose="02010600030101010101" pitchFamily="2" charset="-122"/>
              </a:rPr>
              <a:t>We know that </a:t>
            </a:r>
            <a:r>
              <a:rPr lang="en-US" altLang="zh-CN" sz="2400" dirty="0">
                <a:solidFill>
                  <a:schemeClr val="tx1">
                    <a:lumMod val="85000"/>
                    <a:lumOff val="15000"/>
                  </a:schemeClr>
                </a:solidFill>
                <a:latin typeface="+mj-lt"/>
                <a:ea typeface="宋体" panose="02010600030101010101" pitchFamily="2" charset="-122"/>
                <a:sym typeface="Symbol" pitchFamily="2" charset="2"/>
              </a:rPr>
              <a:t>s = 4, N = 100, </a:t>
            </a:r>
            <a:r>
              <a:rPr lang="en-US" altLang="zh-CN" sz="2400" dirty="0" err="1">
                <a:solidFill>
                  <a:schemeClr val="tx1">
                    <a:lumMod val="85000"/>
                    <a:lumOff val="15000"/>
                  </a:schemeClr>
                </a:solidFill>
                <a:latin typeface="+mj-lt"/>
                <a:ea typeface="宋体" panose="02010600030101010101" pitchFamily="2" charset="-122"/>
                <a:sym typeface="Symbol" pitchFamily="2" charset="2"/>
              </a:rPr>
              <a:t>z</a:t>
            </a:r>
            <a:r>
              <a:rPr lang="en-US" altLang="zh-CN" sz="2400" baseline="-25000" dirty="0" err="1">
                <a:solidFill>
                  <a:schemeClr val="tx1">
                    <a:lumMod val="85000"/>
                    <a:lumOff val="15000"/>
                  </a:schemeClr>
                </a:solidFill>
                <a:latin typeface="+mj-lt"/>
                <a:ea typeface="宋体" panose="02010600030101010101" pitchFamily="2" charset="-122"/>
                <a:sym typeface="Symbol" pitchFamily="2" charset="2"/>
              </a:rPr>
              <a:t>c</a:t>
            </a:r>
            <a:r>
              <a:rPr lang="en-US" altLang="zh-CN" sz="2400" dirty="0">
                <a:solidFill>
                  <a:schemeClr val="tx1">
                    <a:lumMod val="85000"/>
                    <a:lumOff val="15000"/>
                  </a:schemeClr>
                </a:solidFill>
                <a:latin typeface="+mj-lt"/>
                <a:ea typeface="宋体" panose="02010600030101010101" pitchFamily="2" charset="-122"/>
                <a:sym typeface="Symbol" pitchFamily="2" charset="2"/>
              </a:rPr>
              <a:t> = 1.96 and </a:t>
            </a:r>
            <a:r>
              <a:rPr lang="en-US" altLang="zh-CN" sz="2400" dirty="0">
                <a:solidFill>
                  <a:schemeClr val="tx1">
                    <a:lumMod val="85000"/>
                    <a:lumOff val="15000"/>
                  </a:schemeClr>
                </a:solidFill>
                <a:latin typeface="+mj-lt"/>
                <a:ea typeface="宋体" panose="02010600030101010101" pitchFamily="2" charset="-122"/>
              </a:rPr>
              <a:t>     = 150.</a:t>
            </a:r>
          </a:p>
          <a:p>
            <a:pPr marL="114300" indent="-4763" eaLnBrk="1" fontAlgn="auto" hangingPunct="1">
              <a:spcAft>
                <a:spcPts val="0"/>
              </a:spcAft>
              <a:buClr>
                <a:srgbClr val="CC0000"/>
              </a:buClr>
              <a:buFontTx/>
              <a:buChar char="•"/>
              <a:defRPr/>
            </a:pPr>
            <a:r>
              <a:rPr lang="en-US" altLang="zh-CN" sz="2400" dirty="0">
                <a:solidFill>
                  <a:schemeClr val="tx1">
                    <a:lumMod val="85000"/>
                    <a:lumOff val="15000"/>
                  </a:schemeClr>
                </a:solidFill>
                <a:latin typeface="+mj-lt"/>
                <a:ea typeface="宋体" panose="02010600030101010101" pitchFamily="2" charset="-122"/>
              </a:rPr>
              <a:t>Accordingly,  </a:t>
            </a:r>
          </a:p>
          <a:p>
            <a:pPr marL="114300" indent="-4763" eaLnBrk="1" fontAlgn="auto" hangingPunct="1">
              <a:spcAft>
                <a:spcPts val="0"/>
              </a:spcAft>
              <a:buClr>
                <a:srgbClr val="CC0000"/>
              </a:buClr>
              <a:buFontTx/>
              <a:buNone/>
              <a:defRPr/>
            </a:pPr>
            <a:r>
              <a:rPr lang="en-US" altLang="zh-CN" sz="2400" dirty="0">
                <a:solidFill>
                  <a:schemeClr val="tx1">
                    <a:lumMod val="85000"/>
                    <a:lumOff val="15000"/>
                  </a:schemeClr>
                </a:solidFill>
                <a:latin typeface="+mj-lt"/>
                <a:ea typeface="宋体" panose="02010600030101010101" pitchFamily="2" charset="-122"/>
              </a:rPr>
              <a:t>	</a:t>
            </a:r>
          </a:p>
          <a:p>
            <a:pPr marL="114300" indent="-4763" eaLnBrk="1" fontAlgn="auto" hangingPunct="1">
              <a:spcAft>
                <a:spcPts val="0"/>
              </a:spcAft>
              <a:buClr>
                <a:srgbClr val="CC0000"/>
              </a:buClr>
              <a:buFontTx/>
              <a:buNone/>
              <a:defRPr/>
            </a:pPr>
            <a:r>
              <a:rPr lang="en-US" altLang="zh-CN" sz="2400" dirty="0">
                <a:solidFill>
                  <a:schemeClr val="tx1">
                    <a:lumMod val="85000"/>
                    <a:lumOff val="15000"/>
                  </a:schemeClr>
                </a:solidFill>
                <a:latin typeface="+mj-lt"/>
                <a:ea typeface="宋体" panose="02010600030101010101" pitchFamily="2" charset="-122"/>
              </a:rPr>
              <a:t> 		                         =</a:t>
            </a:r>
          </a:p>
          <a:p>
            <a:pPr marL="114300" indent="-4763" eaLnBrk="1" fontAlgn="auto" hangingPunct="1">
              <a:spcAft>
                <a:spcPts val="0"/>
              </a:spcAft>
              <a:buClr>
                <a:srgbClr val="CC0000"/>
              </a:buClr>
              <a:buFontTx/>
              <a:buChar char="•"/>
              <a:defRPr/>
            </a:pPr>
            <a:endParaRPr lang="en-US" altLang="zh-CN" sz="2400" dirty="0">
              <a:solidFill>
                <a:schemeClr val="tx1">
                  <a:lumMod val="85000"/>
                  <a:lumOff val="15000"/>
                </a:schemeClr>
              </a:solidFill>
              <a:latin typeface="+mj-lt"/>
              <a:ea typeface="宋体" panose="02010600030101010101" pitchFamily="2" charset="-122"/>
            </a:endParaRPr>
          </a:p>
          <a:p>
            <a:pPr marL="114300" indent="-4763" eaLnBrk="1" fontAlgn="auto" hangingPunct="1">
              <a:spcAft>
                <a:spcPts val="0"/>
              </a:spcAft>
              <a:buClr>
                <a:srgbClr val="CC0000"/>
              </a:buClr>
              <a:buFontTx/>
              <a:buChar char="•"/>
              <a:defRPr/>
            </a:pPr>
            <a:r>
              <a:rPr lang="en-US" altLang="zh-CN" sz="2400" dirty="0">
                <a:solidFill>
                  <a:schemeClr val="tx1">
                    <a:lumMod val="85000"/>
                    <a:lumOff val="15000"/>
                  </a:schemeClr>
                </a:solidFill>
                <a:latin typeface="+mj-lt"/>
                <a:ea typeface="宋体" panose="02010600030101010101" pitchFamily="2" charset="-122"/>
              </a:rPr>
              <a:t> Therefore, our 95 percent CI for </a:t>
            </a:r>
            <a:r>
              <a:rPr lang="en-US" altLang="zh-CN" sz="2400" i="1" dirty="0">
                <a:solidFill>
                  <a:schemeClr val="tx1">
                    <a:lumMod val="85000"/>
                    <a:lumOff val="15000"/>
                  </a:schemeClr>
                </a:solidFill>
                <a:latin typeface="+mj-lt"/>
                <a:ea typeface="宋体" panose="02010600030101010101" pitchFamily="2" charset="-122"/>
              </a:rPr>
              <a:t>µ</a:t>
            </a:r>
            <a:r>
              <a:rPr lang="en-US" altLang="zh-CN" sz="2400" dirty="0">
                <a:solidFill>
                  <a:schemeClr val="tx1">
                    <a:lumMod val="85000"/>
                    <a:lumOff val="15000"/>
                  </a:schemeClr>
                </a:solidFill>
                <a:latin typeface="+mj-lt"/>
                <a:ea typeface="宋体" panose="02010600030101010101" pitchFamily="2" charset="-122"/>
              </a:rPr>
              <a:t> is  between 149.216 and 150.784 hours.</a:t>
            </a:r>
            <a:endParaRPr lang="en-US" altLang="en-US" sz="2400" dirty="0">
              <a:solidFill>
                <a:schemeClr val="tx1">
                  <a:lumMod val="85000"/>
                  <a:lumOff val="15000"/>
                </a:schemeClr>
              </a:solidFill>
              <a:latin typeface="+mj-lt"/>
            </a:endParaRPr>
          </a:p>
        </p:txBody>
      </p:sp>
      <p:graphicFrame>
        <p:nvGraphicFramePr>
          <p:cNvPr id="26629" name="Object 4">
            <a:extLst>
              <a:ext uri="{FF2B5EF4-FFF2-40B4-BE49-F238E27FC236}">
                <a16:creationId xmlns:a16="http://schemas.microsoft.com/office/drawing/2014/main" id="{F9377671-64FF-1D69-8BD4-243F08332354}"/>
              </a:ext>
            </a:extLst>
          </p:cNvPr>
          <p:cNvGraphicFramePr>
            <a:graphicFrameLocks noChangeAspect="1"/>
          </p:cNvGraphicFramePr>
          <p:nvPr/>
        </p:nvGraphicFramePr>
        <p:xfrm>
          <a:off x="8763000" y="2514600"/>
          <a:ext cx="427038" cy="4572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26629" name="Object 4">
                        <a:extLst>
                          <a:ext uri="{FF2B5EF4-FFF2-40B4-BE49-F238E27FC236}">
                            <a16:creationId xmlns:a16="http://schemas.microsoft.com/office/drawing/2014/main" id="{F9377671-64FF-1D69-8BD4-243F0833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2514600"/>
                        <a:ext cx="4270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0" name="Object 5">
            <a:extLst>
              <a:ext uri="{FF2B5EF4-FFF2-40B4-BE49-F238E27FC236}">
                <a16:creationId xmlns:a16="http://schemas.microsoft.com/office/drawing/2014/main" id="{C2B739C5-8E25-31C9-7FD1-1FEAB152AAF8}"/>
              </a:ext>
            </a:extLst>
          </p:cNvPr>
          <p:cNvGraphicFramePr>
            <a:graphicFrameLocks noChangeAspect="1"/>
          </p:cNvGraphicFramePr>
          <p:nvPr/>
        </p:nvGraphicFramePr>
        <p:xfrm>
          <a:off x="1917700" y="3903663"/>
          <a:ext cx="3581400" cy="825500"/>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26630" name="Object 5">
                        <a:extLst>
                          <a:ext uri="{FF2B5EF4-FFF2-40B4-BE49-F238E27FC236}">
                            <a16:creationId xmlns:a16="http://schemas.microsoft.com/office/drawing/2014/main" id="{C2B739C5-8E25-31C9-7FD1-1FEAB152A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700" y="3903663"/>
                        <a:ext cx="35814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1" name="Object 6">
            <a:extLst>
              <a:ext uri="{FF2B5EF4-FFF2-40B4-BE49-F238E27FC236}">
                <a16:creationId xmlns:a16="http://schemas.microsoft.com/office/drawing/2014/main" id="{59758508-CDE4-03A1-7098-D610E0B33DE3}"/>
              </a:ext>
            </a:extLst>
          </p:cNvPr>
          <p:cNvGraphicFramePr>
            <a:graphicFrameLocks noChangeAspect="1"/>
          </p:cNvGraphicFramePr>
          <p:nvPr/>
        </p:nvGraphicFramePr>
        <p:xfrm>
          <a:off x="5892800" y="3894139"/>
          <a:ext cx="4267200" cy="835025"/>
        </p:xfrm>
        <a:graphic>
          <a:graphicData uri="http://schemas.openxmlformats.org/presentationml/2006/ole">
            <mc:AlternateContent xmlns:mc="http://schemas.openxmlformats.org/markup-compatibility/2006">
              <mc:Choice xmlns:v="urn:schemas-microsoft-com:vml" Requires="v">
                <p:oleObj name="Equation" r:id="rId6" imgW="0" imgH="0" progId="Equation.3">
                  <p:embed/>
                </p:oleObj>
              </mc:Choice>
              <mc:Fallback>
                <p:oleObj name="Equation" r:id="rId6" imgW="0" imgH="0" progId="Equation.3">
                  <p:embed/>
                  <p:pic>
                    <p:nvPicPr>
                      <p:cNvPr id="26631" name="Object 6">
                        <a:extLst>
                          <a:ext uri="{FF2B5EF4-FFF2-40B4-BE49-F238E27FC236}">
                            <a16:creationId xmlns:a16="http://schemas.microsoft.com/office/drawing/2014/main" id="{59758508-CDE4-03A1-7098-D610E0B33D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2800" y="3894139"/>
                        <a:ext cx="4267200"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88667478"/>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7650" name="Slide Number Placeholder 22">
            <a:extLst>
              <a:ext uri="{FF2B5EF4-FFF2-40B4-BE49-F238E27FC236}">
                <a16:creationId xmlns:a16="http://schemas.microsoft.com/office/drawing/2014/main" id="{EDFBA4BC-D929-5DD0-943E-3821959C3D3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50BDD41-511D-4A72-9620-4CC03E5B665D}" type="slidenum">
              <a:rPr lang="en-US" altLang="en-US">
                <a:solidFill>
                  <a:srgbClr val="FFFFFF"/>
                </a:solidFill>
              </a:rPr>
              <a:pPr/>
              <a:t>264</a:t>
            </a:fld>
            <a:endParaRPr lang="en-US" altLang="en-US">
              <a:solidFill>
                <a:srgbClr val="FFFFFF"/>
              </a:solidFill>
            </a:endParaRPr>
          </a:p>
        </p:txBody>
      </p:sp>
      <p:sp>
        <p:nvSpPr>
          <p:cNvPr id="26627" name="Rectangle 2">
            <a:extLst>
              <a:ext uri="{FF2B5EF4-FFF2-40B4-BE49-F238E27FC236}">
                <a16:creationId xmlns:a16="http://schemas.microsoft.com/office/drawing/2014/main" id="{94EC9FD6-2A66-C840-BE33-E6D7984CDE0E}"/>
              </a:ext>
            </a:extLst>
          </p:cNvPr>
          <p:cNvSpPr>
            <a:spLocks noGrp="1"/>
          </p:cNvSpPr>
          <p:nvPr>
            <p:ph type="title" idx="4294967295"/>
          </p:nvPr>
        </p:nvSpPr>
        <p:spPr>
          <a:xfrm>
            <a:off x="2057400" y="609600"/>
            <a:ext cx="7924800" cy="838200"/>
          </a:xfrm>
          <a:ln w="19050">
            <a:solidFill>
              <a:schemeClr val="tx1"/>
            </a:solidFill>
            <a:headEnd/>
            <a:tailEnd/>
          </a:ln>
        </p:spPr>
        <p:txBody>
          <a:bodyPr>
            <a:noAutofit/>
          </a:bodyPr>
          <a:lstStyle/>
          <a:p>
            <a:pPr eaLnBrk="1" fontAlgn="auto" hangingPunct="1">
              <a:spcAft>
                <a:spcPts val="0"/>
              </a:spcAft>
              <a:defRPr/>
            </a:pPr>
            <a:r>
              <a:rPr lang="en-US" altLang="en-US" sz="3200" dirty="0">
                <a:solidFill>
                  <a:schemeClr val="tx1"/>
                </a:solidFill>
              </a:rPr>
              <a:t>Interval Estimation: Interpreting CI’s Incorrectly</a:t>
            </a:r>
          </a:p>
        </p:txBody>
      </p:sp>
      <p:sp>
        <p:nvSpPr>
          <p:cNvPr id="27652" name="Rectangle 3">
            <a:extLst>
              <a:ext uri="{FF2B5EF4-FFF2-40B4-BE49-F238E27FC236}">
                <a16:creationId xmlns:a16="http://schemas.microsoft.com/office/drawing/2014/main" id="{4BE3B343-AF3E-5C1F-78B2-71E818E8AD48}"/>
              </a:ext>
            </a:extLst>
          </p:cNvPr>
          <p:cNvSpPr>
            <a:spLocks noGrp="1" noChangeArrowheads="1"/>
          </p:cNvSpPr>
          <p:nvPr>
            <p:ph idx="4294967295"/>
          </p:nvPr>
        </p:nvSpPr>
        <p:spPr>
          <a:xfrm>
            <a:off x="1905000" y="2057400"/>
            <a:ext cx="7848600" cy="4516438"/>
          </a:xfrm>
        </p:spPr>
        <p:txBody>
          <a:bodyPr/>
          <a:lstStyle/>
          <a:p>
            <a:pPr marL="114300" indent="-4763" eaLnBrk="1" hangingPunct="1">
              <a:buClr>
                <a:srgbClr val="CC0000"/>
              </a:buClr>
              <a:buFontTx/>
              <a:buChar char="•"/>
            </a:pPr>
            <a:r>
              <a:rPr lang="en-US" altLang="en-US" sz="2400"/>
              <a:t>The CI </a:t>
            </a:r>
            <a:r>
              <a:rPr lang="en-US" altLang="zh-CN" sz="2400">
                <a:ea typeface="宋体" panose="02010600030101010101" pitchFamily="2" charset="-122"/>
              </a:rPr>
              <a:t>(149.216, 150.784) </a:t>
            </a:r>
            <a:r>
              <a:rPr lang="en-US" altLang="en-US" sz="2400"/>
              <a:t>does </a:t>
            </a:r>
            <a:r>
              <a:rPr lang="en-US" altLang="en-US" sz="2400" i="1"/>
              <a:t>not</a:t>
            </a:r>
            <a:r>
              <a:rPr lang="en-US" altLang="en-US" sz="2400"/>
              <a:t> have a 95 percent chance of containing the true average lifetime of these new flashlights, </a:t>
            </a:r>
            <a:r>
              <a:rPr lang="en-US" altLang="en-US" sz="2400" i="1"/>
              <a:t>µ</a:t>
            </a:r>
            <a:r>
              <a:rPr lang="en-US" altLang="en-US" sz="2400"/>
              <a:t>. </a:t>
            </a:r>
          </a:p>
          <a:p>
            <a:pPr marL="114300" indent="-4763" eaLnBrk="1" hangingPunct="1">
              <a:buClr>
                <a:srgbClr val="CC0000"/>
              </a:buClr>
              <a:buFontTx/>
              <a:buChar char="•"/>
            </a:pPr>
            <a:r>
              <a:rPr lang="en-US" altLang="en-US" sz="2400"/>
              <a:t>We are </a:t>
            </a:r>
            <a:r>
              <a:rPr lang="en-US" altLang="en-US" sz="2400" i="1"/>
              <a:t>not</a:t>
            </a:r>
            <a:r>
              <a:rPr lang="en-US" altLang="en-US" sz="2400"/>
              <a:t> 95 percent confident or certain that the true average lifetime of these new flashlights is between 149.216 and 150.784 hours. </a:t>
            </a:r>
          </a:p>
          <a:p>
            <a:pPr marL="114300" indent="-4763" eaLnBrk="1" hangingPunct="1">
              <a:buClr>
                <a:srgbClr val="CC0000"/>
              </a:buClr>
              <a:buFontTx/>
              <a:buChar char="•"/>
            </a:pPr>
            <a:r>
              <a:rPr lang="en-US" altLang="en-US" sz="2400"/>
              <a:t>It is </a:t>
            </a:r>
            <a:r>
              <a:rPr lang="en-US" altLang="en-US" sz="2400" i="1"/>
              <a:t>not</a:t>
            </a:r>
            <a:r>
              <a:rPr lang="en-US" altLang="en-US" sz="2400"/>
              <a:t> necessarily true that 95 percent of all such new flashlights last between 149.216 and 150.784 hours.</a:t>
            </a:r>
          </a:p>
        </p:txBody>
      </p:sp>
    </p:spTree>
    <p:extLst>
      <p:ext uri="{BB962C8B-B14F-4D97-AF65-F5344CB8AC3E}">
        <p14:creationId xmlns:p14="http://schemas.microsoft.com/office/powerpoint/2010/main" val="2822091056"/>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Slide Number Placeholder 22">
            <a:extLst>
              <a:ext uri="{FF2B5EF4-FFF2-40B4-BE49-F238E27FC236}">
                <a16:creationId xmlns:a16="http://schemas.microsoft.com/office/drawing/2014/main" id="{3175FAEA-8F34-8AD9-038C-4608D684DEE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8B5048-30F8-4BA7-8ABB-819910E7AB7D}" type="slidenum">
              <a:rPr lang="en-US" altLang="en-US">
                <a:solidFill>
                  <a:srgbClr val="FFFFFF"/>
                </a:solidFill>
              </a:rPr>
              <a:pPr/>
              <a:t>265</a:t>
            </a:fld>
            <a:endParaRPr lang="en-US" altLang="en-US">
              <a:solidFill>
                <a:srgbClr val="FFFFFF"/>
              </a:solidFill>
            </a:endParaRPr>
          </a:p>
        </p:txBody>
      </p:sp>
      <p:sp>
        <p:nvSpPr>
          <p:cNvPr id="27651" name="Rectangle 2">
            <a:extLst>
              <a:ext uri="{FF2B5EF4-FFF2-40B4-BE49-F238E27FC236}">
                <a16:creationId xmlns:a16="http://schemas.microsoft.com/office/drawing/2014/main" id="{A303E4FD-F672-FC47-A847-00506E36F373}"/>
              </a:ext>
            </a:extLst>
          </p:cNvPr>
          <p:cNvSpPr>
            <a:spLocks noGrp="1"/>
          </p:cNvSpPr>
          <p:nvPr>
            <p:ph type="title" idx="4294967295"/>
          </p:nvPr>
        </p:nvSpPr>
        <p:spPr>
          <a:xfrm>
            <a:off x="1752600" y="914400"/>
            <a:ext cx="8458200" cy="838200"/>
          </a:xfrm>
          <a:ln w="19050">
            <a:solidFill>
              <a:schemeClr val="tx1"/>
            </a:solidFill>
            <a:headEnd/>
            <a:tailEnd/>
          </a:ln>
        </p:spPr>
        <p:txBody>
          <a:bodyPr>
            <a:noAutofit/>
          </a:bodyPr>
          <a:lstStyle/>
          <a:p>
            <a:pPr eaLnBrk="1" fontAlgn="auto" hangingPunct="1">
              <a:spcAft>
                <a:spcPts val="0"/>
              </a:spcAft>
              <a:defRPr/>
            </a:pPr>
            <a:r>
              <a:rPr lang="en-US" altLang="en-US" sz="3200" dirty="0">
                <a:solidFill>
                  <a:schemeClr val="tx1"/>
                </a:solidFill>
              </a:rPr>
              <a:t>Interval Estimation: Interpreting CI’s Incorrectly</a:t>
            </a:r>
          </a:p>
        </p:txBody>
      </p:sp>
      <p:sp>
        <p:nvSpPr>
          <p:cNvPr id="28676" name="Rectangle 3">
            <a:extLst>
              <a:ext uri="{FF2B5EF4-FFF2-40B4-BE49-F238E27FC236}">
                <a16:creationId xmlns:a16="http://schemas.microsoft.com/office/drawing/2014/main" id="{5A7C1253-4F34-E685-8608-361C105C33DD}"/>
              </a:ext>
            </a:extLst>
          </p:cNvPr>
          <p:cNvSpPr>
            <a:spLocks noGrp="1" noChangeArrowheads="1"/>
          </p:cNvSpPr>
          <p:nvPr>
            <p:ph idx="4294967295"/>
          </p:nvPr>
        </p:nvSpPr>
        <p:spPr>
          <a:xfrm>
            <a:off x="1524000" y="2057400"/>
            <a:ext cx="8229600" cy="4516438"/>
          </a:xfrm>
        </p:spPr>
        <p:txBody>
          <a:bodyPr/>
          <a:lstStyle/>
          <a:p>
            <a:pPr marL="114300" indent="-4763" eaLnBrk="1" hangingPunct="1">
              <a:buClr>
                <a:srgbClr val="CC0000"/>
              </a:buClr>
              <a:buFontTx/>
              <a:buChar char="•"/>
            </a:pPr>
            <a:r>
              <a:rPr lang="en-US" altLang="en-US"/>
              <a:t>It is </a:t>
            </a:r>
            <a:r>
              <a:rPr lang="en-US" altLang="en-US" i="1"/>
              <a:t>not</a:t>
            </a:r>
            <a:r>
              <a:rPr lang="en-US" altLang="en-US"/>
              <a:t> necessarily true that 95 percent of the particularly new flashlights in our sample of 100 flashlights last between 149.216 and 150.784 hours.</a:t>
            </a:r>
          </a:p>
          <a:p>
            <a:pPr marL="114300" indent="-4763" eaLnBrk="1" hangingPunct="1">
              <a:buClr>
                <a:srgbClr val="CC0000"/>
              </a:buClr>
              <a:buFontTx/>
              <a:buNone/>
            </a:pPr>
            <a:endParaRPr lang="en-US" altLang="en-US"/>
          </a:p>
          <a:p>
            <a:pPr marL="114300" indent="-4763" eaLnBrk="1" hangingPunct="1">
              <a:buClr>
                <a:srgbClr val="CC0000"/>
              </a:buClr>
              <a:buFontTx/>
              <a:buChar char="•"/>
            </a:pPr>
            <a:r>
              <a:rPr lang="en-US" altLang="en-US"/>
              <a:t>It is </a:t>
            </a:r>
            <a:r>
              <a:rPr lang="en-US" altLang="en-US" i="1"/>
              <a:t>not</a:t>
            </a:r>
            <a:r>
              <a:rPr lang="en-US" altLang="en-US"/>
              <a:t> necessarily true that there is a 95 percent probability that each of the flashlights in our sample of 100 lasts between 149.216 and 150.784 hours. </a:t>
            </a:r>
          </a:p>
        </p:txBody>
      </p:sp>
    </p:spTree>
    <p:extLst>
      <p:ext uri="{BB962C8B-B14F-4D97-AF65-F5344CB8AC3E}">
        <p14:creationId xmlns:p14="http://schemas.microsoft.com/office/powerpoint/2010/main" val="601150901"/>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698" name="Slide Number Placeholder 22">
            <a:extLst>
              <a:ext uri="{FF2B5EF4-FFF2-40B4-BE49-F238E27FC236}">
                <a16:creationId xmlns:a16="http://schemas.microsoft.com/office/drawing/2014/main" id="{CAA89D4E-5AA1-941A-F415-5A07D54B47E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EB067D0-FB95-42F4-9C9B-91B92BB3F375}" type="slidenum">
              <a:rPr lang="en-US" altLang="en-US">
                <a:solidFill>
                  <a:srgbClr val="FFFFFF"/>
                </a:solidFill>
              </a:rPr>
              <a:pPr/>
              <a:t>266</a:t>
            </a:fld>
            <a:endParaRPr lang="en-US" altLang="en-US">
              <a:solidFill>
                <a:srgbClr val="FFFFFF"/>
              </a:solidFill>
            </a:endParaRPr>
          </a:p>
        </p:txBody>
      </p:sp>
      <p:sp>
        <p:nvSpPr>
          <p:cNvPr id="28675" name="Rectangle 2">
            <a:extLst>
              <a:ext uri="{FF2B5EF4-FFF2-40B4-BE49-F238E27FC236}">
                <a16:creationId xmlns:a16="http://schemas.microsoft.com/office/drawing/2014/main" id="{F5029FB8-0E28-7142-A3A0-27E518638FBF}"/>
              </a:ext>
            </a:extLst>
          </p:cNvPr>
          <p:cNvSpPr>
            <a:spLocks noGrp="1"/>
          </p:cNvSpPr>
          <p:nvPr>
            <p:ph type="title" idx="4294967295"/>
          </p:nvPr>
        </p:nvSpPr>
        <p:spPr>
          <a:xfrm>
            <a:off x="1752600" y="368300"/>
            <a:ext cx="8631238" cy="927100"/>
          </a:xfrm>
          <a:ln w="19050">
            <a:solidFill>
              <a:schemeClr val="tx1"/>
            </a:solidFill>
            <a:headEnd/>
            <a:tailEnd/>
          </a:ln>
        </p:spPr>
        <p:txBody>
          <a:bodyPr>
            <a:normAutofit fontScale="90000"/>
          </a:bodyPr>
          <a:lstStyle/>
          <a:p>
            <a:pPr eaLnBrk="1" fontAlgn="auto" hangingPunct="1">
              <a:spcAft>
                <a:spcPts val="0"/>
              </a:spcAft>
              <a:defRPr/>
            </a:pPr>
            <a:r>
              <a:rPr lang="en-US" altLang="en-US" sz="2700" dirty="0">
                <a:solidFill>
                  <a:schemeClr val="tx1"/>
                </a:solidFill>
              </a:rPr>
              <a:t>Interval Estimation: Interpreting CI’s Correctly </a:t>
            </a:r>
            <a:r>
              <a:rPr lang="en-US" altLang="en-US" sz="3200" dirty="0">
                <a:solidFill>
                  <a:schemeClr val="tx1"/>
                </a:solidFill>
              </a:rPr>
              <a:t>	</a:t>
            </a:r>
          </a:p>
        </p:txBody>
      </p:sp>
      <p:sp>
        <p:nvSpPr>
          <p:cNvPr id="29700" name="Rectangle 3">
            <a:extLst>
              <a:ext uri="{FF2B5EF4-FFF2-40B4-BE49-F238E27FC236}">
                <a16:creationId xmlns:a16="http://schemas.microsoft.com/office/drawing/2014/main" id="{35E94E0F-E4EB-7218-9D6F-70514E1952CB}"/>
              </a:ext>
            </a:extLst>
          </p:cNvPr>
          <p:cNvSpPr>
            <a:spLocks noGrp="1" noChangeArrowheads="1"/>
          </p:cNvSpPr>
          <p:nvPr>
            <p:ph idx="4294967295"/>
          </p:nvPr>
        </p:nvSpPr>
        <p:spPr>
          <a:xfrm>
            <a:off x="1524000" y="1612900"/>
            <a:ext cx="8229600" cy="4960938"/>
          </a:xfrm>
        </p:spPr>
        <p:txBody>
          <a:bodyPr/>
          <a:lstStyle/>
          <a:p>
            <a:pPr marL="114300" indent="-4763" eaLnBrk="1" hangingPunct="1">
              <a:buClr>
                <a:srgbClr val="CC0000"/>
              </a:buClr>
              <a:buFontTx/>
              <a:buChar char="•"/>
            </a:pPr>
            <a:r>
              <a:rPr lang="en-US" altLang="en-US"/>
              <a:t>Said simply, the level of confidence (in this case 95 percent) is a statement about the likely true population mean lifetime of such flashlights, not about the lifetime of individual flashlights themselves. </a:t>
            </a:r>
          </a:p>
          <a:p>
            <a:pPr marL="114300" indent="-4763" eaLnBrk="1" hangingPunct="1">
              <a:buClr>
                <a:srgbClr val="CC0000"/>
              </a:buClr>
              <a:buFontTx/>
              <a:buChar char="•"/>
            </a:pPr>
            <a:r>
              <a:rPr lang="en-US" altLang="en-US"/>
              <a:t>Once we have selected our sample, calculated, and found the corresponding CI, </a:t>
            </a:r>
            <a:r>
              <a:rPr lang="en-US" altLang="en-US" i="1"/>
              <a:t>µ, </a:t>
            </a:r>
            <a:r>
              <a:rPr lang="en-US" altLang="en-US"/>
              <a:t>the true average lifetime of these new flashlights, either is in this interval or it is not, and the probability that the interval contains that true mean is either 1 (if it contains </a:t>
            </a:r>
            <a:r>
              <a:rPr lang="en-US" altLang="en-US" i="1"/>
              <a:t>µ</a:t>
            </a:r>
            <a:r>
              <a:rPr lang="en-US" altLang="en-US"/>
              <a:t>) or 0 (if it does not contain </a:t>
            </a:r>
            <a:r>
              <a:rPr lang="en-US" altLang="en-US" i="1"/>
              <a:t>µ</a:t>
            </a:r>
            <a:r>
              <a:rPr lang="en-US" altLang="en-US"/>
              <a:t>), not .95. </a:t>
            </a:r>
          </a:p>
        </p:txBody>
      </p:sp>
    </p:spTree>
    <p:extLst>
      <p:ext uri="{BB962C8B-B14F-4D97-AF65-F5344CB8AC3E}">
        <p14:creationId xmlns:p14="http://schemas.microsoft.com/office/powerpoint/2010/main" val="886415779"/>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22" name="Slide Number Placeholder 22">
            <a:extLst>
              <a:ext uri="{FF2B5EF4-FFF2-40B4-BE49-F238E27FC236}">
                <a16:creationId xmlns:a16="http://schemas.microsoft.com/office/drawing/2014/main" id="{159E59C2-EC35-5A70-27F1-D603FC106F7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9B73059-519F-4ED5-8906-3A251B5F9808}" type="slidenum">
              <a:rPr lang="en-US" altLang="en-US">
                <a:solidFill>
                  <a:srgbClr val="FFFFFF"/>
                </a:solidFill>
              </a:rPr>
              <a:pPr/>
              <a:t>267</a:t>
            </a:fld>
            <a:endParaRPr lang="en-US" altLang="en-US">
              <a:solidFill>
                <a:srgbClr val="FFFFFF"/>
              </a:solidFill>
            </a:endParaRPr>
          </a:p>
        </p:txBody>
      </p:sp>
      <p:sp>
        <p:nvSpPr>
          <p:cNvPr id="29699" name="Rectangle 2">
            <a:extLst>
              <a:ext uri="{FF2B5EF4-FFF2-40B4-BE49-F238E27FC236}">
                <a16:creationId xmlns:a16="http://schemas.microsoft.com/office/drawing/2014/main" id="{903AC93D-88AB-0344-AAEF-23A7061157B1}"/>
              </a:ext>
            </a:extLst>
          </p:cNvPr>
          <p:cNvSpPr>
            <a:spLocks noGrp="1"/>
          </p:cNvSpPr>
          <p:nvPr>
            <p:ph type="title" idx="4294967295"/>
          </p:nvPr>
        </p:nvSpPr>
        <p:spPr>
          <a:xfrm>
            <a:off x="1676400" y="304800"/>
            <a:ext cx="8534400" cy="990600"/>
          </a:xfrm>
          <a:ln w="19050">
            <a:solidFill>
              <a:schemeClr val="tx1"/>
            </a:solidFill>
            <a:headEnd/>
            <a:tailEnd/>
          </a:ln>
        </p:spPr>
        <p:txBody>
          <a:bodyPr>
            <a:normAutofit fontScale="90000"/>
          </a:bodyPr>
          <a:lstStyle/>
          <a:p>
            <a:pPr eaLnBrk="1" fontAlgn="auto" hangingPunct="1">
              <a:spcAft>
                <a:spcPts val="0"/>
              </a:spcAft>
              <a:defRPr/>
            </a:pPr>
            <a:r>
              <a:rPr lang="en-US" altLang="en-US" sz="2700" dirty="0">
                <a:solidFill>
                  <a:schemeClr val="tx1"/>
                </a:solidFill>
              </a:rPr>
              <a:t>Interval Estimation: Interpreting CI’s Correctly </a:t>
            </a:r>
            <a:r>
              <a:rPr lang="en-US" altLang="en-US" sz="3200" dirty="0">
                <a:solidFill>
                  <a:schemeClr val="tx1"/>
                </a:solidFill>
              </a:rPr>
              <a:t>	</a:t>
            </a:r>
          </a:p>
        </p:txBody>
      </p:sp>
      <p:sp>
        <p:nvSpPr>
          <p:cNvPr id="30724" name="Rectangle 3">
            <a:extLst>
              <a:ext uri="{FF2B5EF4-FFF2-40B4-BE49-F238E27FC236}">
                <a16:creationId xmlns:a16="http://schemas.microsoft.com/office/drawing/2014/main" id="{2CD2F492-0B2A-C0BD-5021-0EFF69B06C74}"/>
              </a:ext>
            </a:extLst>
          </p:cNvPr>
          <p:cNvSpPr>
            <a:spLocks noGrp="1" noChangeArrowheads="1"/>
          </p:cNvSpPr>
          <p:nvPr>
            <p:ph idx="4294967295"/>
          </p:nvPr>
        </p:nvSpPr>
        <p:spPr>
          <a:xfrm>
            <a:off x="1524000" y="1612900"/>
            <a:ext cx="8229600" cy="4960938"/>
          </a:xfrm>
        </p:spPr>
        <p:txBody>
          <a:bodyPr/>
          <a:lstStyle/>
          <a:p>
            <a:pPr marL="114300" indent="-4763" eaLnBrk="1" hangingPunct="1">
              <a:buClr>
                <a:srgbClr val="CC0000"/>
              </a:buClr>
              <a:buFontTx/>
              <a:buChar char="•"/>
            </a:pPr>
            <a:r>
              <a:rPr lang="en-US" altLang="en-US" sz="2400" i="1"/>
              <a:t>Likening this process to tossing a fair coin.</a:t>
            </a:r>
            <a:r>
              <a:rPr lang="en-US" altLang="en-US" sz="2400"/>
              <a:t> Before the coin is tossed, we may say that the probability of getting a Head is .5, but once the coin is tossed, even if we do not see the result, the probability of getting a Head is either 1 (if it is a Head) or 0 (if it is not a Head, but rather a Tail).</a:t>
            </a:r>
          </a:p>
          <a:p>
            <a:pPr marL="114300" indent="-4763" eaLnBrk="1" hangingPunct="1">
              <a:buClr>
                <a:srgbClr val="CC0000"/>
              </a:buClr>
              <a:buFontTx/>
              <a:buNone/>
            </a:pPr>
            <a:endParaRPr lang="en-US" altLang="en-US" sz="2400"/>
          </a:p>
          <a:p>
            <a:pPr marL="114300" indent="-4763" eaLnBrk="1" hangingPunct="1">
              <a:buClr>
                <a:srgbClr val="CC0000"/>
              </a:buClr>
              <a:buFontTx/>
              <a:buChar char="•"/>
            </a:pPr>
            <a:r>
              <a:rPr lang="en-US" altLang="en-US" sz="2400"/>
              <a:t>What we can say is that if we repeated the </a:t>
            </a:r>
            <a:r>
              <a:rPr lang="en-US" altLang="en-US" sz="2400" i="1"/>
              <a:t>process</a:t>
            </a:r>
            <a:r>
              <a:rPr lang="en-US" altLang="en-US" sz="2400"/>
              <a:t> of randomly sampling 100 flashlights from the population of flashlights so that for each sample of 100 flashlights we computed the average lifetime of the sample of flashlights, and then computed for each sample a 95% CI for µ, 95 percent of all such intervals so computed would contain </a:t>
            </a:r>
            <a:r>
              <a:rPr lang="en-US" altLang="en-US" sz="2400" i="1"/>
              <a:t>µ</a:t>
            </a:r>
            <a:r>
              <a:rPr lang="en-US" altLang="en-US" sz="2400"/>
              <a:t>. </a:t>
            </a:r>
          </a:p>
          <a:p>
            <a:pPr marL="114300" indent="-4763" eaLnBrk="1" hangingPunct="1">
              <a:buClr>
                <a:srgbClr val="CC0000"/>
              </a:buClr>
              <a:buFontTx/>
              <a:buNone/>
            </a:pPr>
            <a:endParaRPr lang="en-US" altLang="en-US" sz="2400"/>
          </a:p>
        </p:txBody>
      </p:sp>
    </p:spTree>
    <p:extLst>
      <p:ext uri="{BB962C8B-B14F-4D97-AF65-F5344CB8AC3E}">
        <p14:creationId xmlns:p14="http://schemas.microsoft.com/office/powerpoint/2010/main" val="4015703125"/>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1746" name="Slide Number Placeholder 22">
            <a:extLst>
              <a:ext uri="{FF2B5EF4-FFF2-40B4-BE49-F238E27FC236}">
                <a16:creationId xmlns:a16="http://schemas.microsoft.com/office/drawing/2014/main" id="{A2418FBB-E526-ABF0-E642-4EBDE99FDD9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5914F6A-F365-4C1F-AD84-4959A6343B99}" type="slidenum">
              <a:rPr lang="en-US" altLang="en-US">
                <a:solidFill>
                  <a:srgbClr val="FFFFFF"/>
                </a:solidFill>
              </a:rPr>
              <a:pPr/>
              <a:t>268</a:t>
            </a:fld>
            <a:endParaRPr lang="en-US" altLang="en-US">
              <a:solidFill>
                <a:srgbClr val="FFFFFF"/>
              </a:solidFill>
            </a:endParaRPr>
          </a:p>
        </p:txBody>
      </p:sp>
      <p:sp>
        <p:nvSpPr>
          <p:cNvPr id="30723" name="Rectangle 2">
            <a:extLst>
              <a:ext uri="{FF2B5EF4-FFF2-40B4-BE49-F238E27FC236}">
                <a16:creationId xmlns:a16="http://schemas.microsoft.com/office/drawing/2014/main" id="{93FE24FD-87EA-AB49-BA1A-2B6887F6AC32}"/>
              </a:ext>
            </a:extLst>
          </p:cNvPr>
          <p:cNvSpPr>
            <a:spLocks noGrp="1"/>
          </p:cNvSpPr>
          <p:nvPr>
            <p:ph type="title" idx="4294967295"/>
          </p:nvPr>
        </p:nvSpPr>
        <p:spPr>
          <a:xfrm>
            <a:off x="1828800" y="609600"/>
            <a:ext cx="8610600" cy="838200"/>
          </a:xfrm>
          <a:ln w="19050">
            <a:solidFill>
              <a:schemeClr val="tx1"/>
            </a:solidFill>
            <a:headEnd/>
            <a:tailEnd/>
          </a:ln>
        </p:spPr>
        <p:txBody>
          <a:bodyPr>
            <a:normAutofit fontScale="90000"/>
          </a:bodyPr>
          <a:lstStyle/>
          <a:p>
            <a:pPr eaLnBrk="1" fontAlgn="auto" hangingPunct="1">
              <a:spcAft>
                <a:spcPts val="0"/>
              </a:spcAft>
              <a:defRPr/>
            </a:pPr>
            <a:r>
              <a:rPr lang="en-US" altLang="en-US" sz="2700" dirty="0">
                <a:solidFill>
                  <a:schemeClr val="tx1"/>
                </a:solidFill>
              </a:rPr>
              <a:t>Interval Estimation: A Correct Interpretation</a:t>
            </a:r>
            <a:r>
              <a:rPr lang="en-US" altLang="en-US" sz="3200" dirty="0">
                <a:solidFill>
                  <a:schemeClr val="tx1"/>
                </a:solidFill>
              </a:rPr>
              <a:t>	</a:t>
            </a:r>
          </a:p>
        </p:txBody>
      </p:sp>
      <p:sp>
        <p:nvSpPr>
          <p:cNvPr id="31748" name="Rectangle 3">
            <a:extLst>
              <a:ext uri="{FF2B5EF4-FFF2-40B4-BE49-F238E27FC236}">
                <a16:creationId xmlns:a16="http://schemas.microsoft.com/office/drawing/2014/main" id="{5ADF1B54-EA78-8207-2ED0-FB7159925825}"/>
              </a:ext>
            </a:extLst>
          </p:cNvPr>
          <p:cNvSpPr>
            <a:spLocks noGrp="1" noChangeArrowheads="1"/>
          </p:cNvSpPr>
          <p:nvPr>
            <p:ph idx="4294967295"/>
          </p:nvPr>
        </p:nvSpPr>
        <p:spPr>
          <a:xfrm>
            <a:off x="1524000" y="2133600"/>
            <a:ext cx="8229600" cy="4440238"/>
          </a:xfrm>
        </p:spPr>
        <p:txBody>
          <a:bodyPr/>
          <a:lstStyle/>
          <a:p>
            <a:pPr marL="114300" indent="-4763" eaLnBrk="1" hangingPunct="1">
              <a:buClr>
                <a:srgbClr val="CC0000"/>
              </a:buClr>
              <a:buFontTx/>
              <a:buChar char="•"/>
            </a:pPr>
            <a:r>
              <a:rPr lang="en-US" altLang="en-US" sz="2400"/>
              <a:t>The particular interval that we have constructed </a:t>
            </a:r>
            <a:r>
              <a:rPr lang="en-US" altLang="zh-CN" sz="2400">
                <a:ea typeface="宋体" panose="02010600030101010101" pitchFamily="2" charset="-122"/>
              </a:rPr>
              <a:t>(149.216, 150.784) </a:t>
            </a:r>
            <a:r>
              <a:rPr lang="en-US" altLang="en-US" sz="2400"/>
              <a:t>may be either one of the 95 percent that do contain the true average lifetime of these new</a:t>
            </a:r>
            <a:r>
              <a:rPr lang="en-US" altLang="en-US" sz="2400" i="1"/>
              <a:t> </a:t>
            </a:r>
            <a:r>
              <a:rPr lang="en-US" altLang="en-US" sz="2400"/>
              <a:t>flashlights or one of the 5 percent that do not. </a:t>
            </a:r>
          </a:p>
          <a:p>
            <a:pPr marL="114300" indent="-4763" eaLnBrk="1" hangingPunct="1">
              <a:buClr>
                <a:srgbClr val="CC0000"/>
              </a:buClr>
              <a:buFontTx/>
              <a:buNone/>
            </a:pPr>
            <a:endParaRPr lang="en-US" altLang="en-US" sz="2400"/>
          </a:p>
          <a:p>
            <a:pPr marL="114300" indent="-4763" eaLnBrk="1" hangingPunct="1">
              <a:buClr>
                <a:srgbClr val="CC0000"/>
              </a:buClr>
              <a:buFontTx/>
              <a:buChar char="•"/>
            </a:pPr>
            <a:r>
              <a:rPr lang="en-US" altLang="en-US" sz="2400"/>
              <a:t>However, because such a large proportion of all the intervals would contain </a:t>
            </a:r>
            <a:r>
              <a:rPr lang="en-US" altLang="en-US" sz="2400" i="1"/>
              <a:t>µ</a:t>
            </a:r>
            <a:r>
              <a:rPr lang="en-US" altLang="en-US" sz="2400"/>
              <a:t>, we cannot help but believe that this particular interval is one of the 95 that does. </a:t>
            </a:r>
          </a:p>
        </p:txBody>
      </p:sp>
    </p:spTree>
    <p:extLst>
      <p:ext uri="{BB962C8B-B14F-4D97-AF65-F5344CB8AC3E}">
        <p14:creationId xmlns:p14="http://schemas.microsoft.com/office/powerpoint/2010/main" val="143558180"/>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2770" name="Slide Number Placeholder 22">
            <a:extLst>
              <a:ext uri="{FF2B5EF4-FFF2-40B4-BE49-F238E27FC236}">
                <a16:creationId xmlns:a16="http://schemas.microsoft.com/office/drawing/2014/main" id="{A01F051F-ED84-B59B-4172-119413A2E3A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755DA31-8212-415B-B5DB-1BEC30765E27}" type="slidenum">
              <a:rPr lang="en-US" altLang="en-US">
                <a:solidFill>
                  <a:srgbClr val="FFFFFF"/>
                </a:solidFill>
              </a:rPr>
              <a:pPr/>
              <a:t>269</a:t>
            </a:fld>
            <a:endParaRPr lang="en-US" altLang="en-US">
              <a:solidFill>
                <a:srgbClr val="FFFFFF"/>
              </a:solidFill>
            </a:endParaRPr>
          </a:p>
        </p:txBody>
      </p:sp>
      <p:sp>
        <p:nvSpPr>
          <p:cNvPr id="31747" name="Rectangle 2">
            <a:extLst>
              <a:ext uri="{FF2B5EF4-FFF2-40B4-BE49-F238E27FC236}">
                <a16:creationId xmlns:a16="http://schemas.microsoft.com/office/drawing/2014/main" id="{5795996A-CF1D-F241-92AF-1AF1FED25EFE}"/>
              </a:ext>
            </a:extLst>
          </p:cNvPr>
          <p:cNvSpPr>
            <a:spLocks noGrp="1"/>
          </p:cNvSpPr>
          <p:nvPr>
            <p:ph type="title" idx="4294967295"/>
          </p:nvPr>
        </p:nvSpPr>
        <p:spPr>
          <a:xfrm>
            <a:off x="1752600" y="509588"/>
            <a:ext cx="8229600" cy="1166812"/>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br>
              <a:rPr lang="en-US" altLang="en-US" sz="2800" dirty="0">
                <a:solidFill>
                  <a:schemeClr val="tx1"/>
                </a:solidFill>
              </a:rPr>
            </a:br>
            <a:r>
              <a:rPr lang="en-US" altLang="en-US" sz="2700" dirty="0">
                <a:solidFill>
                  <a:schemeClr val="tx1"/>
                </a:solidFill>
              </a:rPr>
              <a:t>Relating the Length of a Confidence Interval, the Level of Confidence, and the Sample Size</a:t>
            </a:r>
            <a:br>
              <a:rPr lang="en-US" altLang="en-US" sz="2700" dirty="0">
                <a:solidFill>
                  <a:schemeClr val="tx1"/>
                </a:solidFill>
              </a:rPr>
            </a:br>
            <a:br>
              <a:rPr lang="en-US" altLang="en-US" sz="2800" dirty="0">
                <a:solidFill>
                  <a:schemeClr val="tx1"/>
                </a:solidFill>
              </a:rPr>
            </a:br>
            <a:endParaRPr lang="en-US" altLang="en-US" sz="2800" dirty="0">
              <a:solidFill>
                <a:schemeClr val="tx1"/>
              </a:solidFill>
            </a:endParaRPr>
          </a:p>
        </p:txBody>
      </p:sp>
      <p:sp>
        <p:nvSpPr>
          <p:cNvPr id="32772" name="Rectangle 3">
            <a:extLst>
              <a:ext uri="{FF2B5EF4-FFF2-40B4-BE49-F238E27FC236}">
                <a16:creationId xmlns:a16="http://schemas.microsoft.com/office/drawing/2014/main" id="{575B1624-6159-74D6-7110-CD8F26510319}"/>
              </a:ext>
            </a:extLst>
          </p:cNvPr>
          <p:cNvSpPr>
            <a:spLocks noGrp="1" noChangeArrowheads="1"/>
          </p:cNvSpPr>
          <p:nvPr>
            <p:ph idx="4294967295"/>
          </p:nvPr>
        </p:nvSpPr>
        <p:spPr>
          <a:xfrm>
            <a:off x="1524000" y="2057400"/>
            <a:ext cx="8229600" cy="4516438"/>
          </a:xfrm>
        </p:spPr>
        <p:txBody>
          <a:bodyPr/>
          <a:lstStyle/>
          <a:p>
            <a:pPr eaLnBrk="1" hangingPunct="1">
              <a:buClr>
                <a:srgbClr val="CC0000"/>
              </a:buClr>
            </a:pPr>
            <a:r>
              <a:rPr lang="en-US" altLang="zh-CN" sz="2400">
                <a:ea typeface="宋体" panose="02010600030101010101" pitchFamily="2" charset="-122"/>
              </a:rPr>
              <a:t>If we increase the confidence level, say from 90 to 95 percent, and keep the sample size the same, the resulting CI becomes longer.  That is, by increasing our confidence in capturing </a:t>
            </a:r>
            <a:r>
              <a:rPr lang="en-US" altLang="zh-CN" sz="2400" i="1">
                <a:ea typeface="宋体" panose="02010600030101010101" pitchFamily="2" charset="-122"/>
              </a:rPr>
              <a:t>µ,</a:t>
            </a:r>
            <a:r>
              <a:rPr lang="en-US" altLang="zh-CN" sz="2400">
                <a:ea typeface="宋体" panose="02010600030101010101" pitchFamily="2" charset="-122"/>
              </a:rPr>
              <a:t> with all else constant, our estimate becomes less precise.</a:t>
            </a:r>
          </a:p>
          <a:p>
            <a:pPr eaLnBrk="1" hangingPunct="1">
              <a:buClr>
                <a:srgbClr val="CC0000"/>
              </a:buClr>
              <a:buFont typeface="Georgia" panose="02040502050405020303" pitchFamily="18" charset="0"/>
              <a:buNone/>
            </a:pPr>
            <a:endParaRPr lang="en-US" altLang="zh-CN" sz="2400">
              <a:ea typeface="宋体" panose="02010600030101010101" pitchFamily="2" charset="-122"/>
            </a:endParaRPr>
          </a:p>
          <a:p>
            <a:pPr eaLnBrk="1" hangingPunct="1">
              <a:buClr>
                <a:srgbClr val="CC0000"/>
              </a:buClr>
            </a:pPr>
            <a:r>
              <a:rPr lang="en-US" altLang="zh-CN" sz="2400">
                <a:ea typeface="宋体" panose="02010600030101010101" pitchFamily="2" charset="-122"/>
              </a:rPr>
              <a:t>If we increase the sample size </a:t>
            </a:r>
            <a:r>
              <a:rPr lang="en-US" altLang="zh-CN" sz="2400" i="1">
                <a:ea typeface="宋体" panose="02010600030101010101" pitchFamily="2" charset="-122"/>
              </a:rPr>
              <a:t>N </a:t>
            </a:r>
            <a:r>
              <a:rPr lang="en-US" altLang="zh-CN" sz="2400">
                <a:ea typeface="宋体" panose="02010600030101010101" pitchFamily="2" charset="-122"/>
              </a:rPr>
              <a:t>and keep the confidence level the same, the resulting CI is shorter.  That is, by increasing </a:t>
            </a:r>
            <a:r>
              <a:rPr lang="en-US" altLang="zh-CN" sz="2400" i="1">
                <a:ea typeface="宋体" panose="02010600030101010101" pitchFamily="2" charset="-122"/>
              </a:rPr>
              <a:t>N</a:t>
            </a:r>
            <a:r>
              <a:rPr lang="en-US" altLang="zh-CN" sz="2400">
                <a:ea typeface="宋体" panose="02010600030101010101" pitchFamily="2" charset="-122"/>
              </a:rPr>
              <a:t>, with all else constant, our estimate becomes more precise. </a:t>
            </a:r>
          </a:p>
          <a:p>
            <a:pPr eaLnBrk="1" hangingPunct="1">
              <a:buClr>
                <a:srgbClr val="CC0000"/>
              </a:buClr>
              <a:buFont typeface="Georgia" panose="02040502050405020303" pitchFamily="18" charset="0"/>
              <a:buNone/>
            </a:pPr>
            <a:endParaRPr lang="en-US" altLang="zh-CN" sz="2400">
              <a:ea typeface="宋体" panose="02010600030101010101" pitchFamily="2" charset="-122"/>
            </a:endParaRPr>
          </a:p>
        </p:txBody>
      </p:sp>
    </p:spTree>
    <p:extLst>
      <p:ext uri="{BB962C8B-B14F-4D97-AF65-F5344CB8AC3E}">
        <p14:creationId xmlns:p14="http://schemas.microsoft.com/office/powerpoint/2010/main" val="353844130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60BB20-DF53-464B-93CE-773D8115C592}"/>
              </a:ext>
            </a:extLst>
          </p:cNvPr>
          <p:cNvSpPr/>
          <p:nvPr/>
        </p:nvSpPr>
        <p:spPr>
          <a:xfrm>
            <a:off x="1752600" y="304800"/>
            <a:ext cx="4572000" cy="369888"/>
          </a:xfrm>
          <a:prstGeom prst="rect">
            <a:avLst/>
          </a:prstGeom>
        </p:spPr>
        <p:txBody>
          <a:bodyPr wrap="square">
            <a:spAutoFit/>
          </a:bodyPr>
          <a:lstStyle/>
          <a:p>
            <a:pPr eaLnBrk="1" hangingPunct="1">
              <a:defRPr/>
            </a:pPr>
            <a:r>
              <a:rPr lang="en-US" i="1" dirty="0">
                <a:effectLst>
                  <a:outerShdw blurRad="38100" dist="38100" dir="2700000" algn="tl">
                    <a:srgbClr val="FFFFFF"/>
                  </a:outerShdw>
                </a:effectLst>
                <a:latin typeface="Arial" charset="0"/>
                <a:cs typeface="Arial" charset="0"/>
              </a:rPr>
              <a:t>Example</a:t>
            </a:r>
            <a:r>
              <a:rPr lang="en-US" dirty="0">
                <a:effectLst>
                  <a:outerShdw blurRad="38100" dist="38100" dir="2700000" algn="tl">
                    <a:srgbClr val="FFFFFF"/>
                  </a:outerShdw>
                </a:effectLst>
                <a:latin typeface="Arial" charset="0"/>
                <a:cs typeface="Arial" charset="0"/>
              </a:rPr>
              <a:t>:  Histogram of </a:t>
            </a:r>
            <a:r>
              <a:rPr lang="en-US" dirty="0" err="1">
                <a:effectLst>
                  <a:outerShdw blurRad="38100" dist="38100" dir="2700000" algn="tl">
                    <a:srgbClr val="FFFFFF"/>
                  </a:outerShdw>
                </a:effectLst>
                <a:latin typeface="Arial" charset="0"/>
                <a:cs typeface="Arial" charset="0"/>
              </a:rPr>
              <a:t>ses</a:t>
            </a:r>
            <a:endParaRPr lang="en-US" dirty="0">
              <a:latin typeface="Arial" charset="0"/>
              <a:cs typeface="Arial" charset="0"/>
            </a:endParaRPr>
          </a:p>
        </p:txBody>
      </p:sp>
      <p:sp>
        <p:nvSpPr>
          <p:cNvPr id="50179" name="Rectangle 1">
            <a:extLst>
              <a:ext uri="{FF2B5EF4-FFF2-40B4-BE49-F238E27FC236}">
                <a16:creationId xmlns:a16="http://schemas.microsoft.com/office/drawing/2014/main" id="{6EB82F83-0683-1244-A2A9-10C1B289C3FF}"/>
              </a:ext>
            </a:extLst>
          </p:cNvPr>
          <p:cNvSpPr>
            <a:spLocks noChangeArrowheads="1"/>
          </p:cNvSpPr>
          <p:nvPr/>
        </p:nvSpPr>
        <p:spPr bwMode="auto">
          <a:xfrm>
            <a:off x="2590800" y="5181600"/>
            <a:ext cx="78486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dirty="0">
                <a:solidFill>
                  <a:srgbClr val="000000"/>
                </a:solidFill>
                <a:latin typeface="Times New Roman" panose="02020603050405020304" pitchFamily="18" charset="0"/>
                <a:ea typeface="宋体" panose="02010600030101010101" pitchFamily="2" charset="-122"/>
                <a:cs typeface="Minion"/>
              </a:rPr>
              <a:t>             		       </a:t>
            </a:r>
            <a:r>
              <a:rPr lang="en-US" altLang="en-US" sz="2000" dirty="0">
                <a:solidFill>
                  <a:srgbClr val="000000"/>
                </a:solidFill>
                <a:latin typeface="+mj-lt"/>
                <a:ea typeface="宋体" panose="02010600030101010101" pitchFamily="2" charset="-122"/>
                <a:cs typeface="Minion"/>
              </a:rPr>
              <a:t>Default histogram of </a:t>
            </a:r>
            <a:r>
              <a:rPr lang="en-US" altLang="en-US" sz="2000" dirty="0" err="1">
                <a:solidFill>
                  <a:srgbClr val="000000"/>
                </a:solidFill>
                <a:latin typeface="+mj-lt"/>
                <a:ea typeface="宋体" panose="02010600030101010101" pitchFamily="2" charset="-122"/>
                <a:cs typeface="Minion"/>
              </a:rPr>
              <a:t>ses</a:t>
            </a:r>
            <a:endParaRPr lang="en-US" altLang="en-US" sz="2000" dirty="0">
              <a:solidFill>
                <a:srgbClr val="000000"/>
              </a:solidFill>
              <a:latin typeface="+mj-lt"/>
              <a:ea typeface="宋体" panose="02010600030101010101" pitchFamily="2" charset="-122"/>
              <a:cs typeface="Minion"/>
            </a:endParaRPr>
          </a:p>
          <a:p>
            <a:pPr eaLnBrk="1" hangingPunct="1">
              <a:defRPr/>
            </a:pPr>
            <a:endParaRPr lang="en-US" altLang="en-US" sz="2000" dirty="0">
              <a:solidFill>
                <a:srgbClr val="000000"/>
              </a:solidFill>
              <a:latin typeface="+mj-lt"/>
              <a:ea typeface="宋体" panose="02010600030101010101" pitchFamily="2" charset="-122"/>
              <a:cs typeface="Minion"/>
            </a:endParaRPr>
          </a:p>
          <a:p>
            <a:pPr eaLnBrk="1" hangingPunct="1">
              <a:defRPr/>
            </a:pPr>
            <a:r>
              <a:rPr lang="en-US" altLang="en-US" sz="2000" dirty="0">
                <a:solidFill>
                  <a:srgbClr val="000000"/>
                </a:solidFill>
                <a:latin typeface="+mj-lt"/>
                <a:ea typeface="宋体" panose="02010600030101010101" pitchFamily="2" charset="-122"/>
                <a:cs typeface="Minion"/>
              </a:rPr>
              <a:t>This figure (Figure 2.5 in the text) has 7 bins by default. This default setting appears to provide a good balance between summarizing the data and providing details about the distribution.  </a:t>
            </a:r>
          </a:p>
        </p:txBody>
      </p:sp>
      <p:pic>
        <p:nvPicPr>
          <p:cNvPr id="24579" name="Picture 7" descr="Macintosh HD:Users:daphnaharel:Dropbox:Research:Statistics Using R Textbook:Statistics Using R 2018:Images to create 300 DPI from:Figure 2.5.pdf">
            <a:extLst>
              <a:ext uri="{FF2B5EF4-FFF2-40B4-BE49-F238E27FC236}">
                <a16:creationId xmlns:a16="http://schemas.microsoft.com/office/drawing/2014/main" id="{551CF480-C836-93FA-6975-57DE2F613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674688"/>
            <a:ext cx="5410200" cy="450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066699"/>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794" name="Slide Number Placeholder 22">
            <a:extLst>
              <a:ext uri="{FF2B5EF4-FFF2-40B4-BE49-F238E27FC236}">
                <a16:creationId xmlns:a16="http://schemas.microsoft.com/office/drawing/2014/main" id="{F989CD2F-4A52-03F8-0357-A65DA39644F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BF2E089-72AE-42AC-98B9-401295CF34B6}" type="slidenum">
              <a:rPr lang="en-US" altLang="en-US">
                <a:solidFill>
                  <a:srgbClr val="FFFFFF"/>
                </a:solidFill>
              </a:rPr>
              <a:pPr/>
              <a:t>270</a:t>
            </a:fld>
            <a:endParaRPr lang="en-US" altLang="en-US">
              <a:solidFill>
                <a:srgbClr val="FFFFFF"/>
              </a:solidFill>
            </a:endParaRPr>
          </a:p>
        </p:txBody>
      </p:sp>
      <p:sp>
        <p:nvSpPr>
          <p:cNvPr id="32771" name="Rectangle 2">
            <a:extLst>
              <a:ext uri="{FF2B5EF4-FFF2-40B4-BE49-F238E27FC236}">
                <a16:creationId xmlns:a16="http://schemas.microsoft.com/office/drawing/2014/main" id="{26867635-CD9B-1141-B984-C559820A518F}"/>
              </a:ext>
            </a:extLst>
          </p:cNvPr>
          <p:cNvSpPr>
            <a:spLocks noGrp="1"/>
          </p:cNvSpPr>
          <p:nvPr>
            <p:ph type="title" idx="4294967295"/>
          </p:nvPr>
        </p:nvSpPr>
        <p:spPr>
          <a:xfrm>
            <a:off x="1946275" y="533400"/>
            <a:ext cx="8001000" cy="990600"/>
          </a:xfrm>
          <a:ln w="19050">
            <a:solidFill>
              <a:schemeClr val="tx1"/>
            </a:solidFill>
            <a:headEnd/>
            <a:tailEnd/>
          </a:ln>
        </p:spPr>
        <p:txBody>
          <a:bodyPr>
            <a:normAutofit fontScale="90000"/>
          </a:bodyPr>
          <a:lstStyle/>
          <a:p>
            <a:pPr eaLnBrk="1" fontAlgn="auto" hangingPunct="1">
              <a:spcAft>
                <a:spcPts val="0"/>
              </a:spcAft>
              <a:defRPr/>
            </a:pPr>
            <a:br>
              <a:rPr lang="en-US" altLang="en-US" sz="2800" b="1">
                <a:solidFill>
                  <a:schemeClr val="tx1"/>
                </a:solidFill>
              </a:rPr>
            </a:br>
            <a:br>
              <a:rPr lang="en-US" altLang="en-US" sz="2800" b="1">
                <a:solidFill>
                  <a:schemeClr val="tx1"/>
                </a:solidFill>
              </a:rPr>
            </a:br>
            <a:r>
              <a:rPr lang="en-US" altLang="en-US" sz="2800">
                <a:solidFill>
                  <a:schemeClr val="tx1"/>
                </a:solidFill>
              </a:rPr>
              <a:t>Using CI’s to Test Hypotheses: An Example</a:t>
            </a:r>
            <a:br>
              <a:rPr lang="en-US" altLang="en-US" sz="2800" b="1">
                <a:solidFill>
                  <a:schemeClr val="tx1"/>
                </a:solidFill>
              </a:rPr>
            </a:br>
            <a:br>
              <a:rPr lang="en-US" altLang="en-US" sz="3600">
                <a:solidFill>
                  <a:schemeClr val="tx1"/>
                </a:solidFill>
              </a:rPr>
            </a:br>
            <a:endParaRPr lang="en-US" altLang="en-US" sz="3600">
              <a:solidFill>
                <a:schemeClr val="tx1"/>
              </a:solidFill>
            </a:endParaRPr>
          </a:p>
        </p:txBody>
      </p:sp>
      <p:sp>
        <p:nvSpPr>
          <p:cNvPr id="33796" name="Rectangle 3">
            <a:extLst>
              <a:ext uri="{FF2B5EF4-FFF2-40B4-BE49-F238E27FC236}">
                <a16:creationId xmlns:a16="http://schemas.microsoft.com/office/drawing/2014/main" id="{E1DA576E-3D17-4C4B-FFC0-72E045F964FB}"/>
              </a:ext>
            </a:extLst>
          </p:cNvPr>
          <p:cNvSpPr>
            <a:spLocks noGrp="1" noChangeArrowheads="1"/>
          </p:cNvSpPr>
          <p:nvPr>
            <p:ph idx="4294967295"/>
          </p:nvPr>
        </p:nvSpPr>
        <p:spPr>
          <a:xfrm>
            <a:off x="2286000" y="1981200"/>
            <a:ext cx="7467600" cy="4592638"/>
          </a:xfrm>
        </p:spPr>
        <p:txBody>
          <a:bodyPr/>
          <a:lstStyle/>
          <a:p>
            <a:pPr eaLnBrk="1" hangingPunct="1">
              <a:buClr>
                <a:srgbClr val="CC0000"/>
              </a:buClr>
              <a:buFontTx/>
              <a:buNone/>
            </a:pPr>
            <a:r>
              <a:rPr lang="en-US" altLang="en-US" sz="2400"/>
              <a:t>Using the information from the flashlight example, </a:t>
            </a:r>
          </a:p>
          <a:p>
            <a:pPr eaLnBrk="1" hangingPunct="1">
              <a:buClr>
                <a:srgbClr val="CC0000"/>
              </a:buClr>
              <a:buFontTx/>
              <a:buNone/>
            </a:pPr>
            <a:r>
              <a:rPr lang="en-US" altLang="en-US" sz="2400"/>
              <a:t>suppose we want to test whether the average</a:t>
            </a:r>
          </a:p>
          <a:p>
            <a:pPr eaLnBrk="1" hangingPunct="1">
              <a:buClr>
                <a:srgbClr val="CC0000"/>
              </a:buClr>
              <a:buFontTx/>
              <a:buNone/>
            </a:pPr>
            <a:r>
              <a:rPr lang="en-US" altLang="en-US" sz="2400"/>
              <a:t>flashlight life is 151 hours.  </a:t>
            </a:r>
          </a:p>
          <a:p>
            <a:pPr eaLnBrk="1" hangingPunct="1">
              <a:buClr>
                <a:srgbClr val="CC0000"/>
              </a:buClr>
              <a:buFontTx/>
              <a:buNone/>
            </a:pPr>
            <a:endParaRPr lang="en-US" altLang="en-US" sz="2400"/>
          </a:p>
          <a:p>
            <a:pPr eaLnBrk="1" hangingPunct="1">
              <a:buClr>
                <a:srgbClr val="CC0000"/>
              </a:buClr>
              <a:buFontTx/>
              <a:buNone/>
            </a:pPr>
            <a:r>
              <a:rPr lang="en-US" altLang="en-US" sz="2400"/>
              <a:t>In contrast to interval estimation, where we do</a:t>
            </a:r>
          </a:p>
          <a:p>
            <a:pPr eaLnBrk="1" hangingPunct="1">
              <a:buClr>
                <a:srgbClr val="CC0000"/>
              </a:buClr>
              <a:buFontTx/>
              <a:buNone/>
            </a:pPr>
            <a:r>
              <a:rPr lang="en-US" altLang="en-US" sz="2400"/>
              <a:t>not need to begin with an </a:t>
            </a:r>
            <a:r>
              <a:rPr lang="en-US" altLang="en-US" sz="2400" i="1"/>
              <a:t>a priori</a:t>
            </a:r>
            <a:r>
              <a:rPr lang="en-US" altLang="en-US" sz="2400"/>
              <a:t> belief about the</a:t>
            </a:r>
          </a:p>
          <a:p>
            <a:pPr eaLnBrk="1" hangingPunct="1">
              <a:buClr>
                <a:srgbClr val="CC0000"/>
              </a:buClr>
              <a:buFontTx/>
              <a:buNone/>
            </a:pPr>
            <a:r>
              <a:rPr lang="en-US" altLang="en-US" sz="2400"/>
              <a:t>population parameter of interest (e.g., </a:t>
            </a:r>
            <a:r>
              <a:rPr lang="en-US" altLang="en-US" sz="2400" i="1"/>
              <a:t>µ</a:t>
            </a:r>
            <a:r>
              <a:rPr lang="en-US" altLang="en-US" sz="2400"/>
              <a:t>), in</a:t>
            </a:r>
          </a:p>
          <a:p>
            <a:pPr eaLnBrk="1" hangingPunct="1">
              <a:buClr>
                <a:srgbClr val="CC0000"/>
              </a:buClr>
              <a:buFontTx/>
              <a:buNone/>
            </a:pPr>
            <a:r>
              <a:rPr lang="en-US" altLang="en-US" sz="2400"/>
              <a:t>hypothesis testing we do. </a:t>
            </a:r>
          </a:p>
        </p:txBody>
      </p:sp>
    </p:spTree>
    <p:extLst>
      <p:ext uri="{BB962C8B-B14F-4D97-AF65-F5344CB8AC3E}">
        <p14:creationId xmlns:p14="http://schemas.microsoft.com/office/powerpoint/2010/main" val="4041836945"/>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4818" name="Slide Number Placeholder 22">
            <a:extLst>
              <a:ext uri="{FF2B5EF4-FFF2-40B4-BE49-F238E27FC236}">
                <a16:creationId xmlns:a16="http://schemas.microsoft.com/office/drawing/2014/main" id="{13E63081-147A-7A97-1E06-57F27B95F3E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894E594-A95F-43A0-9DD5-FD5D57A7CEC2}" type="slidenum">
              <a:rPr lang="en-US" altLang="en-US">
                <a:solidFill>
                  <a:srgbClr val="FFFFFF"/>
                </a:solidFill>
              </a:rPr>
              <a:pPr/>
              <a:t>271</a:t>
            </a:fld>
            <a:endParaRPr lang="en-US" altLang="en-US">
              <a:solidFill>
                <a:srgbClr val="FFFFFF"/>
              </a:solidFill>
            </a:endParaRPr>
          </a:p>
        </p:txBody>
      </p:sp>
      <p:sp>
        <p:nvSpPr>
          <p:cNvPr id="33795" name="Rectangle 2">
            <a:extLst>
              <a:ext uri="{FF2B5EF4-FFF2-40B4-BE49-F238E27FC236}">
                <a16:creationId xmlns:a16="http://schemas.microsoft.com/office/drawing/2014/main" id="{5A9433CC-6FD6-784B-B5A9-340A0F2F9934}"/>
              </a:ext>
            </a:extLst>
          </p:cNvPr>
          <p:cNvSpPr>
            <a:spLocks noGrp="1"/>
          </p:cNvSpPr>
          <p:nvPr>
            <p:ph type="title" idx="4294967295"/>
          </p:nvPr>
        </p:nvSpPr>
        <p:spPr>
          <a:xfrm>
            <a:off x="1981200" y="381000"/>
            <a:ext cx="8153400" cy="9906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Hypothesis Testing: Null and Alternative Hypotheses </a:t>
            </a:r>
            <a:br>
              <a:rPr lang="en-US" altLang="en-US" sz="3600" dirty="0">
                <a:solidFill>
                  <a:schemeClr val="tx1"/>
                </a:solidFill>
              </a:rPr>
            </a:br>
            <a:endParaRPr lang="en-US" altLang="en-US" sz="3600" dirty="0">
              <a:solidFill>
                <a:schemeClr val="tx1"/>
              </a:solidFill>
            </a:endParaRPr>
          </a:p>
        </p:txBody>
      </p:sp>
      <p:sp>
        <p:nvSpPr>
          <p:cNvPr id="33796" name="Rectangle 3">
            <a:extLst>
              <a:ext uri="{FF2B5EF4-FFF2-40B4-BE49-F238E27FC236}">
                <a16:creationId xmlns:a16="http://schemas.microsoft.com/office/drawing/2014/main" id="{1AC75626-5093-B547-B8CB-A4E8352E4737}"/>
              </a:ext>
            </a:extLst>
          </p:cNvPr>
          <p:cNvSpPr>
            <a:spLocks noGrp="1"/>
          </p:cNvSpPr>
          <p:nvPr>
            <p:ph idx="4294967295"/>
          </p:nvPr>
        </p:nvSpPr>
        <p:spPr>
          <a:xfrm>
            <a:off x="2286000" y="1524000"/>
            <a:ext cx="8382000" cy="5049838"/>
          </a:xfrm>
        </p:spPr>
        <p:txBody>
          <a:bodyPr rtlCol="0">
            <a:normAutofit fontScale="92500" lnSpcReduction="10000"/>
          </a:bodyPr>
          <a:lstStyle/>
          <a:p>
            <a:pPr eaLnBrk="1" fontAlgn="auto" hangingPunct="1">
              <a:spcAft>
                <a:spcPts val="0"/>
              </a:spcAft>
              <a:buClr>
                <a:srgbClr val="CC0000"/>
              </a:buClr>
              <a:defRPr/>
            </a:pPr>
            <a:r>
              <a:rPr lang="en-US" altLang="zh-CN" sz="2000">
                <a:solidFill>
                  <a:schemeClr val="tx1">
                    <a:lumMod val="85000"/>
                    <a:lumOff val="15000"/>
                  </a:schemeClr>
                </a:solidFill>
                <a:ea typeface="宋体" panose="02010600030101010101" pitchFamily="2" charset="-122"/>
              </a:rPr>
              <a:t>The </a:t>
            </a:r>
            <a:r>
              <a:rPr lang="en-US" altLang="zh-CN" sz="2000" i="1">
                <a:solidFill>
                  <a:schemeClr val="tx1">
                    <a:lumMod val="85000"/>
                    <a:lumOff val="15000"/>
                  </a:schemeClr>
                </a:solidFill>
                <a:ea typeface="宋体" panose="02010600030101010101" pitchFamily="2" charset="-122"/>
              </a:rPr>
              <a:t>hypothesis</a:t>
            </a:r>
            <a:r>
              <a:rPr lang="en-US" altLang="zh-CN" sz="2000">
                <a:solidFill>
                  <a:schemeClr val="tx1">
                    <a:lumMod val="85000"/>
                    <a:lumOff val="15000"/>
                  </a:schemeClr>
                </a:solidFill>
                <a:ea typeface="宋体" panose="02010600030101010101" pitchFamily="2" charset="-122"/>
              </a:rPr>
              <a:t> represents our belief that the flashlights last, on average, 151 hours. Because it represents our current thinking, that which is believed to be true until shown to be implausible (or nullified), it is called the </a:t>
            </a:r>
            <a:r>
              <a:rPr lang="en-US" altLang="zh-CN" sz="2000" i="1">
                <a:solidFill>
                  <a:schemeClr val="tx1">
                    <a:lumMod val="85000"/>
                    <a:lumOff val="15000"/>
                  </a:schemeClr>
                </a:solidFill>
                <a:ea typeface="宋体" panose="02010600030101010101" pitchFamily="2" charset="-122"/>
              </a:rPr>
              <a:t>null hypothesis</a:t>
            </a:r>
            <a:r>
              <a:rPr lang="en-US" altLang="zh-CN" sz="2000">
                <a:solidFill>
                  <a:schemeClr val="tx1">
                    <a:lumMod val="85000"/>
                    <a:lumOff val="15000"/>
                  </a:schemeClr>
                </a:solidFill>
                <a:ea typeface="宋体" panose="02010600030101010101" pitchFamily="2" charset="-122"/>
              </a:rPr>
              <a:t>, denoted in this book by the symbol H</a:t>
            </a:r>
            <a:r>
              <a:rPr lang="en-US" altLang="zh-CN" sz="2000" baseline="-25000">
                <a:solidFill>
                  <a:schemeClr val="tx1">
                    <a:lumMod val="85000"/>
                    <a:lumOff val="15000"/>
                  </a:schemeClr>
                </a:solidFill>
                <a:ea typeface="宋体" panose="02010600030101010101" pitchFamily="2" charset="-122"/>
              </a:rPr>
              <a:t>0</a:t>
            </a:r>
            <a:r>
              <a:rPr lang="en-US" altLang="zh-CN" sz="2000">
                <a:solidFill>
                  <a:schemeClr val="tx1">
                    <a:lumMod val="85000"/>
                    <a:lumOff val="15000"/>
                  </a:schemeClr>
                </a:solidFill>
                <a:ea typeface="宋体" panose="02010600030101010101" pitchFamily="2" charset="-122"/>
              </a:rPr>
              <a:t>.  The null hypothesis is sometimes called the </a:t>
            </a:r>
            <a:r>
              <a:rPr lang="en-US" altLang="zh-CN" sz="2000" i="1">
                <a:solidFill>
                  <a:schemeClr val="tx1">
                    <a:lumMod val="85000"/>
                    <a:lumOff val="15000"/>
                  </a:schemeClr>
                </a:solidFill>
                <a:ea typeface="宋体" panose="02010600030101010101" pitchFamily="2" charset="-122"/>
              </a:rPr>
              <a:t>hypothesis of no effect</a:t>
            </a:r>
            <a:r>
              <a:rPr lang="en-US" altLang="zh-CN" sz="2000">
                <a:solidFill>
                  <a:schemeClr val="tx1">
                    <a:lumMod val="85000"/>
                    <a:lumOff val="15000"/>
                  </a:schemeClr>
                </a:solidFill>
                <a:ea typeface="宋体" panose="02010600030101010101" pitchFamily="2" charset="-122"/>
              </a:rPr>
              <a:t>. </a:t>
            </a:r>
          </a:p>
          <a:p>
            <a:pPr eaLnBrk="1" fontAlgn="auto" hangingPunct="1">
              <a:spcAft>
                <a:spcPts val="0"/>
              </a:spcAft>
              <a:buClr>
                <a:srgbClr val="CC0000"/>
              </a:buClr>
              <a:buFont typeface="Georgia" panose="02040502050405020303" pitchFamily="18" charset="0"/>
              <a:buNone/>
              <a:defRPr/>
            </a:pPr>
            <a:endParaRPr lang="en-US" altLang="en-US" sz="2000">
              <a:solidFill>
                <a:schemeClr val="tx1">
                  <a:lumMod val="85000"/>
                  <a:lumOff val="15000"/>
                </a:schemeClr>
              </a:solidFill>
            </a:endParaRPr>
          </a:p>
          <a:p>
            <a:pPr eaLnBrk="1" fontAlgn="auto" hangingPunct="1">
              <a:spcAft>
                <a:spcPts val="0"/>
              </a:spcAft>
              <a:buClr>
                <a:srgbClr val="CC0000"/>
              </a:buClr>
              <a:defRPr/>
            </a:pPr>
            <a:r>
              <a:rPr lang="en-US" altLang="zh-CN" sz="2000">
                <a:solidFill>
                  <a:schemeClr val="tx1">
                    <a:lumMod val="85000"/>
                    <a:lumOff val="15000"/>
                  </a:schemeClr>
                </a:solidFill>
                <a:ea typeface="宋体" panose="02010600030101010101" pitchFamily="2" charset="-122"/>
              </a:rPr>
              <a:t>By contrast, the </a:t>
            </a:r>
            <a:r>
              <a:rPr lang="en-US" altLang="zh-CN" sz="2000" i="1">
                <a:solidFill>
                  <a:schemeClr val="tx1">
                    <a:lumMod val="85000"/>
                    <a:lumOff val="15000"/>
                  </a:schemeClr>
                </a:solidFill>
                <a:ea typeface="宋体" panose="02010600030101010101" pitchFamily="2" charset="-122"/>
              </a:rPr>
              <a:t>alternative hypothesis</a:t>
            </a:r>
            <a:r>
              <a:rPr lang="en-US" altLang="zh-CN" sz="2000">
                <a:solidFill>
                  <a:schemeClr val="tx1">
                    <a:lumMod val="85000"/>
                    <a:lumOff val="15000"/>
                  </a:schemeClr>
                </a:solidFill>
                <a:ea typeface="宋体" panose="02010600030101010101" pitchFamily="2" charset="-122"/>
              </a:rPr>
              <a:t> is the statement we would switch to if, through our experiment or study, H</a:t>
            </a:r>
            <a:r>
              <a:rPr lang="en-US" altLang="zh-CN" sz="2000" baseline="-25000">
                <a:solidFill>
                  <a:schemeClr val="tx1">
                    <a:lumMod val="85000"/>
                    <a:lumOff val="15000"/>
                  </a:schemeClr>
                </a:solidFill>
                <a:ea typeface="宋体" panose="02010600030101010101" pitchFamily="2" charset="-122"/>
              </a:rPr>
              <a:t>0</a:t>
            </a:r>
            <a:r>
              <a:rPr lang="en-US" altLang="zh-CN" sz="2000">
                <a:solidFill>
                  <a:schemeClr val="tx1">
                    <a:lumMod val="85000"/>
                    <a:lumOff val="15000"/>
                  </a:schemeClr>
                </a:solidFill>
                <a:ea typeface="宋体" panose="02010600030101010101" pitchFamily="2" charset="-122"/>
              </a:rPr>
              <a:t> were shown to be implausible and H</a:t>
            </a:r>
            <a:r>
              <a:rPr lang="en-US" altLang="zh-CN" sz="2000" baseline="-25000">
                <a:solidFill>
                  <a:schemeClr val="tx1">
                    <a:lumMod val="85000"/>
                    <a:lumOff val="15000"/>
                  </a:schemeClr>
                </a:solidFill>
                <a:ea typeface="宋体" panose="02010600030101010101" pitchFamily="2" charset="-122"/>
              </a:rPr>
              <a:t>1</a:t>
            </a:r>
            <a:r>
              <a:rPr lang="en-US" altLang="zh-CN" sz="2000">
                <a:solidFill>
                  <a:schemeClr val="tx1">
                    <a:lumMod val="85000"/>
                    <a:lumOff val="15000"/>
                  </a:schemeClr>
                </a:solidFill>
                <a:ea typeface="宋体" panose="02010600030101010101" pitchFamily="2" charset="-122"/>
              </a:rPr>
              <a:t> plausible; that is, if our observed results were inconsistent with H</a:t>
            </a:r>
            <a:r>
              <a:rPr lang="en-US" altLang="zh-CN" sz="2000" baseline="-25000">
                <a:solidFill>
                  <a:schemeClr val="tx1">
                    <a:lumMod val="85000"/>
                    <a:lumOff val="15000"/>
                  </a:schemeClr>
                </a:solidFill>
                <a:ea typeface="宋体" panose="02010600030101010101" pitchFamily="2" charset="-122"/>
              </a:rPr>
              <a:t>0</a:t>
            </a:r>
            <a:r>
              <a:rPr lang="en-US" altLang="zh-CN" sz="2000">
                <a:solidFill>
                  <a:schemeClr val="tx1">
                    <a:lumMod val="85000"/>
                    <a:lumOff val="15000"/>
                  </a:schemeClr>
                </a:solidFill>
                <a:ea typeface="宋体" panose="02010600030101010101" pitchFamily="2" charset="-122"/>
              </a:rPr>
              <a:t> relative to H</a:t>
            </a:r>
            <a:r>
              <a:rPr lang="en-US" altLang="zh-CN" sz="2000" baseline="-25000">
                <a:solidFill>
                  <a:schemeClr val="tx1">
                    <a:lumMod val="85000"/>
                    <a:lumOff val="15000"/>
                  </a:schemeClr>
                </a:solidFill>
                <a:ea typeface="宋体" panose="02010600030101010101" pitchFamily="2" charset="-122"/>
              </a:rPr>
              <a:t>1</a:t>
            </a:r>
            <a:r>
              <a:rPr lang="en-US" altLang="zh-CN" sz="2000">
                <a:solidFill>
                  <a:schemeClr val="tx1">
                    <a:lumMod val="85000"/>
                    <a:lumOff val="15000"/>
                  </a:schemeClr>
                </a:solidFill>
                <a:ea typeface="宋体" panose="02010600030101010101" pitchFamily="2" charset="-122"/>
              </a:rPr>
              <a:t>.</a:t>
            </a:r>
          </a:p>
          <a:p>
            <a:pPr eaLnBrk="1" fontAlgn="auto" hangingPunct="1">
              <a:spcAft>
                <a:spcPts val="0"/>
              </a:spcAft>
              <a:buClr>
                <a:srgbClr val="CC0000"/>
              </a:buClr>
              <a:buFont typeface="Georgia" panose="02040502050405020303" pitchFamily="18" charset="0"/>
              <a:buNone/>
              <a:defRPr/>
            </a:pPr>
            <a:endParaRPr lang="en-US" altLang="zh-CN" sz="200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r>
              <a:rPr lang="en-US" altLang="zh-CN" sz="2000">
                <a:solidFill>
                  <a:schemeClr val="tx1">
                    <a:lumMod val="85000"/>
                    <a:lumOff val="15000"/>
                  </a:schemeClr>
                </a:solidFill>
                <a:ea typeface="宋体" panose="02010600030101010101" pitchFamily="2" charset="-122"/>
              </a:rPr>
              <a:t>In this example, the null hypothesis is H</a:t>
            </a:r>
            <a:r>
              <a:rPr lang="en-US" altLang="zh-CN" sz="2000" baseline="-25000">
                <a:solidFill>
                  <a:schemeClr val="tx1">
                    <a:lumMod val="85000"/>
                    <a:lumOff val="15000"/>
                  </a:schemeClr>
                </a:solidFill>
                <a:ea typeface="宋体" panose="02010600030101010101" pitchFamily="2" charset="-122"/>
              </a:rPr>
              <a:t>0</a:t>
            </a:r>
            <a:r>
              <a:rPr lang="en-US" altLang="zh-CN" sz="2000">
                <a:solidFill>
                  <a:schemeClr val="tx1">
                    <a:lumMod val="85000"/>
                    <a:lumOff val="15000"/>
                  </a:schemeClr>
                </a:solidFill>
                <a:ea typeface="宋体" panose="02010600030101010101" pitchFamily="2" charset="-122"/>
              </a:rPr>
              <a:t>: </a:t>
            </a:r>
            <a:r>
              <a:rPr lang="en-US" altLang="zh-CN" sz="2000" i="1">
                <a:solidFill>
                  <a:schemeClr val="tx1">
                    <a:lumMod val="85000"/>
                    <a:lumOff val="15000"/>
                  </a:schemeClr>
                </a:solidFill>
                <a:ea typeface="宋体" panose="02010600030101010101" pitchFamily="2" charset="-122"/>
              </a:rPr>
              <a:t>µ</a:t>
            </a:r>
            <a:r>
              <a:rPr lang="en-US" altLang="zh-CN" sz="2000">
                <a:solidFill>
                  <a:schemeClr val="tx1">
                    <a:lumMod val="85000"/>
                    <a:lumOff val="15000"/>
                  </a:schemeClr>
                </a:solidFill>
                <a:ea typeface="宋体" panose="02010600030101010101" pitchFamily="2" charset="-122"/>
              </a:rPr>
              <a:t> = 151, the mean life of the flashlight is 151 hours.</a:t>
            </a:r>
          </a:p>
          <a:p>
            <a:pPr eaLnBrk="1" fontAlgn="auto" hangingPunct="1">
              <a:spcAft>
                <a:spcPts val="0"/>
              </a:spcAft>
              <a:buClr>
                <a:srgbClr val="CC0000"/>
              </a:buClr>
              <a:buFont typeface="Georgia" panose="02040502050405020303" pitchFamily="18" charset="0"/>
              <a:buNone/>
              <a:defRPr/>
            </a:pPr>
            <a:endParaRPr lang="en-US" altLang="zh-CN" sz="200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r>
              <a:rPr lang="en-US" altLang="zh-CN" sz="2000">
                <a:solidFill>
                  <a:schemeClr val="tx1">
                    <a:lumMod val="85000"/>
                    <a:lumOff val="15000"/>
                  </a:schemeClr>
                </a:solidFill>
                <a:ea typeface="宋体" panose="02010600030101010101" pitchFamily="2" charset="-122"/>
              </a:rPr>
              <a:t>And, the alternative hypothesis is H</a:t>
            </a:r>
            <a:r>
              <a:rPr lang="en-US" altLang="zh-CN" sz="2000" baseline="-25000">
                <a:solidFill>
                  <a:schemeClr val="tx1">
                    <a:lumMod val="85000"/>
                    <a:lumOff val="15000"/>
                  </a:schemeClr>
                </a:solidFill>
                <a:ea typeface="宋体" panose="02010600030101010101" pitchFamily="2" charset="-122"/>
              </a:rPr>
              <a:t>1</a:t>
            </a:r>
            <a:r>
              <a:rPr lang="en-US" altLang="zh-CN" sz="2000">
                <a:solidFill>
                  <a:schemeClr val="tx1">
                    <a:lumMod val="85000"/>
                    <a:lumOff val="15000"/>
                  </a:schemeClr>
                </a:solidFill>
                <a:ea typeface="宋体" panose="02010600030101010101" pitchFamily="2" charset="-122"/>
              </a:rPr>
              <a:t>: </a:t>
            </a:r>
            <a:r>
              <a:rPr lang="en-US" altLang="zh-CN" sz="2000" i="1">
                <a:solidFill>
                  <a:schemeClr val="tx1">
                    <a:lumMod val="85000"/>
                    <a:lumOff val="15000"/>
                  </a:schemeClr>
                </a:solidFill>
                <a:ea typeface="宋体" panose="02010600030101010101" pitchFamily="2" charset="-122"/>
              </a:rPr>
              <a:t>µ</a:t>
            </a:r>
            <a:r>
              <a:rPr lang="en-US" altLang="zh-CN" sz="2000">
                <a:solidFill>
                  <a:schemeClr val="tx1">
                    <a:lumMod val="85000"/>
                    <a:lumOff val="15000"/>
                  </a:schemeClr>
                </a:solidFill>
                <a:ea typeface="宋体" panose="02010600030101010101" pitchFamily="2" charset="-122"/>
              </a:rPr>
              <a:t> ≠ 151, the mean life of the flashlight is  </a:t>
            </a:r>
            <a:r>
              <a:rPr lang="en-US" altLang="zh-CN" sz="2000" i="1">
                <a:solidFill>
                  <a:schemeClr val="tx1">
                    <a:lumMod val="85000"/>
                    <a:lumOff val="15000"/>
                  </a:schemeClr>
                </a:solidFill>
                <a:ea typeface="宋体" panose="02010600030101010101" pitchFamily="2" charset="-122"/>
              </a:rPr>
              <a:t>different from </a:t>
            </a:r>
            <a:r>
              <a:rPr lang="en-US" altLang="zh-CN" sz="2000">
                <a:solidFill>
                  <a:schemeClr val="tx1">
                    <a:lumMod val="85000"/>
                    <a:lumOff val="15000"/>
                  </a:schemeClr>
                </a:solidFill>
                <a:ea typeface="宋体" panose="02010600030101010101" pitchFamily="2" charset="-122"/>
              </a:rPr>
              <a:t>151 hours</a:t>
            </a:r>
          </a:p>
        </p:txBody>
      </p:sp>
    </p:spTree>
    <p:extLst>
      <p:ext uri="{BB962C8B-B14F-4D97-AF65-F5344CB8AC3E}">
        <p14:creationId xmlns:p14="http://schemas.microsoft.com/office/powerpoint/2010/main" val="1927327230"/>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5842" name="Slide Number Placeholder 22">
            <a:extLst>
              <a:ext uri="{FF2B5EF4-FFF2-40B4-BE49-F238E27FC236}">
                <a16:creationId xmlns:a16="http://schemas.microsoft.com/office/drawing/2014/main" id="{E82F0F75-A302-600D-9743-4D5A3B3A823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DEB1537-EE41-4FAA-A3F4-F3274805C547}" type="slidenum">
              <a:rPr lang="en-US" altLang="en-US">
                <a:solidFill>
                  <a:srgbClr val="FFFFFF"/>
                </a:solidFill>
              </a:rPr>
              <a:pPr/>
              <a:t>272</a:t>
            </a:fld>
            <a:endParaRPr lang="en-US" altLang="en-US">
              <a:solidFill>
                <a:srgbClr val="FFFFFF"/>
              </a:solidFill>
            </a:endParaRPr>
          </a:p>
        </p:txBody>
      </p:sp>
      <p:sp>
        <p:nvSpPr>
          <p:cNvPr id="34819" name="Rectangle 2">
            <a:extLst>
              <a:ext uri="{FF2B5EF4-FFF2-40B4-BE49-F238E27FC236}">
                <a16:creationId xmlns:a16="http://schemas.microsoft.com/office/drawing/2014/main" id="{DED3EDF3-3B24-2D40-926C-F1BCD906CF02}"/>
              </a:ext>
            </a:extLst>
          </p:cNvPr>
          <p:cNvSpPr>
            <a:spLocks noGrp="1"/>
          </p:cNvSpPr>
          <p:nvPr>
            <p:ph type="title" idx="4294967295"/>
          </p:nvPr>
        </p:nvSpPr>
        <p:spPr>
          <a:xfrm>
            <a:off x="1676400" y="368300"/>
            <a:ext cx="8763000" cy="10795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a:t>
            </a:r>
            <a:r>
              <a:rPr lang="en-US" altLang="en-US" sz="2700" dirty="0">
                <a:solidFill>
                  <a:schemeClr val="tx1"/>
                </a:solidFill>
              </a:rPr>
              <a:t>Using CI’s to Test Non-Directional Hypothesis: </a:t>
            </a:r>
            <a:br>
              <a:rPr lang="en-US" altLang="en-US" sz="2700" dirty="0">
                <a:solidFill>
                  <a:schemeClr val="tx1"/>
                </a:solidFill>
              </a:rPr>
            </a:br>
            <a:r>
              <a:rPr lang="en-US" altLang="en-US" sz="2700" dirty="0">
                <a:solidFill>
                  <a:schemeClr val="tx1"/>
                </a:solidFill>
              </a:rPr>
              <a:t>Why it is possible to do so</a:t>
            </a:r>
            <a:br>
              <a:rPr lang="en-US" altLang="en-US" sz="3600" dirty="0">
                <a:solidFill>
                  <a:schemeClr val="tx1"/>
                </a:solidFill>
              </a:rPr>
            </a:br>
            <a:endParaRPr lang="en-US" altLang="en-US" sz="3600" dirty="0">
              <a:solidFill>
                <a:schemeClr val="tx1"/>
              </a:solidFill>
            </a:endParaRPr>
          </a:p>
        </p:txBody>
      </p:sp>
      <p:sp>
        <p:nvSpPr>
          <p:cNvPr id="34820" name="Rectangle 3">
            <a:extLst>
              <a:ext uri="{FF2B5EF4-FFF2-40B4-BE49-F238E27FC236}">
                <a16:creationId xmlns:a16="http://schemas.microsoft.com/office/drawing/2014/main" id="{0064322C-F225-0B43-868A-0E963172CC59}"/>
              </a:ext>
            </a:extLst>
          </p:cNvPr>
          <p:cNvSpPr>
            <a:spLocks noGrp="1"/>
          </p:cNvSpPr>
          <p:nvPr>
            <p:ph idx="4294967295"/>
          </p:nvPr>
        </p:nvSpPr>
        <p:spPr>
          <a:xfrm>
            <a:off x="1524000" y="1752600"/>
            <a:ext cx="8229600" cy="4821238"/>
          </a:xfrm>
        </p:spPr>
        <p:txBody>
          <a:bodyPr rtlCol="0">
            <a:normAutofit lnSpcReduction="10000"/>
          </a:bodyPr>
          <a:lstStyle/>
          <a:p>
            <a:pPr eaLnBrk="1" fontAlgn="auto" hangingPunct="1">
              <a:spcAft>
                <a:spcPts val="0"/>
              </a:spcAft>
              <a:buClr>
                <a:srgbClr val="CC0000"/>
              </a:buClr>
              <a:defRPr/>
            </a:pPr>
            <a:r>
              <a:rPr lang="en-US" altLang="zh-CN" sz="2400" dirty="0">
                <a:solidFill>
                  <a:schemeClr val="tx1">
                    <a:lumMod val="85000"/>
                    <a:lumOff val="15000"/>
                  </a:schemeClr>
                </a:solidFill>
                <a:ea typeface="宋体" panose="02010600030101010101" pitchFamily="2" charset="-122"/>
              </a:rPr>
              <a:t>The values in the (1- </a:t>
            </a:r>
            <a:r>
              <a:rPr lang="el-GR" altLang="zh-CN" sz="2400" dirty="0">
                <a:solidFill>
                  <a:schemeClr val="tx1">
                    <a:lumMod val="85000"/>
                    <a:lumOff val="15000"/>
                  </a:schemeClr>
                </a:solidFill>
                <a:ea typeface="宋体" panose="02010600030101010101" pitchFamily="2" charset="-122"/>
              </a:rPr>
              <a:t>α</a:t>
            </a:r>
            <a:r>
              <a:rPr lang="en-US" altLang="zh-CN" sz="2400" dirty="0">
                <a:solidFill>
                  <a:schemeClr val="tx1">
                    <a:lumMod val="85000"/>
                    <a:lumOff val="15000"/>
                  </a:schemeClr>
                </a:solidFill>
                <a:ea typeface="宋体" panose="02010600030101010101" pitchFamily="2" charset="-122"/>
              </a:rPr>
              <a:t>)% CI are those that would be considered plausible as null hypothesis values at level of significance </a:t>
            </a:r>
            <a:r>
              <a:rPr lang="el-GR" altLang="zh-CN" sz="2400" dirty="0">
                <a:solidFill>
                  <a:schemeClr val="tx1">
                    <a:lumMod val="85000"/>
                    <a:lumOff val="15000"/>
                  </a:schemeClr>
                </a:solidFill>
                <a:ea typeface="宋体" panose="02010600030101010101" pitchFamily="2" charset="-122"/>
              </a:rPr>
              <a:t>α</a:t>
            </a:r>
            <a:r>
              <a:rPr lang="en-US" altLang="zh-CN" sz="2400" dirty="0">
                <a:solidFill>
                  <a:schemeClr val="tx1">
                    <a:lumMod val="85000"/>
                    <a:lumOff val="15000"/>
                  </a:schemeClr>
                </a:solidFill>
                <a:ea typeface="宋体" panose="02010600030101010101" pitchFamily="2" charset="-122"/>
              </a:rPr>
              <a:t>. </a:t>
            </a:r>
          </a:p>
          <a:p>
            <a:pPr eaLnBrk="1" fontAlgn="auto" hangingPunct="1">
              <a:spcAft>
                <a:spcPts val="0"/>
              </a:spcAft>
              <a:buClr>
                <a:srgbClr val="CC0000"/>
              </a:buClr>
              <a:buFont typeface="Georgia" panose="02040502050405020303" pitchFamily="18" charset="0"/>
              <a:buNone/>
              <a:defRPr/>
            </a:pPr>
            <a:endParaRPr lang="en-US" altLang="zh-CN" sz="2400"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r>
              <a:rPr lang="en-US" altLang="zh-CN" sz="2400" dirty="0">
                <a:solidFill>
                  <a:schemeClr val="tx1">
                    <a:lumMod val="85000"/>
                    <a:lumOff val="15000"/>
                  </a:schemeClr>
                </a:solidFill>
                <a:ea typeface="宋体" panose="02010600030101010101" pitchFamily="2" charset="-122"/>
              </a:rPr>
              <a:t>The values not in the (1- </a:t>
            </a:r>
            <a:r>
              <a:rPr lang="el-GR" altLang="zh-CN" sz="2400" dirty="0">
                <a:solidFill>
                  <a:schemeClr val="tx1">
                    <a:lumMod val="85000"/>
                    <a:lumOff val="15000"/>
                  </a:schemeClr>
                </a:solidFill>
                <a:ea typeface="宋体" panose="02010600030101010101" pitchFamily="2" charset="-122"/>
              </a:rPr>
              <a:t>α</a:t>
            </a:r>
            <a:r>
              <a:rPr lang="en-US" altLang="zh-CN" sz="2400" dirty="0">
                <a:solidFill>
                  <a:schemeClr val="tx1">
                    <a:lumMod val="85000"/>
                    <a:lumOff val="15000"/>
                  </a:schemeClr>
                </a:solidFill>
                <a:ea typeface="宋体" panose="02010600030101010101" pitchFamily="2" charset="-122"/>
              </a:rPr>
              <a:t>)% CI are those that would not be considered plausible as null hypothesis values at level of significance </a:t>
            </a:r>
            <a:r>
              <a:rPr lang="el-GR" altLang="zh-CN" sz="2400" dirty="0">
                <a:solidFill>
                  <a:schemeClr val="tx1">
                    <a:lumMod val="85000"/>
                    <a:lumOff val="15000"/>
                  </a:schemeClr>
                </a:solidFill>
                <a:ea typeface="宋体" panose="02010600030101010101" pitchFamily="2" charset="-122"/>
              </a:rPr>
              <a:t>α</a:t>
            </a:r>
            <a:r>
              <a:rPr lang="en-US" altLang="zh-CN" sz="2400" dirty="0">
                <a:solidFill>
                  <a:schemeClr val="tx1">
                    <a:lumMod val="85000"/>
                    <a:lumOff val="15000"/>
                  </a:schemeClr>
                </a:solidFill>
                <a:ea typeface="宋体" panose="02010600030101010101" pitchFamily="2" charset="-122"/>
              </a:rPr>
              <a:t>. </a:t>
            </a:r>
          </a:p>
          <a:p>
            <a:pPr eaLnBrk="1" fontAlgn="auto" hangingPunct="1">
              <a:spcAft>
                <a:spcPts val="0"/>
              </a:spcAft>
              <a:buClr>
                <a:srgbClr val="CC0000"/>
              </a:buClr>
              <a:buFont typeface="Georgia" panose="02040502050405020303" pitchFamily="18" charset="0"/>
              <a:buNone/>
              <a:defRPr/>
            </a:pPr>
            <a:endParaRPr lang="en-US" altLang="zh-CN" sz="2400" dirty="0">
              <a:solidFill>
                <a:schemeClr val="tx1">
                  <a:lumMod val="85000"/>
                  <a:lumOff val="15000"/>
                </a:schemeClr>
              </a:solidFill>
              <a:ea typeface="宋体" panose="02010600030101010101" pitchFamily="2" charset="-122"/>
            </a:endParaRPr>
          </a:p>
          <a:p>
            <a:pPr eaLnBrk="1" fontAlgn="auto" hangingPunct="1">
              <a:spcAft>
                <a:spcPts val="0"/>
              </a:spcAft>
              <a:buClr>
                <a:srgbClr val="CC0000"/>
              </a:buClr>
              <a:defRPr/>
            </a:pPr>
            <a:r>
              <a:rPr lang="en-US" altLang="zh-CN" sz="2400" dirty="0">
                <a:solidFill>
                  <a:schemeClr val="tx1">
                    <a:lumMod val="85000"/>
                    <a:lumOff val="15000"/>
                  </a:schemeClr>
                </a:solidFill>
                <a:ea typeface="宋体" panose="02010600030101010101" pitchFamily="2" charset="-122"/>
              </a:rPr>
              <a:t>Accordingly, we may reject or not reject a given H</a:t>
            </a:r>
            <a:r>
              <a:rPr lang="en-US" altLang="zh-CN" sz="2400" baseline="-25000" dirty="0">
                <a:solidFill>
                  <a:schemeClr val="tx1">
                    <a:lumMod val="85000"/>
                    <a:lumOff val="15000"/>
                  </a:schemeClr>
                </a:solidFill>
                <a:ea typeface="宋体" panose="02010600030101010101" pitchFamily="2" charset="-122"/>
              </a:rPr>
              <a:t>0</a:t>
            </a:r>
            <a:r>
              <a:rPr lang="en-US" altLang="zh-CN" sz="2400" dirty="0">
                <a:solidFill>
                  <a:schemeClr val="tx1">
                    <a:lumMod val="85000"/>
                    <a:lumOff val="15000"/>
                  </a:schemeClr>
                </a:solidFill>
                <a:ea typeface="宋体" panose="02010600030101010101" pitchFamily="2" charset="-122"/>
              </a:rPr>
              <a:t> in favor of (a non-directional) H</a:t>
            </a:r>
            <a:r>
              <a:rPr lang="en-US" altLang="zh-CN" sz="2400" baseline="-25000" dirty="0">
                <a:solidFill>
                  <a:schemeClr val="tx1">
                    <a:lumMod val="85000"/>
                    <a:lumOff val="15000"/>
                  </a:schemeClr>
                </a:solidFill>
                <a:ea typeface="宋体" panose="02010600030101010101" pitchFamily="2" charset="-122"/>
              </a:rPr>
              <a:t>1</a:t>
            </a:r>
            <a:r>
              <a:rPr lang="en-US" altLang="zh-CN" sz="2400" dirty="0">
                <a:solidFill>
                  <a:schemeClr val="tx1">
                    <a:lumMod val="85000"/>
                    <a:lumOff val="15000"/>
                  </a:schemeClr>
                </a:solidFill>
                <a:ea typeface="宋体" panose="02010600030101010101" pitchFamily="2" charset="-122"/>
              </a:rPr>
              <a:t> at significant level </a:t>
            </a:r>
            <a:r>
              <a:rPr lang="el-GR" altLang="zh-CN" sz="2400" dirty="0">
                <a:solidFill>
                  <a:schemeClr val="tx1">
                    <a:lumMod val="85000"/>
                    <a:lumOff val="15000"/>
                  </a:schemeClr>
                </a:solidFill>
                <a:ea typeface="宋体" panose="02010600030101010101" pitchFamily="2" charset="-122"/>
              </a:rPr>
              <a:t>α</a:t>
            </a:r>
            <a:r>
              <a:rPr lang="en-US" altLang="zh-CN" sz="2400" dirty="0">
                <a:solidFill>
                  <a:schemeClr val="tx1">
                    <a:lumMod val="85000"/>
                    <a:lumOff val="15000"/>
                  </a:schemeClr>
                </a:solidFill>
                <a:ea typeface="宋体" panose="02010600030101010101" pitchFamily="2" charset="-122"/>
              </a:rPr>
              <a:t>depending upon whether the CI does not include the null hypothesis value or it does. </a:t>
            </a:r>
          </a:p>
          <a:p>
            <a:pPr eaLnBrk="1" fontAlgn="auto" hangingPunct="1">
              <a:spcAft>
                <a:spcPts val="0"/>
              </a:spcAft>
              <a:buClr>
                <a:srgbClr val="CC0000"/>
              </a:buClr>
              <a:buFontTx/>
              <a:buNone/>
              <a:defRPr/>
            </a:pPr>
            <a:endParaRPr lang="en-US" altLang="en-US" sz="2400" dirty="0">
              <a:solidFill>
                <a:schemeClr val="tx1">
                  <a:lumMod val="85000"/>
                  <a:lumOff val="15000"/>
                </a:schemeClr>
              </a:solidFill>
            </a:endParaRPr>
          </a:p>
        </p:txBody>
      </p:sp>
    </p:spTree>
    <p:extLst>
      <p:ext uri="{BB962C8B-B14F-4D97-AF65-F5344CB8AC3E}">
        <p14:creationId xmlns:p14="http://schemas.microsoft.com/office/powerpoint/2010/main" val="127334062"/>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6866" name="Slide Number Placeholder 22">
            <a:extLst>
              <a:ext uri="{FF2B5EF4-FFF2-40B4-BE49-F238E27FC236}">
                <a16:creationId xmlns:a16="http://schemas.microsoft.com/office/drawing/2014/main" id="{A5C0381D-04EB-6C62-4EDD-2BF172CE867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8CE2B8-9D76-4583-84CE-D00EBAD6C7B2}" type="slidenum">
              <a:rPr lang="en-US" altLang="en-US">
                <a:solidFill>
                  <a:srgbClr val="FFFFFF"/>
                </a:solidFill>
              </a:rPr>
              <a:pPr/>
              <a:t>273</a:t>
            </a:fld>
            <a:endParaRPr lang="en-US" altLang="en-US">
              <a:solidFill>
                <a:srgbClr val="FFFFFF"/>
              </a:solidFill>
            </a:endParaRPr>
          </a:p>
        </p:txBody>
      </p:sp>
      <p:sp>
        <p:nvSpPr>
          <p:cNvPr id="35843" name="Rectangle 2">
            <a:extLst>
              <a:ext uri="{FF2B5EF4-FFF2-40B4-BE49-F238E27FC236}">
                <a16:creationId xmlns:a16="http://schemas.microsoft.com/office/drawing/2014/main" id="{AC2A12E0-8F5C-0F46-8639-3BAA2B80A4F8}"/>
              </a:ext>
            </a:extLst>
          </p:cNvPr>
          <p:cNvSpPr>
            <a:spLocks noGrp="1"/>
          </p:cNvSpPr>
          <p:nvPr>
            <p:ph type="title" idx="4294967295"/>
          </p:nvPr>
        </p:nvSpPr>
        <p:spPr>
          <a:xfrm>
            <a:off x="1768475" y="457200"/>
            <a:ext cx="8915400" cy="850900"/>
          </a:xfrm>
          <a:ln w="19050">
            <a:solidFill>
              <a:schemeClr val="tx1"/>
            </a:solidFill>
            <a:headEnd/>
            <a:tailEnd/>
          </a:ln>
        </p:spPr>
        <p:txBody>
          <a:bodyPr>
            <a:noAutofit/>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Hypothesis Testing Using CI’s: Example Cont’d</a:t>
            </a:r>
            <a:br>
              <a:rPr lang="en-US" altLang="en-US" sz="2800" dirty="0">
                <a:solidFill>
                  <a:schemeClr val="tx1"/>
                </a:solidFill>
              </a:rPr>
            </a:br>
            <a:endParaRPr lang="en-US" altLang="en-US" sz="2800" dirty="0">
              <a:solidFill>
                <a:schemeClr val="tx1"/>
              </a:solidFill>
            </a:endParaRPr>
          </a:p>
        </p:txBody>
      </p:sp>
      <p:sp>
        <p:nvSpPr>
          <p:cNvPr id="36868" name="Rectangle 3">
            <a:extLst>
              <a:ext uri="{FF2B5EF4-FFF2-40B4-BE49-F238E27FC236}">
                <a16:creationId xmlns:a16="http://schemas.microsoft.com/office/drawing/2014/main" id="{C625EA67-783D-BBE2-D014-0577F9563B0C}"/>
              </a:ext>
            </a:extLst>
          </p:cNvPr>
          <p:cNvSpPr>
            <a:spLocks noGrp="1" noChangeArrowheads="1"/>
          </p:cNvSpPr>
          <p:nvPr>
            <p:ph idx="4294967295"/>
          </p:nvPr>
        </p:nvSpPr>
        <p:spPr>
          <a:xfrm>
            <a:off x="1524000" y="1524000"/>
            <a:ext cx="8229600" cy="5049838"/>
          </a:xfrm>
        </p:spPr>
        <p:txBody>
          <a:bodyPr/>
          <a:lstStyle/>
          <a:p>
            <a:pPr eaLnBrk="1" hangingPunct="1">
              <a:buFont typeface="Georgia" panose="02040502050405020303" pitchFamily="18" charset="0"/>
              <a:buNone/>
            </a:pPr>
            <a:endParaRPr lang="en-US" altLang="zh-CN" sz="2000">
              <a:ea typeface="宋体" panose="02010600030101010101" pitchFamily="2" charset="-122"/>
            </a:endParaRPr>
          </a:p>
          <a:p>
            <a:pPr eaLnBrk="1" hangingPunct="1">
              <a:buClr>
                <a:srgbClr val="CC0000"/>
              </a:buClr>
            </a:pPr>
            <a:r>
              <a:rPr lang="en-US" altLang="zh-CN" sz="2400">
                <a:ea typeface="宋体" panose="02010600030101010101" pitchFamily="2" charset="-122"/>
              </a:rPr>
              <a:t>Because the resulting 95% CI (149.216, 150.784) does not contain the value 151, we conclude that the null hypothesis (H</a:t>
            </a:r>
            <a:r>
              <a:rPr lang="en-US" altLang="zh-CN" sz="2400" baseline="-25000">
                <a:ea typeface="宋体" panose="02010600030101010101" pitchFamily="2" charset="-122"/>
              </a:rPr>
              <a:t>0</a:t>
            </a:r>
            <a:r>
              <a:rPr lang="en-US" altLang="zh-CN" sz="2400">
                <a:ea typeface="宋体" panose="02010600030101010101" pitchFamily="2" charset="-122"/>
              </a:rPr>
              <a:t>: </a:t>
            </a:r>
            <a:r>
              <a:rPr lang="en-US" altLang="zh-CN" sz="2400" i="1">
                <a:ea typeface="宋体" panose="02010600030101010101" pitchFamily="2" charset="-122"/>
              </a:rPr>
              <a:t>µ</a:t>
            </a:r>
            <a:r>
              <a:rPr lang="en-US" altLang="zh-CN" sz="2400">
                <a:ea typeface="宋体" panose="02010600030101010101" pitchFamily="2" charset="-122"/>
              </a:rPr>
              <a:t> = 151) is not plausible and we reject it in favor of the alternative hypothesis that </a:t>
            </a:r>
            <a:r>
              <a:rPr lang="en-US" altLang="zh-CN" sz="2400">
                <a:latin typeface="Symbol" panose="05050102010706020507" pitchFamily="18" charset="2"/>
                <a:ea typeface="宋体" panose="02010600030101010101" pitchFamily="2" charset="-122"/>
              </a:rPr>
              <a:t>m</a:t>
            </a:r>
            <a:r>
              <a:rPr lang="en-US" altLang="zh-CN" sz="2400">
                <a:ea typeface="宋体" panose="02010600030101010101" pitchFamily="2" charset="-122"/>
              </a:rPr>
              <a:t> is different from 151 (H</a:t>
            </a:r>
            <a:r>
              <a:rPr lang="en-US" altLang="zh-CN" sz="2400" baseline="-25000">
                <a:ea typeface="宋体" panose="02010600030101010101" pitchFamily="2" charset="-122"/>
              </a:rPr>
              <a:t>1</a:t>
            </a:r>
            <a:r>
              <a:rPr lang="en-US" altLang="zh-CN" sz="2400">
                <a:ea typeface="宋体" panose="02010600030101010101" pitchFamily="2" charset="-122"/>
              </a:rPr>
              <a:t>: </a:t>
            </a:r>
            <a:r>
              <a:rPr lang="en-US" altLang="zh-CN" sz="2400" i="1">
                <a:ea typeface="宋体" panose="02010600030101010101" pitchFamily="2" charset="-122"/>
              </a:rPr>
              <a:t>µ</a:t>
            </a:r>
            <a:r>
              <a:rPr lang="en-US" altLang="zh-CN" sz="2400">
                <a:ea typeface="宋体" panose="02010600030101010101" pitchFamily="2" charset="-122"/>
              </a:rPr>
              <a:t> ≠ 151).  </a:t>
            </a:r>
          </a:p>
          <a:p>
            <a:pPr eaLnBrk="1" hangingPunct="1">
              <a:buClr>
                <a:srgbClr val="CC0000"/>
              </a:buClr>
              <a:buFont typeface="Georgia" panose="02040502050405020303" pitchFamily="18" charset="0"/>
              <a:buNone/>
            </a:pPr>
            <a:endParaRPr lang="en-US" altLang="zh-CN" sz="2400">
              <a:ea typeface="宋体" panose="02010600030101010101" pitchFamily="2" charset="-122"/>
            </a:endParaRPr>
          </a:p>
          <a:p>
            <a:pPr eaLnBrk="1" hangingPunct="1">
              <a:buClr>
                <a:srgbClr val="CC0000"/>
              </a:buClr>
            </a:pPr>
            <a:r>
              <a:rPr lang="en-US" altLang="zh-CN" sz="2400">
                <a:ea typeface="宋体" panose="02010600030101010101" pitchFamily="2" charset="-122"/>
              </a:rPr>
              <a:t>Because all of the values in the CI are </a:t>
            </a:r>
            <a:r>
              <a:rPr lang="en-US" altLang="zh-CN" sz="2400" i="1">
                <a:ea typeface="宋体" panose="02010600030101010101" pitchFamily="2" charset="-122"/>
              </a:rPr>
              <a:t>lower</a:t>
            </a:r>
            <a:r>
              <a:rPr lang="en-US" altLang="zh-CN" sz="2400">
                <a:ea typeface="宋体" panose="02010600030101010101" pitchFamily="2" charset="-122"/>
              </a:rPr>
              <a:t> than 151, we may conclude further that </a:t>
            </a:r>
            <a:r>
              <a:rPr lang="en-US" altLang="zh-CN" sz="2400">
                <a:latin typeface="Symbol" panose="05050102010706020507" pitchFamily="18" charset="2"/>
                <a:ea typeface="宋体" panose="02010600030101010101" pitchFamily="2" charset="-122"/>
              </a:rPr>
              <a:t>m</a:t>
            </a:r>
            <a:r>
              <a:rPr lang="en-US" altLang="zh-CN" sz="2400">
                <a:ea typeface="宋体" panose="02010600030101010101" pitchFamily="2" charset="-122"/>
              </a:rPr>
              <a:t> is lower than 151.  On average, the flashlights last a statistically significantly fewer number of hours than 151.</a:t>
            </a:r>
            <a:r>
              <a:rPr lang="en-US" altLang="zh-CN" sz="2000">
                <a:ea typeface="宋体" panose="02010600030101010101" pitchFamily="2" charset="-122"/>
              </a:rPr>
              <a:t>   </a:t>
            </a:r>
            <a:endParaRPr lang="en-US" altLang="en-US" sz="2000"/>
          </a:p>
          <a:p>
            <a:pPr eaLnBrk="1" hangingPunct="1">
              <a:buClr>
                <a:srgbClr val="CC0000"/>
              </a:buClr>
              <a:buFontTx/>
              <a:buChar char="•"/>
            </a:pPr>
            <a:endParaRPr lang="en-US" altLang="en-US" sz="2000"/>
          </a:p>
        </p:txBody>
      </p:sp>
    </p:spTree>
    <p:extLst>
      <p:ext uri="{BB962C8B-B14F-4D97-AF65-F5344CB8AC3E}">
        <p14:creationId xmlns:p14="http://schemas.microsoft.com/office/powerpoint/2010/main" val="1043111917"/>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7890" name="Slide Number Placeholder 22">
            <a:extLst>
              <a:ext uri="{FF2B5EF4-FFF2-40B4-BE49-F238E27FC236}">
                <a16:creationId xmlns:a16="http://schemas.microsoft.com/office/drawing/2014/main" id="{D08D6E71-A8F8-3067-CAAA-04880EAD7D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977D9A-79F2-4C7B-A6C5-CA9E37C979FF}" type="slidenum">
              <a:rPr lang="en-US" altLang="en-US">
                <a:solidFill>
                  <a:srgbClr val="FFFFFF"/>
                </a:solidFill>
              </a:rPr>
              <a:pPr/>
              <a:t>274</a:t>
            </a:fld>
            <a:endParaRPr lang="en-US" altLang="en-US">
              <a:solidFill>
                <a:srgbClr val="FFFFFF"/>
              </a:solidFill>
            </a:endParaRPr>
          </a:p>
        </p:txBody>
      </p:sp>
      <p:sp>
        <p:nvSpPr>
          <p:cNvPr id="36867" name="Rectangle 2">
            <a:extLst>
              <a:ext uri="{FF2B5EF4-FFF2-40B4-BE49-F238E27FC236}">
                <a16:creationId xmlns:a16="http://schemas.microsoft.com/office/drawing/2014/main" id="{FB228549-CDF6-A344-B19E-17BAC63E8938}"/>
              </a:ext>
            </a:extLst>
          </p:cNvPr>
          <p:cNvSpPr>
            <a:spLocks noGrp="1"/>
          </p:cNvSpPr>
          <p:nvPr>
            <p:ph type="title" idx="4294967295"/>
          </p:nvPr>
        </p:nvSpPr>
        <p:spPr>
          <a:xfrm>
            <a:off x="2057400" y="406400"/>
            <a:ext cx="8001000" cy="1219200"/>
          </a:xfrm>
          <a:ln w="19050">
            <a:solidFill>
              <a:schemeClr val="tx1"/>
            </a:solidFill>
            <a:headEnd/>
            <a:tailEnd/>
          </a:ln>
        </p:spPr>
        <p:txBody>
          <a:bodyPr>
            <a:normAutofit fontScale="90000"/>
          </a:bodyPr>
          <a:lstStyle/>
          <a:p>
            <a:pPr eaLnBrk="1" fontAlgn="auto" hangingPunct="1">
              <a:spcAft>
                <a:spcPts val="0"/>
              </a:spcAft>
              <a:defRPr/>
            </a:pPr>
            <a:r>
              <a:rPr lang="en-US" altLang="en-US" sz="2800" dirty="0">
                <a:solidFill>
                  <a:schemeClr val="tx1"/>
                </a:solidFill>
              </a:rPr>
              <a:t>Testing Hypotheses Directly by Computing </a:t>
            </a:r>
            <a:r>
              <a:rPr lang="en-US" altLang="en-US" sz="2800" i="1" dirty="0">
                <a:solidFill>
                  <a:schemeClr val="tx1"/>
                </a:solidFill>
              </a:rPr>
              <a:t>p</a:t>
            </a:r>
            <a:r>
              <a:rPr lang="en-US" altLang="en-US" sz="2800" dirty="0">
                <a:solidFill>
                  <a:schemeClr val="tx1"/>
                </a:solidFill>
              </a:rPr>
              <a:t>-Values: The Flashlight Example Cont’d</a:t>
            </a:r>
          </a:p>
        </p:txBody>
      </p:sp>
      <p:sp>
        <p:nvSpPr>
          <p:cNvPr id="37892" name="Rectangle 3">
            <a:extLst>
              <a:ext uri="{FF2B5EF4-FFF2-40B4-BE49-F238E27FC236}">
                <a16:creationId xmlns:a16="http://schemas.microsoft.com/office/drawing/2014/main" id="{C3DD7626-5AC1-9FA0-A6CD-58DD1AB5203B}"/>
              </a:ext>
            </a:extLst>
          </p:cNvPr>
          <p:cNvSpPr>
            <a:spLocks noGrp="1" noChangeArrowheads="1"/>
          </p:cNvSpPr>
          <p:nvPr>
            <p:ph idx="4294967295"/>
          </p:nvPr>
        </p:nvSpPr>
        <p:spPr>
          <a:xfrm>
            <a:off x="1524000" y="2286000"/>
            <a:ext cx="8229600" cy="4287838"/>
          </a:xfrm>
        </p:spPr>
        <p:txBody>
          <a:bodyPr/>
          <a:lstStyle/>
          <a:p>
            <a:pPr eaLnBrk="1" hangingPunct="1">
              <a:buClr>
                <a:srgbClr val="CC0000"/>
              </a:buClr>
              <a:buFontTx/>
              <a:buChar char="•"/>
            </a:pPr>
            <a:r>
              <a:rPr lang="en-US" altLang="en-US" sz="2400"/>
              <a:t>Given the same flashlight example where N = 100, </a:t>
            </a:r>
            <a:r>
              <a:rPr lang="el-GR" altLang="en-US" sz="2400"/>
              <a:t>σ</a:t>
            </a:r>
            <a:r>
              <a:rPr lang="en-US" altLang="en-US" sz="2400"/>
              <a:t> = 4, and       = 150 hours.  If we have an </a:t>
            </a:r>
            <a:r>
              <a:rPr lang="en-US" altLang="en-US" sz="2400" i="1"/>
              <a:t>a priori</a:t>
            </a:r>
            <a:r>
              <a:rPr lang="en-US" altLang="en-US" sz="2400"/>
              <a:t> belief about the mean value of the population, the null and alternative hypotheses are as follows:</a:t>
            </a:r>
          </a:p>
          <a:p>
            <a:pPr eaLnBrk="1" hangingPunct="1">
              <a:buClr>
                <a:srgbClr val="CC0000"/>
              </a:buClr>
              <a:buFontTx/>
              <a:buNone/>
            </a:pPr>
            <a:endParaRPr lang="en-US" altLang="en-US" sz="2400"/>
          </a:p>
          <a:p>
            <a:pPr eaLnBrk="1" hangingPunct="1">
              <a:buClr>
                <a:srgbClr val="CC0000"/>
              </a:buClr>
            </a:pPr>
            <a:r>
              <a:rPr lang="en-US" altLang="zh-CN" sz="2400">
                <a:ea typeface="宋体" panose="02010600030101010101" pitchFamily="2" charset="-122"/>
              </a:rPr>
              <a:t>The null hypothesis is  H</a:t>
            </a:r>
            <a:r>
              <a:rPr lang="en-US" altLang="zh-CN" sz="2400" baseline="-25000">
                <a:ea typeface="宋体" panose="02010600030101010101" pitchFamily="2" charset="-122"/>
              </a:rPr>
              <a:t>0</a:t>
            </a:r>
            <a:r>
              <a:rPr lang="en-US" altLang="zh-CN" sz="2400">
                <a:ea typeface="宋体" panose="02010600030101010101" pitchFamily="2" charset="-122"/>
              </a:rPr>
              <a:t>: </a:t>
            </a:r>
            <a:r>
              <a:rPr lang="en-US" altLang="zh-CN" sz="2400" i="1">
                <a:ea typeface="宋体" panose="02010600030101010101" pitchFamily="2" charset="-122"/>
              </a:rPr>
              <a:t>µ</a:t>
            </a:r>
            <a:r>
              <a:rPr lang="en-US" altLang="zh-CN" sz="2400">
                <a:ea typeface="宋体" panose="02010600030101010101" pitchFamily="2" charset="-122"/>
              </a:rPr>
              <a:t> = 151.</a:t>
            </a:r>
          </a:p>
          <a:p>
            <a:pPr eaLnBrk="1" hangingPunct="1">
              <a:buClr>
                <a:srgbClr val="CC0000"/>
              </a:buClr>
              <a:buFont typeface="Georgia" panose="02040502050405020303" pitchFamily="18" charset="0"/>
              <a:buNone/>
            </a:pPr>
            <a:endParaRPr lang="en-US" altLang="zh-CN" sz="2400">
              <a:ea typeface="宋体" panose="02010600030101010101" pitchFamily="2" charset="-122"/>
            </a:endParaRPr>
          </a:p>
          <a:p>
            <a:pPr eaLnBrk="1" hangingPunct="1">
              <a:buClr>
                <a:srgbClr val="CC0000"/>
              </a:buClr>
            </a:pPr>
            <a:r>
              <a:rPr lang="en-US" altLang="zh-CN" sz="2400">
                <a:ea typeface="宋体" panose="02010600030101010101" pitchFamily="2" charset="-122"/>
              </a:rPr>
              <a:t>The alternative hypothesis is H</a:t>
            </a:r>
            <a:r>
              <a:rPr lang="en-US" altLang="zh-CN" sz="2400" baseline="-25000">
                <a:ea typeface="宋体" panose="02010600030101010101" pitchFamily="2" charset="-122"/>
              </a:rPr>
              <a:t>1</a:t>
            </a:r>
            <a:r>
              <a:rPr lang="en-US" altLang="zh-CN" sz="2400">
                <a:ea typeface="宋体" panose="02010600030101010101" pitchFamily="2" charset="-122"/>
              </a:rPr>
              <a:t>: </a:t>
            </a:r>
            <a:r>
              <a:rPr lang="en-US" altLang="zh-CN" sz="2400" i="1">
                <a:ea typeface="宋体" panose="02010600030101010101" pitchFamily="2" charset="-122"/>
              </a:rPr>
              <a:t>µ</a:t>
            </a:r>
            <a:r>
              <a:rPr lang="en-US" altLang="zh-CN" sz="2400">
                <a:ea typeface="宋体" panose="02010600030101010101" pitchFamily="2" charset="-122"/>
              </a:rPr>
              <a:t> ≠ 151.</a:t>
            </a:r>
          </a:p>
          <a:p>
            <a:pPr eaLnBrk="1" hangingPunct="1">
              <a:buClr>
                <a:srgbClr val="CC0000"/>
              </a:buClr>
              <a:buFont typeface="Georgia" panose="02040502050405020303" pitchFamily="18" charset="0"/>
              <a:buNone/>
            </a:pPr>
            <a:endParaRPr lang="en-US" altLang="en-US" sz="2400"/>
          </a:p>
        </p:txBody>
      </p:sp>
      <p:graphicFrame>
        <p:nvGraphicFramePr>
          <p:cNvPr id="37893" name="Object 6">
            <a:extLst>
              <a:ext uri="{FF2B5EF4-FFF2-40B4-BE49-F238E27FC236}">
                <a16:creationId xmlns:a16="http://schemas.microsoft.com/office/drawing/2014/main" id="{6659AE4A-9FB4-88DD-6E61-48E065DBC56D}"/>
              </a:ext>
            </a:extLst>
          </p:cNvPr>
          <p:cNvGraphicFramePr>
            <a:graphicFrameLocks noChangeAspect="1"/>
          </p:cNvGraphicFramePr>
          <p:nvPr/>
        </p:nvGraphicFramePr>
        <p:xfrm>
          <a:off x="2971800" y="2667000"/>
          <a:ext cx="427038" cy="4572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37893" name="Object 6">
                        <a:extLst>
                          <a:ext uri="{FF2B5EF4-FFF2-40B4-BE49-F238E27FC236}">
                            <a16:creationId xmlns:a16="http://schemas.microsoft.com/office/drawing/2014/main" id="{6659AE4A-9FB4-88DD-6E61-48E065DBC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667000"/>
                        <a:ext cx="4270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49366734"/>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8914" name="Slide Number Placeholder 22">
            <a:extLst>
              <a:ext uri="{FF2B5EF4-FFF2-40B4-BE49-F238E27FC236}">
                <a16:creationId xmlns:a16="http://schemas.microsoft.com/office/drawing/2014/main" id="{46B9A390-2FF1-A2D8-B944-62724FD3437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CC6165-AFC2-4C5C-A8C0-DA90CC751547}" type="slidenum">
              <a:rPr lang="en-US" altLang="en-US">
                <a:solidFill>
                  <a:srgbClr val="FFFFFF"/>
                </a:solidFill>
              </a:rPr>
              <a:pPr/>
              <a:t>275</a:t>
            </a:fld>
            <a:endParaRPr lang="en-US" altLang="en-US">
              <a:solidFill>
                <a:srgbClr val="FFFFFF"/>
              </a:solidFill>
            </a:endParaRPr>
          </a:p>
        </p:txBody>
      </p:sp>
      <p:sp>
        <p:nvSpPr>
          <p:cNvPr id="37891" name="Rectangle 2">
            <a:extLst>
              <a:ext uri="{FF2B5EF4-FFF2-40B4-BE49-F238E27FC236}">
                <a16:creationId xmlns:a16="http://schemas.microsoft.com/office/drawing/2014/main" id="{986BF6F7-7D8B-3C4B-B33B-2DED6ECE23BD}"/>
              </a:ext>
            </a:extLst>
          </p:cNvPr>
          <p:cNvSpPr>
            <a:spLocks noGrp="1"/>
          </p:cNvSpPr>
          <p:nvPr>
            <p:ph type="title" idx="4294967295"/>
          </p:nvPr>
        </p:nvSpPr>
        <p:spPr>
          <a:xfrm>
            <a:off x="1752600" y="457200"/>
            <a:ext cx="8229600" cy="1066800"/>
          </a:xfrm>
          <a:ln w="19050">
            <a:solidFill>
              <a:schemeClr val="tx1"/>
            </a:solidFill>
            <a:headEnd/>
            <a:tailEnd/>
          </a:ln>
        </p:spPr>
        <p:txBody>
          <a:bodyPr>
            <a:normAutofit fontScale="90000"/>
          </a:bodyPr>
          <a:lstStyle/>
          <a:p>
            <a:pPr eaLnBrk="1" fontAlgn="auto" hangingPunct="1">
              <a:spcAft>
                <a:spcPts val="0"/>
              </a:spcAft>
              <a:defRPr/>
            </a:pPr>
            <a:r>
              <a:rPr lang="en-US" altLang="en-US" sz="2700" dirty="0">
                <a:solidFill>
                  <a:schemeClr val="tx1"/>
                </a:solidFill>
              </a:rPr>
              <a:t>Testing Hypotheses Directly by Computing </a:t>
            </a:r>
            <a:r>
              <a:rPr lang="en-US" altLang="en-US" sz="2700" i="1" dirty="0">
                <a:solidFill>
                  <a:schemeClr val="tx1"/>
                </a:solidFill>
              </a:rPr>
              <a:t>p</a:t>
            </a:r>
            <a:r>
              <a:rPr lang="en-US" altLang="en-US" sz="2700" dirty="0">
                <a:solidFill>
                  <a:schemeClr val="tx1"/>
                </a:solidFill>
              </a:rPr>
              <a:t>-Values: The Flashlight Example Cont’d</a:t>
            </a:r>
          </a:p>
        </p:txBody>
      </p:sp>
      <p:sp>
        <p:nvSpPr>
          <p:cNvPr id="38916" name="Rectangle 3">
            <a:extLst>
              <a:ext uri="{FF2B5EF4-FFF2-40B4-BE49-F238E27FC236}">
                <a16:creationId xmlns:a16="http://schemas.microsoft.com/office/drawing/2014/main" id="{0D1D1B96-17FF-B73C-11A0-04AD0CA1696B}"/>
              </a:ext>
            </a:extLst>
          </p:cNvPr>
          <p:cNvSpPr>
            <a:spLocks noGrp="1" noChangeArrowheads="1"/>
          </p:cNvSpPr>
          <p:nvPr>
            <p:ph idx="4294967295"/>
          </p:nvPr>
        </p:nvSpPr>
        <p:spPr>
          <a:xfrm>
            <a:off x="1524000" y="2057400"/>
            <a:ext cx="8229600" cy="4516438"/>
          </a:xfrm>
        </p:spPr>
        <p:txBody>
          <a:bodyPr/>
          <a:lstStyle/>
          <a:p>
            <a:pPr eaLnBrk="1" hangingPunct="1">
              <a:buClr>
                <a:srgbClr val="CC0000"/>
              </a:buClr>
            </a:pPr>
            <a:r>
              <a:rPr lang="en-US" altLang="zh-CN" sz="2400">
                <a:ea typeface="宋体" panose="02010600030101010101" pitchFamily="2" charset="-122"/>
              </a:rPr>
              <a:t>We assume the H</a:t>
            </a:r>
            <a:r>
              <a:rPr lang="en-US" altLang="zh-CN" sz="2400" baseline="-25000">
                <a:ea typeface="宋体" panose="02010600030101010101" pitchFamily="2" charset="-122"/>
              </a:rPr>
              <a:t>0</a:t>
            </a:r>
            <a:r>
              <a:rPr lang="en-US" altLang="zh-CN" sz="2400">
                <a:ea typeface="宋体" panose="02010600030101010101" pitchFamily="2" charset="-122"/>
              </a:rPr>
              <a:t> to be true (that </a:t>
            </a:r>
            <a:r>
              <a:rPr lang="en-US" altLang="zh-CN" sz="2400" i="1">
                <a:ea typeface="宋体" panose="02010600030101010101" pitchFamily="2" charset="-122"/>
              </a:rPr>
              <a:t>µ</a:t>
            </a:r>
            <a:r>
              <a:rPr lang="en-US" altLang="zh-CN" sz="2400">
                <a:ea typeface="宋体" panose="02010600030101010101" pitchFamily="2" charset="-122"/>
              </a:rPr>
              <a:t> = 151), and use the CLT to identify the relevant sampling distribution of means that will provide us with the information to determine the probability of occurrence of all possible sample mean outcomes given H</a:t>
            </a:r>
            <a:r>
              <a:rPr lang="en-US" altLang="zh-CN" sz="2400" baseline="-25000">
                <a:ea typeface="宋体" panose="02010600030101010101" pitchFamily="2" charset="-122"/>
              </a:rPr>
              <a:t>0</a:t>
            </a:r>
            <a:r>
              <a:rPr lang="en-US" altLang="zh-CN" sz="2400">
                <a:ea typeface="宋体" panose="02010600030101010101" pitchFamily="2" charset="-122"/>
              </a:rPr>
              <a:t> to be true .</a:t>
            </a:r>
          </a:p>
          <a:p>
            <a:pPr eaLnBrk="1" hangingPunct="1">
              <a:buClr>
                <a:srgbClr val="CC0000"/>
              </a:buClr>
            </a:pPr>
            <a:r>
              <a:rPr lang="en-US" altLang="zh-CN" sz="2400">
                <a:ea typeface="宋体" panose="02010600030101010101" pitchFamily="2" charset="-122"/>
              </a:rPr>
              <a:t>Those sample mean outcomes which have reasonably high probabilities of occurrence are deemed likely to occur by chance (they are consistent with the null hypothesis) and those which do not have reasonably high probabilities of occurrence are deemed unlikely to occur by chance (they are not consistent with the null hypothesis).</a:t>
            </a:r>
            <a:r>
              <a:rPr lang="en-US" altLang="zh-CN" sz="2000">
                <a:ea typeface="宋体" panose="02010600030101010101" pitchFamily="2" charset="-122"/>
              </a:rPr>
              <a:t> </a:t>
            </a:r>
          </a:p>
          <a:p>
            <a:pPr eaLnBrk="1" hangingPunct="1">
              <a:buFont typeface="Georgia" panose="02040502050405020303" pitchFamily="18" charset="0"/>
              <a:buNone/>
            </a:pPr>
            <a:endParaRPr lang="en-US" altLang="en-US" sz="2000">
              <a:ea typeface="宋体" panose="02010600030101010101" pitchFamily="2" charset="-122"/>
            </a:endParaRPr>
          </a:p>
        </p:txBody>
      </p:sp>
    </p:spTree>
    <p:extLst>
      <p:ext uri="{BB962C8B-B14F-4D97-AF65-F5344CB8AC3E}">
        <p14:creationId xmlns:p14="http://schemas.microsoft.com/office/powerpoint/2010/main" val="1030919979"/>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9938" name="Slide Number Placeholder 22">
            <a:extLst>
              <a:ext uri="{FF2B5EF4-FFF2-40B4-BE49-F238E27FC236}">
                <a16:creationId xmlns:a16="http://schemas.microsoft.com/office/drawing/2014/main" id="{7587F4B4-E607-7D6B-3292-8D41190333B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4D86DB4-4036-47AC-9319-751D13A838E0}" type="slidenum">
              <a:rPr lang="en-US" altLang="en-US">
                <a:solidFill>
                  <a:srgbClr val="FFFFFF"/>
                </a:solidFill>
              </a:rPr>
              <a:pPr/>
              <a:t>276</a:t>
            </a:fld>
            <a:endParaRPr lang="en-US" altLang="en-US">
              <a:solidFill>
                <a:srgbClr val="FFFFFF"/>
              </a:solidFill>
            </a:endParaRPr>
          </a:p>
        </p:txBody>
      </p:sp>
      <p:sp>
        <p:nvSpPr>
          <p:cNvPr id="38915" name="Rectangle 2">
            <a:extLst>
              <a:ext uri="{FF2B5EF4-FFF2-40B4-BE49-F238E27FC236}">
                <a16:creationId xmlns:a16="http://schemas.microsoft.com/office/drawing/2014/main" id="{B6D9E5B5-B727-AC40-9BD7-D7362127E160}"/>
              </a:ext>
            </a:extLst>
          </p:cNvPr>
          <p:cNvSpPr>
            <a:spLocks noGrp="1"/>
          </p:cNvSpPr>
          <p:nvPr>
            <p:ph type="title" idx="4294967295"/>
          </p:nvPr>
        </p:nvSpPr>
        <p:spPr>
          <a:xfrm>
            <a:off x="1828800" y="381000"/>
            <a:ext cx="8153400" cy="1143000"/>
          </a:xfrm>
          <a:ln w="19050">
            <a:solidFill>
              <a:schemeClr val="tx1"/>
            </a:solidFill>
            <a:headEnd/>
            <a:tailEnd/>
          </a:ln>
        </p:spPr>
        <p:txBody>
          <a:bodyPr>
            <a:normAutofit fontScale="90000"/>
          </a:bodyPr>
          <a:lstStyle/>
          <a:p>
            <a:pPr eaLnBrk="1" fontAlgn="auto" hangingPunct="1">
              <a:spcAft>
                <a:spcPts val="0"/>
              </a:spcAft>
              <a:defRPr/>
            </a:pPr>
            <a:r>
              <a:rPr lang="en-US" altLang="en-US" sz="2800" dirty="0">
                <a:solidFill>
                  <a:schemeClr val="tx1"/>
                </a:solidFill>
              </a:rPr>
              <a:t>Testing Hypotheses Directly by Computing </a:t>
            </a:r>
            <a:r>
              <a:rPr lang="en-US" altLang="en-US" sz="2800" i="1" dirty="0">
                <a:solidFill>
                  <a:schemeClr val="tx1"/>
                </a:solidFill>
              </a:rPr>
              <a:t>p</a:t>
            </a:r>
            <a:r>
              <a:rPr lang="en-US" altLang="en-US" sz="2800" dirty="0">
                <a:solidFill>
                  <a:schemeClr val="tx1"/>
                </a:solidFill>
              </a:rPr>
              <a:t>-Values: The Flashlight Example Cont’d</a:t>
            </a:r>
          </a:p>
        </p:txBody>
      </p:sp>
      <p:sp>
        <p:nvSpPr>
          <p:cNvPr id="39940" name="Rectangle 3">
            <a:extLst>
              <a:ext uri="{FF2B5EF4-FFF2-40B4-BE49-F238E27FC236}">
                <a16:creationId xmlns:a16="http://schemas.microsoft.com/office/drawing/2014/main" id="{C5C3ABC0-6169-8B30-F28D-3E4750F337FA}"/>
              </a:ext>
            </a:extLst>
          </p:cNvPr>
          <p:cNvSpPr>
            <a:spLocks noGrp="1" noChangeArrowheads="1"/>
          </p:cNvSpPr>
          <p:nvPr>
            <p:ph idx="4294967295"/>
          </p:nvPr>
        </p:nvSpPr>
        <p:spPr>
          <a:xfrm>
            <a:off x="2209800" y="2057400"/>
            <a:ext cx="8458200" cy="4516438"/>
          </a:xfrm>
        </p:spPr>
        <p:txBody>
          <a:bodyPr/>
          <a:lstStyle/>
          <a:p>
            <a:pPr eaLnBrk="1" hangingPunct="1">
              <a:buClr>
                <a:srgbClr val="CC0000"/>
              </a:buClr>
              <a:buFontTx/>
              <a:buChar char="•"/>
            </a:pPr>
            <a:r>
              <a:rPr lang="en-US" altLang="zh-CN" sz="2000">
                <a:ea typeface="宋体" panose="02010600030101010101" pitchFamily="2" charset="-122"/>
              </a:rPr>
              <a:t>In this example, we know from the CLT that the sampling distribution of means is approximately normally distributed, with mean</a:t>
            </a:r>
            <a:r>
              <a:rPr lang="en-US" altLang="zh-CN" sz="2000" b="1">
                <a:ea typeface="宋体" panose="02010600030101010101" pitchFamily="2" charset="-122"/>
              </a:rPr>
              <a:t> </a:t>
            </a:r>
            <a:r>
              <a:rPr lang="en-US" altLang="zh-CN" sz="2000">
                <a:ea typeface="宋体" panose="02010600030101010101" pitchFamily="2" charset="-122"/>
              </a:rPr>
              <a:t>= 151 and standard deviation </a:t>
            </a:r>
            <a:r>
              <a:rPr lang="en-US" altLang="zh-CN" sz="2000">
                <a:ea typeface="宋体" panose="02010600030101010101" pitchFamily="2" charset="-122"/>
                <a:sym typeface="Symbol" panose="05050102010706020507" pitchFamily="18" charset="2"/>
              </a:rPr>
              <a:t></a:t>
            </a:r>
            <a:r>
              <a:rPr lang="en-US" altLang="zh-CN" sz="2000">
                <a:ea typeface="宋体" panose="02010600030101010101" pitchFamily="2" charset="-122"/>
              </a:rPr>
              <a:t>/√N = 4/ √ 100 = 0.4.  </a:t>
            </a:r>
          </a:p>
          <a:p>
            <a:pPr eaLnBrk="1" hangingPunct="1">
              <a:buClr>
                <a:srgbClr val="CC0000"/>
              </a:buClr>
              <a:buFontTx/>
              <a:buChar char="•"/>
            </a:pPr>
            <a:r>
              <a:rPr lang="en-US" altLang="zh-CN" sz="2000">
                <a:ea typeface="宋体" panose="02010600030101010101" pitchFamily="2" charset="-122"/>
              </a:rPr>
              <a:t>The sampling distribution of means is given in the figure in the next slide.</a:t>
            </a:r>
          </a:p>
          <a:p>
            <a:pPr eaLnBrk="1" hangingPunct="1">
              <a:buClr>
                <a:srgbClr val="CC0000"/>
              </a:buClr>
              <a:buFontTx/>
              <a:buChar char="•"/>
            </a:pPr>
            <a:r>
              <a:rPr lang="en-US" altLang="zh-CN" sz="2000">
                <a:ea typeface="宋体" panose="02010600030101010101" pitchFamily="2" charset="-122"/>
              </a:rPr>
              <a:t>The shaded area under the curve represents the probability of obtaining a sample mean by chance that is as or more extreme than the actual sample mean observed in either direction, given that the null hypothesis is true. </a:t>
            </a:r>
          </a:p>
          <a:p>
            <a:pPr eaLnBrk="1" hangingPunct="1">
              <a:buClr>
                <a:srgbClr val="CC0000"/>
              </a:buClr>
              <a:buFontTx/>
              <a:buChar char="•"/>
            </a:pPr>
            <a:r>
              <a:rPr lang="en-US" altLang="zh-CN" sz="2000">
                <a:ea typeface="宋体" panose="02010600030101010101" pitchFamily="2" charset="-122"/>
              </a:rPr>
              <a:t>This probability is called the </a:t>
            </a:r>
            <a:r>
              <a:rPr lang="en-US" altLang="zh-CN" sz="2000" i="1">
                <a:ea typeface="宋体" panose="02010600030101010101" pitchFamily="2" charset="-122"/>
              </a:rPr>
              <a:t>p-value</a:t>
            </a:r>
            <a:r>
              <a:rPr lang="en-US" altLang="zh-CN" sz="2000">
                <a:ea typeface="宋体" panose="02010600030101010101" pitchFamily="2" charset="-122"/>
              </a:rPr>
              <a:t> of the test and is an index of how </a:t>
            </a:r>
          </a:p>
          <a:p>
            <a:pPr eaLnBrk="1" hangingPunct="1">
              <a:buClr>
                <a:srgbClr val="CC0000"/>
              </a:buClr>
              <a:buFontTx/>
              <a:buNone/>
            </a:pPr>
            <a:r>
              <a:rPr lang="en-US" altLang="zh-CN" sz="2000">
                <a:ea typeface="宋体" panose="02010600030101010101" pitchFamily="2" charset="-122"/>
              </a:rPr>
              <a:t>    consistent the observed sample mean is with the hypothesized population mean.  </a:t>
            </a:r>
          </a:p>
          <a:p>
            <a:pPr eaLnBrk="1" hangingPunct="1">
              <a:buClr>
                <a:srgbClr val="CC0000"/>
              </a:buClr>
              <a:buFontTx/>
              <a:buChar char="•"/>
            </a:pPr>
            <a:r>
              <a:rPr lang="en-US" altLang="zh-CN" sz="2000">
                <a:ea typeface="宋体" panose="02010600030101010101" pitchFamily="2" charset="-122"/>
              </a:rPr>
              <a:t>Said differently, the </a:t>
            </a:r>
            <a:r>
              <a:rPr lang="en-US" altLang="zh-CN" sz="2000" i="1">
                <a:ea typeface="宋体" panose="02010600030101010101" pitchFamily="2" charset="-122"/>
              </a:rPr>
              <a:t>p</a:t>
            </a:r>
            <a:r>
              <a:rPr lang="en-US" altLang="zh-CN" sz="2000">
                <a:ea typeface="宋体" panose="02010600030101010101" pitchFamily="2" charset="-122"/>
              </a:rPr>
              <a:t>-value is an indication of the strength of evidence to reject or not to reject the null hypothesis in favor of the alternative.</a:t>
            </a:r>
          </a:p>
          <a:p>
            <a:pPr eaLnBrk="1" hangingPunct="1">
              <a:buFont typeface="Georgia" panose="02040502050405020303" pitchFamily="18" charset="0"/>
              <a:buNone/>
            </a:pPr>
            <a:endParaRPr lang="en-US" altLang="en-US" sz="2000">
              <a:ea typeface="宋体" panose="02010600030101010101" pitchFamily="2" charset="-122"/>
            </a:endParaRPr>
          </a:p>
        </p:txBody>
      </p:sp>
    </p:spTree>
    <p:extLst>
      <p:ext uri="{BB962C8B-B14F-4D97-AF65-F5344CB8AC3E}">
        <p14:creationId xmlns:p14="http://schemas.microsoft.com/office/powerpoint/2010/main" val="94653085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62" name="Slide Number Placeholder 22">
            <a:extLst>
              <a:ext uri="{FF2B5EF4-FFF2-40B4-BE49-F238E27FC236}">
                <a16:creationId xmlns:a16="http://schemas.microsoft.com/office/drawing/2014/main" id="{36924084-0AC5-BF47-7436-9F60BF66041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30A62A3-E42F-4556-BC58-7C69EBFF52BE}" type="slidenum">
              <a:rPr lang="en-US" altLang="en-US">
                <a:solidFill>
                  <a:srgbClr val="FFFFFF"/>
                </a:solidFill>
              </a:rPr>
              <a:pPr/>
              <a:t>277</a:t>
            </a:fld>
            <a:endParaRPr lang="en-US" altLang="en-US">
              <a:solidFill>
                <a:srgbClr val="FFFFFF"/>
              </a:solidFill>
            </a:endParaRPr>
          </a:p>
        </p:txBody>
      </p:sp>
      <p:sp>
        <p:nvSpPr>
          <p:cNvPr id="39939" name="Rectangle 2">
            <a:extLst>
              <a:ext uri="{FF2B5EF4-FFF2-40B4-BE49-F238E27FC236}">
                <a16:creationId xmlns:a16="http://schemas.microsoft.com/office/drawing/2014/main" id="{DB620737-3618-7543-9398-E1C6F9E1F598}"/>
              </a:ext>
            </a:extLst>
          </p:cNvPr>
          <p:cNvSpPr>
            <a:spLocks noGrp="1"/>
          </p:cNvSpPr>
          <p:nvPr>
            <p:ph type="title" idx="4294967295"/>
          </p:nvPr>
        </p:nvSpPr>
        <p:spPr>
          <a:xfrm>
            <a:off x="1752600" y="381000"/>
            <a:ext cx="8458200" cy="12192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Testing Hypotheses Directly by Computing </a:t>
            </a:r>
            <a:r>
              <a:rPr lang="en-US" altLang="en-US" sz="2800" i="1" dirty="0">
                <a:solidFill>
                  <a:schemeClr val="tx1"/>
                </a:solidFill>
              </a:rPr>
              <a:t>p</a:t>
            </a:r>
            <a:r>
              <a:rPr lang="en-US" altLang="en-US" sz="2800" dirty="0">
                <a:solidFill>
                  <a:schemeClr val="tx1"/>
                </a:solidFill>
              </a:rPr>
              <a:t>-Values: The Flashlight Example Cont’d </a:t>
            </a:r>
            <a:br>
              <a:rPr lang="en-US" altLang="en-US" sz="3600" dirty="0">
                <a:solidFill>
                  <a:schemeClr val="tx1"/>
                </a:solidFill>
              </a:rPr>
            </a:br>
            <a:endParaRPr lang="en-US" altLang="en-US" sz="3600" dirty="0">
              <a:solidFill>
                <a:schemeClr val="tx1"/>
              </a:solidFill>
            </a:endParaRPr>
          </a:p>
        </p:txBody>
      </p:sp>
      <p:sp>
        <p:nvSpPr>
          <p:cNvPr id="40964" name="Rectangle 3">
            <a:extLst>
              <a:ext uri="{FF2B5EF4-FFF2-40B4-BE49-F238E27FC236}">
                <a16:creationId xmlns:a16="http://schemas.microsoft.com/office/drawing/2014/main" id="{8FEFDD4D-AB68-CECE-9119-0545A308E38E}"/>
              </a:ext>
            </a:extLst>
          </p:cNvPr>
          <p:cNvSpPr>
            <a:spLocks noGrp="1" noChangeArrowheads="1"/>
          </p:cNvSpPr>
          <p:nvPr>
            <p:ph idx="4294967295"/>
          </p:nvPr>
        </p:nvSpPr>
        <p:spPr>
          <a:xfrm>
            <a:off x="1752600" y="1828800"/>
            <a:ext cx="8915400" cy="4745038"/>
          </a:xfrm>
        </p:spPr>
        <p:txBody>
          <a:bodyPr/>
          <a:lstStyle/>
          <a:p>
            <a:pPr eaLnBrk="1" hangingPunct="1">
              <a:buFont typeface="Georgia" panose="02040502050405020303" pitchFamily="18" charset="0"/>
              <a:buNone/>
            </a:pPr>
            <a:r>
              <a:rPr lang="en-US" altLang="zh-CN" sz="2000">
                <a:ea typeface="宋体" panose="02010600030101010101" pitchFamily="2" charset="-122"/>
              </a:rPr>
              <a:t>Because the observed sample mean of 150 is one point different from the hypothesized mean of 151, the values marking off the red areas are 150 on the left and 152 on the right.  </a:t>
            </a:r>
            <a:endParaRPr lang="en-US" altLang="en-US" sz="2000">
              <a:ea typeface="宋体" panose="02010600030101010101" pitchFamily="2" charset="-122"/>
            </a:endParaRPr>
          </a:p>
        </p:txBody>
      </p:sp>
      <p:sp>
        <p:nvSpPr>
          <p:cNvPr id="40965" name="Line 11">
            <a:extLst>
              <a:ext uri="{FF2B5EF4-FFF2-40B4-BE49-F238E27FC236}">
                <a16:creationId xmlns:a16="http://schemas.microsoft.com/office/drawing/2014/main" id="{A8DF15C6-0C0A-2687-7F82-14F36655D584}"/>
              </a:ext>
            </a:extLst>
          </p:cNvPr>
          <p:cNvSpPr>
            <a:spLocks noChangeShapeType="1"/>
          </p:cNvSpPr>
          <p:nvPr/>
        </p:nvSpPr>
        <p:spPr bwMode="auto">
          <a:xfrm>
            <a:off x="4953000" y="62484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6" name="Line 13">
            <a:extLst>
              <a:ext uri="{FF2B5EF4-FFF2-40B4-BE49-F238E27FC236}">
                <a16:creationId xmlns:a16="http://schemas.microsoft.com/office/drawing/2014/main" id="{BECC3181-22B3-2853-7801-5C9381EF6A36}"/>
              </a:ext>
            </a:extLst>
          </p:cNvPr>
          <p:cNvSpPr>
            <a:spLocks noChangeShapeType="1"/>
          </p:cNvSpPr>
          <p:nvPr/>
        </p:nvSpPr>
        <p:spPr bwMode="auto">
          <a:xfrm>
            <a:off x="6477000" y="62484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7" name="Line 15">
            <a:extLst>
              <a:ext uri="{FF2B5EF4-FFF2-40B4-BE49-F238E27FC236}">
                <a16:creationId xmlns:a16="http://schemas.microsoft.com/office/drawing/2014/main" id="{3D940919-FCC0-6783-A122-EA59246EEAE9}"/>
              </a:ext>
            </a:extLst>
          </p:cNvPr>
          <p:cNvSpPr>
            <a:spLocks noChangeShapeType="1"/>
          </p:cNvSpPr>
          <p:nvPr/>
        </p:nvSpPr>
        <p:spPr bwMode="auto">
          <a:xfrm>
            <a:off x="6553200" y="62484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0968" name="Picture 20" descr="Figure -- Histogram from Chapter 10 power point">
            <a:extLst>
              <a:ext uri="{FF2B5EF4-FFF2-40B4-BE49-F238E27FC236}">
                <a16:creationId xmlns:a16="http://schemas.microsoft.com/office/drawing/2014/main" id="{EB88F6B5-9758-F4EA-4DC2-1AB4DFE8A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971801"/>
            <a:ext cx="47244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7495360"/>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1986" name="Slide Number Placeholder 22">
            <a:extLst>
              <a:ext uri="{FF2B5EF4-FFF2-40B4-BE49-F238E27FC236}">
                <a16:creationId xmlns:a16="http://schemas.microsoft.com/office/drawing/2014/main" id="{F603EAD4-4314-08B2-6B8E-61708E28175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47468DC-A243-4571-8D4E-136DE478D6C9}" type="slidenum">
              <a:rPr lang="en-US" altLang="en-US">
                <a:solidFill>
                  <a:srgbClr val="FFFFFF"/>
                </a:solidFill>
              </a:rPr>
              <a:pPr/>
              <a:t>278</a:t>
            </a:fld>
            <a:endParaRPr lang="en-US" altLang="en-US">
              <a:solidFill>
                <a:srgbClr val="FFFFFF"/>
              </a:solidFill>
            </a:endParaRPr>
          </a:p>
        </p:txBody>
      </p:sp>
      <p:sp>
        <p:nvSpPr>
          <p:cNvPr id="40963" name="Rectangle 2">
            <a:extLst>
              <a:ext uri="{FF2B5EF4-FFF2-40B4-BE49-F238E27FC236}">
                <a16:creationId xmlns:a16="http://schemas.microsoft.com/office/drawing/2014/main" id="{57F0A342-9BEA-AE48-BAE2-5C637943F4CE}"/>
              </a:ext>
            </a:extLst>
          </p:cNvPr>
          <p:cNvSpPr>
            <a:spLocks noGrp="1"/>
          </p:cNvSpPr>
          <p:nvPr>
            <p:ph type="title" idx="4294967295"/>
          </p:nvPr>
        </p:nvSpPr>
        <p:spPr>
          <a:xfrm>
            <a:off x="1752600" y="304800"/>
            <a:ext cx="8229600" cy="1143000"/>
          </a:xfrm>
          <a:ln w="19050">
            <a:solidFill>
              <a:schemeClr val="tx1"/>
            </a:solidFill>
            <a:headEnd/>
            <a:tailEnd/>
          </a:ln>
        </p:spPr>
        <p:txBody>
          <a:bodyPr/>
          <a:lstStyle/>
          <a:p>
            <a:pPr eaLnBrk="1" fontAlgn="auto" hangingPunct="1">
              <a:spcAft>
                <a:spcPts val="0"/>
              </a:spcAft>
              <a:defRPr/>
            </a:pPr>
            <a:r>
              <a:rPr lang="en-US" altLang="en-US" sz="2400" dirty="0">
                <a:solidFill>
                  <a:schemeClr val="tx1"/>
                </a:solidFill>
              </a:rPr>
              <a:t>Testing Hypotheses Directly by Computing </a:t>
            </a:r>
            <a:r>
              <a:rPr lang="en-US" altLang="en-US" sz="2400" i="1" dirty="0">
                <a:solidFill>
                  <a:schemeClr val="tx1"/>
                </a:solidFill>
              </a:rPr>
              <a:t>p</a:t>
            </a:r>
            <a:r>
              <a:rPr lang="en-US" altLang="en-US" sz="2400" dirty="0">
                <a:solidFill>
                  <a:schemeClr val="tx1"/>
                </a:solidFill>
              </a:rPr>
              <a:t>-Values: The Flashlight Example Cont’d</a:t>
            </a:r>
          </a:p>
        </p:txBody>
      </p:sp>
      <p:sp>
        <p:nvSpPr>
          <p:cNvPr id="41988" name="Rectangle 3">
            <a:extLst>
              <a:ext uri="{FF2B5EF4-FFF2-40B4-BE49-F238E27FC236}">
                <a16:creationId xmlns:a16="http://schemas.microsoft.com/office/drawing/2014/main" id="{476377DC-0B98-4247-E528-5FD7605A7DDE}"/>
              </a:ext>
            </a:extLst>
          </p:cNvPr>
          <p:cNvSpPr>
            <a:spLocks noGrp="1" noChangeArrowheads="1"/>
          </p:cNvSpPr>
          <p:nvPr>
            <p:ph idx="4294967295"/>
          </p:nvPr>
        </p:nvSpPr>
        <p:spPr>
          <a:xfrm>
            <a:off x="1752600" y="2057400"/>
            <a:ext cx="8915400" cy="4516438"/>
          </a:xfrm>
        </p:spPr>
        <p:txBody>
          <a:bodyPr/>
          <a:lstStyle/>
          <a:p>
            <a:pPr eaLnBrk="1" hangingPunct="1">
              <a:buClr>
                <a:srgbClr val="CC0000"/>
              </a:buClr>
            </a:pPr>
            <a:r>
              <a:rPr lang="en-US" altLang="zh-CN" sz="2400">
                <a:ea typeface="宋体" panose="02010600030101010101" pitchFamily="2" charset="-122"/>
              </a:rPr>
              <a:t>The </a:t>
            </a:r>
            <a:r>
              <a:rPr lang="en-US" altLang="zh-CN" sz="2400" i="1">
                <a:ea typeface="宋体" panose="02010600030101010101" pitchFamily="2" charset="-122"/>
              </a:rPr>
              <a:t>p-value</a:t>
            </a:r>
            <a:r>
              <a:rPr lang="en-US" altLang="zh-CN" sz="2400">
                <a:ea typeface="宋体" panose="02010600030101010101" pitchFamily="2" charset="-122"/>
              </a:rPr>
              <a:t>, in this case, is the probability of obtaining a sample mean of 150 or less, or 152 or more when the population mean is 151. </a:t>
            </a:r>
          </a:p>
          <a:p>
            <a:pPr eaLnBrk="1" hangingPunct="1">
              <a:buClr>
                <a:srgbClr val="CC0000"/>
              </a:buClr>
            </a:pPr>
            <a:r>
              <a:rPr lang="en-US" altLang="zh-CN" sz="2400">
                <a:ea typeface="宋体" panose="02010600030101010101" pitchFamily="2" charset="-122"/>
              </a:rPr>
              <a:t>Using techniques of Chapter 8, we find that this probability is .0124.</a:t>
            </a:r>
          </a:p>
          <a:p>
            <a:pPr eaLnBrk="1" hangingPunct="1">
              <a:buClr>
                <a:srgbClr val="CC0000"/>
              </a:buClr>
              <a:buFontTx/>
              <a:buChar char="•"/>
            </a:pPr>
            <a:r>
              <a:rPr lang="en-US" altLang="zh-CN" sz="2400">
                <a:ea typeface="宋体" panose="02010600030101010101" pitchFamily="2" charset="-122"/>
              </a:rPr>
              <a:t>Because this probability is so small given that the null hypothesis is true, it is very unlikely for us to have observed this result or one more extreme by chance. </a:t>
            </a:r>
          </a:p>
          <a:p>
            <a:pPr eaLnBrk="1" hangingPunct="1">
              <a:buClr>
                <a:srgbClr val="CC0000"/>
              </a:buClr>
              <a:buFontTx/>
              <a:buChar char="•"/>
            </a:pPr>
            <a:r>
              <a:rPr lang="en-US" altLang="zh-CN" sz="2400">
                <a:ea typeface="宋体" panose="02010600030101010101" pitchFamily="2" charset="-122"/>
              </a:rPr>
              <a:t>Accordingly, we conclude that the null hypothesis is likely not true (that it is implausible) and we reject it in favor of the alternative hypothesis that </a:t>
            </a:r>
            <a:r>
              <a:rPr lang="en-US" altLang="zh-CN" sz="2400">
                <a:latin typeface="Symbol" panose="05050102010706020507" pitchFamily="18" charset="2"/>
                <a:ea typeface="宋体" panose="02010600030101010101" pitchFamily="2" charset="-122"/>
              </a:rPr>
              <a:t>m</a:t>
            </a:r>
            <a:r>
              <a:rPr lang="en-US" altLang="zh-CN" sz="2400">
                <a:ea typeface="宋体" panose="02010600030101010101" pitchFamily="2" charset="-122"/>
              </a:rPr>
              <a:t> is different from 151.</a:t>
            </a:r>
            <a:r>
              <a:rPr lang="en-US" altLang="zh-CN" sz="2000">
                <a:ea typeface="宋体" panose="02010600030101010101" pitchFamily="2" charset="-122"/>
              </a:rPr>
              <a:t>  </a:t>
            </a:r>
          </a:p>
          <a:p>
            <a:pPr eaLnBrk="1" hangingPunct="1">
              <a:buClr>
                <a:srgbClr val="CC0000"/>
              </a:buClr>
              <a:buFont typeface="Georgia" panose="02040502050405020303" pitchFamily="18" charset="0"/>
              <a:buNone/>
            </a:pPr>
            <a:endParaRPr lang="en-US" altLang="zh-CN" sz="2000" b="1">
              <a:ea typeface="宋体" panose="02010600030101010101" pitchFamily="2" charset="-122"/>
            </a:endParaRPr>
          </a:p>
        </p:txBody>
      </p:sp>
    </p:spTree>
    <p:extLst>
      <p:ext uri="{BB962C8B-B14F-4D97-AF65-F5344CB8AC3E}">
        <p14:creationId xmlns:p14="http://schemas.microsoft.com/office/powerpoint/2010/main" val="283263710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010" name="Slide Number Placeholder 22">
            <a:extLst>
              <a:ext uri="{FF2B5EF4-FFF2-40B4-BE49-F238E27FC236}">
                <a16:creationId xmlns:a16="http://schemas.microsoft.com/office/drawing/2014/main" id="{3451E953-CDDE-EDB3-4D8B-D927194F1A6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9BFA19C-75B5-48FB-BA26-B8288307483E}" type="slidenum">
              <a:rPr lang="en-US" altLang="en-US">
                <a:solidFill>
                  <a:srgbClr val="FFFFFF"/>
                </a:solidFill>
              </a:rPr>
              <a:pPr/>
              <a:t>279</a:t>
            </a:fld>
            <a:endParaRPr lang="en-US" altLang="en-US">
              <a:solidFill>
                <a:srgbClr val="FFFFFF"/>
              </a:solidFill>
            </a:endParaRPr>
          </a:p>
        </p:txBody>
      </p:sp>
      <p:sp>
        <p:nvSpPr>
          <p:cNvPr id="41987" name="Rectangle 2">
            <a:extLst>
              <a:ext uri="{FF2B5EF4-FFF2-40B4-BE49-F238E27FC236}">
                <a16:creationId xmlns:a16="http://schemas.microsoft.com/office/drawing/2014/main" id="{ED9CAC90-DA97-4944-A3FB-A0998F885D2F}"/>
              </a:ext>
            </a:extLst>
          </p:cNvPr>
          <p:cNvSpPr>
            <a:spLocks noGrp="1"/>
          </p:cNvSpPr>
          <p:nvPr>
            <p:ph type="title" idx="4294967295"/>
          </p:nvPr>
        </p:nvSpPr>
        <p:spPr>
          <a:xfrm>
            <a:off x="1752600" y="457200"/>
            <a:ext cx="8229600" cy="9144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Testing Hypotheses Directly: The Significance Level </a:t>
            </a:r>
            <a:br>
              <a:rPr lang="en-US" altLang="en-US" sz="3600" dirty="0">
                <a:solidFill>
                  <a:schemeClr val="tx1"/>
                </a:solidFill>
              </a:rPr>
            </a:br>
            <a:endParaRPr lang="en-US" altLang="en-US" sz="3600" dirty="0">
              <a:solidFill>
                <a:schemeClr val="tx1"/>
              </a:solidFill>
            </a:endParaRPr>
          </a:p>
        </p:txBody>
      </p:sp>
      <p:sp>
        <p:nvSpPr>
          <p:cNvPr id="43012" name="Rectangle 3">
            <a:extLst>
              <a:ext uri="{FF2B5EF4-FFF2-40B4-BE49-F238E27FC236}">
                <a16:creationId xmlns:a16="http://schemas.microsoft.com/office/drawing/2014/main" id="{00F61702-23F0-2C04-2682-770692743E6E}"/>
              </a:ext>
            </a:extLst>
          </p:cNvPr>
          <p:cNvSpPr>
            <a:spLocks noGrp="1" noChangeArrowheads="1"/>
          </p:cNvSpPr>
          <p:nvPr>
            <p:ph idx="4294967295"/>
          </p:nvPr>
        </p:nvSpPr>
        <p:spPr>
          <a:xfrm>
            <a:off x="1524000" y="1600200"/>
            <a:ext cx="8229600" cy="4973638"/>
          </a:xfrm>
        </p:spPr>
        <p:txBody>
          <a:bodyPr/>
          <a:lstStyle/>
          <a:p>
            <a:pPr eaLnBrk="1" hangingPunct="1">
              <a:buClr>
                <a:srgbClr val="CC0000"/>
              </a:buClr>
              <a:buFontTx/>
              <a:buChar char="•"/>
            </a:pPr>
            <a:r>
              <a:rPr lang="en-US" altLang="zh-CN" sz="2400">
                <a:ea typeface="宋体" panose="02010600030101010101" pitchFamily="2" charset="-122"/>
              </a:rPr>
              <a:t>Although we have categorized .0124 as a probability associated with an unlikely outcome, it is up to the researcher to decide, </a:t>
            </a:r>
            <a:r>
              <a:rPr lang="en-US" altLang="zh-CN" sz="2400" i="1">
                <a:ea typeface="宋体" panose="02010600030101010101" pitchFamily="2" charset="-122"/>
              </a:rPr>
              <a:t>when setting up the hypothesis test</a:t>
            </a:r>
            <a:r>
              <a:rPr lang="en-US" altLang="zh-CN" sz="2400">
                <a:ea typeface="宋体" panose="02010600030101010101" pitchFamily="2" charset="-122"/>
              </a:rPr>
              <a:t>, the probability level that distinguishes between likely and unlikely outcomes. </a:t>
            </a:r>
          </a:p>
          <a:p>
            <a:pPr eaLnBrk="1" hangingPunct="1">
              <a:buClr>
                <a:srgbClr val="CC0000"/>
              </a:buClr>
              <a:buFontTx/>
              <a:buChar char="•"/>
            </a:pPr>
            <a:r>
              <a:rPr lang="en-US" altLang="zh-CN" sz="2400">
                <a:ea typeface="宋体" panose="02010600030101010101" pitchFamily="2" charset="-122"/>
              </a:rPr>
              <a:t>The probability level that the researcher chooses to distinguish an unlikely outcome from a likely one is called the </a:t>
            </a:r>
            <a:r>
              <a:rPr lang="en-US" altLang="zh-CN" sz="2400" i="1">
                <a:ea typeface="宋体" panose="02010600030101010101" pitchFamily="2" charset="-122"/>
              </a:rPr>
              <a:t>significance</a:t>
            </a:r>
            <a:r>
              <a:rPr lang="en-US" altLang="zh-CN" sz="2400">
                <a:ea typeface="宋体" panose="02010600030101010101" pitchFamily="2" charset="-122"/>
              </a:rPr>
              <a:t> </a:t>
            </a:r>
            <a:r>
              <a:rPr lang="en-US" altLang="zh-CN" sz="2400" i="1">
                <a:ea typeface="宋体" panose="02010600030101010101" pitchFamily="2" charset="-122"/>
              </a:rPr>
              <a:t>level </a:t>
            </a:r>
            <a:r>
              <a:rPr lang="en-US" altLang="zh-CN" sz="2400">
                <a:ea typeface="宋体" panose="02010600030101010101" pitchFamily="2" charset="-122"/>
              </a:rPr>
              <a:t>of the test and is denoted by </a:t>
            </a:r>
            <a:r>
              <a:rPr lang="en-US" altLang="zh-CN" sz="2400" i="1">
                <a:ea typeface="宋体" panose="02010600030101010101" pitchFamily="2" charset="-122"/>
              </a:rPr>
              <a:t>α</a:t>
            </a:r>
            <a:r>
              <a:rPr lang="en-US" altLang="zh-CN" sz="2400">
                <a:ea typeface="宋体" panose="02010600030101010101" pitchFamily="2" charset="-122"/>
              </a:rPr>
              <a:t>. </a:t>
            </a:r>
          </a:p>
          <a:p>
            <a:pPr eaLnBrk="1" hangingPunct="1">
              <a:buClr>
                <a:srgbClr val="CC0000"/>
              </a:buClr>
              <a:buFontTx/>
              <a:buChar char="•"/>
            </a:pPr>
            <a:r>
              <a:rPr lang="en-US" altLang="zh-CN" sz="2400">
                <a:ea typeface="宋体" panose="02010600030101010101" pitchFamily="2" charset="-122"/>
              </a:rPr>
              <a:t>Whereas </a:t>
            </a:r>
            <a:r>
              <a:rPr lang="en-US" altLang="zh-CN" sz="2400" i="1">
                <a:ea typeface="宋体" panose="02010600030101010101" pitchFamily="2" charset="-122"/>
              </a:rPr>
              <a:t>p</a:t>
            </a:r>
            <a:r>
              <a:rPr lang="en-US" altLang="zh-CN" sz="2400">
                <a:ea typeface="宋体" panose="02010600030101010101" pitchFamily="2" charset="-122"/>
              </a:rPr>
              <a:t>-values depend on the particular result observed, significance levels do not. A significance level may be considered a standard or criterion from which to judge the strength of evidence against the null hypothesis. </a:t>
            </a:r>
          </a:p>
          <a:p>
            <a:pPr eaLnBrk="1" hangingPunct="1">
              <a:buClr>
                <a:srgbClr val="CC0000"/>
              </a:buClr>
              <a:buFont typeface="Georgia" panose="02040502050405020303" pitchFamily="18" charset="0"/>
              <a:buNone/>
            </a:pPr>
            <a:endParaRPr lang="en-US" altLang="zh-CN" sz="2400" b="1">
              <a:ea typeface="宋体" panose="02010600030101010101" pitchFamily="2" charset="-122"/>
            </a:endParaRPr>
          </a:p>
        </p:txBody>
      </p:sp>
    </p:spTree>
    <p:extLst>
      <p:ext uri="{BB962C8B-B14F-4D97-AF65-F5344CB8AC3E}">
        <p14:creationId xmlns:p14="http://schemas.microsoft.com/office/powerpoint/2010/main" val="228747161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D99A25-5D40-9F49-A93A-C7204C261AE8}"/>
              </a:ext>
            </a:extLst>
          </p:cNvPr>
          <p:cNvSpPr/>
          <p:nvPr/>
        </p:nvSpPr>
        <p:spPr>
          <a:xfrm>
            <a:off x="1752601" y="609601"/>
            <a:ext cx="7916863" cy="461963"/>
          </a:xfrm>
          <a:prstGeom prst="rect">
            <a:avLst/>
          </a:prstGeom>
        </p:spPr>
        <p:txBody>
          <a:bodyPr wrap="square">
            <a:spAutoFit/>
          </a:bodyPr>
          <a:lstStyle/>
          <a:p>
            <a:pPr eaLnBrk="1" hangingPunct="1">
              <a:defRPr/>
            </a:pPr>
            <a:r>
              <a:rPr lang="en-US" sz="2400" i="1" dirty="0">
                <a:effectLst>
                  <a:outerShdw blurRad="38100" dist="38100" dir="2700000" algn="tl">
                    <a:srgbClr val="FFFFFF"/>
                  </a:outerShdw>
                </a:effectLst>
                <a:latin typeface="+mj-lt"/>
                <a:cs typeface="Arial" charset="0"/>
              </a:rPr>
              <a:t>Example</a:t>
            </a:r>
            <a:r>
              <a:rPr lang="en-US" sz="2400" dirty="0">
                <a:effectLst>
                  <a:outerShdw blurRad="38100" dist="38100" dir="2700000" algn="tl">
                    <a:srgbClr val="FFFFFF"/>
                  </a:outerShdw>
                </a:effectLst>
                <a:latin typeface="+mj-lt"/>
                <a:cs typeface="Arial" charset="0"/>
              </a:rPr>
              <a:t>:  Histogram of Expected Income at Age 30, expinc30</a:t>
            </a:r>
            <a:endParaRPr lang="en-US" sz="2400" dirty="0">
              <a:latin typeface="+mj-lt"/>
              <a:cs typeface="Arial" charset="0"/>
            </a:endParaRPr>
          </a:p>
        </p:txBody>
      </p:sp>
      <p:pic>
        <p:nvPicPr>
          <p:cNvPr id="26626" name="Picture 3" descr="Macintosh HD:Users:daphnaharel:Dropbox:Research:Statistics Using R Textbook:Statistics Using R 2018:Images to create 300 DPI from:Figure 2.15.pdf">
            <a:extLst>
              <a:ext uri="{FF2B5EF4-FFF2-40B4-BE49-F238E27FC236}">
                <a16:creationId xmlns:a16="http://schemas.microsoft.com/office/drawing/2014/main" id="{3E1278B3-B011-E8BF-2661-394387C14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371600"/>
            <a:ext cx="4876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9244900"/>
      </p:ext>
    </p:extLst>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034" name="Slide Number Placeholder 22">
            <a:extLst>
              <a:ext uri="{FF2B5EF4-FFF2-40B4-BE49-F238E27FC236}">
                <a16:creationId xmlns:a16="http://schemas.microsoft.com/office/drawing/2014/main" id="{77009A76-F6C0-BCBB-264D-8D829B47BBE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7026D9-A12F-48D0-9C76-17D2C2A8DD31}" type="slidenum">
              <a:rPr lang="en-US" altLang="en-US">
                <a:solidFill>
                  <a:srgbClr val="FFFFFF"/>
                </a:solidFill>
              </a:rPr>
              <a:pPr/>
              <a:t>280</a:t>
            </a:fld>
            <a:endParaRPr lang="en-US" altLang="en-US">
              <a:solidFill>
                <a:srgbClr val="FFFFFF"/>
              </a:solidFill>
            </a:endParaRPr>
          </a:p>
        </p:txBody>
      </p:sp>
      <p:sp>
        <p:nvSpPr>
          <p:cNvPr id="43011" name="Rectangle 2">
            <a:extLst>
              <a:ext uri="{FF2B5EF4-FFF2-40B4-BE49-F238E27FC236}">
                <a16:creationId xmlns:a16="http://schemas.microsoft.com/office/drawing/2014/main" id="{B16BE9AD-F0DD-6F43-816C-8F6EA7619877}"/>
              </a:ext>
            </a:extLst>
          </p:cNvPr>
          <p:cNvSpPr>
            <a:spLocks noGrp="1"/>
          </p:cNvSpPr>
          <p:nvPr>
            <p:ph type="title" idx="4294967295"/>
          </p:nvPr>
        </p:nvSpPr>
        <p:spPr>
          <a:xfrm>
            <a:off x="1752600" y="457200"/>
            <a:ext cx="8382000" cy="9906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Testing Hypotheses Directly: The Significance Level </a:t>
            </a:r>
            <a:br>
              <a:rPr lang="en-US" altLang="en-US" sz="3600" dirty="0">
                <a:solidFill>
                  <a:schemeClr val="tx1"/>
                </a:solidFill>
              </a:rPr>
            </a:br>
            <a:endParaRPr lang="en-US" altLang="en-US" sz="3600" dirty="0">
              <a:solidFill>
                <a:schemeClr val="tx1"/>
              </a:solidFill>
            </a:endParaRPr>
          </a:p>
        </p:txBody>
      </p:sp>
      <p:sp>
        <p:nvSpPr>
          <p:cNvPr id="44036" name="Rectangle 3">
            <a:extLst>
              <a:ext uri="{FF2B5EF4-FFF2-40B4-BE49-F238E27FC236}">
                <a16:creationId xmlns:a16="http://schemas.microsoft.com/office/drawing/2014/main" id="{E23AF6B6-98D7-5BEF-AC5A-6D41588B6FED}"/>
              </a:ext>
            </a:extLst>
          </p:cNvPr>
          <p:cNvSpPr>
            <a:spLocks noGrp="1" noChangeArrowheads="1"/>
          </p:cNvSpPr>
          <p:nvPr>
            <p:ph idx="4294967295"/>
          </p:nvPr>
        </p:nvSpPr>
        <p:spPr>
          <a:xfrm>
            <a:off x="1524000" y="1600200"/>
            <a:ext cx="8229600" cy="4973638"/>
          </a:xfrm>
        </p:spPr>
        <p:txBody>
          <a:bodyPr/>
          <a:lstStyle/>
          <a:p>
            <a:pPr eaLnBrk="1" hangingPunct="1">
              <a:buClr>
                <a:srgbClr val="CC0000"/>
              </a:buClr>
              <a:buFontTx/>
              <a:buChar char="•"/>
            </a:pPr>
            <a:r>
              <a:rPr lang="en-US" altLang="zh-CN" sz="2400">
                <a:ea typeface="宋体" panose="02010600030101010101" pitchFamily="2" charset="-122"/>
              </a:rPr>
              <a:t>Commonly used significance levels are </a:t>
            </a:r>
            <a:r>
              <a:rPr lang="en-US" altLang="zh-CN" sz="2400" i="1">
                <a:ea typeface="宋体" panose="02010600030101010101" pitchFamily="2" charset="-122"/>
              </a:rPr>
              <a:t>α</a:t>
            </a:r>
            <a:r>
              <a:rPr lang="en-US" altLang="zh-CN" sz="2400">
                <a:ea typeface="宋体" panose="02010600030101010101" pitchFamily="2" charset="-122"/>
              </a:rPr>
              <a:t> = .10, </a:t>
            </a:r>
            <a:r>
              <a:rPr lang="en-US" altLang="zh-CN" sz="2400" i="1">
                <a:ea typeface="宋体" panose="02010600030101010101" pitchFamily="2" charset="-122"/>
              </a:rPr>
              <a:t>α</a:t>
            </a:r>
            <a:r>
              <a:rPr lang="en-US" altLang="zh-CN" sz="2400">
                <a:ea typeface="宋体" panose="02010600030101010101" pitchFamily="2" charset="-122"/>
              </a:rPr>
              <a:t> = .05, and </a:t>
            </a:r>
            <a:r>
              <a:rPr lang="en-US" altLang="zh-CN" sz="2400" i="1">
                <a:ea typeface="宋体" panose="02010600030101010101" pitchFamily="2" charset="-122"/>
              </a:rPr>
              <a:t>α</a:t>
            </a:r>
            <a:r>
              <a:rPr lang="en-US" altLang="zh-CN" sz="2400">
                <a:ea typeface="宋体" panose="02010600030101010101" pitchFamily="2" charset="-122"/>
              </a:rPr>
              <a:t> = .01. </a:t>
            </a:r>
          </a:p>
          <a:p>
            <a:pPr eaLnBrk="1" hangingPunct="1">
              <a:buClr>
                <a:srgbClr val="CC0000"/>
              </a:buClr>
              <a:buFontTx/>
              <a:buNone/>
            </a:pPr>
            <a:endParaRPr lang="en-US" altLang="zh-CN" sz="2400">
              <a:ea typeface="宋体" panose="02010600030101010101" pitchFamily="2" charset="-122"/>
            </a:endParaRPr>
          </a:p>
          <a:p>
            <a:pPr eaLnBrk="1" hangingPunct="1">
              <a:buClr>
                <a:srgbClr val="CC0000"/>
              </a:buClr>
              <a:buFontTx/>
              <a:buChar char="•"/>
            </a:pPr>
            <a:r>
              <a:rPr lang="en-US" altLang="zh-CN" sz="2400">
                <a:ea typeface="宋体" panose="02010600030101010101" pitchFamily="2" charset="-122"/>
              </a:rPr>
              <a:t>When a significance level is set at .01, for example, stronger evidence is required to reject the null hypothesis than when either .05 or .10 is used. </a:t>
            </a:r>
          </a:p>
          <a:p>
            <a:pPr eaLnBrk="1" hangingPunct="1">
              <a:buClr>
                <a:srgbClr val="CC0000"/>
              </a:buClr>
              <a:buFontTx/>
              <a:buNone/>
            </a:pPr>
            <a:endParaRPr lang="en-US" altLang="zh-CN" sz="2400">
              <a:ea typeface="宋体" panose="02010600030101010101" pitchFamily="2" charset="-122"/>
            </a:endParaRPr>
          </a:p>
          <a:p>
            <a:pPr eaLnBrk="1" hangingPunct="1">
              <a:buClr>
                <a:srgbClr val="CC0000"/>
              </a:buClr>
              <a:buFontTx/>
              <a:buChar char="•"/>
            </a:pPr>
            <a:r>
              <a:rPr lang="en-US" altLang="zh-CN" sz="2400">
                <a:ea typeface="宋体" panose="02010600030101010101" pitchFamily="2" charset="-122"/>
              </a:rPr>
              <a:t>Accordingly, </a:t>
            </a:r>
            <a:r>
              <a:rPr lang="en-US" altLang="zh-CN" sz="2400" i="1">
                <a:ea typeface="宋体" panose="02010600030101010101" pitchFamily="2" charset="-122"/>
              </a:rPr>
              <a:t>α</a:t>
            </a:r>
            <a:r>
              <a:rPr lang="en-US" altLang="zh-CN" sz="2400">
                <a:ea typeface="宋体" panose="02010600030101010101" pitchFamily="2" charset="-122"/>
              </a:rPr>
              <a:t> = .01 is considered to be a more stringent criterion for significance than either </a:t>
            </a:r>
            <a:r>
              <a:rPr lang="en-US" altLang="zh-CN" sz="2400" i="1">
                <a:ea typeface="宋体" panose="02010600030101010101" pitchFamily="2" charset="-122"/>
              </a:rPr>
              <a:t>α</a:t>
            </a:r>
            <a:r>
              <a:rPr lang="en-US" altLang="zh-CN" sz="2400">
                <a:ea typeface="宋体" panose="02010600030101010101" pitchFamily="2" charset="-122"/>
              </a:rPr>
              <a:t> = .05 or .10.</a:t>
            </a:r>
          </a:p>
          <a:p>
            <a:pPr eaLnBrk="1" hangingPunct="1">
              <a:buClr>
                <a:srgbClr val="CC0000"/>
              </a:buClr>
              <a:buFont typeface="Georgia" panose="02040502050405020303" pitchFamily="18" charset="0"/>
              <a:buNone/>
            </a:pPr>
            <a:endParaRPr lang="en-US" altLang="zh-CN" sz="2400" b="1">
              <a:ea typeface="宋体" panose="02010600030101010101" pitchFamily="2" charset="-122"/>
            </a:endParaRPr>
          </a:p>
        </p:txBody>
      </p:sp>
    </p:spTree>
    <p:extLst>
      <p:ext uri="{BB962C8B-B14F-4D97-AF65-F5344CB8AC3E}">
        <p14:creationId xmlns:p14="http://schemas.microsoft.com/office/powerpoint/2010/main" val="1635161275"/>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5058" name="Slide Number Placeholder 22">
            <a:extLst>
              <a:ext uri="{FF2B5EF4-FFF2-40B4-BE49-F238E27FC236}">
                <a16:creationId xmlns:a16="http://schemas.microsoft.com/office/drawing/2014/main" id="{92736E80-867C-1403-EDBC-31B96C8C59F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C013B2D-B5EE-40B6-B5D0-06A2F69E67CA}" type="slidenum">
              <a:rPr lang="en-US" altLang="en-US">
                <a:solidFill>
                  <a:srgbClr val="FFFFFF"/>
                </a:solidFill>
              </a:rPr>
              <a:pPr/>
              <a:t>281</a:t>
            </a:fld>
            <a:endParaRPr lang="en-US" altLang="en-US">
              <a:solidFill>
                <a:srgbClr val="FFFFFF"/>
              </a:solidFill>
            </a:endParaRPr>
          </a:p>
        </p:txBody>
      </p:sp>
      <p:sp>
        <p:nvSpPr>
          <p:cNvPr id="44035" name="Rectangle 2">
            <a:extLst>
              <a:ext uri="{FF2B5EF4-FFF2-40B4-BE49-F238E27FC236}">
                <a16:creationId xmlns:a16="http://schemas.microsoft.com/office/drawing/2014/main" id="{D68B7419-945B-A744-8D29-51FBCDE5A81D}"/>
              </a:ext>
            </a:extLst>
          </p:cNvPr>
          <p:cNvSpPr>
            <a:spLocks noGrp="1"/>
          </p:cNvSpPr>
          <p:nvPr>
            <p:ph type="title" idx="4294967295"/>
          </p:nvPr>
        </p:nvSpPr>
        <p:spPr>
          <a:xfrm>
            <a:off x="1752600" y="304800"/>
            <a:ext cx="8218488" cy="12954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a:t>
            </a:r>
            <a:r>
              <a:rPr lang="en-US" altLang="en-US" sz="2700" dirty="0">
                <a:solidFill>
                  <a:schemeClr val="tx1"/>
                </a:solidFill>
              </a:rPr>
              <a:t>Testing Hypotheses Directly by Computing </a:t>
            </a:r>
            <a:r>
              <a:rPr lang="en-US" altLang="en-US" sz="2700" i="1" dirty="0">
                <a:solidFill>
                  <a:schemeClr val="tx1"/>
                </a:solidFill>
              </a:rPr>
              <a:t>p</a:t>
            </a:r>
            <a:r>
              <a:rPr lang="en-US" altLang="en-US" sz="2700" dirty="0">
                <a:solidFill>
                  <a:schemeClr val="tx1"/>
                </a:solidFill>
              </a:rPr>
              <a:t>-Values: The Flashlight Example Cont’d </a:t>
            </a:r>
            <a:br>
              <a:rPr lang="en-US" altLang="en-US" sz="3600" dirty="0">
                <a:solidFill>
                  <a:schemeClr val="tx1"/>
                </a:solidFill>
              </a:rPr>
            </a:br>
            <a:endParaRPr lang="en-US" altLang="en-US" sz="3600" dirty="0">
              <a:solidFill>
                <a:schemeClr val="tx1"/>
              </a:solidFill>
            </a:endParaRPr>
          </a:p>
        </p:txBody>
      </p:sp>
      <p:sp>
        <p:nvSpPr>
          <p:cNvPr id="45060" name="Rectangle 3">
            <a:extLst>
              <a:ext uri="{FF2B5EF4-FFF2-40B4-BE49-F238E27FC236}">
                <a16:creationId xmlns:a16="http://schemas.microsoft.com/office/drawing/2014/main" id="{974D8DB2-C5E0-325B-B0E6-286D6B17C2CA}"/>
              </a:ext>
            </a:extLst>
          </p:cNvPr>
          <p:cNvSpPr>
            <a:spLocks noGrp="1" noChangeArrowheads="1"/>
          </p:cNvSpPr>
          <p:nvPr>
            <p:ph idx="4294967295"/>
          </p:nvPr>
        </p:nvSpPr>
        <p:spPr>
          <a:xfrm>
            <a:off x="1524000" y="1752600"/>
            <a:ext cx="8229600" cy="4821238"/>
          </a:xfrm>
        </p:spPr>
        <p:txBody>
          <a:bodyPr/>
          <a:lstStyle/>
          <a:p>
            <a:pPr eaLnBrk="1" hangingPunct="1">
              <a:buClr>
                <a:srgbClr val="CC0000"/>
              </a:buClr>
            </a:pPr>
            <a:r>
              <a:rPr lang="en-US" altLang="zh-CN" sz="2400">
                <a:ea typeface="宋体" panose="02010600030101010101" pitchFamily="2" charset="-122"/>
              </a:rPr>
              <a:t>In this example, we will use the most commonly applied significance level, </a:t>
            </a:r>
            <a:r>
              <a:rPr lang="en-US" altLang="zh-CN" sz="2400">
                <a:latin typeface="Symbol" panose="05050102010706020507" pitchFamily="18" charset="2"/>
                <a:ea typeface="宋体" panose="02010600030101010101" pitchFamily="2" charset="-122"/>
              </a:rPr>
              <a:t>a</a:t>
            </a:r>
            <a:r>
              <a:rPr lang="en-US" altLang="zh-CN" sz="2400">
                <a:ea typeface="宋体" panose="02010600030101010101" pitchFamily="2" charset="-122"/>
              </a:rPr>
              <a:t> = .05.  </a:t>
            </a:r>
          </a:p>
          <a:p>
            <a:pPr eaLnBrk="1" hangingPunct="1">
              <a:buClr>
                <a:srgbClr val="CC0000"/>
              </a:buClr>
              <a:buFontTx/>
              <a:buChar char="•"/>
            </a:pPr>
            <a:r>
              <a:rPr lang="en-US" altLang="zh-CN" sz="2400">
                <a:ea typeface="宋体" panose="02010600030101010101" pitchFamily="2" charset="-122"/>
              </a:rPr>
              <a:t>We see that </a:t>
            </a:r>
            <a:r>
              <a:rPr lang="en-US" altLang="zh-CN" sz="2400" i="1">
                <a:ea typeface="宋体" panose="02010600030101010101" pitchFamily="2" charset="-122"/>
              </a:rPr>
              <a:t>p</a:t>
            </a:r>
            <a:r>
              <a:rPr lang="en-US" altLang="zh-CN" sz="2400">
                <a:ea typeface="宋体" panose="02010600030101010101" pitchFamily="2" charset="-122"/>
              </a:rPr>
              <a:t> = .0124 &lt; </a:t>
            </a:r>
            <a:r>
              <a:rPr lang="en-US" altLang="zh-CN" sz="2400">
                <a:latin typeface="Symbol" panose="05050102010706020507" pitchFamily="18" charset="2"/>
                <a:ea typeface="宋体" panose="02010600030101010101" pitchFamily="2" charset="-122"/>
              </a:rPr>
              <a:t>a</a:t>
            </a:r>
            <a:r>
              <a:rPr lang="en-US" altLang="zh-CN" sz="2400">
                <a:ea typeface="宋体" panose="02010600030101010101" pitchFamily="2" charset="-122"/>
              </a:rPr>
              <a:t> = .05, so we reject the null as implausible in favor of the alternative and we say that the result is statistically significant.</a:t>
            </a:r>
          </a:p>
          <a:p>
            <a:pPr eaLnBrk="1" hangingPunct="1">
              <a:buClr>
                <a:srgbClr val="CC0000"/>
              </a:buClr>
              <a:buFontTx/>
              <a:buChar char="•"/>
            </a:pPr>
            <a:r>
              <a:rPr lang="en-US" altLang="zh-CN" sz="2400">
                <a:ea typeface="宋体" panose="02010600030101010101" pitchFamily="2" charset="-122"/>
              </a:rPr>
              <a:t>We conclude that the flashlights do not last 151 hours, on average, but rather, last an amount different from 151 hours.  </a:t>
            </a:r>
          </a:p>
          <a:p>
            <a:pPr eaLnBrk="1" hangingPunct="1">
              <a:buClr>
                <a:srgbClr val="CC0000"/>
              </a:buClr>
              <a:buFontTx/>
              <a:buChar char="•"/>
            </a:pPr>
            <a:r>
              <a:rPr lang="en-US" altLang="zh-CN" sz="2400">
                <a:ea typeface="宋体" panose="02010600030101010101" pitchFamily="2" charset="-122"/>
              </a:rPr>
              <a:t>It is useful to know whether the flashlights last statistically significantly less or more than 151 hours, on average.</a:t>
            </a:r>
          </a:p>
          <a:p>
            <a:pPr eaLnBrk="1" hangingPunct="1">
              <a:buClr>
                <a:srgbClr val="CC0000"/>
              </a:buClr>
              <a:buFontTx/>
              <a:buChar char="•"/>
            </a:pPr>
            <a:r>
              <a:rPr lang="en-US" altLang="zh-CN" sz="2400">
                <a:ea typeface="宋体" panose="02010600030101010101" pitchFamily="2" charset="-122"/>
              </a:rPr>
              <a:t>Because the observed sample mean is 150, we conclude that </a:t>
            </a:r>
            <a:r>
              <a:rPr lang="en-US" altLang="zh-CN" sz="2400">
                <a:latin typeface="Symbol" panose="05050102010706020507" pitchFamily="18" charset="2"/>
                <a:ea typeface="宋体" panose="02010600030101010101" pitchFamily="2" charset="-122"/>
              </a:rPr>
              <a:t>m</a:t>
            </a:r>
            <a:r>
              <a:rPr lang="en-US" altLang="zh-CN" sz="2400">
                <a:ea typeface="宋体" panose="02010600030101010101" pitchFamily="2" charset="-122"/>
              </a:rPr>
              <a:t> is lower than 151 hours.  </a:t>
            </a:r>
          </a:p>
          <a:p>
            <a:pPr eaLnBrk="1" hangingPunct="1">
              <a:buClr>
                <a:srgbClr val="CC0000"/>
              </a:buClr>
              <a:buFont typeface="Georgia" panose="02040502050405020303" pitchFamily="18" charset="0"/>
              <a:buNone/>
            </a:pPr>
            <a:endParaRPr lang="en-US" altLang="zh-CN" sz="2400" b="1">
              <a:ea typeface="宋体" panose="02010600030101010101" pitchFamily="2" charset="-122"/>
            </a:endParaRPr>
          </a:p>
        </p:txBody>
      </p:sp>
    </p:spTree>
    <p:extLst>
      <p:ext uri="{BB962C8B-B14F-4D97-AF65-F5344CB8AC3E}">
        <p14:creationId xmlns:p14="http://schemas.microsoft.com/office/powerpoint/2010/main" val="4202992217"/>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6082" name="Slide Number Placeholder 22">
            <a:extLst>
              <a:ext uri="{FF2B5EF4-FFF2-40B4-BE49-F238E27FC236}">
                <a16:creationId xmlns:a16="http://schemas.microsoft.com/office/drawing/2014/main" id="{BB245E49-6A36-AC60-A1F6-71137C59DB8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9674951-8DA1-4BFE-B6E0-279F8CFBC4B0}" type="slidenum">
              <a:rPr lang="en-US" altLang="en-US">
                <a:solidFill>
                  <a:srgbClr val="FFFFFF"/>
                </a:solidFill>
              </a:rPr>
              <a:pPr/>
              <a:t>282</a:t>
            </a:fld>
            <a:endParaRPr lang="en-US" altLang="en-US">
              <a:solidFill>
                <a:srgbClr val="FFFFFF"/>
              </a:solidFill>
            </a:endParaRPr>
          </a:p>
        </p:txBody>
      </p:sp>
      <p:sp>
        <p:nvSpPr>
          <p:cNvPr id="45059" name="Rectangle 2">
            <a:extLst>
              <a:ext uri="{FF2B5EF4-FFF2-40B4-BE49-F238E27FC236}">
                <a16:creationId xmlns:a16="http://schemas.microsoft.com/office/drawing/2014/main" id="{45430317-0EEA-A04C-BBBC-9A7FE445ADB8}"/>
              </a:ext>
            </a:extLst>
          </p:cNvPr>
          <p:cNvSpPr>
            <a:spLocks noGrp="1"/>
          </p:cNvSpPr>
          <p:nvPr>
            <p:ph type="title" idx="4294967295"/>
          </p:nvPr>
        </p:nvSpPr>
        <p:spPr>
          <a:xfrm>
            <a:off x="1671638" y="490538"/>
            <a:ext cx="8458200" cy="15240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a:t>
            </a:r>
            <a:r>
              <a:rPr lang="en-US" altLang="en-US" sz="2700" dirty="0">
                <a:solidFill>
                  <a:schemeClr val="tx1"/>
                </a:solidFill>
              </a:rPr>
              <a:t>Testing Hypotheses Directly by Computing </a:t>
            </a:r>
            <a:r>
              <a:rPr lang="en-US" altLang="en-US" sz="2700" i="1" dirty="0">
                <a:solidFill>
                  <a:schemeClr val="tx1"/>
                </a:solidFill>
              </a:rPr>
              <a:t>p</a:t>
            </a:r>
            <a:r>
              <a:rPr lang="en-US" altLang="en-US" sz="2700" dirty="0">
                <a:solidFill>
                  <a:schemeClr val="tx1"/>
                </a:solidFill>
              </a:rPr>
              <a:t>-Values: The Flashlight Example Expressed More Formally as a </a:t>
            </a:r>
            <a:r>
              <a:rPr lang="en-US" altLang="en-US" sz="2700" i="1" dirty="0">
                <a:solidFill>
                  <a:schemeClr val="tx1"/>
                </a:solidFill>
              </a:rPr>
              <a:t>z</a:t>
            </a:r>
            <a:r>
              <a:rPr lang="en-US" altLang="en-US" sz="2700" dirty="0">
                <a:solidFill>
                  <a:schemeClr val="tx1"/>
                </a:solidFill>
              </a:rPr>
              <a:t>-test</a:t>
            </a:r>
            <a:br>
              <a:rPr lang="en-US" altLang="en-US" sz="3600" dirty="0">
                <a:solidFill>
                  <a:schemeClr val="tx1"/>
                </a:solidFill>
              </a:rPr>
            </a:br>
            <a:endParaRPr lang="en-US" altLang="en-US" sz="3600" dirty="0">
              <a:solidFill>
                <a:schemeClr val="tx1"/>
              </a:solidFill>
            </a:endParaRPr>
          </a:p>
        </p:txBody>
      </p:sp>
      <p:sp>
        <p:nvSpPr>
          <p:cNvPr id="46084" name="Rectangle 3">
            <a:extLst>
              <a:ext uri="{FF2B5EF4-FFF2-40B4-BE49-F238E27FC236}">
                <a16:creationId xmlns:a16="http://schemas.microsoft.com/office/drawing/2014/main" id="{02EADE60-11C2-3486-C8FB-AD83D998E3E1}"/>
              </a:ext>
            </a:extLst>
          </p:cNvPr>
          <p:cNvSpPr>
            <a:spLocks noGrp="1" noChangeArrowheads="1"/>
          </p:cNvSpPr>
          <p:nvPr>
            <p:ph idx="4294967295"/>
          </p:nvPr>
        </p:nvSpPr>
        <p:spPr>
          <a:xfrm>
            <a:off x="1524000" y="2362200"/>
            <a:ext cx="8229600" cy="4211638"/>
          </a:xfrm>
        </p:spPr>
        <p:txBody>
          <a:bodyPr/>
          <a:lstStyle/>
          <a:p>
            <a:pPr eaLnBrk="1" hangingPunct="1">
              <a:buClr>
                <a:srgbClr val="CC0000"/>
              </a:buClr>
              <a:buFontTx/>
              <a:buChar char="•"/>
            </a:pPr>
            <a:r>
              <a:rPr lang="en-US" altLang="zh-CN" sz="2400">
                <a:ea typeface="宋体" panose="02010600030101010101" pitchFamily="2" charset="-122"/>
              </a:rPr>
              <a:t>Because this test is based on a variation of the </a:t>
            </a:r>
            <a:r>
              <a:rPr lang="en-US" altLang="zh-CN" sz="2400" i="1">
                <a:ea typeface="宋体" panose="02010600030101010101" pitchFamily="2" charset="-122"/>
              </a:rPr>
              <a:t>z</a:t>
            </a:r>
            <a:r>
              <a:rPr lang="en-US" altLang="zh-CN" sz="2400">
                <a:ea typeface="宋体" panose="02010600030101010101" pitchFamily="2" charset="-122"/>
              </a:rPr>
              <a:t>-score formula, in general a hypothesis test of the parameter </a:t>
            </a:r>
            <a:r>
              <a:rPr lang="en-US" altLang="zh-CN" sz="2400" i="1">
                <a:ea typeface="宋体" panose="02010600030101010101" pitchFamily="2" charset="-122"/>
              </a:rPr>
              <a:t>µ</a:t>
            </a:r>
            <a:r>
              <a:rPr lang="en-US" altLang="zh-CN" sz="2400">
                <a:ea typeface="宋体" panose="02010600030101010101" pitchFamily="2" charset="-122"/>
              </a:rPr>
              <a:t> when </a:t>
            </a:r>
            <a:r>
              <a:rPr lang="en-US" altLang="zh-CN" sz="2400" i="1">
                <a:ea typeface="宋体" panose="02010600030101010101" pitchFamily="2" charset="-122"/>
              </a:rPr>
              <a:t>σ</a:t>
            </a:r>
            <a:r>
              <a:rPr lang="en-US" altLang="zh-CN" sz="2400">
                <a:ea typeface="宋体" panose="02010600030101010101" pitchFamily="2" charset="-122"/>
              </a:rPr>
              <a:t> is known is called a </a:t>
            </a:r>
            <a:r>
              <a:rPr lang="en-US" altLang="zh-CN" sz="2400" i="1">
                <a:ea typeface="宋体" panose="02010600030101010101" pitchFamily="2" charset="-122"/>
              </a:rPr>
              <a:t>z-test</a:t>
            </a:r>
            <a:r>
              <a:rPr lang="en-US" altLang="zh-CN" sz="2400">
                <a:ea typeface="宋体" panose="02010600030101010101" pitchFamily="2" charset="-122"/>
              </a:rPr>
              <a:t>.</a:t>
            </a:r>
          </a:p>
          <a:p>
            <a:pPr eaLnBrk="1" hangingPunct="1">
              <a:buClr>
                <a:srgbClr val="CC0000"/>
              </a:buClr>
              <a:buFontTx/>
              <a:buNone/>
            </a:pPr>
            <a:endParaRPr lang="en-US" altLang="zh-CN" sz="2400">
              <a:ea typeface="宋体" panose="02010600030101010101" pitchFamily="2" charset="-122"/>
            </a:endParaRPr>
          </a:p>
          <a:p>
            <a:pPr eaLnBrk="1" hangingPunct="1">
              <a:buClr>
                <a:srgbClr val="CC0000"/>
              </a:buClr>
            </a:pPr>
            <a:r>
              <a:rPr lang="en-US" altLang="zh-CN" sz="2400">
                <a:ea typeface="宋体" panose="02010600030101010101" pitchFamily="2" charset="-122"/>
              </a:rPr>
              <a:t>That is, </a:t>
            </a:r>
          </a:p>
          <a:p>
            <a:pPr eaLnBrk="1" hangingPunct="1">
              <a:buClr>
                <a:srgbClr val="CC0000"/>
              </a:buClr>
              <a:buFontTx/>
              <a:buChar char="•"/>
            </a:pPr>
            <a:endParaRPr lang="en-US" altLang="zh-CN" sz="2400">
              <a:ea typeface="宋体" panose="02010600030101010101" pitchFamily="2" charset="-122"/>
            </a:endParaRPr>
          </a:p>
          <a:p>
            <a:pPr eaLnBrk="1" hangingPunct="1">
              <a:buClr>
                <a:srgbClr val="CC0000"/>
              </a:buClr>
              <a:buFontTx/>
              <a:buNone/>
            </a:pPr>
            <a:endParaRPr lang="en-US" altLang="zh-CN" sz="2400">
              <a:ea typeface="宋体" panose="02010600030101010101" pitchFamily="2" charset="-122"/>
            </a:endParaRPr>
          </a:p>
          <a:p>
            <a:pPr eaLnBrk="1" hangingPunct="1">
              <a:buClr>
                <a:srgbClr val="CC0000"/>
              </a:buClr>
              <a:buFontTx/>
              <a:buChar char="•"/>
            </a:pPr>
            <a:r>
              <a:rPr lang="en-US" altLang="zh-CN" sz="2400">
                <a:ea typeface="宋体" panose="02010600030101010101" pitchFamily="2" charset="-122"/>
              </a:rPr>
              <a:t>From Table 1, the area under the normal curve to the left of -2.5 and to the right of 2.5 equals .0124, the </a:t>
            </a:r>
            <a:r>
              <a:rPr lang="en-US" altLang="zh-CN" sz="2400" i="1">
                <a:ea typeface="宋体" panose="02010600030101010101" pitchFamily="2" charset="-122"/>
              </a:rPr>
              <a:t>p</a:t>
            </a:r>
            <a:r>
              <a:rPr lang="en-US" altLang="zh-CN" sz="2400">
                <a:ea typeface="宋体" panose="02010600030101010101" pitchFamily="2" charset="-122"/>
              </a:rPr>
              <a:t>-value for this test.</a:t>
            </a:r>
          </a:p>
          <a:p>
            <a:pPr eaLnBrk="1" hangingPunct="1">
              <a:buClr>
                <a:srgbClr val="CC0000"/>
              </a:buClr>
              <a:buFontTx/>
              <a:buNone/>
            </a:pPr>
            <a:endParaRPr lang="en-US" altLang="en-US" sz="2400"/>
          </a:p>
          <a:p>
            <a:pPr eaLnBrk="1" hangingPunct="1">
              <a:buClr>
                <a:srgbClr val="CC0000"/>
              </a:buClr>
              <a:buFont typeface="Georgia" panose="02040502050405020303" pitchFamily="18" charset="0"/>
              <a:buNone/>
            </a:pPr>
            <a:endParaRPr lang="en-US" altLang="zh-CN" sz="2400" b="1">
              <a:ea typeface="宋体" panose="02010600030101010101" pitchFamily="2" charset="-122"/>
            </a:endParaRPr>
          </a:p>
        </p:txBody>
      </p:sp>
      <p:graphicFrame>
        <p:nvGraphicFramePr>
          <p:cNvPr id="46085" name="Object 6">
            <a:extLst>
              <a:ext uri="{FF2B5EF4-FFF2-40B4-BE49-F238E27FC236}">
                <a16:creationId xmlns:a16="http://schemas.microsoft.com/office/drawing/2014/main" id="{ED465676-03C8-4004-1330-25089F684AF5}"/>
              </a:ext>
            </a:extLst>
          </p:cNvPr>
          <p:cNvGraphicFramePr>
            <a:graphicFrameLocks noChangeAspect="1"/>
          </p:cNvGraphicFramePr>
          <p:nvPr/>
        </p:nvGraphicFramePr>
        <p:xfrm>
          <a:off x="4038600" y="3983038"/>
          <a:ext cx="3886200" cy="97155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46085" name="Object 6">
                        <a:extLst>
                          <a:ext uri="{FF2B5EF4-FFF2-40B4-BE49-F238E27FC236}">
                            <a16:creationId xmlns:a16="http://schemas.microsoft.com/office/drawing/2014/main" id="{ED465676-03C8-4004-1330-25089F684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83038"/>
                        <a:ext cx="38862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14421710"/>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7106" name="Slide Number Placeholder 22">
            <a:extLst>
              <a:ext uri="{FF2B5EF4-FFF2-40B4-BE49-F238E27FC236}">
                <a16:creationId xmlns:a16="http://schemas.microsoft.com/office/drawing/2014/main" id="{686613C0-DA1D-FDB8-6A32-65F88A767B7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46A6B5E-7490-484A-ABF9-B540A31A0B5A}" type="slidenum">
              <a:rPr lang="en-US" altLang="en-US">
                <a:solidFill>
                  <a:srgbClr val="FFFFFF"/>
                </a:solidFill>
              </a:rPr>
              <a:pPr/>
              <a:t>283</a:t>
            </a:fld>
            <a:endParaRPr lang="en-US" altLang="en-US">
              <a:solidFill>
                <a:srgbClr val="FFFFFF"/>
              </a:solidFill>
            </a:endParaRPr>
          </a:p>
        </p:txBody>
      </p:sp>
      <p:sp>
        <p:nvSpPr>
          <p:cNvPr id="46083" name="Rectangle 2">
            <a:extLst>
              <a:ext uri="{FF2B5EF4-FFF2-40B4-BE49-F238E27FC236}">
                <a16:creationId xmlns:a16="http://schemas.microsoft.com/office/drawing/2014/main" id="{920E2E7C-5DE5-834D-9559-1600CDC064BA}"/>
              </a:ext>
            </a:extLst>
          </p:cNvPr>
          <p:cNvSpPr>
            <a:spLocks noGrp="1"/>
          </p:cNvSpPr>
          <p:nvPr>
            <p:ph type="title" idx="4294967295"/>
          </p:nvPr>
        </p:nvSpPr>
        <p:spPr>
          <a:xfrm>
            <a:off x="1676400" y="609600"/>
            <a:ext cx="8305800" cy="838200"/>
          </a:xfrm>
          <a:ln w="19050">
            <a:solidFill>
              <a:schemeClr val="tx1"/>
            </a:solidFill>
            <a:headEnd/>
            <a:tailEnd/>
          </a:ln>
        </p:spPr>
        <p:txBody>
          <a:bodyPr>
            <a:noAutofit/>
          </a:bodyPr>
          <a:lstStyle/>
          <a:p>
            <a:pPr eaLnBrk="1" fontAlgn="auto" hangingPunct="1">
              <a:spcAft>
                <a:spcPts val="0"/>
              </a:spcAft>
              <a:defRPr/>
            </a:pPr>
            <a:br>
              <a:rPr lang="en-US" altLang="en-US" sz="2800">
                <a:solidFill>
                  <a:schemeClr val="tx1"/>
                </a:solidFill>
              </a:rPr>
            </a:br>
            <a:r>
              <a:rPr lang="en-US" altLang="en-US" sz="2800">
                <a:solidFill>
                  <a:schemeClr val="tx1"/>
                </a:solidFill>
              </a:rPr>
              <a:t> Hypothesis Testing: A Second Example -- on Pre-Conditioning</a:t>
            </a:r>
            <a:br>
              <a:rPr lang="en-US" altLang="en-US" sz="2800">
                <a:solidFill>
                  <a:schemeClr val="tx1"/>
                </a:solidFill>
              </a:rPr>
            </a:br>
            <a:endParaRPr lang="en-US" altLang="en-US" sz="2800">
              <a:solidFill>
                <a:schemeClr val="tx1"/>
              </a:solidFill>
            </a:endParaRPr>
          </a:p>
        </p:txBody>
      </p:sp>
      <p:sp>
        <p:nvSpPr>
          <p:cNvPr id="47108" name="Rectangle 3">
            <a:extLst>
              <a:ext uri="{FF2B5EF4-FFF2-40B4-BE49-F238E27FC236}">
                <a16:creationId xmlns:a16="http://schemas.microsoft.com/office/drawing/2014/main" id="{C3C72C47-0A1F-6CAE-65C3-B525863CC8AE}"/>
              </a:ext>
            </a:extLst>
          </p:cNvPr>
          <p:cNvSpPr>
            <a:spLocks noGrp="1" noChangeArrowheads="1"/>
          </p:cNvSpPr>
          <p:nvPr>
            <p:ph idx="4294967295"/>
          </p:nvPr>
        </p:nvSpPr>
        <p:spPr>
          <a:xfrm>
            <a:off x="1524000" y="1524000"/>
            <a:ext cx="8229600" cy="5049838"/>
          </a:xfrm>
        </p:spPr>
        <p:txBody>
          <a:bodyPr/>
          <a:lstStyle/>
          <a:p>
            <a:pPr eaLnBrk="1" hangingPunct="1">
              <a:buClr>
                <a:srgbClr val="CC0000"/>
              </a:buClr>
              <a:buFontTx/>
              <a:buChar char="•"/>
            </a:pPr>
            <a:r>
              <a:rPr lang="en-US" altLang="en-US" sz="2400"/>
              <a:t>Is there an effect of pre-conditioning on the time it takes to solve an anagram task?  </a:t>
            </a:r>
          </a:p>
          <a:p>
            <a:pPr eaLnBrk="1" hangingPunct="1">
              <a:buClr>
                <a:srgbClr val="CC0000"/>
              </a:buClr>
              <a:buFontTx/>
              <a:buChar char="•"/>
            </a:pPr>
            <a:r>
              <a:rPr lang="en-US" altLang="en-US" sz="2400"/>
              <a:t>In the past, with no pre-conditioning, the average time it took students to solve an anagram task was 275 seconds, with standard deviation equal to 20 seconds.  </a:t>
            </a:r>
          </a:p>
          <a:p>
            <a:pPr eaLnBrk="1" hangingPunct="1">
              <a:buClr>
                <a:srgbClr val="CC0000"/>
              </a:buClr>
              <a:buFontTx/>
              <a:buChar char="•"/>
            </a:pPr>
            <a:r>
              <a:rPr lang="en-US" altLang="en-US" sz="2400"/>
              <a:t>We assume that pre-conditioning has no effect on the standard deviation of the time required to solve an anagram task, i.e. that the standard deviation of the population of students given the pre-conditioning is also 20 seconds (i.e., </a:t>
            </a:r>
            <a:r>
              <a:rPr lang="el-GR" altLang="en-US" sz="2400"/>
              <a:t>σ</a:t>
            </a:r>
            <a:r>
              <a:rPr lang="en-US" altLang="en-US" sz="2400"/>
              <a:t> = 20).</a:t>
            </a:r>
            <a:endParaRPr lang="el-GR" altLang="en-US" sz="2400"/>
          </a:p>
          <a:p>
            <a:pPr eaLnBrk="1" hangingPunct="1">
              <a:buClr>
                <a:srgbClr val="CC0000"/>
              </a:buClr>
              <a:buFontTx/>
              <a:buChar char="•"/>
            </a:pPr>
            <a:r>
              <a:rPr lang="en-US" altLang="en-US" sz="2400"/>
              <a:t>We select a random sample of students of size N = 100 and give them pre-conditioning before asking them to solve an anagram task.  </a:t>
            </a:r>
          </a:p>
        </p:txBody>
      </p:sp>
    </p:spTree>
    <p:extLst>
      <p:ext uri="{BB962C8B-B14F-4D97-AF65-F5344CB8AC3E}">
        <p14:creationId xmlns:p14="http://schemas.microsoft.com/office/powerpoint/2010/main" val="3374409269"/>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8130" name="Slide Number Placeholder 22">
            <a:extLst>
              <a:ext uri="{FF2B5EF4-FFF2-40B4-BE49-F238E27FC236}">
                <a16:creationId xmlns:a16="http://schemas.microsoft.com/office/drawing/2014/main" id="{EFC92DCB-341B-E546-FF28-6E797BADB57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00C51D-3D73-4223-BF4F-0E30EAEE5992}" type="slidenum">
              <a:rPr lang="en-US" altLang="en-US">
                <a:solidFill>
                  <a:srgbClr val="FFFFFF"/>
                </a:solidFill>
              </a:rPr>
              <a:pPr/>
              <a:t>284</a:t>
            </a:fld>
            <a:endParaRPr lang="en-US" altLang="en-US">
              <a:solidFill>
                <a:srgbClr val="FFFFFF"/>
              </a:solidFill>
            </a:endParaRPr>
          </a:p>
        </p:txBody>
      </p:sp>
      <p:sp>
        <p:nvSpPr>
          <p:cNvPr id="47107" name="Rectangle 2">
            <a:extLst>
              <a:ext uri="{FF2B5EF4-FFF2-40B4-BE49-F238E27FC236}">
                <a16:creationId xmlns:a16="http://schemas.microsoft.com/office/drawing/2014/main" id="{FE00F5B9-99DE-5546-AEAA-022F25D569E1}"/>
              </a:ext>
            </a:extLst>
          </p:cNvPr>
          <p:cNvSpPr>
            <a:spLocks noGrp="1"/>
          </p:cNvSpPr>
          <p:nvPr>
            <p:ph type="title" idx="4294967295"/>
          </p:nvPr>
        </p:nvSpPr>
        <p:spPr>
          <a:xfrm>
            <a:off x="1905000" y="368300"/>
            <a:ext cx="8077200" cy="12319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a:t>
            </a:r>
            <a:r>
              <a:rPr lang="en-US" altLang="en-US" sz="2700" dirty="0">
                <a:solidFill>
                  <a:schemeClr val="tx1"/>
                </a:solidFill>
              </a:rPr>
              <a:t>Hypothesis Testing: A Second Example on Pre-Conditioning </a:t>
            </a:r>
            <a:br>
              <a:rPr lang="en-US" altLang="en-US" sz="3600" dirty="0">
                <a:solidFill>
                  <a:schemeClr val="tx1"/>
                </a:solidFill>
              </a:rPr>
            </a:br>
            <a:endParaRPr lang="en-US" altLang="en-US" sz="3600" dirty="0">
              <a:solidFill>
                <a:schemeClr val="tx1"/>
              </a:solidFill>
            </a:endParaRPr>
          </a:p>
        </p:txBody>
      </p:sp>
      <p:sp>
        <p:nvSpPr>
          <p:cNvPr id="47108" name="Rectangle 3">
            <a:extLst>
              <a:ext uri="{FF2B5EF4-FFF2-40B4-BE49-F238E27FC236}">
                <a16:creationId xmlns:a16="http://schemas.microsoft.com/office/drawing/2014/main" id="{414A32C7-C3ED-2241-B99B-D37EA810A72E}"/>
              </a:ext>
            </a:extLst>
          </p:cNvPr>
          <p:cNvSpPr>
            <a:spLocks noGrp="1"/>
          </p:cNvSpPr>
          <p:nvPr>
            <p:ph idx="4294967295"/>
          </p:nvPr>
        </p:nvSpPr>
        <p:spPr>
          <a:xfrm>
            <a:off x="1524000" y="1828800"/>
            <a:ext cx="8229600" cy="4745038"/>
          </a:xfrm>
        </p:spPr>
        <p:txBody>
          <a:bodyPr rtlCol="0">
            <a:normAutofit fontScale="92500" lnSpcReduction="10000"/>
          </a:bodyPr>
          <a:lstStyle/>
          <a:p>
            <a:pPr eaLnBrk="1" fontAlgn="auto" hangingPunct="1">
              <a:spcAft>
                <a:spcPts val="0"/>
              </a:spcAft>
              <a:buClr>
                <a:srgbClr val="CC0000"/>
              </a:buClr>
              <a:buFontTx/>
              <a:buChar char="•"/>
              <a:defRPr/>
            </a:pPr>
            <a:r>
              <a:rPr lang="en-US" altLang="zh-CN" sz="2000">
                <a:solidFill>
                  <a:schemeClr val="tx1">
                    <a:lumMod val="85000"/>
                    <a:lumOff val="15000"/>
                  </a:schemeClr>
                </a:solidFill>
                <a:ea typeface="宋体" panose="02010600030101010101" pitchFamily="2" charset="-122"/>
              </a:rPr>
              <a:t>Because preconditioning may have the effect of increasing or decreasing the time it takes to solve the set of anagram problems, we are testing whether the mean time to complete the set of anagrams is </a:t>
            </a:r>
            <a:r>
              <a:rPr lang="en-US" altLang="zh-CN" sz="2000" i="1">
                <a:solidFill>
                  <a:schemeClr val="tx1">
                    <a:lumMod val="85000"/>
                    <a:lumOff val="15000"/>
                  </a:schemeClr>
                </a:solidFill>
                <a:ea typeface="宋体" panose="02010600030101010101" pitchFamily="2" charset="-122"/>
              </a:rPr>
              <a:t>different</a:t>
            </a:r>
            <a:r>
              <a:rPr lang="en-US" altLang="zh-CN" sz="2000">
                <a:solidFill>
                  <a:schemeClr val="tx1">
                    <a:lumMod val="85000"/>
                    <a:lumOff val="15000"/>
                  </a:schemeClr>
                </a:solidFill>
                <a:ea typeface="宋体" panose="02010600030101010101" pitchFamily="2" charset="-122"/>
              </a:rPr>
              <a:t> (either more or less) with pre-conditioning than without.</a:t>
            </a:r>
          </a:p>
          <a:p>
            <a:pPr eaLnBrk="1" fontAlgn="auto" hangingPunct="1">
              <a:spcAft>
                <a:spcPts val="0"/>
              </a:spcAft>
              <a:buClr>
                <a:srgbClr val="CC0000"/>
              </a:buClr>
              <a:buFontTx/>
              <a:buNone/>
              <a:defRPr/>
            </a:pPr>
            <a:endParaRPr lang="en-US" altLang="zh-CN" sz="200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Tx/>
              <a:buChar char="•"/>
              <a:defRPr/>
            </a:pPr>
            <a:r>
              <a:rPr lang="en-US" altLang="zh-CN" sz="2000">
                <a:solidFill>
                  <a:schemeClr val="tx1">
                    <a:lumMod val="85000"/>
                    <a:lumOff val="15000"/>
                  </a:schemeClr>
                </a:solidFill>
                <a:ea typeface="宋体" panose="02010600030101010101" pitchFamily="2" charset="-122"/>
              </a:rPr>
              <a:t>Until evidence is provided to the contrary, we assume that the mean time to solve this set of problems is 275 seconds, the same as without preconditioning. Therefore, our null and alternative hypotheses are</a:t>
            </a:r>
          </a:p>
          <a:p>
            <a:pPr eaLnBrk="1" fontAlgn="auto" hangingPunct="1">
              <a:spcAft>
                <a:spcPts val="0"/>
              </a:spcAft>
              <a:buClr>
                <a:srgbClr val="CC0000"/>
              </a:buClr>
              <a:buFontTx/>
              <a:buNone/>
              <a:defRPr/>
            </a:pPr>
            <a:endParaRPr lang="en-US" altLang="zh-CN" sz="2000">
              <a:solidFill>
                <a:schemeClr val="tx1">
                  <a:lumMod val="85000"/>
                  <a:lumOff val="15000"/>
                </a:schemeClr>
              </a:solidFill>
              <a:ea typeface="宋体" panose="02010600030101010101" pitchFamily="2" charset="-122"/>
            </a:endParaRPr>
          </a:p>
          <a:p>
            <a:pPr algn="ctr" eaLnBrk="1" fontAlgn="auto" hangingPunct="1">
              <a:spcAft>
                <a:spcPts val="0"/>
              </a:spcAft>
              <a:buClr>
                <a:srgbClr val="CC0000"/>
              </a:buClr>
              <a:buFontTx/>
              <a:buNone/>
              <a:defRPr/>
            </a:pPr>
            <a:r>
              <a:rPr lang="en-US" altLang="zh-CN" sz="2000">
                <a:solidFill>
                  <a:schemeClr val="tx1">
                    <a:lumMod val="85000"/>
                    <a:lumOff val="15000"/>
                  </a:schemeClr>
                </a:solidFill>
                <a:ea typeface="宋体" panose="02010600030101010101" pitchFamily="2" charset="-122"/>
              </a:rPr>
              <a:t>H</a:t>
            </a:r>
            <a:r>
              <a:rPr lang="en-US" altLang="zh-CN" sz="2000" baseline="-25000">
                <a:solidFill>
                  <a:schemeClr val="tx1">
                    <a:lumMod val="85000"/>
                    <a:lumOff val="15000"/>
                  </a:schemeClr>
                </a:solidFill>
                <a:ea typeface="宋体" panose="02010600030101010101" pitchFamily="2" charset="-122"/>
              </a:rPr>
              <a:t>0</a:t>
            </a:r>
            <a:r>
              <a:rPr lang="en-US" altLang="zh-CN" sz="2000">
                <a:solidFill>
                  <a:schemeClr val="tx1">
                    <a:lumMod val="85000"/>
                    <a:lumOff val="15000"/>
                  </a:schemeClr>
                </a:solidFill>
                <a:ea typeface="宋体" panose="02010600030101010101" pitchFamily="2" charset="-122"/>
              </a:rPr>
              <a:t>: </a:t>
            </a:r>
            <a:r>
              <a:rPr lang="en-US" altLang="zh-CN" sz="2000" i="1">
                <a:solidFill>
                  <a:schemeClr val="tx1">
                    <a:lumMod val="85000"/>
                    <a:lumOff val="15000"/>
                  </a:schemeClr>
                </a:solidFill>
                <a:ea typeface="宋体" panose="02010600030101010101" pitchFamily="2" charset="-122"/>
              </a:rPr>
              <a:t>µ</a:t>
            </a:r>
            <a:r>
              <a:rPr lang="en-US" altLang="zh-CN" sz="2000">
                <a:solidFill>
                  <a:schemeClr val="tx1">
                    <a:lumMod val="85000"/>
                    <a:lumOff val="15000"/>
                  </a:schemeClr>
                </a:solidFill>
                <a:ea typeface="宋体" panose="02010600030101010101" pitchFamily="2" charset="-122"/>
              </a:rPr>
              <a:t> = 275</a:t>
            </a:r>
          </a:p>
          <a:p>
            <a:pPr algn="ctr" eaLnBrk="1" fontAlgn="auto" hangingPunct="1">
              <a:spcAft>
                <a:spcPts val="0"/>
              </a:spcAft>
              <a:buClr>
                <a:srgbClr val="CC0000"/>
              </a:buClr>
              <a:buFontTx/>
              <a:buNone/>
              <a:defRPr/>
            </a:pPr>
            <a:r>
              <a:rPr lang="en-US" altLang="zh-CN" sz="2000">
                <a:solidFill>
                  <a:schemeClr val="tx1">
                    <a:lumMod val="85000"/>
                    <a:lumOff val="15000"/>
                  </a:schemeClr>
                </a:solidFill>
                <a:ea typeface="宋体" panose="02010600030101010101" pitchFamily="2" charset="-122"/>
              </a:rPr>
              <a:t>H</a:t>
            </a:r>
            <a:r>
              <a:rPr lang="en-US" altLang="zh-CN" sz="2000" baseline="-25000">
                <a:solidFill>
                  <a:schemeClr val="tx1">
                    <a:lumMod val="85000"/>
                    <a:lumOff val="15000"/>
                  </a:schemeClr>
                </a:solidFill>
                <a:ea typeface="宋体" panose="02010600030101010101" pitchFamily="2" charset="-122"/>
              </a:rPr>
              <a:t>1</a:t>
            </a:r>
            <a:r>
              <a:rPr lang="en-US" altLang="zh-CN" sz="2000">
                <a:solidFill>
                  <a:schemeClr val="tx1">
                    <a:lumMod val="85000"/>
                    <a:lumOff val="15000"/>
                  </a:schemeClr>
                </a:solidFill>
                <a:ea typeface="宋体" panose="02010600030101010101" pitchFamily="2" charset="-122"/>
              </a:rPr>
              <a:t>: </a:t>
            </a:r>
            <a:r>
              <a:rPr lang="en-US" altLang="zh-CN" sz="2000" i="1">
                <a:solidFill>
                  <a:schemeClr val="tx1">
                    <a:lumMod val="85000"/>
                    <a:lumOff val="15000"/>
                  </a:schemeClr>
                </a:solidFill>
                <a:ea typeface="宋体" panose="02010600030101010101" pitchFamily="2" charset="-122"/>
              </a:rPr>
              <a:t>µ</a:t>
            </a:r>
            <a:r>
              <a:rPr lang="en-US" altLang="zh-CN" sz="2000">
                <a:solidFill>
                  <a:schemeClr val="tx1">
                    <a:lumMod val="85000"/>
                    <a:lumOff val="15000"/>
                  </a:schemeClr>
                </a:solidFill>
                <a:ea typeface="宋体" panose="02010600030101010101" pitchFamily="2" charset="-122"/>
              </a:rPr>
              <a:t> ≠ 275</a:t>
            </a:r>
          </a:p>
          <a:p>
            <a:pPr algn="ctr" eaLnBrk="1" fontAlgn="auto" hangingPunct="1">
              <a:spcAft>
                <a:spcPts val="0"/>
              </a:spcAft>
              <a:buClr>
                <a:srgbClr val="CC0000"/>
              </a:buClr>
              <a:buFontTx/>
              <a:buNone/>
              <a:defRPr/>
            </a:pPr>
            <a:endParaRPr lang="en-US" altLang="zh-CN" sz="200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Tx/>
              <a:buNone/>
              <a:defRPr/>
            </a:pPr>
            <a:r>
              <a:rPr lang="en-US" altLang="zh-CN" sz="2000">
                <a:solidFill>
                  <a:schemeClr val="tx1">
                    <a:lumMod val="85000"/>
                    <a:lumOff val="15000"/>
                  </a:schemeClr>
                </a:solidFill>
                <a:ea typeface="宋体" panose="02010600030101010101" pitchFamily="2" charset="-122"/>
              </a:rPr>
              <a:t>	where </a:t>
            </a:r>
            <a:r>
              <a:rPr lang="en-US" altLang="zh-CN" sz="2000" i="1">
                <a:solidFill>
                  <a:schemeClr val="tx1">
                    <a:lumMod val="85000"/>
                    <a:lumOff val="15000"/>
                  </a:schemeClr>
                </a:solidFill>
                <a:ea typeface="宋体" panose="02010600030101010101" pitchFamily="2" charset="-122"/>
              </a:rPr>
              <a:t>µ</a:t>
            </a:r>
            <a:r>
              <a:rPr lang="en-US" altLang="zh-CN" sz="2000">
                <a:solidFill>
                  <a:schemeClr val="tx1">
                    <a:lumMod val="85000"/>
                    <a:lumOff val="15000"/>
                  </a:schemeClr>
                </a:solidFill>
                <a:ea typeface="宋体" panose="02010600030101010101" pitchFamily="2" charset="-122"/>
              </a:rPr>
              <a:t> represents the mean time (in seconds) for the population to solve the anagram task with preconditioning.</a:t>
            </a:r>
            <a:endParaRPr lang="en-US" altLang="en-US" sz="2000">
              <a:solidFill>
                <a:schemeClr val="tx1">
                  <a:lumMod val="85000"/>
                  <a:lumOff val="15000"/>
                </a:schemeClr>
              </a:solidFill>
            </a:endParaRPr>
          </a:p>
        </p:txBody>
      </p:sp>
    </p:spTree>
    <p:extLst>
      <p:ext uri="{BB962C8B-B14F-4D97-AF65-F5344CB8AC3E}">
        <p14:creationId xmlns:p14="http://schemas.microsoft.com/office/powerpoint/2010/main" val="1053798387"/>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9154" name="Slide Number Placeholder 22">
            <a:extLst>
              <a:ext uri="{FF2B5EF4-FFF2-40B4-BE49-F238E27FC236}">
                <a16:creationId xmlns:a16="http://schemas.microsoft.com/office/drawing/2014/main" id="{AEEE6AC0-7E65-600F-0262-BD6565A3187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D981C0-6FF0-46A0-BCCE-C2B7AAA9038E}" type="slidenum">
              <a:rPr lang="en-US" altLang="en-US">
                <a:solidFill>
                  <a:srgbClr val="FFFFFF"/>
                </a:solidFill>
              </a:rPr>
              <a:pPr/>
              <a:t>285</a:t>
            </a:fld>
            <a:endParaRPr lang="en-US" altLang="en-US">
              <a:solidFill>
                <a:srgbClr val="FFFFFF"/>
              </a:solidFill>
            </a:endParaRPr>
          </a:p>
        </p:txBody>
      </p:sp>
      <p:sp>
        <p:nvSpPr>
          <p:cNvPr id="48131" name="Rectangle 2">
            <a:extLst>
              <a:ext uri="{FF2B5EF4-FFF2-40B4-BE49-F238E27FC236}">
                <a16:creationId xmlns:a16="http://schemas.microsoft.com/office/drawing/2014/main" id="{4C1C7C0D-BB70-C940-89E1-9F4D8998020C}"/>
              </a:ext>
            </a:extLst>
          </p:cNvPr>
          <p:cNvSpPr>
            <a:spLocks noGrp="1"/>
          </p:cNvSpPr>
          <p:nvPr>
            <p:ph type="title" idx="4294967295"/>
          </p:nvPr>
        </p:nvSpPr>
        <p:spPr>
          <a:xfrm>
            <a:off x="1981200" y="457200"/>
            <a:ext cx="8001000" cy="9906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a:t>
            </a:r>
            <a:r>
              <a:rPr lang="en-US" altLang="en-US" sz="2700" dirty="0">
                <a:solidFill>
                  <a:schemeClr val="tx1"/>
                </a:solidFill>
              </a:rPr>
              <a:t>Hypothesis Testing: The Second Example Cont’d </a:t>
            </a:r>
            <a:br>
              <a:rPr lang="en-US" altLang="en-US" sz="3600" dirty="0">
                <a:solidFill>
                  <a:schemeClr val="tx1"/>
                </a:solidFill>
              </a:rPr>
            </a:br>
            <a:endParaRPr lang="en-US" altLang="en-US" sz="3600" dirty="0">
              <a:solidFill>
                <a:schemeClr val="tx1"/>
              </a:solidFill>
            </a:endParaRPr>
          </a:p>
        </p:txBody>
      </p:sp>
      <p:sp>
        <p:nvSpPr>
          <p:cNvPr id="49156" name="Rectangle 3">
            <a:extLst>
              <a:ext uri="{FF2B5EF4-FFF2-40B4-BE49-F238E27FC236}">
                <a16:creationId xmlns:a16="http://schemas.microsoft.com/office/drawing/2014/main" id="{7FF81C6C-CE22-BF11-9E66-6D9E307AEDD5}"/>
              </a:ext>
            </a:extLst>
          </p:cNvPr>
          <p:cNvSpPr>
            <a:spLocks noGrp="1" noChangeArrowheads="1"/>
          </p:cNvSpPr>
          <p:nvPr>
            <p:ph idx="4294967295"/>
          </p:nvPr>
        </p:nvSpPr>
        <p:spPr>
          <a:xfrm>
            <a:off x="1524000" y="1676400"/>
            <a:ext cx="8229600" cy="4897438"/>
          </a:xfrm>
        </p:spPr>
        <p:txBody>
          <a:bodyPr/>
          <a:lstStyle/>
          <a:p>
            <a:pPr eaLnBrk="1" hangingPunct="1">
              <a:buClr>
                <a:srgbClr val="CC0000"/>
              </a:buClr>
              <a:buFontTx/>
              <a:buChar char="•"/>
            </a:pPr>
            <a:r>
              <a:rPr lang="en-US" altLang="zh-CN" sz="2400">
                <a:ea typeface="宋体" panose="02010600030101010101" pitchFamily="2" charset="-122"/>
              </a:rPr>
              <a:t>Because the null hypothesis specifies a particular value for </a:t>
            </a:r>
            <a:r>
              <a:rPr lang="en-US" altLang="zh-CN" sz="2400" i="1">
                <a:ea typeface="宋体" panose="02010600030101010101" pitchFamily="2" charset="-122"/>
              </a:rPr>
              <a:t>µ</a:t>
            </a:r>
            <a:r>
              <a:rPr lang="en-US" altLang="zh-CN" sz="2400">
                <a:ea typeface="宋体" panose="02010600030101010101" pitchFamily="2" charset="-122"/>
              </a:rPr>
              <a:t> (i.e., 275) and the sample size is larger than 30, we can use the CLT to describe the sampling distribution of means.</a:t>
            </a:r>
          </a:p>
          <a:p>
            <a:pPr eaLnBrk="1" hangingPunct="1">
              <a:buClr>
                <a:srgbClr val="CC0000"/>
              </a:buClr>
              <a:buFontTx/>
              <a:buNone/>
            </a:pPr>
            <a:r>
              <a:rPr lang="en-US" altLang="zh-CN" sz="2400">
                <a:ea typeface="宋体" panose="02010600030101010101" pitchFamily="2" charset="-122"/>
              </a:rPr>
              <a:t> </a:t>
            </a:r>
          </a:p>
          <a:p>
            <a:pPr eaLnBrk="1" hangingPunct="1">
              <a:buClr>
                <a:srgbClr val="CC0000"/>
              </a:buClr>
              <a:buFontTx/>
              <a:buChar char="•"/>
            </a:pPr>
            <a:r>
              <a:rPr lang="en-US" altLang="zh-CN" sz="2400">
                <a:ea typeface="宋体" panose="02010600030101010101" pitchFamily="2" charset="-122"/>
              </a:rPr>
              <a:t>If we assume H</a:t>
            </a:r>
            <a:r>
              <a:rPr lang="en-US" altLang="zh-CN" sz="2400" baseline="-25000">
                <a:ea typeface="宋体" panose="02010600030101010101" pitchFamily="2" charset="-122"/>
              </a:rPr>
              <a:t>0</a:t>
            </a:r>
            <a:r>
              <a:rPr lang="en-US" altLang="zh-CN" sz="2400">
                <a:ea typeface="宋体" panose="02010600030101010101" pitchFamily="2" charset="-122"/>
              </a:rPr>
              <a:t> is true, the sampling distribution of means for samples of size</a:t>
            </a:r>
            <a:r>
              <a:rPr lang="en-US" altLang="zh-CN" sz="2400" i="1">
                <a:ea typeface="宋体" panose="02010600030101010101" pitchFamily="2" charset="-122"/>
              </a:rPr>
              <a:t> N </a:t>
            </a:r>
            <a:r>
              <a:rPr lang="en-US" altLang="zh-CN" sz="2400">
                <a:ea typeface="宋体" panose="02010600030101010101" pitchFamily="2" charset="-122"/>
              </a:rPr>
              <a:t>= 100 from this population is approximately normal, with mean, </a:t>
            </a:r>
            <a:r>
              <a:rPr lang="en-US" altLang="zh-CN" sz="2400" i="1">
                <a:ea typeface="宋体" panose="02010600030101010101" pitchFamily="2" charset="-122"/>
              </a:rPr>
              <a:t>µ</a:t>
            </a:r>
            <a:r>
              <a:rPr lang="en-US" altLang="zh-CN" sz="2400">
                <a:ea typeface="宋体" panose="02010600030101010101" pitchFamily="2" charset="-122"/>
              </a:rPr>
              <a:t> = 280 and standard error </a:t>
            </a:r>
            <a:r>
              <a:rPr lang="en-US" altLang="zh-CN" sz="2400">
                <a:ea typeface="宋体" panose="02010600030101010101" pitchFamily="2" charset="-122"/>
                <a:sym typeface="Symbol" panose="05050102010706020507" pitchFamily="18" charset="2"/>
              </a:rPr>
              <a:t></a:t>
            </a:r>
            <a:r>
              <a:rPr lang="en-US" altLang="zh-CN" sz="2400">
                <a:ea typeface="宋体" panose="02010600030101010101" pitchFamily="2" charset="-122"/>
              </a:rPr>
              <a:t>/√N = 20/√100 = 20/10 = 2.</a:t>
            </a:r>
          </a:p>
          <a:p>
            <a:pPr eaLnBrk="1" hangingPunct="1">
              <a:buClr>
                <a:srgbClr val="CC0000"/>
              </a:buClr>
              <a:buFontTx/>
              <a:buNone/>
            </a:pPr>
            <a:endParaRPr lang="en-US" altLang="zh-CN" sz="2400">
              <a:ea typeface="宋体" panose="02010600030101010101" pitchFamily="2" charset="-122"/>
            </a:endParaRPr>
          </a:p>
          <a:p>
            <a:pPr eaLnBrk="1" hangingPunct="1">
              <a:buClr>
                <a:srgbClr val="CC0000"/>
              </a:buClr>
              <a:buFontTx/>
              <a:buChar char="•"/>
            </a:pPr>
            <a:r>
              <a:rPr lang="en-US" altLang="zh-CN" sz="2400">
                <a:ea typeface="宋体" panose="02010600030101010101" pitchFamily="2" charset="-122"/>
              </a:rPr>
              <a:t>Assume that our observed sample mean time to complete the anagram task is 276 seconds.</a:t>
            </a:r>
          </a:p>
          <a:p>
            <a:pPr eaLnBrk="1" hangingPunct="1">
              <a:buClr>
                <a:srgbClr val="CC0000"/>
              </a:buClr>
              <a:buFontTx/>
              <a:buChar char="•"/>
            </a:pPr>
            <a:endParaRPr lang="en-US" altLang="en-US" sz="2400"/>
          </a:p>
        </p:txBody>
      </p:sp>
    </p:spTree>
    <p:extLst>
      <p:ext uri="{BB962C8B-B14F-4D97-AF65-F5344CB8AC3E}">
        <p14:creationId xmlns:p14="http://schemas.microsoft.com/office/powerpoint/2010/main" val="2621027756"/>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0178" name="Slide Number Placeholder 22">
            <a:extLst>
              <a:ext uri="{FF2B5EF4-FFF2-40B4-BE49-F238E27FC236}">
                <a16:creationId xmlns:a16="http://schemas.microsoft.com/office/drawing/2014/main" id="{832A9778-8DA5-8FAB-303B-61B2B56332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123513-C7C0-463C-BD38-DD5CCF69AE81}" type="slidenum">
              <a:rPr lang="en-US" altLang="en-US">
                <a:solidFill>
                  <a:srgbClr val="FFFFFF"/>
                </a:solidFill>
              </a:rPr>
              <a:pPr/>
              <a:t>286</a:t>
            </a:fld>
            <a:endParaRPr lang="en-US" altLang="en-US">
              <a:solidFill>
                <a:srgbClr val="FFFFFF"/>
              </a:solidFill>
            </a:endParaRPr>
          </a:p>
        </p:txBody>
      </p:sp>
      <p:sp>
        <p:nvSpPr>
          <p:cNvPr id="49155" name="Rectangle 2">
            <a:extLst>
              <a:ext uri="{FF2B5EF4-FFF2-40B4-BE49-F238E27FC236}">
                <a16:creationId xmlns:a16="http://schemas.microsoft.com/office/drawing/2014/main" id="{2D0AE246-8E65-BF43-9315-6784BF8FF76F}"/>
              </a:ext>
            </a:extLst>
          </p:cNvPr>
          <p:cNvSpPr>
            <a:spLocks noGrp="1"/>
          </p:cNvSpPr>
          <p:nvPr>
            <p:ph type="title" idx="4294967295"/>
          </p:nvPr>
        </p:nvSpPr>
        <p:spPr>
          <a:xfrm>
            <a:off x="1905000" y="228600"/>
            <a:ext cx="8077200" cy="12954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a:t>
            </a:r>
            <a:r>
              <a:rPr lang="en-US" altLang="en-US" sz="2700" dirty="0">
                <a:solidFill>
                  <a:schemeClr val="tx1"/>
                </a:solidFill>
              </a:rPr>
              <a:t>Testing an Hypothesis Re: Preconditioning Using Confidence Intervals </a:t>
            </a:r>
            <a:br>
              <a:rPr lang="en-US" altLang="en-US" sz="2700" dirty="0">
                <a:solidFill>
                  <a:schemeClr val="tx1"/>
                </a:solidFill>
              </a:rPr>
            </a:br>
            <a:endParaRPr lang="en-US" altLang="en-US" sz="2700" dirty="0">
              <a:solidFill>
                <a:schemeClr val="tx1"/>
              </a:solidFill>
            </a:endParaRPr>
          </a:p>
        </p:txBody>
      </p:sp>
      <p:sp>
        <p:nvSpPr>
          <p:cNvPr id="50180" name="Rectangle 3">
            <a:extLst>
              <a:ext uri="{FF2B5EF4-FFF2-40B4-BE49-F238E27FC236}">
                <a16:creationId xmlns:a16="http://schemas.microsoft.com/office/drawing/2014/main" id="{A16EF407-5246-F46F-3DEC-228706DD6D53}"/>
              </a:ext>
            </a:extLst>
          </p:cNvPr>
          <p:cNvSpPr>
            <a:spLocks noGrp="1" noChangeArrowheads="1"/>
          </p:cNvSpPr>
          <p:nvPr>
            <p:ph idx="4294967295"/>
          </p:nvPr>
        </p:nvSpPr>
        <p:spPr>
          <a:xfrm>
            <a:off x="1524000" y="1676400"/>
            <a:ext cx="8229600" cy="4897438"/>
          </a:xfrm>
        </p:spPr>
        <p:txBody>
          <a:bodyPr/>
          <a:lstStyle/>
          <a:p>
            <a:pPr eaLnBrk="1" hangingPunct="1">
              <a:buClr>
                <a:srgbClr val="CC0000"/>
              </a:buClr>
              <a:buFontTx/>
              <a:buChar char="•"/>
            </a:pPr>
            <a:r>
              <a:rPr lang="en-US" altLang="en-US" sz="2400"/>
              <a:t>Because our observed sample mean is 276, the 95% confidence interval is obtained as</a:t>
            </a:r>
          </a:p>
          <a:p>
            <a:pPr algn="ctr" eaLnBrk="1" hangingPunct="1">
              <a:buClr>
                <a:srgbClr val="CC0000"/>
              </a:buClr>
              <a:buFontTx/>
              <a:buNone/>
            </a:pPr>
            <a:r>
              <a:rPr lang="en-US" altLang="en-US" sz="2400"/>
              <a:t>276 ± 1.96*2 = (272.08, 279.92)</a:t>
            </a:r>
          </a:p>
          <a:p>
            <a:pPr eaLnBrk="1" hangingPunct="1">
              <a:buClr>
                <a:srgbClr val="CC0000"/>
              </a:buClr>
              <a:buFontTx/>
              <a:buChar char="•"/>
            </a:pPr>
            <a:r>
              <a:rPr lang="en-US" altLang="en-US" sz="2400"/>
              <a:t>Because the null hypothesis value of µ=275 is contained within the confidence interval, it represents a plausible null hypothesis value and we do not reject the null hypothesis in favor of the alternative.  </a:t>
            </a:r>
          </a:p>
          <a:p>
            <a:pPr eaLnBrk="1" hangingPunct="1">
              <a:buClr>
                <a:srgbClr val="CC0000"/>
              </a:buClr>
              <a:buFontTx/>
              <a:buChar char="•"/>
            </a:pPr>
            <a:r>
              <a:rPr lang="en-US" altLang="en-US" sz="2400"/>
              <a:t>We conclude that the result is not statistically significant.</a:t>
            </a:r>
          </a:p>
          <a:p>
            <a:pPr eaLnBrk="1" hangingPunct="1">
              <a:buClr>
                <a:srgbClr val="CC0000"/>
              </a:buClr>
              <a:buFontTx/>
              <a:buChar char="•"/>
            </a:pPr>
            <a:r>
              <a:rPr lang="en-US" altLang="en-US" sz="2400"/>
              <a:t>That is, that the amount of time required to complete the anagram puzzle is not statistically significantly different from 275 seconds.  </a:t>
            </a:r>
          </a:p>
        </p:txBody>
      </p:sp>
    </p:spTree>
    <p:extLst>
      <p:ext uri="{BB962C8B-B14F-4D97-AF65-F5344CB8AC3E}">
        <p14:creationId xmlns:p14="http://schemas.microsoft.com/office/powerpoint/2010/main" val="741254977"/>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1202" name="Slide Number Placeholder 22">
            <a:extLst>
              <a:ext uri="{FF2B5EF4-FFF2-40B4-BE49-F238E27FC236}">
                <a16:creationId xmlns:a16="http://schemas.microsoft.com/office/drawing/2014/main" id="{06312950-F754-DA62-D4C0-1801B1384DC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EEB627E-9935-4AA9-B191-750B00937EE1}" type="slidenum">
              <a:rPr lang="en-US" altLang="en-US">
                <a:solidFill>
                  <a:srgbClr val="FFFFFF"/>
                </a:solidFill>
              </a:rPr>
              <a:pPr/>
              <a:t>287</a:t>
            </a:fld>
            <a:endParaRPr lang="en-US" altLang="en-US">
              <a:solidFill>
                <a:srgbClr val="FFFFFF"/>
              </a:solidFill>
            </a:endParaRPr>
          </a:p>
        </p:txBody>
      </p:sp>
      <p:sp>
        <p:nvSpPr>
          <p:cNvPr id="50179" name="Rectangle 2">
            <a:extLst>
              <a:ext uri="{FF2B5EF4-FFF2-40B4-BE49-F238E27FC236}">
                <a16:creationId xmlns:a16="http://schemas.microsoft.com/office/drawing/2014/main" id="{001084B6-4D24-6545-8D16-09F69FD79901}"/>
              </a:ext>
            </a:extLst>
          </p:cNvPr>
          <p:cNvSpPr>
            <a:spLocks noGrp="1"/>
          </p:cNvSpPr>
          <p:nvPr>
            <p:ph type="title" idx="4294967295"/>
          </p:nvPr>
        </p:nvSpPr>
        <p:spPr>
          <a:xfrm>
            <a:off x="1905000" y="152400"/>
            <a:ext cx="8153400" cy="9144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a:t>
            </a:r>
            <a:r>
              <a:rPr lang="en-US" altLang="en-US" sz="2700" dirty="0">
                <a:solidFill>
                  <a:schemeClr val="tx1"/>
                </a:solidFill>
              </a:rPr>
              <a:t>Testing the Hypothesis Re: Preconditioning Using the </a:t>
            </a:r>
            <a:r>
              <a:rPr lang="en-US" altLang="en-US" sz="2700" i="1" dirty="0">
                <a:solidFill>
                  <a:schemeClr val="tx1"/>
                </a:solidFill>
              </a:rPr>
              <a:t>z</a:t>
            </a:r>
            <a:r>
              <a:rPr lang="en-US" altLang="en-US" sz="2700" dirty="0">
                <a:solidFill>
                  <a:schemeClr val="tx1"/>
                </a:solidFill>
              </a:rPr>
              <a:t>-test </a:t>
            </a:r>
            <a:br>
              <a:rPr lang="en-US" altLang="en-US" sz="3600" dirty="0">
                <a:solidFill>
                  <a:schemeClr val="tx1"/>
                </a:solidFill>
              </a:rPr>
            </a:br>
            <a:endParaRPr lang="en-US" altLang="en-US" sz="3600" dirty="0">
              <a:solidFill>
                <a:schemeClr val="tx1"/>
              </a:solidFill>
            </a:endParaRPr>
          </a:p>
        </p:txBody>
      </p:sp>
      <p:sp>
        <p:nvSpPr>
          <p:cNvPr id="50180" name="Rectangle 3">
            <a:extLst>
              <a:ext uri="{FF2B5EF4-FFF2-40B4-BE49-F238E27FC236}">
                <a16:creationId xmlns:a16="http://schemas.microsoft.com/office/drawing/2014/main" id="{47651749-324B-3F41-B498-45C52468390D}"/>
              </a:ext>
            </a:extLst>
          </p:cNvPr>
          <p:cNvSpPr>
            <a:spLocks noGrp="1"/>
          </p:cNvSpPr>
          <p:nvPr>
            <p:ph idx="4294967295"/>
          </p:nvPr>
        </p:nvSpPr>
        <p:spPr>
          <a:xfrm>
            <a:off x="2209800" y="1371600"/>
            <a:ext cx="8458200" cy="5202238"/>
          </a:xfrm>
        </p:spPr>
        <p:txBody>
          <a:bodyPr rtlCol="0">
            <a:normAutofit fontScale="92500" lnSpcReduction="10000"/>
          </a:bodyPr>
          <a:lstStyle/>
          <a:p>
            <a:pPr eaLnBrk="1" fontAlgn="auto" hangingPunct="1">
              <a:spcAft>
                <a:spcPts val="0"/>
              </a:spcAft>
              <a:buClr>
                <a:srgbClr val="CC0000"/>
              </a:buClr>
              <a:buFontTx/>
              <a:buChar char="•"/>
              <a:defRPr/>
            </a:pPr>
            <a:r>
              <a:rPr lang="en-US" altLang="zh-CN" sz="2400">
                <a:solidFill>
                  <a:schemeClr val="tx1">
                    <a:lumMod val="85000"/>
                    <a:lumOff val="15000"/>
                  </a:schemeClr>
                </a:solidFill>
                <a:ea typeface="宋体" panose="02010600030101010101" pitchFamily="2" charset="-122"/>
              </a:rPr>
              <a:t>Because      = 276 seconds, the observed mean is 1 second different from the hypothesized population mean, </a:t>
            </a:r>
            <a:r>
              <a:rPr lang="en-US" altLang="zh-CN" sz="2400" i="1">
                <a:solidFill>
                  <a:schemeClr val="tx1">
                    <a:lumMod val="85000"/>
                    <a:lumOff val="15000"/>
                  </a:schemeClr>
                </a:solidFill>
                <a:ea typeface="宋体" panose="02010600030101010101" pitchFamily="2" charset="-122"/>
              </a:rPr>
              <a:t>µ</a:t>
            </a:r>
            <a:r>
              <a:rPr lang="en-US" altLang="zh-CN" sz="2400">
                <a:solidFill>
                  <a:schemeClr val="tx1">
                    <a:lumMod val="85000"/>
                    <a:lumOff val="15000"/>
                  </a:schemeClr>
                </a:solidFill>
                <a:ea typeface="宋体" panose="02010600030101010101" pitchFamily="2" charset="-122"/>
              </a:rPr>
              <a:t> = 275. </a:t>
            </a:r>
          </a:p>
          <a:p>
            <a:pPr eaLnBrk="1" fontAlgn="auto" hangingPunct="1">
              <a:spcAft>
                <a:spcPts val="0"/>
              </a:spcAft>
              <a:buClr>
                <a:srgbClr val="CC0000"/>
              </a:buClr>
              <a:buFontTx/>
              <a:buChar char="•"/>
              <a:defRPr/>
            </a:pPr>
            <a:r>
              <a:rPr lang="en-US" altLang="zh-CN" sz="2400">
                <a:solidFill>
                  <a:schemeClr val="tx1">
                    <a:lumMod val="85000"/>
                    <a:lumOff val="15000"/>
                  </a:schemeClr>
                </a:solidFill>
                <a:ea typeface="宋体" panose="02010600030101010101" pitchFamily="2" charset="-122"/>
              </a:rPr>
              <a:t>A result that is more extreme than 1 second away from 275 is defined as: 276 or more seconds </a:t>
            </a:r>
            <a:r>
              <a:rPr lang="en-US" altLang="zh-CN" sz="2400" i="1">
                <a:solidFill>
                  <a:schemeClr val="tx1">
                    <a:lumMod val="85000"/>
                    <a:lumOff val="15000"/>
                  </a:schemeClr>
                </a:solidFill>
                <a:ea typeface="宋体" panose="02010600030101010101" pitchFamily="2" charset="-122"/>
              </a:rPr>
              <a:t>or</a:t>
            </a:r>
            <a:r>
              <a:rPr lang="en-US" altLang="zh-CN" sz="2400">
                <a:solidFill>
                  <a:schemeClr val="tx1">
                    <a:lumMod val="85000"/>
                    <a:lumOff val="15000"/>
                  </a:schemeClr>
                </a:solidFill>
                <a:ea typeface="宋体" panose="02010600030101010101" pitchFamily="2" charset="-122"/>
              </a:rPr>
              <a:t> 274 or fewer seconds.  </a:t>
            </a:r>
          </a:p>
          <a:p>
            <a:pPr eaLnBrk="1" fontAlgn="auto" hangingPunct="1">
              <a:spcAft>
                <a:spcPts val="0"/>
              </a:spcAft>
              <a:buClr>
                <a:srgbClr val="CC0000"/>
              </a:buClr>
              <a:buFontTx/>
              <a:buChar char="•"/>
              <a:defRPr/>
            </a:pPr>
            <a:r>
              <a:rPr lang="en-US" altLang="zh-CN" sz="2400">
                <a:solidFill>
                  <a:schemeClr val="tx1">
                    <a:lumMod val="85000"/>
                    <a:lumOff val="15000"/>
                  </a:schemeClr>
                </a:solidFill>
                <a:ea typeface="宋体" panose="02010600030101010101" pitchFamily="2" charset="-122"/>
              </a:rPr>
              <a:t>According to the CLT, the sampling distribution of means is approx. normally distributed with mean 275 and standard error </a:t>
            </a:r>
            <a:r>
              <a:rPr lang="el-GR" altLang="zh-CN" sz="2400">
                <a:solidFill>
                  <a:schemeClr val="tx1">
                    <a:lumMod val="85000"/>
                    <a:lumOff val="15000"/>
                  </a:schemeClr>
                </a:solidFill>
                <a:ea typeface="宋体" panose="02010600030101010101" pitchFamily="2" charset="-122"/>
              </a:rPr>
              <a:t>σ</a:t>
            </a:r>
            <a:r>
              <a:rPr lang="en-US" altLang="zh-CN" sz="2400">
                <a:solidFill>
                  <a:schemeClr val="tx1">
                    <a:lumMod val="85000"/>
                    <a:lumOff val="15000"/>
                  </a:schemeClr>
                </a:solidFill>
                <a:ea typeface="宋体" panose="02010600030101010101" pitchFamily="2" charset="-122"/>
              </a:rPr>
              <a:t>/√N = 20/√100 = 2.</a:t>
            </a:r>
          </a:p>
          <a:p>
            <a:pPr eaLnBrk="1" fontAlgn="auto" hangingPunct="1">
              <a:spcAft>
                <a:spcPts val="0"/>
              </a:spcAft>
              <a:buClr>
                <a:srgbClr val="CC0000"/>
              </a:buClr>
              <a:buFontTx/>
              <a:buChar char="•"/>
              <a:defRPr/>
            </a:pPr>
            <a:r>
              <a:rPr lang="en-US" altLang="zh-CN" sz="2400">
                <a:solidFill>
                  <a:schemeClr val="tx1">
                    <a:lumMod val="85000"/>
                    <a:lumOff val="15000"/>
                  </a:schemeClr>
                </a:solidFill>
                <a:ea typeface="宋体" panose="02010600030101010101" pitchFamily="2" charset="-122"/>
              </a:rPr>
              <a:t>Therefore, </a:t>
            </a:r>
          </a:p>
          <a:p>
            <a:pPr eaLnBrk="1" fontAlgn="auto" hangingPunct="1">
              <a:spcAft>
                <a:spcPts val="0"/>
              </a:spcAft>
              <a:buClr>
                <a:srgbClr val="CC0000"/>
              </a:buClr>
              <a:buFontTx/>
              <a:buNone/>
              <a:defRPr/>
            </a:pPr>
            <a:endParaRPr lang="en-US" altLang="zh-CN" sz="240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Tx/>
              <a:buChar char="•"/>
              <a:defRPr/>
            </a:pPr>
            <a:endParaRPr lang="en-US" altLang="zh-CN" sz="240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Tx/>
              <a:buChar char="•"/>
              <a:defRPr/>
            </a:pPr>
            <a:r>
              <a:rPr lang="en-US" altLang="zh-CN" sz="2400">
                <a:solidFill>
                  <a:schemeClr val="tx1">
                    <a:lumMod val="85000"/>
                    <a:lumOff val="15000"/>
                  </a:schemeClr>
                </a:solidFill>
                <a:ea typeface="宋体" panose="02010600030101010101" pitchFamily="2" charset="-122"/>
              </a:rPr>
              <a:t>According to Table 1, and the techniques of Chapter 8, we find the </a:t>
            </a:r>
            <a:r>
              <a:rPr lang="en-US" altLang="zh-CN" sz="2400" i="1">
                <a:solidFill>
                  <a:schemeClr val="tx1">
                    <a:lumMod val="85000"/>
                    <a:lumOff val="15000"/>
                  </a:schemeClr>
                </a:solidFill>
                <a:ea typeface="宋体" panose="02010600030101010101" pitchFamily="2" charset="-122"/>
              </a:rPr>
              <a:t>p</a:t>
            </a:r>
            <a:r>
              <a:rPr lang="en-US" altLang="zh-CN" sz="2400">
                <a:solidFill>
                  <a:schemeClr val="tx1">
                    <a:lumMod val="85000"/>
                    <a:lumOff val="15000"/>
                  </a:schemeClr>
                </a:solidFill>
                <a:ea typeface="宋体" panose="02010600030101010101" pitchFamily="2" charset="-122"/>
              </a:rPr>
              <a:t>-value for the two-tailed area to the left of 274 </a:t>
            </a:r>
          </a:p>
          <a:p>
            <a:pPr eaLnBrk="1" fontAlgn="auto" hangingPunct="1">
              <a:spcAft>
                <a:spcPts val="0"/>
              </a:spcAft>
              <a:buClr>
                <a:srgbClr val="CC0000"/>
              </a:buClr>
              <a:buFontTx/>
              <a:buNone/>
              <a:defRPr/>
            </a:pPr>
            <a:r>
              <a:rPr lang="en-US" altLang="zh-CN" sz="2400">
                <a:solidFill>
                  <a:schemeClr val="tx1">
                    <a:lumMod val="85000"/>
                    <a:lumOff val="15000"/>
                  </a:schemeClr>
                </a:solidFill>
                <a:ea typeface="宋体" panose="02010600030101010101" pitchFamily="2" charset="-122"/>
              </a:rPr>
              <a:t>   (</a:t>
            </a:r>
            <a:r>
              <a:rPr lang="en-US" altLang="zh-CN" sz="2400" i="1">
                <a:solidFill>
                  <a:schemeClr val="tx1">
                    <a:lumMod val="85000"/>
                    <a:lumOff val="15000"/>
                  </a:schemeClr>
                </a:solidFill>
                <a:ea typeface="宋体" panose="02010600030101010101" pitchFamily="2" charset="-122"/>
              </a:rPr>
              <a:t>z</a:t>
            </a:r>
            <a:r>
              <a:rPr lang="en-US" altLang="zh-CN" sz="2400">
                <a:solidFill>
                  <a:schemeClr val="tx1">
                    <a:lumMod val="85000"/>
                    <a:lumOff val="15000"/>
                  </a:schemeClr>
                </a:solidFill>
                <a:ea typeface="宋体" panose="02010600030101010101" pitchFamily="2" charset="-122"/>
              </a:rPr>
              <a:t>=-0.5)and to the right of 276 (</a:t>
            </a:r>
            <a:r>
              <a:rPr lang="en-US" altLang="zh-CN" sz="2400" i="1">
                <a:solidFill>
                  <a:schemeClr val="tx1">
                    <a:lumMod val="85000"/>
                    <a:lumOff val="15000"/>
                  </a:schemeClr>
                </a:solidFill>
                <a:ea typeface="宋体" panose="02010600030101010101" pitchFamily="2" charset="-122"/>
              </a:rPr>
              <a:t>z</a:t>
            </a:r>
            <a:r>
              <a:rPr lang="en-US" altLang="zh-CN" sz="2400">
                <a:solidFill>
                  <a:schemeClr val="tx1">
                    <a:lumMod val="85000"/>
                    <a:lumOff val="15000"/>
                  </a:schemeClr>
                </a:solidFill>
                <a:ea typeface="宋体" panose="02010600030101010101" pitchFamily="2" charset="-122"/>
              </a:rPr>
              <a:t>=0.5) to be .6170.</a:t>
            </a:r>
            <a:endParaRPr lang="en-US" altLang="en-US" sz="2400">
              <a:solidFill>
                <a:schemeClr val="tx1">
                  <a:lumMod val="85000"/>
                  <a:lumOff val="15000"/>
                </a:schemeClr>
              </a:solidFill>
              <a:ea typeface="宋体" panose="02010600030101010101" pitchFamily="2" charset="-122"/>
            </a:endParaRPr>
          </a:p>
        </p:txBody>
      </p:sp>
      <p:graphicFrame>
        <p:nvGraphicFramePr>
          <p:cNvPr id="51205" name="Object 5">
            <a:extLst>
              <a:ext uri="{FF2B5EF4-FFF2-40B4-BE49-F238E27FC236}">
                <a16:creationId xmlns:a16="http://schemas.microsoft.com/office/drawing/2014/main" id="{89E656D2-44E1-8079-5E1B-9EF17064C738}"/>
              </a:ext>
            </a:extLst>
          </p:cNvPr>
          <p:cNvGraphicFramePr>
            <a:graphicFrameLocks noChangeAspect="1"/>
          </p:cNvGraphicFramePr>
          <p:nvPr/>
        </p:nvGraphicFramePr>
        <p:xfrm>
          <a:off x="3505200" y="1371600"/>
          <a:ext cx="427038" cy="4572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51205" name="Object 5">
                        <a:extLst>
                          <a:ext uri="{FF2B5EF4-FFF2-40B4-BE49-F238E27FC236}">
                            <a16:creationId xmlns:a16="http://schemas.microsoft.com/office/drawing/2014/main" id="{89E656D2-44E1-8079-5E1B-9EF17064C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371600"/>
                        <a:ext cx="427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6" name="Object 7">
            <a:extLst>
              <a:ext uri="{FF2B5EF4-FFF2-40B4-BE49-F238E27FC236}">
                <a16:creationId xmlns:a16="http://schemas.microsoft.com/office/drawing/2014/main" id="{EAF1BCE3-7E63-D4DA-E447-201E27B94197}"/>
              </a:ext>
            </a:extLst>
          </p:cNvPr>
          <p:cNvGraphicFramePr>
            <a:graphicFrameLocks noChangeAspect="1"/>
          </p:cNvGraphicFramePr>
          <p:nvPr/>
        </p:nvGraphicFramePr>
        <p:xfrm>
          <a:off x="4267200" y="4114800"/>
          <a:ext cx="4038600" cy="1003300"/>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51206" name="Object 7">
                        <a:extLst>
                          <a:ext uri="{FF2B5EF4-FFF2-40B4-BE49-F238E27FC236}">
                            <a16:creationId xmlns:a16="http://schemas.microsoft.com/office/drawing/2014/main" id="{EAF1BCE3-7E63-D4DA-E447-201E27B941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4114800"/>
                        <a:ext cx="40386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75110282"/>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2226" name="Slide Number Placeholder 22">
            <a:extLst>
              <a:ext uri="{FF2B5EF4-FFF2-40B4-BE49-F238E27FC236}">
                <a16:creationId xmlns:a16="http://schemas.microsoft.com/office/drawing/2014/main" id="{2324ED0D-D20A-409C-CBE1-1B49CDC6807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67C8255-47E1-4D28-9492-EFAAB8D02A6A}" type="slidenum">
              <a:rPr lang="en-US" altLang="en-US">
                <a:solidFill>
                  <a:srgbClr val="FFFFFF"/>
                </a:solidFill>
              </a:rPr>
              <a:pPr/>
              <a:t>288</a:t>
            </a:fld>
            <a:endParaRPr lang="en-US" altLang="en-US">
              <a:solidFill>
                <a:srgbClr val="FFFFFF"/>
              </a:solidFill>
            </a:endParaRPr>
          </a:p>
        </p:txBody>
      </p:sp>
      <p:sp>
        <p:nvSpPr>
          <p:cNvPr id="51203" name="Rectangle 2">
            <a:extLst>
              <a:ext uri="{FF2B5EF4-FFF2-40B4-BE49-F238E27FC236}">
                <a16:creationId xmlns:a16="http://schemas.microsoft.com/office/drawing/2014/main" id="{85D813FB-EFEE-FD4F-87F1-088C803BC957}"/>
              </a:ext>
            </a:extLst>
          </p:cNvPr>
          <p:cNvSpPr>
            <a:spLocks noGrp="1"/>
          </p:cNvSpPr>
          <p:nvPr>
            <p:ph type="title" idx="4294967295"/>
          </p:nvPr>
        </p:nvSpPr>
        <p:spPr>
          <a:xfrm>
            <a:off x="1524000" y="762000"/>
            <a:ext cx="8610600" cy="990600"/>
          </a:xfrm>
          <a:ln w="19050">
            <a:solidFill>
              <a:schemeClr val="tx1"/>
            </a:solidFill>
            <a:headEnd/>
            <a:tailEnd/>
          </a:ln>
        </p:spPr>
        <p:txBody>
          <a:bodyPr>
            <a:normAutofit fontScale="90000"/>
          </a:bodyPr>
          <a:lstStyle/>
          <a:p>
            <a:pPr eaLnBrk="1" fontAlgn="auto" hangingPunct="1">
              <a:spcAft>
                <a:spcPts val="0"/>
              </a:spcAft>
              <a:defRPr/>
            </a:pPr>
            <a:br>
              <a:rPr lang="en-US" altLang="en-US" sz="2800">
                <a:solidFill>
                  <a:schemeClr val="tx1"/>
                </a:solidFill>
              </a:rPr>
            </a:br>
            <a:r>
              <a:rPr lang="en-US" altLang="en-US" sz="2800">
                <a:solidFill>
                  <a:schemeClr val="tx1"/>
                </a:solidFill>
              </a:rPr>
              <a:t> </a:t>
            </a:r>
            <a:r>
              <a:rPr lang="en-US" altLang="en-US" sz="2400">
                <a:solidFill>
                  <a:schemeClr val="tx1"/>
                </a:solidFill>
              </a:rPr>
              <a:t>Testing the Hypothesis Re: Preconditioning Using the </a:t>
            </a:r>
            <a:r>
              <a:rPr lang="en-US" altLang="en-US" sz="2400" i="1">
                <a:solidFill>
                  <a:schemeClr val="tx1"/>
                </a:solidFill>
              </a:rPr>
              <a:t>z</a:t>
            </a:r>
            <a:r>
              <a:rPr lang="en-US" altLang="en-US" sz="2400">
                <a:solidFill>
                  <a:schemeClr val="tx1"/>
                </a:solidFill>
              </a:rPr>
              <a:t>-test</a:t>
            </a:r>
            <a:r>
              <a:rPr lang="en-US" altLang="en-US" sz="2800">
                <a:solidFill>
                  <a:schemeClr val="tx1"/>
                </a:solidFill>
              </a:rPr>
              <a:t> </a:t>
            </a:r>
            <a:br>
              <a:rPr lang="en-US" altLang="en-US" sz="3600">
                <a:solidFill>
                  <a:schemeClr val="tx1"/>
                </a:solidFill>
              </a:rPr>
            </a:br>
            <a:endParaRPr lang="en-US" altLang="en-US" sz="3600">
              <a:solidFill>
                <a:schemeClr val="tx1"/>
              </a:solidFill>
            </a:endParaRPr>
          </a:p>
        </p:txBody>
      </p:sp>
      <p:sp>
        <p:nvSpPr>
          <p:cNvPr id="52228" name="Rectangle 3">
            <a:extLst>
              <a:ext uri="{FF2B5EF4-FFF2-40B4-BE49-F238E27FC236}">
                <a16:creationId xmlns:a16="http://schemas.microsoft.com/office/drawing/2014/main" id="{2A595851-3FD9-5DF0-BCC3-48785BD1A300}"/>
              </a:ext>
            </a:extLst>
          </p:cNvPr>
          <p:cNvSpPr>
            <a:spLocks noGrp="1" noChangeArrowheads="1"/>
          </p:cNvSpPr>
          <p:nvPr>
            <p:ph idx="4294967295"/>
          </p:nvPr>
        </p:nvSpPr>
        <p:spPr>
          <a:xfrm>
            <a:off x="1524000" y="2514600"/>
            <a:ext cx="8229600" cy="4059238"/>
          </a:xfrm>
        </p:spPr>
        <p:txBody>
          <a:bodyPr/>
          <a:lstStyle/>
          <a:p>
            <a:pPr eaLnBrk="1" hangingPunct="1">
              <a:buClr>
                <a:srgbClr val="CC0000"/>
              </a:buClr>
              <a:buFontTx/>
              <a:buChar char="•"/>
            </a:pPr>
            <a:r>
              <a:rPr lang="en-US" altLang="en-US" sz="2400"/>
              <a:t>Because the significance level for this test has been set at </a:t>
            </a:r>
            <a:r>
              <a:rPr lang="en-US" altLang="en-US" sz="2400" i="1"/>
              <a:t>α</a:t>
            </a:r>
            <a:r>
              <a:rPr lang="en-US" altLang="en-US" sz="2400"/>
              <a:t> = .05, and because </a:t>
            </a:r>
            <a:r>
              <a:rPr lang="en-US" altLang="en-US" sz="2400" i="1"/>
              <a:t>p</a:t>
            </a:r>
            <a:r>
              <a:rPr lang="en-US" altLang="en-US" sz="2400"/>
              <a:t> is greater than </a:t>
            </a:r>
            <a:r>
              <a:rPr lang="en-US" altLang="en-US" sz="2400" i="1"/>
              <a:t>α</a:t>
            </a:r>
            <a:r>
              <a:rPr lang="en-US" altLang="en-US" sz="2400"/>
              <a:t> in this case, we fail to reject the null hypothesis in favor of the alternative and conclude that the result is not statistically significant.</a:t>
            </a:r>
          </a:p>
          <a:p>
            <a:pPr eaLnBrk="1" hangingPunct="1">
              <a:buClr>
                <a:srgbClr val="CC0000"/>
              </a:buClr>
              <a:buFontTx/>
              <a:buNone/>
            </a:pPr>
            <a:endParaRPr lang="en-US" altLang="en-US" sz="2400"/>
          </a:p>
          <a:p>
            <a:pPr eaLnBrk="1" hangingPunct="1">
              <a:buClr>
                <a:srgbClr val="CC0000"/>
              </a:buClr>
              <a:buFontTx/>
              <a:buChar char="•"/>
            </a:pPr>
            <a:r>
              <a:rPr lang="en-US" altLang="en-US" sz="2400"/>
              <a:t>That is, the amount of time required to complete the anagram puzzle is not statistically significantly different from 275 seconds.  </a:t>
            </a:r>
          </a:p>
          <a:p>
            <a:pPr eaLnBrk="1" hangingPunct="1">
              <a:buClr>
                <a:srgbClr val="CC0000"/>
              </a:buClr>
              <a:buFontTx/>
              <a:buNone/>
            </a:pPr>
            <a:endParaRPr lang="en-US" altLang="en-US"/>
          </a:p>
        </p:txBody>
      </p:sp>
    </p:spTree>
    <p:extLst>
      <p:ext uri="{BB962C8B-B14F-4D97-AF65-F5344CB8AC3E}">
        <p14:creationId xmlns:p14="http://schemas.microsoft.com/office/powerpoint/2010/main" val="365237670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3250" name="Slide Number Placeholder 22">
            <a:extLst>
              <a:ext uri="{FF2B5EF4-FFF2-40B4-BE49-F238E27FC236}">
                <a16:creationId xmlns:a16="http://schemas.microsoft.com/office/drawing/2014/main" id="{C9EA63A2-956C-165B-8D19-84063A4E979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2523898-D2D3-402E-A450-A46CECF45E71}" type="slidenum">
              <a:rPr lang="en-US" altLang="en-US">
                <a:solidFill>
                  <a:srgbClr val="FFFFFF"/>
                </a:solidFill>
              </a:rPr>
              <a:pPr/>
              <a:t>289</a:t>
            </a:fld>
            <a:endParaRPr lang="en-US" altLang="en-US">
              <a:solidFill>
                <a:srgbClr val="FFFFFF"/>
              </a:solidFill>
            </a:endParaRPr>
          </a:p>
        </p:txBody>
      </p:sp>
      <p:sp>
        <p:nvSpPr>
          <p:cNvPr id="52227" name="Rectangle 2">
            <a:extLst>
              <a:ext uri="{FF2B5EF4-FFF2-40B4-BE49-F238E27FC236}">
                <a16:creationId xmlns:a16="http://schemas.microsoft.com/office/drawing/2014/main" id="{2CADAD9A-19A7-BE4D-8618-53CB01563911}"/>
              </a:ext>
            </a:extLst>
          </p:cNvPr>
          <p:cNvSpPr>
            <a:spLocks noGrp="1"/>
          </p:cNvSpPr>
          <p:nvPr>
            <p:ph type="title" idx="4294967295"/>
          </p:nvPr>
        </p:nvSpPr>
        <p:spPr>
          <a:xfrm>
            <a:off x="1524000" y="609600"/>
            <a:ext cx="8458200" cy="762000"/>
          </a:xfrm>
          <a:ln w="19050">
            <a:solidFill>
              <a:schemeClr val="tx1"/>
            </a:solidFill>
            <a:headEnd/>
            <a:tailEnd/>
          </a:ln>
        </p:spPr>
        <p:txBody>
          <a:bodyPr>
            <a:normAutofit fontScale="90000"/>
          </a:bodyPr>
          <a:lstStyle/>
          <a:p>
            <a:pPr eaLnBrk="1" fontAlgn="auto" hangingPunct="1">
              <a:spcAft>
                <a:spcPts val="0"/>
              </a:spcAft>
              <a:defRPr/>
            </a:pPr>
            <a:br>
              <a:rPr lang="en-US" altLang="en-US" sz="2800" b="1">
                <a:solidFill>
                  <a:schemeClr val="tx1"/>
                </a:solidFill>
              </a:rPr>
            </a:br>
            <a:br>
              <a:rPr lang="en-US" altLang="en-US" sz="2800" b="1">
                <a:solidFill>
                  <a:schemeClr val="tx1"/>
                </a:solidFill>
              </a:rPr>
            </a:br>
            <a:r>
              <a:rPr lang="en-US" altLang="en-US" sz="2800">
                <a:solidFill>
                  <a:schemeClr val="tx1"/>
                </a:solidFill>
              </a:rPr>
              <a:t>Hypothesis Testing: A Third Example</a:t>
            </a:r>
            <a:br>
              <a:rPr lang="en-US" altLang="en-US" sz="2800">
                <a:solidFill>
                  <a:schemeClr val="tx1"/>
                </a:solidFill>
              </a:rPr>
            </a:br>
            <a:br>
              <a:rPr lang="en-US" altLang="en-US" sz="3600">
                <a:solidFill>
                  <a:schemeClr val="tx1"/>
                </a:solidFill>
              </a:rPr>
            </a:br>
            <a:endParaRPr lang="en-US" altLang="en-US" sz="3600">
              <a:solidFill>
                <a:schemeClr val="tx1"/>
              </a:solidFill>
            </a:endParaRPr>
          </a:p>
        </p:txBody>
      </p:sp>
      <p:sp>
        <p:nvSpPr>
          <p:cNvPr id="53252" name="Rectangle 3">
            <a:extLst>
              <a:ext uri="{FF2B5EF4-FFF2-40B4-BE49-F238E27FC236}">
                <a16:creationId xmlns:a16="http://schemas.microsoft.com/office/drawing/2014/main" id="{8997A7FF-86E4-203D-53CB-93EC978CF461}"/>
              </a:ext>
            </a:extLst>
          </p:cNvPr>
          <p:cNvSpPr>
            <a:spLocks noGrp="1" noChangeArrowheads="1"/>
          </p:cNvSpPr>
          <p:nvPr>
            <p:ph idx="4294967295"/>
          </p:nvPr>
        </p:nvSpPr>
        <p:spPr>
          <a:xfrm>
            <a:off x="1524000" y="1828800"/>
            <a:ext cx="8229600" cy="4745038"/>
          </a:xfrm>
        </p:spPr>
        <p:txBody>
          <a:bodyPr/>
          <a:lstStyle/>
          <a:p>
            <a:pPr eaLnBrk="1" hangingPunct="1">
              <a:buClr>
                <a:srgbClr val="CC0000"/>
              </a:buClr>
              <a:buFontTx/>
              <a:buChar char="•"/>
            </a:pPr>
            <a:r>
              <a:rPr lang="en-US" altLang="en-US" sz="2000"/>
              <a:t>Test the hypothesis, at the </a:t>
            </a:r>
            <a:r>
              <a:rPr lang="el-GR" altLang="en-US" sz="2000"/>
              <a:t>α</a:t>
            </a:r>
            <a:r>
              <a:rPr lang="en-US" altLang="en-US" sz="2000"/>
              <a:t> = .05 significance level, that the SAT Math score for college students in California is higher, on average, than 500, which is the mean SAT Math score for the rest of the country.  </a:t>
            </a:r>
          </a:p>
          <a:p>
            <a:pPr eaLnBrk="1" hangingPunct="1">
              <a:buClr>
                <a:srgbClr val="CC0000"/>
              </a:buClr>
              <a:buFontTx/>
              <a:buChar char="•"/>
            </a:pPr>
            <a:r>
              <a:rPr lang="en-US" altLang="en-US" sz="2000"/>
              <a:t>We assume that the standard deviation (</a:t>
            </a:r>
            <a:r>
              <a:rPr lang="el-GR" altLang="en-US" sz="2000"/>
              <a:t>σ</a:t>
            </a:r>
            <a:r>
              <a:rPr lang="en-US" altLang="en-US" sz="2000"/>
              <a:t>) for all students in the rest of the country is 100, and that the students in California do not have a standard deviation that is different from that. </a:t>
            </a:r>
          </a:p>
          <a:p>
            <a:pPr eaLnBrk="1" hangingPunct="1">
              <a:buClr>
                <a:srgbClr val="CC0000"/>
              </a:buClr>
              <a:buFontTx/>
              <a:buChar char="•"/>
            </a:pPr>
            <a:r>
              <a:rPr lang="en-US" altLang="en-US" sz="2000"/>
              <a:t>We randomly select a sample of 1,600 students in California.</a:t>
            </a:r>
          </a:p>
          <a:p>
            <a:pPr eaLnBrk="1" hangingPunct="1">
              <a:buClr>
                <a:srgbClr val="CC0000"/>
              </a:buClr>
              <a:buFontTx/>
              <a:buChar char="•"/>
            </a:pPr>
            <a:r>
              <a:rPr lang="en-US" altLang="en-US" sz="2000"/>
              <a:t>(A) What is the conclusion if the mean for the sample of 1,600 students is 505?</a:t>
            </a:r>
          </a:p>
          <a:p>
            <a:pPr eaLnBrk="1" hangingPunct="1">
              <a:buClr>
                <a:srgbClr val="CC0000"/>
              </a:buClr>
              <a:buFontTx/>
              <a:buChar char="•"/>
            </a:pPr>
            <a:r>
              <a:rPr lang="en-US" altLang="en-US" sz="2000"/>
              <a:t>(B) What is the conclusion if the mean for the sample of 1,600 students is 502?</a:t>
            </a:r>
          </a:p>
          <a:p>
            <a:pPr eaLnBrk="1" hangingPunct="1">
              <a:buClr>
                <a:srgbClr val="CC0000"/>
              </a:buClr>
              <a:buFontTx/>
              <a:buChar char="•"/>
            </a:pPr>
            <a:r>
              <a:rPr lang="en-US" altLang="en-US" sz="2000"/>
              <a:t>(C) What is the conclusion if the mean for the sample of 1,600 students is 499?</a:t>
            </a:r>
          </a:p>
        </p:txBody>
      </p:sp>
    </p:spTree>
    <p:extLst>
      <p:ext uri="{BB962C8B-B14F-4D97-AF65-F5344CB8AC3E}">
        <p14:creationId xmlns:p14="http://schemas.microsoft.com/office/powerpoint/2010/main" val="303374206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295706-6BF2-5A47-B890-395756DCD116}"/>
              </a:ext>
            </a:extLst>
          </p:cNvPr>
          <p:cNvSpPr/>
          <p:nvPr/>
        </p:nvSpPr>
        <p:spPr>
          <a:xfrm>
            <a:off x="1828801" y="533400"/>
            <a:ext cx="5719763" cy="369888"/>
          </a:xfrm>
          <a:prstGeom prst="rect">
            <a:avLst/>
          </a:prstGeom>
        </p:spPr>
        <p:txBody>
          <a:bodyPr wrap="square">
            <a:spAutoFit/>
          </a:bodyPr>
          <a:lstStyle/>
          <a:p>
            <a:pPr eaLnBrk="1" hangingPunct="1">
              <a:defRPr/>
            </a:pPr>
            <a:r>
              <a:rPr lang="en-US" i="1" dirty="0">
                <a:effectLst>
                  <a:outerShdw blurRad="38100" dist="38100" dir="2700000" algn="tl">
                    <a:srgbClr val="FFFFFF"/>
                  </a:outerShdw>
                </a:effectLst>
                <a:latin typeface="Arial" charset="0"/>
                <a:cs typeface="Arial" charset="0"/>
              </a:rPr>
              <a:t>Example</a:t>
            </a:r>
            <a:r>
              <a:rPr lang="en-US" dirty="0">
                <a:effectLst>
                  <a:outerShdw blurRad="38100" dist="38100" dir="2700000" algn="tl">
                    <a:srgbClr val="FFFFFF"/>
                  </a:outerShdw>
                </a:effectLst>
                <a:latin typeface="Arial" charset="0"/>
                <a:cs typeface="Arial" charset="0"/>
              </a:rPr>
              <a:t>:  Histogram of Self-Concept in Twelfth Grade</a:t>
            </a:r>
            <a:endParaRPr lang="en-US" dirty="0">
              <a:latin typeface="Arial" charset="0"/>
              <a:cs typeface="Arial" charset="0"/>
            </a:endParaRPr>
          </a:p>
        </p:txBody>
      </p:sp>
      <p:pic>
        <p:nvPicPr>
          <p:cNvPr id="28674" name="Picture 3">
            <a:extLst>
              <a:ext uri="{FF2B5EF4-FFF2-40B4-BE49-F238E27FC236}">
                <a16:creationId xmlns:a16="http://schemas.microsoft.com/office/drawing/2014/main" id="{42560CFB-DE79-4958-23C9-EE0238860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295400"/>
            <a:ext cx="5181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3308542"/>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4274" name="Slide Number Placeholder 22">
            <a:extLst>
              <a:ext uri="{FF2B5EF4-FFF2-40B4-BE49-F238E27FC236}">
                <a16:creationId xmlns:a16="http://schemas.microsoft.com/office/drawing/2014/main" id="{57F59A37-F2BC-9CFE-9DEB-5FFC3885A8A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8FF4301-DA75-4B07-86CE-5BBC2EA0932A}" type="slidenum">
              <a:rPr lang="en-US" altLang="en-US">
                <a:solidFill>
                  <a:srgbClr val="FFFFFF"/>
                </a:solidFill>
              </a:rPr>
              <a:pPr/>
              <a:t>290</a:t>
            </a:fld>
            <a:endParaRPr lang="en-US" altLang="en-US">
              <a:solidFill>
                <a:srgbClr val="FFFFFF"/>
              </a:solidFill>
            </a:endParaRPr>
          </a:p>
        </p:txBody>
      </p:sp>
      <p:sp>
        <p:nvSpPr>
          <p:cNvPr id="53251" name="Rectangle 2">
            <a:extLst>
              <a:ext uri="{FF2B5EF4-FFF2-40B4-BE49-F238E27FC236}">
                <a16:creationId xmlns:a16="http://schemas.microsoft.com/office/drawing/2014/main" id="{B7D3FB5A-2182-6344-A2C5-158571C45F1C}"/>
              </a:ext>
            </a:extLst>
          </p:cNvPr>
          <p:cNvSpPr>
            <a:spLocks noGrp="1"/>
          </p:cNvSpPr>
          <p:nvPr>
            <p:ph type="title" idx="4294967295"/>
          </p:nvPr>
        </p:nvSpPr>
        <p:spPr>
          <a:xfrm>
            <a:off x="2209800" y="609600"/>
            <a:ext cx="8458200" cy="685800"/>
          </a:xfrm>
          <a:ln w="19050">
            <a:solidFill>
              <a:schemeClr val="tx1"/>
            </a:solidFill>
            <a:headEnd/>
            <a:tailEnd/>
          </a:ln>
        </p:spPr>
        <p:txBody>
          <a:bodyPr>
            <a:normAutofit fontScale="90000"/>
          </a:bodyPr>
          <a:lstStyle/>
          <a:p>
            <a:pPr eaLnBrk="1" fontAlgn="auto" hangingPunct="1">
              <a:spcAft>
                <a:spcPts val="0"/>
              </a:spcAft>
              <a:defRPr/>
            </a:pPr>
            <a:br>
              <a:rPr lang="en-US" altLang="en-US" sz="2800">
                <a:solidFill>
                  <a:schemeClr val="tx1"/>
                </a:solidFill>
              </a:rPr>
            </a:br>
            <a:r>
              <a:rPr lang="en-US" altLang="en-US" sz="2800">
                <a:solidFill>
                  <a:schemeClr val="tx1"/>
                </a:solidFill>
              </a:rPr>
              <a:t> Hypothesis Testing: Third Example </a:t>
            </a:r>
            <a:br>
              <a:rPr lang="en-US" altLang="en-US" sz="3600">
                <a:solidFill>
                  <a:schemeClr val="tx1"/>
                </a:solidFill>
              </a:rPr>
            </a:br>
            <a:endParaRPr lang="en-US" altLang="en-US" sz="3600">
              <a:solidFill>
                <a:schemeClr val="tx1"/>
              </a:solidFill>
            </a:endParaRPr>
          </a:p>
        </p:txBody>
      </p:sp>
      <p:sp>
        <p:nvSpPr>
          <p:cNvPr id="53252" name="Rectangle 3">
            <a:extLst>
              <a:ext uri="{FF2B5EF4-FFF2-40B4-BE49-F238E27FC236}">
                <a16:creationId xmlns:a16="http://schemas.microsoft.com/office/drawing/2014/main" id="{89BFC6F1-DB54-C741-84D1-575C7B2BBF53}"/>
              </a:ext>
            </a:extLst>
          </p:cNvPr>
          <p:cNvSpPr>
            <a:spLocks noGrp="1"/>
          </p:cNvSpPr>
          <p:nvPr>
            <p:ph idx="4294967295"/>
          </p:nvPr>
        </p:nvSpPr>
        <p:spPr>
          <a:xfrm>
            <a:off x="1524000" y="1447800"/>
            <a:ext cx="8229600" cy="4953000"/>
          </a:xfrm>
        </p:spPr>
        <p:txBody>
          <a:bodyPr rtlCol="0">
            <a:normAutofit lnSpcReduction="10000"/>
          </a:bodyPr>
          <a:lstStyle/>
          <a:p>
            <a:pPr eaLnBrk="1" fontAlgn="auto" hangingPunct="1">
              <a:spcAft>
                <a:spcPts val="0"/>
              </a:spcAft>
              <a:buClr>
                <a:srgbClr val="CC0000"/>
              </a:buClr>
              <a:buFontTx/>
              <a:buChar char="•"/>
              <a:defRPr/>
            </a:pPr>
            <a:r>
              <a:rPr lang="en-US" altLang="en-US" sz="2400">
                <a:solidFill>
                  <a:schemeClr val="tx1">
                    <a:lumMod val="85000"/>
                    <a:lumOff val="15000"/>
                  </a:schemeClr>
                </a:solidFill>
              </a:rPr>
              <a:t>We state the null and alternative hypotheses:</a:t>
            </a:r>
          </a:p>
          <a:p>
            <a:pPr marL="742950" lvl="1" indent="-285750" eaLnBrk="1" fontAlgn="auto" hangingPunct="1">
              <a:spcAft>
                <a:spcPts val="0"/>
              </a:spcAft>
              <a:buClr>
                <a:srgbClr val="CC0000"/>
              </a:buClr>
              <a:buFontTx/>
              <a:buChar char="•"/>
              <a:defRPr/>
            </a:pPr>
            <a:r>
              <a:rPr lang="en-US" altLang="zh-CN" sz="2200">
                <a:solidFill>
                  <a:schemeClr val="tx1"/>
                </a:solidFill>
                <a:ea typeface="宋体" panose="02010600030101010101" pitchFamily="2" charset="-122"/>
              </a:rPr>
              <a:t>H</a:t>
            </a:r>
            <a:r>
              <a:rPr lang="en-US" altLang="zh-CN" sz="2200" baseline="-25000">
                <a:solidFill>
                  <a:schemeClr val="tx1"/>
                </a:solidFill>
                <a:ea typeface="宋体" panose="02010600030101010101" pitchFamily="2" charset="-122"/>
              </a:rPr>
              <a:t>0</a:t>
            </a:r>
            <a:r>
              <a:rPr lang="en-US" altLang="zh-CN" sz="2200">
                <a:solidFill>
                  <a:schemeClr val="tx1"/>
                </a:solidFill>
                <a:ea typeface="宋体" panose="02010600030101010101" pitchFamily="2" charset="-122"/>
              </a:rPr>
              <a:t>: </a:t>
            </a:r>
            <a:r>
              <a:rPr lang="en-US" altLang="zh-CN" sz="2200" i="1">
                <a:solidFill>
                  <a:schemeClr val="tx1"/>
                </a:solidFill>
                <a:ea typeface="宋体" panose="02010600030101010101" pitchFamily="2" charset="-122"/>
              </a:rPr>
              <a:t>µ</a:t>
            </a:r>
            <a:r>
              <a:rPr lang="en-US" altLang="zh-CN" sz="2200">
                <a:solidFill>
                  <a:schemeClr val="tx1"/>
                </a:solidFill>
                <a:ea typeface="宋体" panose="02010600030101010101" pitchFamily="2" charset="-122"/>
              </a:rPr>
              <a:t> = 500.</a:t>
            </a:r>
          </a:p>
          <a:p>
            <a:pPr marL="742950" lvl="1" indent="-285750" eaLnBrk="1" fontAlgn="auto" hangingPunct="1">
              <a:spcAft>
                <a:spcPts val="0"/>
              </a:spcAft>
              <a:buClr>
                <a:srgbClr val="CC0000"/>
              </a:buClr>
              <a:buFontTx/>
              <a:buChar char="•"/>
              <a:defRPr/>
            </a:pPr>
            <a:r>
              <a:rPr lang="en-US" altLang="zh-CN" sz="2200">
                <a:solidFill>
                  <a:schemeClr val="tx1"/>
                </a:solidFill>
                <a:ea typeface="宋体" panose="02010600030101010101" pitchFamily="2" charset="-122"/>
              </a:rPr>
              <a:t>H</a:t>
            </a:r>
            <a:r>
              <a:rPr lang="en-US" altLang="zh-CN" sz="2200" baseline="-25000">
                <a:solidFill>
                  <a:schemeClr val="tx1"/>
                </a:solidFill>
                <a:ea typeface="宋体" panose="02010600030101010101" pitchFamily="2" charset="-122"/>
              </a:rPr>
              <a:t>1</a:t>
            </a:r>
            <a:r>
              <a:rPr lang="en-US" altLang="zh-CN" sz="2200">
                <a:solidFill>
                  <a:schemeClr val="tx1"/>
                </a:solidFill>
                <a:ea typeface="宋体" panose="02010600030101010101" pitchFamily="2" charset="-122"/>
              </a:rPr>
              <a:t>: </a:t>
            </a:r>
            <a:r>
              <a:rPr lang="en-US" altLang="zh-CN" sz="2200" i="1">
                <a:solidFill>
                  <a:schemeClr val="tx1"/>
                </a:solidFill>
                <a:ea typeface="宋体" panose="02010600030101010101" pitchFamily="2" charset="-122"/>
              </a:rPr>
              <a:t>µ</a:t>
            </a:r>
            <a:r>
              <a:rPr lang="en-US" altLang="zh-CN" sz="2200">
                <a:solidFill>
                  <a:schemeClr val="tx1"/>
                </a:solidFill>
                <a:ea typeface="宋体" panose="02010600030101010101" pitchFamily="2" charset="-122"/>
              </a:rPr>
              <a:t> &gt; 500.</a:t>
            </a:r>
          </a:p>
          <a:p>
            <a:pPr eaLnBrk="1" fontAlgn="auto" hangingPunct="1">
              <a:spcAft>
                <a:spcPts val="0"/>
              </a:spcAft>
              <a:buClr>
                <a:srgbClr val="CC0000"/>
              </a:buClr>
              <a:buFontTx/>
              <a:buChar char="•"/>
              <a:defRPr/>
            </a:pPr>
            <a:r>
              <a:rPr lang="en-US" altLang="en-US" sz="2400">
                <a:solidFill>
                  <a:schemeClr val="tx1">
                    <a:lumMod val="85000"/>
                    <a:lumOff val="15000"/>
                  </a:schemeClr>
                </a:solidFill>
              </a:rPr>
              <a:t>Because N &gt; 30, we know from the CLT that the sampling distribution of means is approximately normally distributed with mean</a:t>
            </a:r>
            <a:r>
              <a:rPr lang="en-US" altLang="en-US" sz="2400" b="1">
                <a:solidFill>
                  <a:schemeClr val="tx1">
                    <a:lumMod val="85000"/>
                    <a:lumOff val="15000"/>
                  </a:schemeClr>
                </a:solidFill>
              </a:rPr>
              <a:t> </a:t>
            </a:r>
            <a:r>
              <a:rPr lang="en-US" altLang="en-US" sz="2400">
                <a:solidFill>
                  <a:schemeClr val="tx1">
                    <a:lumMod val="85000"/>
                    <a:lumOff val="15000"/>
                  </a:schemeClr>
                </a:solidFill>
              </a:rPr>
              <a:t>= 500 and standard deviation </a:t>
            </a:r>
          </a:p>
          <a:p>
            <a:pPr eaLnBrk="1" fontAlgn="auto" hangingPunct="1">
              <a:spcAft>
                <a:spcPts val="0"/>
              </a:spcAft>
              <a:buClr>
                <a:srgbClr val="CC0000"/>
              </a:buClr>
              <a:buFontTx/>
              <a:buNone/>
              <a:defRPr/>
            </a:pPr>
            <a:r>
              <a:rPr lang="en-US" altLang="en-US" sz="2400">
                <a:solidFill>
                  <a:schemeClr val="tx1">
                    <a:lumMod val="85000"/>
                    <a:lumOff val="15000"/>
                  </a:schemeClr>
                </a:solidFill>
                <a:sym typeface="Symbol" pitchFamily="2" charset="2"/>
              </a:rPr>
              <a:t>                    </a:t>
            </a:r>
            <a:r>
              <a:rPr lang="en-US" altLang="en-US" sz="2400">
                <a:solidFill>
                  <a:schemeClr val="tx1">
                    <a:lumMod val="85000"/>
                    <a:lumOff val="15000"/>
                  </a:schemeClr>
                </a:solidFill>
              </a:rPr>
              <a:t>/√N = 100/√1600 = 100/40 = 2.5. </a:t>
            </a:r>
          </a:p>
          <a:p>
            <a:pPr eaLnBrk="1" fontAlgn="auto" hangingPunct="1">
              <a:spcAft>
                <a:spcPts val="0"/>
              </a:spcAft>
              <a:buClr>
                <a:srgbClr val="CC0000"/>
              </a:buClr>
              <a:buFontTx/>
              <a:buChar char="•"/>
              <a:defRPr/>
            </a:pPr>
            <a:r>
              <a:rPr lang="en-US" altLang="en-US" sz="2400">
                <a:solidFill>
                  <a:schemeClr val="tx1">
                    <a:lumMod val="85000"/>
                    <a:lumOff val="15000"/>
                  </a:schemeClr>
                </a:solidFill>
              </a:rPr>
              <a:t>From this information we can find the </a:t>
            </a:r>
            <a:r>
              <a:rPr lang="en-US" altLang="en-US" sz="2400" i="1">
                <a:solidFill>
                  <a:schemeClr val="tx1">
                    <a:lumMod val="85000"/>
                    <a:lumOff val="15000"/>
                  </a:schemeClr>
                </a:solidFill>
              </a:rPr>
              <a:t>z</a:t>
            </a:r>
            <a:r>
              <a:rPr lang="en-US" altLang="en-US" sz="2400">
                <a:solidFill>
                  <a:schemeClr val="tx1">
                    <a:lumMod val="85000"/>
                    <a:lumOff val="15000"/>
                  </a:schemeClr>
                </a:solidFill>
              </a:rPr>
              <a:t>-test values and corresponding </a:t>
            </a:r>
            <a:r>
              <a:rPr lang="en-US" altLang="en-US" sz="2400" i="1">
                <a:solidFill>
                  <a:schemeClr val="tx1">
                    <a:lumMod val="85000"/>
                    <a:lumOff val="15000"/>
                  </a:schemeClr>
                </a:solidFill>
              </a:rPr>
              <a:t>p</a:t>
            </a:r>
            <a:r>
              <a:rPr lang="en-US" altLang="en-US" sz="2400">
                <a:solidFill>
                  <a:schemeClr val="tx1">
                    <a:lumMod val="85000"/>
                    <a:lumOff val="15000"/>
                  </a:schemeClr>
                </a:solidFill>
              </a:rPr>
              <a:t>-values associated with the three specified sample means: 505, 502, and 499.</a:t>
            </a:r>
          </a:p>
          <a:p>
            <a:pPr eaLnBrk="1" fontAlgn="auto" hangingPunct="1">
              <a:spcAft>
                <a:spcPts val="0"/>
              </a:spcAft>
              <a:buClr>
                <a:srgbClr val="CC0000"/>
              </a:buClr>
              <a:buFontTx/>
              <a:buChar char="•"/>
              <a:defRPr/>
            </a:pPr>
            <a:r>
              <a:rPr lang="en-US" altLang="en-US" sz="2400">
                <a:solidFill>
                  <a:schemeClr val="tx1">
                    <a:lumMod val="85000"/>
                    <a:lumOff val="15000"/>
                  </a:schemeClr>
                </a:solidFill>
              </a:rPr>
              <a:t>A confidence interval is not appropriate for assessing these directional alternative hypothesis. </a:t>
            </a:r>
          </a:p>
          <a:p>
            <a:pPr eaLnBrk="1" fontAlgn="auto" hangingPunct="1">
              <a:spcAft>
                <a:spcPts val="0"/>
              </a:spcAft>
              <a:buFont typeface="Georgia" panose="02040502050405020303" pitchFamily="18" charset="0"/>
              <a:buNone/>
              <a:defRPr/>
            </a:pPr>
            <a:endParaRPr lang="en-US" altLang="en-US" sz="2400">
              <a:solidFill>
                <a:schemeClr val="tx1">
                  <a:lumMod val="85000"/>
                  <a:lumOff val="15000"/>
                </a:schemeClr>
              </a:solidFill>
            </a:endParaRPr>
          </a:p>
        </p:txBody>
      </p:sp>
    </p:spTree>
    <p:extLst>
      <p:ext uri="{BB962C8B-B14F-4D97-AF65-F5344CB8AC3E}">
        <p14:creationId xmlns:p14="http://schemas.microsoft.com/office/powerpoint/2010/main" val="317266056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5298" name="Slide Number Placeholder 22">
            <a:extLst>
              <a:ext uri="{FF2B5EF4-FFF2-40B4-BE49-F238E27FC236}">
                <a16:creationId xmlns:a16="http://schemas.microsoft.com/office/drawing/2014/main" id="{35ED9E32-74A8-7E53-F365-E9F67101829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99578A-DF4B-4080-B7D7-91F03F0C0927}" type="slidenum">
              <a:rPr lang="en-US" altLang="en-US">
                <a:solidFill>
                  <a:srgbClr val="FFFFFF"/>
                </a:solidFill>
              </a:rPr>
              <a:pPr/>
              <a:t>291</a:t>
            </a:fld>
            <a:endParaRPr lang="en-US" altLang="en-US">
              <a:solidFill>
                <a:srgbClr val="FFFFFF"/>
              </a:solidFill>
            </a:endParaRPr>
          </a:p>
        </p:txBody>
      </p:sp>
      <p:sp>
        <p:nvSpPr>
          <p:cNvPr id="54275" name="Rectangle 2">
            <a:extLst>
              <a:ext uri="{FF2B5EF4-FFF2-40B4-BE49-F238E27FC236}">
                <a16:creationId xmlns:a16="http://schemas.microsoft.com/office/drawing/2014/main" id="{EF3DC4A9-9597-9F4A-8699-E4E89823B403}"/>
              </a:ext>
            </a:extLst>
          </p:cNvPr>
          <p:cNvSpPr>
            <a:spLocks noGrp="1"/>
          </p:cNvSpPr>
          <p:nvPr>
            <p:ph type="title" idx="4294967295"/>
          </p:nvPr>
        </p:nvSpPr>
        <p:spPr>
          <a:xfrm>
            <a:off x="1736725" y="533400"/>
            <a:ext cx="8458200" cy="8382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a:t>
            </a:r>
            <a:r>
              <a:rPr lang="en-US" altLang="en-US" sz="2700" dirty="0">
                <a:solidFill>
                  <a:schemeClr val="tx1"/>
                </a:solidFill>
              </a:rPr>
              <a:t>Hypothesis Testing: Third Example – Part (A)</a:t>
            </a:r>
            <a:br>
              <a:rPr lang="en-US" altLang="en-US" sz="2700" dirty="0">
                <a:solidFill>
                  <a:schemeClr val="tx1"/>
                </a:solidFill>
              </a:rPr>
            </a:br>
            <a:endParaRPr lang="en-US" altLang="en-US" sz="2700" dirty="0">
              <a:solidFill>
                <a:schemeClr val="tx1"/>
              </a:solidFill>
            </a:endParaRPr>
          </a:p>
        </p:txBody>
      </p:sp>
      <p:sp>
        <p:nvSpPr>
          <p:cNvPr id="55300" name="Rectangle 3">
            <a:extLst>
              <a:ext uri="{FF2B5EF4-FFF2-40B4-BE49-F238E27FC236}">
                <a16:creationId xmlns:a16="http://schemas.microsoft.com/office/drawing/2014/main" id="{C925190B-DEBA-801D-E10D-8FC89EF1ADA2}"/>
              </a:ext>
            </a:extLst>
          </p:cNvPr>
          <p:cNvSpPr>
            <a:spLocks noGrp="1" noChangeArrowheads="1"/>
          </p:cNvSpPr>
          <p:nvPr>
            <p:ph idx="4294967295"/>
          </p:nvPr>
        </p:nvSpPr>
        <p:spPr>
          <a:xfrm>
            <a:off x="1524000" y="2057400"/>
            <a:ext cx="8229600" cy="4516438"/>
          </a:xfrm>
        </p:spPr>
        <p:txBody>
          <a:bodyPr/>
          <a:lstStyle/>
          <a:p>
            <a:pPr eaLnBrk="1" hangingPunct="1">
              <a:buClr>
                <a:srgbClr val="CC0000"/>
              </a:buClr>
              <a:buFontTx/>
              <a:buChar char="•"/>
            </a:pPr>
            <a:r>
              <a:rPr lang="en-US" altLang="en-US" sz="2400"/>
              <a:t>If the sample mean is 505, </a:t>
            </a:r>
          </a:p>
          <a:p>
            <a:pPr eaLnBrk="1" hangingPunct="1">
              <a:buClr>
                <a:srgbClr val="CC0000"/>
              </a:buClr>
              <a:buFontTx/>
              <a:buChar char="•"/>
            </a:pPr>
            <a:endParaRPr lang="en-US" altLang="en-US" sz="2400"/>
          </a:p>
          <a:p>
            <a:pPr eaLnBrk="1" hangingPunct="1">
              <a:buClr>
                <a:srgbClr val="CC0000"/>
              </a:buClr>
              <a:buFontTx/>
              <a:buChar char="•"/>
            </a:pPr>
            <a:endParaRPr lang="en-US" altLang="en-US" sz="2400"/>
          </a:p>
          <a:p>
            <a:pPr eaLnBrk="1" hangingPunct="1">
              <a:buClr>
                <a:srgbClr val="CC0000"/>
              </a:buClr>
              <a:buFontTx/>
              <a:buChar char="•"/>
            </a:pPr>
            <a:r>
              <a:rPr lang="en-US" altLang="en-US" sz="2400"/>
              <a:t>Using the techniques of Chapter 8 we find that p = .023.  </a:t>
            </a:r>
          </a:p>
          <a:p>
            <a:pPr eaLnBrk="1" hangingPunct="1">
              <a:buClr>
                <a:srgbClr val="CC0000"/>
              </a:buClr>
              <a:buFontTx/>
              <a:buChar char="•"/>
            </a:pPr>
            <a:endParaRPr lang="en-US" altLang="en-US" sz="2400"/>
          </a:p>
          <a:p>
            <a:pPr eaLnBrk="1" hangingPunct="1">
              <a:buClr>
                <a:srgbClr val="CC0000"/>
              </a:buClr>
              <a:buFontTx/>
              <a:buChar char="•"/>
            </a:pPr>
            <a:r>
              <a:rPr lang="en-US" altLang="en-US" sz="2400"/>
              <a:t>Because p &lt; .05, we conclude that the SAT Math score for college students in California is statistically significantly higher, on average, than it is for the rest of the country.  </a:t>
            </a:r>
          </a:p>
          <a:p>
            <a:pPr eaLnBrk="1" hangingPunct="1">
              <a:buFont typeface="Georgia" panose="02040502050405020303" pitchFamily="18" charset="0"/>
              <a:buNone/>
            </a:pPr>
            <a:endParaRPr lang="en-US" altLang="en-US" sz="2400"/>
          </a:p>
        </p:txBody>
      </p:sp>
      <p:graphicFrame>
        <p:nvGraphicFramePr>
          <p:cNvPr id="55301" name="Object 5">
            <a:extLst>
              <a:ext uri="{FF2B5EF4-FFF2-40B4-BE49-F238E27FC236}">
                <a16:creationId xmlns:a16="http://schemas.microsoft.com/office/drawing/2014/main" id="{C62913A7-0F14-D7DE-33D1-7FC67F606592}"/>
              </a:ext>
            </a:extLst>
          </p:cNvPr>
          <p:cNvGraphicFramePr>
            <a:graphicFrameLocks noChangeAspect="1"/>
          </p:cNvGraphicFramePr>
          <p:nvPr/>
        </p:nvGraphicFramePr>
        <p:xfrm>
          <a:off x="5410200" y="1905001"/>
          <a:ext cx="4191000" cy="1039813"/>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55301" name="Object 5">
                        <a:extLst>
                          <a:ext uri="{FF2B5EF4-FFF2-40B4-BE49-F238E27FC236}">
                            <a16:creationId xmlns:a16="http://schemas.microsoft.com/office/drawing/2014/main" id="{C62913A7-0F14-D7DE-33D1-7FC67F60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905001"/>
                        <a:ext cx="4191000"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4355793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6322" name="Slide Number Placeholder 22">
            <a:extLst>
              <a:ext uri="{FF2B5EF4-FFF2-40B4-BE49-F238E27FC236}">
                <a16:creationId xmlns:a16="http://schemas.microsoft.com/office/drawing/2014/main" id="{67796C4F-335A-9D23-EFD5-041B2D769D8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6699A2-9FE8-413D-9A97-917835798573}" type="slidenum">
              <a:rPr lang="en-US" altLang="en-US">
                <a:solidFill>
                  <a:srgbClr val="FFFFFF"/>
                </a:solidFill>
              </a:rPr>
              <a:pPr/>
              <a:t>292</a:t>
            </a:fld>
            <a:endParaRPr lang="en-US" altLang="en-US">
              <a:solidFill>
                <a:srgbClr val="FFFFFF"/>
              </a:solidFill>
            </a:endParaRPr>
          </a:p>
        </p:txBody>
      </p:sp>
      <p:sp>
        <p:nvSpPr>
          <p:cNvPr id="55299" name="Rectangle 2">
            <a:extLst>
              <a:ext uri="{FF2B5EF4-FFF2-40B4-BE49-F238E27FC236}">
                <a16:creationId xmlns:a16="http://schemas.microsoft.com/office/drawing/2014/main" id="{B081396E-9F6D-6241-BFB3-2103D32ED811}"/>
              </a:ext>
            </a:extLst>
          </p:cNvPr>
          <p:cNvSpPr>
            <a:spLocks noGrp="1"/>
          </p:cNvSpPr>
          <p:nvPr>
            <p:ph type="title" idx="4294967295"/>
          </p:nvPr>
        </p:nvSpPr>
        <p:spPr>
          <a:xfrm>
            <a:off x="1981200" y="381000"/>
            <a:ext cx="8001000" cy="9144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700" dirty="0">
                <a:solidFill>
                  <a:schemeClr val="tx1"/>
                </a:solidFill>
              </a:rPr>
              <a:t>Effect Size:  Cohen’s </a:t>
            </a:r>
            <a:r>
              <a:rPr lang="en-US" altLang="en-US" sz="2700" i="1" dirty="0">
                <a:solidFill>
                  <a:schemeClr val="tx1"/>
                </a:solidFill>
              </a:rPr>
              <a:t>d</a:t>
            </a:r>
            <a:br>
              <a:rPr lang="en-US" altLang="en-US" sz="2700" dirty="0">
                <a:solidFill>
                  <a:schemeClr val="tx1"/>
                </a:solidFill>
              </a:rPr>
            </a:br>
            <a:endParaRPr lang="en-US" altLang="en-US" sz="2700" dirty="0">
              <a:solidFill>
                <a:schemeClr val="tx1"/>
              </a:solidFill>
            </a:endParaRPr>
          </a:p>
        </p:txBody>
      </p:sp>
      <p:sp>
        <p:nvSpPr>
          <p:cNvPr id="56324" name="Rectangle 3">
            <a:extLst>
              <a:ext uri="{FF2B5EF4-FFF2-40B4-BE49-F238E27FC236}">
                <a16:creationId xmlns:a16="http://schemas.microsoft.com/office/drawing/2014/main" id="{D83B5059-ADAA-3ACC-3548-C7F4A6DB0099}"/>
              </a:ext>
            </a:extLst>
          </p:cNvPr>
          <p:cNvSpPr>
            <a:spLocks noGrp="1" noChangeArrowheads="1"/>
          </p:cNvSpPr>
          <p:nvPr>
            <p:ph idx="4294967295"/>
          </p:nvPr>
        </p:nvSpPr>
        <p:spPr>
          <a:xfrm>
            <a:off x="1524000" y="1905000"/>
            <a:ext cx="8229600" cy="4668838"/>
          </a:xfrm>
        </p:spPr>
        <p:txBody>
          <a:bodyPr/>
          <a:lstStyle/>
          <a:p>
            <a:pPr eaLnBrk="1" hangingPunct="1">
              <a:buClr>
                <a:srgbClr val="CC0000"/>
              </a:buClr>
              <a:buFontTx/>
              <a:buChar char="•"/>
            </a:pPr>
            <a:r>
              <a:rPr lang="en-US" altLang="zh-CN" sz="2000">
                <a:ea typeface="宋体" panose="02010600030101010101" pitchFamily="2" charset="-122"/>
              </a:rPr>
              <a:t>Although the hypothesis test tells us the likelihood of the observed sample result given that the null hypothesis is true, it tells us nothing about </a:t>
            </a:r>
            <a:r>
              <a:rPr lang="en-US" altLang="zh-CN" sz="2000" i="1">
                <a:ea typeface="宋体" panose="02010600030101010101" pitchFamily="2" charset="-122"/>
              </a:rPr>
              <a:t>the degree to which</a:t>
            </a:r>
            <a:r>
              <a:rPr lang="en-US" altLang="zh-CN" sz="2000">
                <a:ea typeface="宋体" panose="02010600030101010101" pitchFamily="2" charset="-122"/>
              </a:rPr>
              <a:t> the null hypothesis is false – that is, the degree to which the observed result departs from the value of the null hypothesis. </a:t>
            </a:r>
          </a:p>
          <a:p>
            <a:pPr eaLnBrk="1" hangingPunct="1">
              <a:buClr>
                <a:srgbClr val="CC0000"/>
              </a:buClr>
              <a:buFontTx/>
              <a:buNone/>
            </a:pPr>
            <a:endParaRPr lang="en-US" altLang="zh-CN" sz="2000">
              <a:ea typeface="宋体" panose="02010600030101010101" pitchFamily="2" charset="-122"/>
            </a:endParaRPr>
          </a:p>
          <a:p>
            <a:pPr eaLnBrk="1" hangingPunct="1">
              <a:buClr>
                <a:srgbClr val="CC0000"/>
              </a:buClr>
              <a:buFontTx/>
              <a:buChar char="•"/>
            </a:pPr>
            <a:r>
              <a:rPr lang="en-US" altLang="zh-CN" sz="2000">
                <a:ea typeface="宋体" panose="02010600030101010101" pitchFamily="2" charset="-122"/>
              </a:rPr>
              <a:t>To be useful in helping us discover truths about phenomena of interest, the null hypothesis test should be supplemented by other forms of analysis that are independent of sample size to determine the nature and magnitude of the obtained result.</a:t>
            </a:r>
          </a:p>
          <a:p>
            <a:pPr eaLnBrk="1" hangingPunct="1">
              <a:buClr>
                <a:srgbClr val="CC0000"/>
              </a:buClr>
              <a:buFontTx/>
              <a:buNone/>
            </a:pPr>
            <a:endParaRPr lang="en-US" altLang="zh-CN" sz="2000">
              <a:ea typeface="宋体" panose="02010600030101010101" pitchFamily="2" charset="-122"/>
            </a:endParaRPr>
          </a:p>
          <a:p>
            <a:pPr eaLnBrk="1" hangingPunct="1">
              <a:buClr>
                <a:srgbClr val="CC0000"/>
              </a:buClr>
              <a:buFontTx/>
              <a:buChar char="•"/>
            </a:pPr>
            <a:r>
              <a:rPr lang="en-US" altLang="zh-CN" sz="2000">
                <a:ea typeface="宋体" panose="02010600030101010101" pitchFamily="2" charset="-122"/>
              </a:rPr>
              <a:t> Knowing the magnitude of the obtained result, called the </a:t>
            </a:r>
            <a:r>
              <a:rPr lang="en-US" altLang="zh-CN" sz="2000" i="1">
                <a:ea typeface="宋体" panose="02010600030101010101" pitchFamily="2" charset="-122"/>
              </a:rPr>
              <a:t>effect size</a:t>
            </a:r>
            <a:r>
              <a:rPr lang="en-US" altLang="zh-CN" sz="2000">
                <a:ea typeface="宋体" panose="02010600030101010101" pitchFamily="2" charset="-122"/>
              </a:rPr>
              <a:t>, allows us to determine whether our </a:t>
            </a:r>
            <a:r>
              <a:rPr lang="en-US" altLang="zh-CN" sz="2000" i="1">
                <a:ea typeface="宋体" panose="02010600030101010101" pitchFamily="2" charset="-122"/>
              </a:rPr>
              <a:t>statistically significant</a:t>
            </a:r>
            <a:r>
              <a:rPr lang="en-US" altLang="zh-CN" sz="2000">
                <a:ea typeface="宋体" panose="02010600030101010101" pitchFamily="2" charset="-122"/>
              </a:rPr>
              <a:t> result is also </a:t>
            </a:r>
            <a:r>
              <a:rPr lang="en-US" altLang="zh-CN" sz="2000" i="1">
                <a:ea typeface="宋体" panose="02010600030101010101" pitchFamily="2" charset="-122"/>
              </a:rPr>
              <a:t>practically significant</a:t>
            </a:r>
            <a:r>
              <a:rPr lang="en-US" altLang="zh-CN" sz="2000">
                <a:ea typeface="宋体" panose="02010600030101010101" pitchFamily="2" charset="-122"/>
              </a:rPr>
              <a:t>.</a:t>
            </a:r>
            <a:endParaRPr lang="en-US" altLang="en-US" sz="2000"/>
          </a:p>
        </p:txBody>
      </p:sp>
    </p:spTree>
    <p:extLst>
      <p:ext uri="{BB962C8B-B14F-4D97-AF65-F5344CB8AC3E}">
        <p14:creationId xmlns:p14="http://schemas.microsoft.com/office/powerpoint/2010/main" val="4053553295"/>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7346" name="Slide Number Placeholder 22">
            <a:extLst>
              <a:ext uri="{FF2B5EF4-FFF2-40B4-BE49-F238E27FC236}">
                <a16:creationId xmlns:a16="http://schemas.microsoft.com/office/drawing/2014/main" id="{FBAD57D3-DBBD-8876-F3E6-36355D585D6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A9DBF6-C2F1-4F89-A42B-6688BFA40AD0}" type="slidenum">
              <a:rPr lang="en-US" altLang="en-US">
                <a:solidFill>
                  <a:srgbClr val="FFFFFF"/>
                </a:solidFill>
              </a:rPr>
              <a:pPr/>
              <a:t>293</a:t>
            </a:fld>
            <a:endParaRPr lang="en-US" altLang="en-US">
              <a:solidFill>
                <a:srgbClr val="FFFFFF"/>
              </a:solidFill>
            </a:endParaRPr>
          </a:p>
        </p:txBody>
      </p:sp>
      <p:sp>
        <p:nvSpPr>
          <p:cNvPr id="56323" name="Rectangle 3">
            <a:extLst>
              <a:ext uri="{FF2B5EF4-FFF2-40B4-BE49-F238E27FC236}">
                <a16:creationId xmlns:a16="http://schemas.microsoft.com/office/drawing/2014/main" id="{C3B20AD6-2FF9-0D44-89B8-765A2E27B7DE}"/>
              </a:ext>
            </a:extLst>
          </p:cNvPr>
          <p:cNvSpPr>
            <a:spLocks noGrp="1"/>
          </p:cNvSpPr>
          <p:nvPr>
            <p:ph idx="4294967295"/>
          </p:nvPr>
        </p:nvSpPr>
        <p:spPr>
          <a:xfrm>
            <a:off x="1524000" y="2057400"/>
            <a:ext cx="8229600" cy="4516438"/>
          </a:xfrm>
        </p:spPr>
        <p:txBody>
          <a:bodyPr rtlCol="0">
            <a:normAutofit lnSpcReduction="10000"/>
          </a:bodyPr>
          <a:lstStyle/>
          <a:p>
            <a:pPr eaLnBrk="1" fontAlgn="auto" hangingPunct="1">
              <a:spcAft>
                <a:spcPts val="0"/>
              </a:spcAft>
              <a:buClr>
                <a:srgbClr val="CC0000"/>
              </a:buClr>
              <a:buFontTx/>
              <a:buChar char="•"/>
              <a:defRPr/>
            </a:pPr>
            <a:r>
              <a:rPr lang="en-US" altLang="zh-CN" sz="2400">
                <a:solidFill>
                  <a:schemeClr val="tx1">
                    <a:lumMod val="85000"/>
                    <a:lumOff val="15000"/>
                  </a:schemeClr>
                </a:solidFill>
                <a:ea typeface="宋体" panose="02010600030101010101" pitchFamily="2" charset="-122"/>
              </a:rPr>
              <a:t>An algebraic expression for Cohen’s </a:t>
            </a:r>
            <a:r>
              <a:rPr lang="en-US" altLang="zh-CN" sz="2400" i="1">
                <a:solidFill>
                  <a:schemeClr val="tx1">
                    <a:lumMod val="85000"/>
                    <a:lumOff val="15000"/>
                  </a:schemeClr>
                </a:solidFill>
                <a:ea typeface="宋体" panose="02010600030101010101" pitchFamily="2" charset="-122"/>
              </a:rPr>
              <a:t>d</a:t>
            </a:r>
            <a:r>
              <a:rPr lang="en-US" altLang="zh-CN" sz="2400">
                <a:solidFill>
                  <a:schemeClr val="tx1">
                    <a:lumMod val="85000"/>
                    <a:lumOff val="15000"/>
                  </a:schemeClr>
                </a:solidFill>
                <a:ea typeface="宋体" panose="02010600030101010101" pitchFamily="2" charset="-122"/>
              </a:rPr>
              <a:t> is given by</a:t>
            </a:r>
          </a:p>
          <a:p>
            <a:pPr eaLnBrk="1" fontAlgn="auto" hangingPunct="1">
              <a:spcAft>
                <a:spcPts val="0"/>
              </a:spcAft>
              <a:buClr>
                <a:srgbClr val="CC0000"/>
              </a:buClr>
              <a:buFontTx/>
              <a:buNone/>
              <a:defRPr/>
            </a:pPr>
            <a:endParaRPr lang="en-US" altLang="zh-CN" sz="240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Tx/>
              <a:buNone/>
              <a:defRPr/>
            </a:pPr>
            <a:endParaRPr lang="en-US" altLang="zh-CN" sz="240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Tx/>
              <a:buChar char="•"/>
              <a:defRPr/>
            </a:pPr>
            <a:r>
              <a:rPr lang="en-US" altLang="zh-CN" sz="2400">
                <a:solidFill>
                  <a:schemeClr val="tx1">
                    <a:lumMod val="85000"/>
                    <a:lumOff val="15000"/>
                  </a:schemeClr>
                </a:solidFill>
                <a:ea typeface="宋体" panose="02010600030101010101" pitchFamily="2" charset="-122"/>
              </a:rPr>
              <a:t>The sign indicates the direction of the effect, whereas the absolute value indicates the magnitude of the effect.</a:t>
            </a:r>
          </a:p>
          <a:p>
            <a:pPr eaLnBrk="1" fontAlgn="auto" hangingPunct="1">
              <a:spcAft>
                <a:spcPts val="0"/>
              </a:spcAft>
              <a:buClr>
                <a:srgbClr val="CC0000"/>
              </a:buClr>
              <a:buFontTx/>
              <a:buChar char="•"/>
              <a:defRPr/>
            </a:pPr>
            <a:r>
              <a:rPr lang="en-US" altLang="zh-CN" sz="2400">
                <a:solidFill>
                  <a:schemeClr val="tx1">
                    <a:lumMod val="85000"/>
                    <a:lumOff val="15000"/>
                  </a:schemeClr>
                </a:solidFill>
                <a:ea typeface="宋体" panose="02010600030101010101" pitchFamily="2" charset="-122"/>
              </a:rPr>
              <a:t>Cohen (1988) offers the following guidelines for evaluating effect sizes in terms of </a:t>
            </a:r>
            <a:r>
              <a:rPr lang="en-US" altLang="zh-CN" sz="2400" i="1">
                <a:solidFill>
                  <a:schemeClr val="tx1">
                    <a:lumMod val="85000"/>
                    <a:lumOff val="15000"/>
                  </a:schemeClr>
                </a:solidFill>
                <a:ea typeface="宋体" panose="02010600030101010101" pitchFamily="2" charset="-122"/>
              </a:rPr>
              <a:t>d</a:t>
            </a:r>
            <a:r>
              <a:rPr lang="en-US" altLang="zh-CN" sz="2400">
                <a:solidFill>
                  <a:schemeClr val="tx1">
                    <a:lumMod val="85000"/>
                    <a:lumOff val="15000"/>
                  </a:schemeClr>
                </a:solidFill>
                <a:ea typeface="宋体" panose="02010600030101010101" pitchFamily="2" charset="-122"/>
              </a:rPr>
              <a:t>:</a:t>
            </a:r>
            <a:endParaRPr lang="en-US" altLang="zh-CN" sz="2400" i="1">
              <a:solidFill>
                <a:schemeClr val="tx1">
                  <a:lumMod val="85000"/>
                  <a:lumOff val="15000"/>
                </a:schemeClr>
              </a:solidFill>
              <a:ea typeface="宋体" panose="02010600030101010101" pitchFamily="2" charset="-122"/>
            </a:endParaRPr>
          </a:p>
          <a:p>
            <a:pPr marL="742950" lvl="1" indent="-285750" eaLnBrk="1" fontAlgn="auto" hangingPunct="1">
              <a:spcAft>
                <a:spcPts val="0"/>
              </a:spcAft>
              <a:buClr>
                <a:srgbClr val="CC0000"/>
              </a:buClr>
              <a:buFontTx/>
              <a:buChar char="•"/>
              <a:defRPr/>
            </a:pPr>
            <a:r>
              <a:rPr lang="en-US" altLang="zh-CN" sz="2400" i="1">
                <a:solidFill>
                  <a:schemeClr val="tx1"/>
                </a:solidFill>
                <a:ea typeface="宋体" panose="02010600030101010101" pitchFamily="2" charset="-122"/>
              </a:rPr>
              <a:t>d</a:t>
            </a:r>
            <a:r>
              <a:rPr lang="en-US" altLang="zh-CN" sz="2400">
                <a:solidFill>
                  <a:schemeClr val="tx1"/>
                </a:solidFill>
                <a:ea typeface="宋体" panose="02010600030101010101" pitchFamily="2" charset="-122"/>
              </a:rPr>
              <a:t> = .20 represents a “small” effect size</a:t>
            </a:r>
            <a:endParaRPr lang="en-US" altLang="zh-CN" sz="2400" i="1">
              <a:solidFill>
                <a:schemeClr val="tx1"/>
              </a:solidFill>
              <a:ea typeface="宋体" panose="02010600030101010101" pitchFamily="2" charset="-122"/>
            </a:endParaRPr>
          </a:p>
          <a:p>
            <a:pPr marL="742950" lvl="1" indent="-285750" eaLnBrk="1" fontAlgn="auto" hangingPunct="1">
              <a:spcAft>
                <a:spcPts val="0"/>
              </a:spcAft>
              <a:buClr>
                <a:srgbClr val="CC0000"/>
              </a:buClr>
              <a:buFontTx/>
              <a:buChar char="•"/>
              <a:defRPr/>
            </a:pPr>
            <a:r>
              <a:rPr lang="en-US" altLang="zh-CN" sz="2400" i="1">
                <a:solidFill>
                  <a:schemeClr val="tx1"/>
                </a:solidFill>
                <a:ea typeface="宋体" panose="02010600030101010101" pitchFamily="2" charset="-122"/>
              </a:rPr>
              <a:t>d</a:t>
            </a:r>
            <a:r>
              <a:rPr lang="en-US" altLang="zh-CN" sz="2400">
                <a:solidFill>
                  <a:schemeClr val="tx1"/>
                </a:solidFill>
                <a:ea typeface="宋体" panose="02010600030101010101" pitchFamily="2" charset="-122"/>
              </a:rPr>
              <a:t> = .50 represents a “medium” effect size</a:t>
            </a:r>
            <a:endParaRPr lang="en-US" altLang="zh-CN" sz="2400" i="1">
              <a:solidFill>
                <a:schemeClr val="tx1"/>
              </a:solidFill>
              <a:ea typeface="宋体" panose="02010600030101010101" pitchFamily="2" charset="-122"/>
            </a:endParaRPr>
          </a:p>
          <a:p>
            <a:pPr marL="742950" lvl="1" indent="-285750" eaLnBrk="1" fontAlgn="auto" hangingPunct="1">
              <a:spcAft>
                <a:spcPts val="0"/>
              </a:spcAft>
              <a:buClr>
                <a:srgbClr val="CC0000"/>
              </a:buClr>
              <a:buFontTx/>
              <a:buChar char="•"/>
              <a:defRPr/>
            </a:pPr>
            <a:r>
              <a:rPr lang="en-US" altLang="zh-CN" sz="2400" i="1">
                <a:solidFill>
                  <a:schemeClr val="tx1"/>
                </a:solidFill>
                <a:ea typeface="宋体" panose="02010600030101010101" pitchFamily="2" charset="-122"/>
              </a:rPr>
              <a:t>d</a:t>
            </a:r>
            <a:r>
              <a:rPr lang="en-US" altLang="zh-CN" sz="2400">
                <a:solidFill>
                  <a:schemeClr val="tx1"/>
                </a:solidFill>
                <a:ea typeface="宋体" panose="02010600030101010101" pitchFamily="2" charset="-122"/>
              </a:rPr>
              <a:t> = .80 represents a “large” effect size.</a:t>
            </a:r>
            <a:endParaRPr lang="en-US" altLang="en-US" sz="2400">
              <a:solidFill>
                <a:schemeClr val="tx1"/>
              </a:solidFill>
            </a:endParaRPr>
          </a:p>
        </p:txBody>
      </p:sp>
      <p:graphicFrame>
        <p:nvGraphicFramePr>
          <p:cNvPr id="57348" name="Object 4">
            <a:extLst>
              <a:ext uri="{FF2B5EF4-FFF2-40B4-BE49-F238E27FC236}">
                <a16:creationId xmlns:a16="http://schemas.microsoft.com/office/drawing/2014/main" id="{ACAE738F-BE0B-2A94-87AD-DDC674C351D3}"/>
              </a:ext>
            </a:extLst>
          </p:cNvPr>
          <p:cNvGraphicFramePr>
            <a:graphicFrameLocks noChangeAspect="1"/>
          </p:cNvGraphicFramePr>
          <p:nvPr/>
        </p:nvGraphicFramePr>
        <p:xfrm>
          <a:off x="2590800" y="2514600"/>
          <a:ext cx="1295400" cy="76835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57348" name="Object 4">
                        <a:extLst>
                          <a:ext uri="{FF2B5EF4-FFF2-40B4-BE49-F238E27FC236}">
                            <a16:creationId xmlns:a16="http://schemas.microsoft.com/office/drawing/2014/main" id="{ACAE738F-BE0B-2A94-87AD-DDC674C35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514600"/>
                        <a:ext cx="12954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5" name="Rectangle 2">
            <a:extLst>
              <a:ext uri="{FF2B5EF4-FFF2-40B4-BE49-F238E27FC236}">
                <a16:creationId xmlns:a16="http://schemas.microsoft.com/office/drawing/2014/main" id="{55D3E190-408D-E948-9D84-813C417E1639}"/>
              </a:ext>
            </a:extLst>
          </p:cNvPr>
          <p:cNvSpPr txBox="1">
            <a:spLocks/>
          </p:cNvSpPr>
          <p:nvPr/>
        </p:nvSpPr>
        <p:spPr bwMode="auto">
          <a:xfrm>
            <a:off x="1828800" y="457200"/>
            <a:ext cx="8458200" cy="1066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657225" indent="-246063">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922338" indent="-219075">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179513" indent="-200025">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1389063" indent="-182563">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18462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3034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27606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217863" indent="-182563"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algn="ctr" eaLnBrk="1" hangingPunct="1">
              <a:spcBef>
                <a:spcPct val="0"/>
              </a:spcBef>
              <a:buClrTx/>
              <a:buFontTx/>
              <a:buNone/>
              <a:defRPr/>
            </a:pPr>
            <a:r>
              <a:rPr lang="en-US" altLang="en-US" sz="2400" dirty="0">
                <a:latin typeface="+mn-lt"/>
              </a:rPr>
              <a:t>EFFECT SIZE: COHEN’S D</a:t>
            </a:r>
            <a:endParaRPr lang="en-US" altLang="en-US" sz="3600" dirty="0">
              <a:latin typeface="+mn-lt"/>
            </a:endParaRPr>
          </a:p>
        </p:txBody>
      </p:sp>
    </p:spTree>
    <p:extLst>
      <p:ext uri="{BB962C8B-B14F-4D97-AF65-F5344CB8AC3E}">
        <p14:creationId xmlns:p14="http://schemas.microsoft.com/office/powerpoint/2010/main" val="3343782401"/>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8370" name="Slide Number Placeholder 22">
            <a:extLst>
              <a:ext uri="{FF2B5EF4-FFF2-40B4-BE49-F238E27FC236}">
                <a16:creationId xmlns:a16="http://schemas.microsoft.com/office/drawing/2014/main" id="{31E261D1-AB89-DF34-7519-456DCA64FC4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C4D27A-B7BC-4840-95A1-9DA7246749D1}" type="slidenum">
              <a:rPr lang="en-US" altLang="en-US">
                <a:solidFill>
                  <a:srgbClr val="FFFFFF"/>
                </a:solidFill>
              </a:rPr>
              <a:pPr/>
              <a:t>294</a:t>
            </a:fld>
            <a:endParaRPr lang="en-US" altLang="en-US">
              <a:solidFill>
                <a:srgbClr val="FFFFFF"/>
              </a:solidFill>
            </a:endParaRPr>
          </a:p>
        </p:txBody>
      </p:sp>
      <p:sp>
        <p:nvSpPr>
          <p:cNvPr id="57347" name="Rectangle 2">
            <a:extLst>
              <a:ext uri="{FF2B5EF4-FFF2-40B4-BE49-F238E27FC236}">
                <a16:creationId xmlns:a16="http://schemas.microsoft.com/office/drawing/2014/main" id="{083009C2-F044-8641-8FEF-78E104E07FB0}"/>
              </a:ext>
            </a:extLst>
          </p:cNvPr>
          <p:cNvSpPr>
            <a:spLocks noGrp="1"/>
          </p:cNvSpPr>
          <p:nvPr>
            <p:ph type="title" idx="4294967295"/>
          </p:nvPr>
        </p:nvSpPr>
        <p:spPr>
          <a:xfrm>
            <a:off x="1828800" y="304800"/>
            <a:ext cx="8458200" cy="1219200"/>
          </a:xfrm>
          <a:ln w="19050">
            <a:solidFill>
              <a:schemeClr val="tx1"/>
            </a:solidFill>
            <a:headEnd/>
            <a:tailEnd/>
          </a:ln>
        </p:spPr>
        <p:txBody>
          <a:bodyPr>
            <a:normAutofit/>
          </a:bodyPr>
          <a:lstStyle/>
          <a:p>
            <a:pPr eaLnBrk="1" fontAlgn="auto" hangingPunct="1">
              <a:spcAft>
                <a:spcPts val="0"/>
              </a:spcAft>
              <a:defRPr/>
            </a:pPr>
            <a:r>
              <a:rPr lang="en-US" altLang="en-US" sz="2400" dirty="0">
                <a:solidFill>
                  <a:schemeClr val="tx1"/>
                </a:solidFill>
              </a:rPr>
              <a:t>Calculating the Effect Size for the Third Example –  Part (A)</a:t>
            </a:r>
          </a:p>
        </p:txBody>
      </p:sp>
      <p:sp>
        <p:nvSpPr>
          <p:cNvPr id="58372" name="Rectangle 3">
            <a:extLst>
              <a:ext uri="{FF2B5EF4-FFF2-40B4-BE49-F238E27FC236}">
                <a16:creationId xmlns:a16="http://schemas.microsoft.com/office/drawing/2014/main" id="{3525A5C7-755F-21FD-6D80-0212FA88C50A}"/>
              </a:ext>
            </a:extLst>
          </p:cNvPr>
          <p:cNvSpPr>
            <a:spLocks noGrp="1" noChangeArrowheads="1"/>
          </p:cNvSpPr>
          <p:nvPr>
            <p:ph idx="4294967295"/>
          </p:nvPr>
        </p:nvSpPr>
        <p:spPr>
          <a:xfrm>
            <a:off x="1524000" y="2209800"/>
            <a:ext cx="8229600" cy="4364038"/>
          </a:xfrm>
        </p:spPr>
        <p:txBody>
          <a:bodyPr/>
          <a:lstStyle/>
          <a:p>
            <a:pPr eaLnBrk="1" hangingPunct="1">
              <a:buClr>
                <a:srgbClr val="CC0000"/>
              </a:buClr>
              <a:buFontTx/>
              <a:buChar char="•"/>
            </a:pPr>
            <a:r>
              <a:rPr lang="en-US" altLang="en-US" sz="2400"/>
              <a:t>Given that we rejected H</a:t>
            </a:r>
            <a:r>
              <a:rPr lang="en-US" altLang="en-US" sz="2400" baseline="-25000"/>
              <a:t>0 </a:t>
            </a:r>
            <a:r>
              <a:rPr lang="en-US" altLang="en-US" sz="2400"/>
              <a:t>in favor of H</a:t>
            </a:r>
            <a:r>
              <a:rPr lang="en-US" altLang="en-US" sz="2400" baseline="-25000"/>
              <a:t>1</a:t>
            </a:r>
            <a:r>
              <a:rPr lang="en-US" altLang="en-US" sz="2400"/>
              <a:t>, we may now ask the question of whether the statistically significant result is practically significant.  </a:t>
            </a:r>
          </a:p>
          <a:p>
            <a:pPr eaLnBrk="1" hangingPunct="1">
              <a:buClr>
                <a:srgbClr val="CC0000"/>
              </a:buClr>
              <a:buFontTx/>
              <a:buNone/>
            </a:pPr>
            <a:endParaRPr lang="en-US" altLang="en-US" sz="2400"/>
          </a:p>
          <a:p>
            <a:pPr eaLnBrk="1" hangingPunct="1">
              <a:buClr>
                <a:srgbClr val="CC0000"/>
              </a:buClr>
              <a:buFontTx/>
              <a:buChar char="•"/>
            </a:pPr>
            <a:r>
              <a:rPr lang="en-US" altLang="zh-CN" sz="2400">
                <a:ea typeface="宋体" panose="02010600030101010101" pitchFamily="2" charset="-122"/>
              </a:rPr>
              <a:t>For this example, the Effect Size is </a:t>
            </a:r>
            <a:r>
              <a:rPr lang="en-US" altLang="zh-CN" sz="2400" i="1">
                <a:ea typeface="宋体" panose="02010600030101010101" pitchFamily="2" charset="-122"/>
              </a:rPr>
              <a:t>d</a:t>
            </a:r>
            <a:r>
              <a:rPr lang="en-US" altLang="zh-CN" sz="2400">
                <a:ea typeface="宋体" panose="02010600030101010101" pitchFamily="2" charset="-122"/>
              </a:rPr>
              <a:t> = (505-500)/100 = .05</a:t>
            </a:r>
          </a:p>
          <a:p>
            <a:pPr eaLnBrk="1" hangingPunct="1">
              <a:buClr>
                <a:srgbClr val="CC0000"/>
              </a:buClr>
              <a:buFontTx/>
              <a:buNone/>
            </a:pPr>
            <a:endParaRPr lang="en-US" altLang="zh-CN" sz="2400">
              <a:ea typeface="宋体" panose="02010600030101010101" pitchFamily="2" charset="-122"/>
            </a:endParaRPr>
          </a:p>
          <a:p>
            <a:pPr eaLnBrk="1" hangingPunct="1">
              <a:buClr>
                <a:srgbClr val="CC0000"/>
              </a:buClr>
              <a:buFontTx/>
              <a:buChar char="•"/>
            </a:pPr>
            <a:r>
              <a:rPr lang="en-US" altLang="en-US" sz="2400"/>
              <a:t>Accordingly, we may say that the SAT Math score for college students in California is only .05 standard deviations higher, on average, than it is for the rest of the country, which represents a very small effect.</a:t>
            </a:r>
            <a:endParaRPr lang="en-US" altLang="zh-CN" sz="2400">
              <a:ea typeface="宋体" panose="02010600030101010101" pitchFamily="2" charset="-122"/>
            </a:endParaRPr>
          </a:p>
        </p:txBody>
      </p:sp>
    </p:spTree>
    <p:extLst>
      <p:ext uri="{BB962C8B-B14F-4D97-AF65-F5344CB8AC3E}">
        <p14:creationId xmlns:p14="http://schemas.microsoft.com/office/powerpoint/2010/main" val="2719971790"/>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00AA5EEB-861D-8442-947E-0881059CBC91}"/>
              </a:ext>
            </a:extLst>
          </p:cNvPr>
          <p:cNvSpPr>
            <a:spLocks noGrp="1"/>
          </p:cNvSpPr>
          <p:nvPr>
            <p:ph type="title"/>
          </p:nvPr>
        </p:nvSpPr>
        <p:spPr>
          <a:xfrm>
            <a:off x="1741489" y="531813"/>
            <a:ext cx="8709025" cy="762000"/>
          </a:xfrm>
          <a:ln w="19050">
            <a:solidFill>
              <a:schemeClr val="tx1"/>
            </a:solidFill>
            <a:headEnd/>
            <a:tailEnd/>
          </a:ln>
        </p:spPr>
        <p:txBody>
          <a:bodyPr>
            <a:normAutofit fontScale="90000"/>
          </a:bodyPr>
          <a:lstStyle/>
          <a:p>
            <a:pPr eaLnBrk="1" fontAlgn="auto" hangingPunct="1">
              <a:spcAft>
                <a:spcPts val="0"/>
              </a:spcAft>
              <a:defRPr/>
            </a:pPr>
            <a:r>
              <a:rPr lang="en-US" altLang="en-US" sz="2800">
                <a:solidFill>
                  <a:schemeClr val="tx1"/>
                </a:solidFill>
              </a:rPr>
              <a:t>Calculating the Effect Size for the Flashlight Example</a:t>
            </a:r>
            <a:r>
              <a:rPr lang="en-US" altLang="en-US" sz="3200">
                <a:solidFill>
                  <a:schemeClr val="tx1"/>
                </a:solidFill>
              </a:rPr>
              <a:t> </a:t>
            </a:r>
          </a:p>
        </p:txBody>
      </p:sp>
      <p:sp>
        <p:nvSpPr>
          <p:cNvPr id="58372" name="Rectangle 3">
            <a:extLst>
              <a:ext uri="{FF2B5EF4-FFF2-40B4-BE49-F238E27FC236}">
                <a16:creationId xmlns:a16="http://schemas.microsoft.com/office/drawing/2014/main" id="{3C915371-7361-2941-B2BD-B65E3FAEF18D}"/>
              </a:ext>
            </a:extLst>
          </p:cNvPr>
          <p:cNvSpPr>
            <a:spLocks noGrp="1"/>
          </p:cNvSpPr>
          <p:nvPr>
            <p:ph type="body" sz="half" idx="1"/>
          </p:nvPr>
        </p:nvSpPr>
        <p:spPr>
          <a:xfrm>
            <a:off x="1981200" y="1676400"/>
            <a:ext cx="8229600" cy="4897438"/>
          </a:xfrm>
        </p:spPr>
        <p:txBody>
          <a:bodyPr rtlCol="0">
            <a:normAutofit lnSpcReduction="10000"/>
          </a:bodyPr>
          <a:lstStyle/>
          <a:p>
            <a:pPr eaLnBrk="1" fontAlgn="auto" hangingPunct="1">
              <a:spcAft>
                <a:spcPts val="0"/>
              </a:spcAft>
              <a:buClr>
                <a:srgbClr val="CC0000"/>
              </a:buClr>
              <a:buFontTx/>
              <a:buChar char="•"/>
              <a:defRPr/>
            </a:pPr>
            <a:r>
              <a:rPr lang="en-US" altLang="en-US" sz="2000">
                <a:solidFill>
                  <a:schemeClr val="tx1">
                    <a:lumMod val="85000"/>
                    <a:lumOff val="15000"/>
                  </a:schemeClr>
                </a:solidFill>
              </a:rPr>
              <a:t>Recall that for the flashlight example: 	</a:t>
            </a:r>
            <a:r>
              <a:rPr lang="en-US" altLang="zh-CN" sz="2000">
                <a:solidFill>
                  <a:schemeClr val="tx1">
                    <a:lumMod val="85000"/>
                    <a:lumOff val="15000"/>
                  </a:schemeClr>
                </a:solidFill>
                <a:ea typeface="宋体" panose="02010600030101010101" pitchFamily="2" charset="-122"/>
              </a:rPr>
              <a:t>H</a:t>
            </a:r>
            <a:r>
              <a:rPr lang="en-US" altLang="zh-CN" sz="2000" baseline="-25000">
                <a:solidFill>
                  <a:schemeClr val="tx1">
                    <a:lumMod val="85000"/>
                    <a:lumOff val="15000"/>
                  </a:schemeClr>
                </a:solidFill>
                <a:ea typeface="宋体" panose="02010600030101010101" pitchFamily="2" charset="-122"/>
              </a:rPr>
              <a:t>0</a:t>
            </a:r>
            <a:r>
              <a:rPr lang="en-US" altLang="zh-CN" sz="2000">
                <a:solidFill>
                  <a:schemeClr val="tx1">
                    <a:lumMod val="85000"/>
                    <a:lumOff val="15000"/>
                  </a:schemeClr>
                </a:solidFill>
                <a:ea typeface="宋体" panose="02010600030101010101" pitchFamily="2" charset="-122"/>
              </a:rPr>
              <a:t>: </a:t>
            </a:r>
            <a:r>
              <a:rPr lang="en-US" altLang="zh-CN" sz="2000" i="1">
                <a:solidFill>
                  <a:schemeClr val="tx1">
                    <a:lumMod val="85000"/>
                    <a:lumOff val="15000"/>
                  </a:schemeClr>
                </a:solidFill>
                <a:ea typeface="宋体" panose="02010600030101010101" pitchFamily="2" charset="-122"/>
              </a:rPr>
              <a:t>µ</a:t>
            </a:r>
            <a:r>
              <a:rPr lang="en-US" altLang="zh-CN" sz="2000">
                <a:solidFill>
                  <a:schemeClr val="tx1">
                    <a:lumMod val="85000"/>
                    <a:lumOff val="15000"/>
                  </a:schemeClr>
                </a:solidFill>
                <a:ea typeface="宋体" panose="02010600030101010101" pitchFamily="2" charset="-122"/>
              </a:rPr>
              <a:t> = 151	      					          	H</a:t>
            </a:r>
            <a:r>
              <a:rPr lang="en-US" altLang="zh-CN" sz="2000" baseline="-25000">
                <a:solidFill>
                  <a:schemeClr val="tx1">
                    <a:lumMod val="85000"/>
                    <a:lumOff val="15000"/>
                  </a:schemeClr>
                </a:solidFill>
                <a:ea typeface="宋体" panose="02010600030101010101" pitchFamily="2" charset="-122"/>
              </a:rPr>
              <a:t>1</a:t>
            </a:r>
            <a:r>
              <a:rPr lang="en-US" altLang="zh-CN" sz="2000">
                <a:solidFill>
                  <a:schemeClr val="tx1">
                    <a:lumMod val="85000"/>
                    <a:lumOff val="15000"/>
                  </a:schemeClr>
                </a:solidFill>
                <a:ea typeface="宋体" panose="02010600030101010101" pitchFamily="2" charset="-122"/>
              </a:rPr>
              <a:t>: </a:t>
            </a:r>
            <a:r>
              <a:rPr lang="en-US" altLang="zh-CN" sz="2000" i="1">
                <a:solidFill>
                  <a:schemeClr val="tx1">
                    <a:lumMod val="85000"/>
                    <a:lumOff val="15000"/>
                  </a:schemeClr>
                </a:solidFill>
                <a:ea typeface="宋体" panose="02010600030101010101" pitchFamily="2" charset="-122"/>
              </a:rPr>
              <a:t>µ</a:t>
            </a:r>
            <a:r>
              <a:rPr lang="en-US" altLang="zh-CN" sz="2000">
                <a:solidFill>
                  <a:schemeClr val="tx1">
                    <a:lumMod val="85000"/>
                    <a:lumOff val="15000"/>
                  </a:schemeClr>
                </a:solidFill>
                <a:ea typeface="宋体" panose="02010600030101010101" pitchFamily="2" charset="-122"/>
              </a:rPr>
              <a:t> ≠ 151</a:t>
            </a:r>
            <a:endParaRPr lang="en-US" altLang="en-US" sz="2000">
              <a:solidFill>
                <a:schemeClr val="tx1">
                  <a:lumMod val="85000"/>
                  <a:lumOff val="15000"/>
                </a:schemeClr>
              </a:solidFill>
            </a:endParaRPr>
          </a:p>
          <a:p>
            <a:pPr eaLnBrk="1" fontAlgn="auto" hangingPunct="1">
              <a:spcAft>
                <a:spcPts val="0"/>
              </a:spcAft>
              <a:buClr>
                <a:srgbClr val="CC0000"/>
              </a:buClr>
              <a:buFontTx/>
              <a:buChar char="•"/>
              <a:defRPr/>
            </a:pPr>
            <a:r>
              <a:rPr lang="en-US" altLang="en-US" sz="2000">
                <a:solidFill>
                  <a:schemeClr val="tx1">
                    <a:lumMod val="85000"/>
                    <a:lumOff val="15000"/>
                  </a:schemeClr>
                </a:solidFill>
                <a:ea typeface="宋体" panose="02010600030101010101" pitchFamily="2" charset="-122"/>
              </a:rPr>
              <a:t>And that </a:t>
            </a:r>
            <a:r>
              <a:rPr lang="en-US" altLang="en-US" sz="2000">
                <a:solidFill>
                  <a:schemeClr val="tx1">
                    <a:lumMod val="85000"/>
                    <a:lumOff val="15000"/>
                  </a:schemeClr>
                </a:solidFill>
              </a:rPr>
              <a:t>N = 100, </a:t>
            </a:r>
            <a:r>
              <a:rPr lang="el-GR" altLang="en-US" sz="2000">
                <a:solidFill>
                  <a:schemeClr val="tx1">
                    <a:lumMod val="85000"/>
                    <a:lumOff val="15000"/>
                  </a:schemeClr>
                </a:solidFill>
              </a:rPr>
              <a:t>σ</a:t>
            </a:r>
            <a:r>
              <a:rPr lang="en-US" altLang="en-US" sz="2000">
                <a:solidFill>
                  <a:schemeClr val="tx1">
                    <a:lumMod val="85000"/>
                    <a:lumOff val="15000"/>
                  </a:schemeClr>
                </a:solidFill>
              </a:rPr>
              <a:t> = 4, and           = 150 hours</a:t>
            </a:r>
          </a:p>
          <a:p>
            <a:pPr eaLnBrk="1" fontAlgn="auto" hangingPunct="1">
              <a:spcAft>
                <a:spcPts val="0"/>
              </a:spcAft>
              <a:buClr>
                <a:srgbClr val="CC0000"/>
              </a:buClr>
              <a:buFontTx/>
              <a:buChar char="•"/>
              <a:defRPr/>
            </a:pPr>
            <a:r>
              <a:rPr lang="en-US" altLang="en-US" sz="2000">
                <a:solidFill>
                  <a:schemeClr val="tx1">
                    <a:lumMod val="85000"/>
                    <a:lumOff val="15000"/>
                  </a:schemeClr>
                </a:solidFill>
              </a:rPr>
              <a:t>Recall also that based on the CI results, we </a:t>
            </a:r>
            <a:r>
              <a:rPr lang="en-US" altLang="zh-CN" sz="2000">
                <a:solidFill>
                  <a:schemeClr val="tx1">
                    <a:lumMod val="85000"/>
                    <a:lumOff val="15000"/>
                  </a:schemeClr>
                </a:solidFill>
                <a:ea typeface="宋体" panose="02010600030101010101" pitchFamily="2" charset="-122"/>
              </a:rPr>
              <a:t>rejected the null hypothesis (H</a:t>
            </a:r>
            <a:r>
              <a:rPr lang="en-US" altLang="zh-CN" sz="2000" baseline="-25000">
                <a:solidFill>
                  <a:schemeClr val="tx1">
                    <a:lumMod val="85000"/>
                    <a:lumOff val="15000"/>
                  </a:schemeClr>
                </a:solidFill>
                <a:ea typeface="宋体" panose="02010600030101010101" pitchFamily="2" charset="-122"/>
              </a:rPr>
              <a:t>0</a:t>
            </a:r>
            <a:r>
              <a:rPr lang="en-US" altLang="zh-CN" sz="2000">
                <a:solidFill>
                  <a:schemeClr val="tx1">
                    <a:lumMod val="85000"/>
                    <a:lumOff val="15000"/>
                  </a:schemeClr>
                </a:solidFill>
                <a:ea typeface="宋体" panose="02010600030101010101" pitchFamily="2" charset="-122"/>
              </a:rPr>
              <a:t>: </a:t>
            </a:r>
            <a:r>
              <a:rPr lang="en-US" altLang="zh-CN" sz="2000" i="1">
                <a:solidFill>
                  <a:schemeClr val="tx1">
                    <a:lumMod val="85000"/>
                    <a:lumOff val="15000"/>
                  </a:schemeClr>
                </a:solidFill>
                <a:ea typeface="宋体" panose="02010600030101010101" pitchFamily="2" charset="-122"/>
              </a:rPr>
              <a:t>µ</a:t>
            </a:r>
            <a:r>
              <a:rPr lang="en-US" altLang="zh-CN" sz="2000">
                <a:solidFill>
                  <a:schemeClr val="tx1">
                    <a:lumMod val="85000"/>
                    <a:lumOff val="15000"/>
                  </a:schemeClr>
                </a:solidFill>
                <a:ea typeface="宋体" panose="02010600030101010101" pitchFamily="2" charset="-122"/>
              </a:rPr>
              <a:t> = 151) in favor of the alternative hypothesis that </a:t>
            </a:r>
            <a:r>
              <a:rPr lang="en-US" altLang="zh-CN" sz="2000">
                <a:solidFill>
                  <a:schemeClr val="tx1">
                    <a:lumMod val="85000"/>
                    <a:lumOff val="15000"/>
                  </a:schemeClr>
                </a:solidFill>
                <a:latin typeface="Symbol" pitchFamily="2" charset="2"/>
                <a:ea typeface="宋体" panose="02010600030101010101" pitchFamily="2" charset="-122"/>
              </a:rPr>
              <a:t>m</a:t>
            </a:r>
            <a:r>
              <a:rPr lang="en-US" altLang="zh-CN" sz="2000">
                <a:solidFill>
                  <a:schemeClr val="tx1">
                    <a:lumMod val="85000"/>
                    <a:lumOff val="15000"/>
                  </a:schemeClr>
                </a:solidFill>
                <a:ea typeface="宋体" panose="02010600030101010101" pitchFamily="2" charset="-122"/>
              </a:rPr>
              <a:t> is different from 151 (H</a:t>
            </a:r>
            <a:r>
              <a:rPr lang="en-US" altLang="zh-CN" sz="2000" baseline="-25000">
                <a:solidFill>
                  <a:schemeClr val="tx1">
                    <a:lumMod val="85000"/>
                    <a:lumOff val="15000"/>
                  </a:schemeClr>
                </a:solidFill>
                <a:ea typeface="宋体" panose="02010600030101010101" pitchFamily="2" charset="-122"/>
              </a:rPr>
              <a:t>1</a:t>
            </a:r>
            <a:r>
              <a:rPr lang="en-US" altLang="zh-CN" sz="2000">
                <a:solidFill>
                  <a:schemeClr val="tx1">
                    <a:lumMod val="85000"/>
                    <a:lumOff val="15000"/>
                  </a:schemeClr>
                </a:solidFill>
                <a:ea typeface="宋体" panose="02010600030101010101" pitchFamily="2" charset="-122"/>
              </a:rPr>
              <a:t>: </a:t>
            </a:r>
            <a:r>
              <a:rPr lang="en-US" altLang="zh-CN" sz="2000" i="1">
                <a:solidFill>
                  <a:schemeClr val="tx1">
                    <a:lumMod val="85000"/>
                    <a:lumOff val="15000"/>
                  </a:schemeClr>
                </a:solidFill>
                <a:ea typeface="宋体" panose="02010600030101010101" pitchFamily="2" charset="-122"/>
              </a:rPr>
              <a:t>µ</a:t>
            </a:r>
            <a:r>
              <a:rPr lang="en-US" altLang="zh-CN" sz="2000">
                <a:solidFill>
                  <a:schemeClr val="tx1">
                    <a:lumMod val="85000"/>
                    <a:lumOff val="15000"/>
                  </a:schemeClr>
                </a:solidFill>
                <a:ea typeface="宋体" panose="02010600030101010101" pitchFamily="2" charset="-122"/>
              </a:rPr>
              <a:t> ≠ 151).  </a:t>
            </a:r>
          </a:p>
          <a:p>
            <a:pPr eaLnBrk="1" fontAlgn="auto" hangingPunct="1">
              <a:spcAft>
                <a:spcPts val="0"/>
              </a:spcAft>
              <a:buClr>
                <a:srgbClr val="CC0000"/>
              </a:buClr>
              <a:buFontTx/>
              <a:buChar char="•"/>
              <a:defRPr/>
            </a:pPr>
            <a:r>
              <a:rPr lang="en-US" altLang="zh-CN" sz="2000">
                <a:solidFill>
                  <a:schemeClr val="tx1">
                    <a:lumMod val="85000"/>
                    <a:lumOff val="15000"/>
                  </a:schemeClr>
                </a:solidFill>
                <a:ea typeface="宋体" panose="02010600030101010101" pitchFamily="2" charset="-122"/>
              </a:rPr>
              <a:t>Given we have a statistically significant result, we may ask whether the result is practically significant and answer that question by calculating the effect size of the result.</a:t>
            </a:r>
          </a:p>
          <a:p>
            <a:pPr eaLnBrk="1" fontAlgn="auto" hangingPunct="1">
              <a:spcAft>
                <a:spcPts val="0"/>
              </a:spcAft>
              <a:buClr>
                <a:srgbClr val="CC0000"/>
              </a:buClr>
              <a:buFontTx/>
              <a:buChar char="•"/>
              <a:defRPr/>
            </a:pPr>
            <a:endParaRPr lang="en-US" altLang="zh-CN" sz="200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Tx/>
              <a:buChar char="•"/>
              <a:defRPr/>
            </a:pPr>
            <a:endParaRPr lang="en-US" altLang="zh-CN" sz="200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Tx/>
              <a:buChar char="•"/>
              <a:defRPr/>
            </a:pPr>
            <a:endParaRPr lang="en-US" altLang="zh-CN" sz="2000">
              <a:solidFill>
                <a:schemeClr val="tx1">
                  <a:lumMod val="85000"/>
                  <a:lumOff val="15000"/>
                </a:schemeClr>
              </a:solidFill>
              <a:ea typeface="宋体" panose="02010600030101010101" pitchFamily="2" charset="-122"/>
            </a:endParaRPr>
          </a:p>
          <a:p>
            <a:pPr eaLnBrk="1" fontAlgn="auto" hangingPunct="1">
              <a:spcAft>
                <a:spcPts val="0"/>
              </a:spcAft>
              <a:buClr>
                <a:srgbClr val="CC0000"/>
              </a:buClr>
              <a:buFontTx/>
              <a:buChar char="•"/>
              <a:defRPr/>
            </a:pPr>
            <a:r>
              <a:rPr lang="en-US" altLang="en-US" sz="2000">
                <a:solidFill>
                  <a:schemeClr val="tx1">
                    <a:lumMod val="85000"/>
                    <a:lumOff val="15000"/>
                  </a:schemeClr>
                </a:solidFill>
              </a:rPr>
              <a:t>Because the observed mean is only .25 standard deviations away from the hypothesized mean, we say that the effect is relatively small</a:t>
            </a:r>
          </a:p>
          <a:p>
            <a:pPr eaLnBrk="1" fontAlgn="auto" hangingPunct="1">
              <a:spcAft>
                <a:spcPts val="0"/>
              </a:spcAft>
              <a:defRPr/>
            </a:pPr>
            <a:endParaRPr lang="en-US" altLang="en-US" sz="2000">
              <a:solidFill>
                <a:schemeClr val="tx1">
                  <a:lumMod val="85000"/>
                  <a:lumOff val="15000"/>
                </a:schemeClr>
              </a:solidFill>
            </a:endParaRPr>
          </a:p>
        </p:txBody>
      </p:sp>
      <p:graphicFrame>
        <p:nvGraphicFramePr>
          <p:cNvPr id="59396" name="Object 16">
            <a:extLst>
              <a:ext uri="{FF2B5EF4-FFF2-40B4-BE49-F238E27FC236}">
                <a16:creationId xmlns:a16="http://schemas.microsoft.com/office/drawing/2014/main" id="{378B2BD2-9061-2514-701F-448650BB672A}"/>
              </a:ext>
            </a:extLst>
          </p:cNvPr>
          <p:cNvGraphicFramePr>
            <a:graphicFrameLocks noGrp="1" noChangeAspect="1"/>
          </p:cNvGraphicFramePr>
          <p:nvPr>
            <p:ph sz="quarter" idx="2"/>
          </p:nvPr>
        </p:nvGraphicFramePr>
        <p:xfrm>
          <a:off x="4419600" y="4648200"/>
          <a:ext cx="3352800" cy="750888"/>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59396" name="Object 16">
                        <a:extLst>
                          <a:ext uri="{FF2B5EF4-FFF2-40B4-BE49-F238E27FC236}">
                            <a16:creationId xmlns:a16="http://schemas.microsoft.com/office/drawing/2014/main" id="{378B2BD2-9061-2514-701F-448650BB672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648200"/>
                        <a:ext cx="335280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7" name="Object 9">
            <a:extLst>
              <a:ext uri="{FF2B5EF4-FFF2-40B4-BE49-F238E27FC236}">
                <a16:creationId xmlns:a16="http://schemas.microsoft.com/office/drawing/2014/main" id="{05CDB366-13EC-E965-170D-37FFEDFA1759}"/>
              </a:ext>
            </a:extLst>
          </p:cNvPr>
          <p:cNvGraphicFramePr>
            <a:graphicFrameLocks noGrp="1" noChangeAspect="1"/>
          </p:cNvGraphicFramePr>
          <p:nvPr>
            <p:ph sz="quarter" idx="3"/>
          </p:nvPr>
        </p:nvGraphicFramePr>
        <p:xfrm>
          <a:off x="5486400" y="2209800"/>
          <a:ext cx="427038" cy="457200"/>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59397" name="Object 9">
                        <a:extLst>
                          <a:ext uri="{FF2B5EF4-FFF2-40B4-BE49-F238E27FC236}">
                            <a16:creationId xmlns:a16="http://schemas.microsoft.com/office/drawing/2014/main" id="{05CDB366-13EC-E965-170D-37FFEDFA1759}"/>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209800"/>
                        <a:ext cx="427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8" name="Slide Number Placeholder 7">
            <a:extLst>
              <a:ext uri="{FF2B5EF4-FFF2-40B4-BE49-F238E27FC236}">
                <a16:creationId xmlns:a16="http://schemas.microsoft.com/office/drawing/2014/main" id="{7E6B8FB0-0931-F1B8-5DA7-7D52DAE85C5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42A730-6499-4A3D-ADED-B2E236FAEA1E}" type="slidenum">
              <a:rPr lang="en-US" altLang="en-US">
                <a:solidFill>
                  <a:srgbClr val="FFFFFF"/>
                </a:solidFill>
              </a:rPr>
              <a:pPr/>
              <a:t>295</a:t>
            </a:fld>
            <a:endParaRPr lang="en-US" altLang="en-US">
              <a:solidFill>
                <a:srgbClr val="FFFFFF"/>
              </a:solidFill>
            </a:endParaRPr>
          </a:p>
        </p:txBody>
      </p:sp>
    </p:spTree>
    <p:extLst>
      <p:ext uri="{BB962C8B-B14F-4D97-AF65-F5344CB8AC3E}">
        <p14:creationId xmlns:p14="http://schemas.microsoft.com/office/powerpoint/2010/main" val="20769985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0418" name="Slide Number Placeholder 22">
            <a:extLst>
              <a:ext uri="{FF2B5EF4-FFF2-40B4-BE49-F238E27FC236}">
                <a16:creationId xmlns:a16="http://schemas.microsoft.com/office/drawing/2014/main" id="{110CB3C1-530C-F2C0-42CB-BC001161CB7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8F616E-77B1-4D27-8855-7853654DDAFA}" type="slidenum">
              <a:rPr lang="en-US" altLang="en-US">
                <a:solidFill>
                  <a:srgbClr val="FFFFFF"/>
                </a:solidFill>
              </a:rPr>
              <a:pPr/>
              <a:t>296</a:t>
            </a:fld>
            <a:endParaRPr lang="en-US" altLang="en-US">
              <a:solidFill>
                <a:srgbClr val="FFFFFF"/>
              </a:solidFill>
            </a:endParaRPr>
          </a:p>
        </p:txBody>
      </p:sp>
      <p:sp>
        <p:nvSpPr>
          <p:cNvPr id="59395" name="Rectangle 2">
            <a:extLst>
              <a:ext uri="{FF2B5EF4-FFF2-40B4-BE49-F238E27FC236}">
                <a16:creationId xmlns:a16="http://schemas.microsoft.com/office/drawing/2014/main" id="{EBEA1EED-6CAD-9040-9F30-A62212E96B98}"/>
              </a:ext>
            </a:extLst>
          </p:cNvPr>
          <p:cNvSpPr>
            <a:spLocks noGrp="1"/>
          </p:cNvSpPr>
          <p:nvPr>
            <p:ph type="title" idx="4294967295"/>
          </p:nvPr>
        </p:nvSpPr>
        <p:spPr>
          <a:xfrm>
            <a:off x="1905000" y="381000"/>
            <a:ext cx="8077200" cy="914400"/>
          </a:xfrm>
          <a:ln w="19050">
            <a:solidFill>
              <a:schemeClr val="tx1"/>
            </a:solidFill>
            <a:headEnd/>
            <a:tailEnd/>
          </a:ln>
        </p:spPr>
        <p:txBody>
          <a:bodyPr>
            <a:normAutofit fontScale="90000"/>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 </a:t>
            </a:r>
            <a:r>
              <a:rPr lang="en-US" altLang="en-US" sz="2700" dirty="0">
                <a:solidFill>
                  <a:schemeClr val="tx1"/>
                </a:solidFill>
              </a:rPr>
              <a:t>Hypothesis Testing: The Third Example – Part (B) </a:t>
            </a:r>
            <a:br>
              <a:rPr lang="en-US" altLang="en-US" sz="3600" dirty="0">
                <a:solidFill>
                  <a:schemeClr val="tx1"/>
                </a:solidFill>
              </a:rPr>
            </a:br>
            <a:endParaRPr lang="en-US" altLang="en-US" sz="3600" dirty="0">
              <a:solidFill>
                <a:schemeClr val="tx1"/>
              </a:solidFill>
            </a:endParaRPr>
          </a:p>
        </p:txBody>
      </p:sp>
      <p:sp>
        <p:nvSpPr>
          <p:cNvPr id="59396" name="Rectangle 3">
            <a:extLst>
              <a:ext uri="{FF2B5EF4-FFF2-40B4-BE49-F238E27FC236}">
                <a16:creationId xmlns:a16="http://schemas.microsoft.com/office/drawing/2014/main" id="{DA32EC3E-180C-D749-B111-69F880755447}"/>
              </a:ext>
            </a:extLst>
          </p:cNvPr>
          <p:cNvSpPr>
            <a:spLocks noGrp="1"/>
          </p:cNvSpPr>
          <p:nvPr>
            <p:ph idx="4294967295"/>
          </p:nvPr>
        </p:nvSpPr>
        <p:spPr>
          <a:xfrm>
            <a:off x="1524000" y="1524000"/>
            <a:ext cx="8534400" cy="5049838"/>
          </a:xfrm>
        </p:spPr>
        <p:txBody>
          <a:bodyPr rtlCol="0">
            <a:normAutofit fontScale="92500" lnSpcReduction="10000"/>
          </a:bodyPr>
          <a:lstStyle/>
          <a:p>
            <a:pPr eaLnBrk="1" fontAlgn="auto" hangingPunct="1">
              <a:spcAft>
                <a:spcPts val="0"/>
              </a:spcAft>
              <a:buClr>
                <a:srgbClr val="CC0000"/>
              </a:buClr>
              <a:buFontTx/>
              <a:buChar char="•"/>
              <a:defRPr/>
            </a:pPr>
            <a:r>
              <a:rPr lang="en-US" altLang="en-US" sz="2400">
                <a:solidFill>
                  <a:schemeClr val="tx1">
                    <a:lumMod val="85000"/>
                    <a:lumOff val="15000"/>
                  </a:schemeClr>
                </a:solidFill>
              </a:rPr>
              <a:t>If the sample mean is 502, </a:t>
            </a:r>
          </a:p>
          <a:p>
            <a:pPr eaLnBrk="1" fontAlgn="auto" hangingPunct="1">
              <a:spcAft>
                <a:spcPts val="0"/>
              </a:spcAft>
              <a:buClr>
                <a:srgbClr val="CC0000"/>
              </a:buClr>
              <a:buFontTx/>
              <a:buChar char="•"/>
              <a:defRPr/>
            </a:pPr>
            <a:endParaRPr lang="en-US" altLang="en-US" sz="2400">
              <a:solidFill>
                <a:schemeClr val="tx1">
                  <a:lumMod val="85000"/>
                  <a:lumOff val="15000"/>
                </a:schemeClr>
              </a:solidFill>
            </a:endParaRPr>
          </a:p>
          <a:p>
            <a:pPr eaLnBrk="1" fontAlgn="auto" hangingPunct="1">
              <a:spcAft>
                <a:spcPts val="0"/>
              </a:spcAft>
              <a:buClr>
                <a:srgbClr val="CC0000"/>
              </a:buClr>
              <a:buFontTx/>
              <a:buChar char="•"/>
              <a:defRPr/>
            </a:pPr>
            <a:endParaRPr lang="en-US" altLang="en-US" sz="2400">
              <a:solidFill>
                <a:schemeClr val="tx1">
                  <a:lumMod val="85000"/>
                  <a:lumOff val="15000"/>
                </a:schemeClr>
              </a:solidFill>
            </a:endParaRPr>
          </a:p>
          <a:p>
            <a:pPr eaLnBrk="1" fontAlgn="auto" hangingPunct="1">
              <a:spcAft>
                <a:spcPts val="0"/>
              </a:spcAft>
              <a:buClr>
                <a:srgbClr val="CC0000"/>
              </a:buClr>
              <a:buFontTx/>
              <a:buChar char="•"/>
              <a:defRPr/>
            </a:pPr>
            <a:r>
              <a:rPr lang="en-US" altLang="en-US" sz="2400">
                <a:solidFill>
                  <a:schemeClr val="tx1">
                    <a:lumMod val="85000"/>
                    <a:lumOff val="15000"/>
                  </a:schemeClr>
                </a:solidFill>
              </a:rPr>
              <a:t>Using the online Table 1 and the techniques of Chapter 8 we find that </a:t>
            </a:r>
            <a:r>
              <a:rPr lang="en-US" altLang="en-US" sz="2400" i="1">
                <a:solidFill>
                  <a:schemeClr val="tx1">
                    <a:lumMod val="85000"/>
                    <a:lumOff val="15000"/>
                  </a:schemeClr>
                </a:solidFill>
              </a:rPr>
              <a:t>p</a:t>
            </a:r>
            <a:r>
              <a:rPr lang="en-US" altLang="en-US" sz="2400">
                <a:solidFill>
                  <a:schemeClr val="tx1">
                    <a:lumMod val="85000"/>
                    <a:lumOff val="15000"/>
                  </a:schemeClr>
                </a:solidFill>
              </a:rPr>
              <a:t> = . 21.  </a:t>
            </a:r>
          </a:p>
          <a:p>
            <a:pPr eaLnBrk="1" fontAlgn="auto" hangingPunct="1">
              <a:spcAft>
                <a:spcPts val="0"/>
              </a:spcAft>
              <a:buClr>
                <a:srgbClr val="CC0000"/>
              </a:buClr>
              <a:buFontTx/>
              <a:buChar char="•"/>
              <a:defRPr/>
            </a:pPr>
            <a:endParaRPr lang="en-US" altLang="en-US" sz="2400">
              <a:solidFill>
                <a:schemeClr val="tx1">
                  <a:lumMod val="85000"/>
                  <a:lumOff val="15000"/>
                </a:schemeClr>
              </a:solidFill>
            </a:endParaRPr>
          </a:p>
          <a:p>
            <a:pPr eaLnBrk="1" fontAlgn="auto" hangingPunct="1">
              <a:spcAft>
                <a:spcPts val="0"/>
              </a:spcAft>
              <a:buClr>
                <a:srgbClr val="CC0000"/>
              </a:buClr>
              <a:buFontTx/>
              <a:buChar char="•"/>
              <a:defRPr/>
            </a:pPr>
            <a:r>
              <a:rPr lang="en-US" altLang="en-US" sz="2400">
                <a:solidFill>
                  <a:schemeClr val="tx1">
                    <a:lumMod val="85000"/>
                    <a:lumOff val="15000"/>
                  </a:schemeClr>
                </a:solidFill>
              </a:rPr>
              <a:t>Because </a:t>
            </a:r>
            <a:r>
              <a:rPr lang="en-US" altLang="en-US" sz="2400" i="1">
                <a:solidFill>
                  <a:schemeClr val="tx1">
                    <a:lumMod val="85000"/>
                    <a:lumOff val="15000"/>
                  </a:schemeClr>
                </a:solidFill>
              </a:rPr>
              <a:t>p</a:t>
            </a:r>
            <a:r>
              <a:rPr lang="en-US" altLang="en-US" sz="2400">
                <a:solidFill>
                  <a:schemeClr val="tx1">
                    <a:lumMod val="85000"/>
                    <a:lumOff val="15000"/>
                  </a:schemeClr>
                </a:solidFill>
              </a:rPr>
              <a:t> &gt; .05, we conclude that the SAT Math score for college students in California is not statistically significantly higher, on average, than it is for the rest of the country.</a:t>
            </a:r>
          </a:p>
          <a:p>
            <a:pPr eaLnBrk="1" fontAlgn="auto" hangingPunct="1">
              <a:spcAft>
                <a:spcPts val="0"/>
              </a:spcAft>
              <a:buClr>
                <a:srgbClr val="CC0000"/>
              </a:buClr>
              <a:buFontTx/>
              <a:buChar char="•"/>
              <a:defRPr/>
            </a:pPr>
            <a:endParaRPr lang="en-US" altLang="en-US" sz="2400">
              <a:solidFill>
                <a:schemeClr val="tx1">
                  <a:lumMod val="85000"/>
                  <a:lumOff val="15000"/>
                </a:schemeClr>
              </a:solidFill>
            </a:endParaRPr>
          </a:p>
          <a:p>
            <a:pPr eaLnBrk="1" fontAlgn="auto" hangingPunct="1">
              <a:spcAft>
                <a:spcPts val="0"/>
              </a:spcAft>
              <a:buClr>
                <a:srgbClr val="CC0000"/>
              </a:buClr>
              <a:buFontTx/>
              <a:buChar char="•"/>
              <a:defRPr/>
            </a:pPr>
            <a:r>
              <a:rPr lang="en-US" altLang="en-US" sz="2400">
                <a:solidFill>
                  <a:schemeClr val="tx1">
                    <a:lumMod val="85000"/>
                    <a:lumOff val="15000"/>
                  </a:schemeClr>
                </a:solidFill>
              </a:rPr>
              <a:t>Because the result is not statistically significant, it is not meaningful to ask whether the result is  practically significant and so we do not compute an effect size.</a:t>
            </a:r>
            <a:endParaRPr lang="en-US" altLang="en-US" sz="2000">
              <a:solidFill>
                <a:schemeClr val="tx1">
                  <a:lumMod val="85000"/>
                  <a:lumOff val="15000"/>
                </a:schemeClr>
              </a:solidFill>
            </a:endParaRPr>
          </a:p>
        </p:txBody>
      </p:sp>
      <p:graphicFrame>
        <p:nvGraphicFramePr>
          <p:cNvPr id="60421" name="Object 5">
            <a:extLst>
              <a:ext uri="{FF2B5EF4-FFF2-40B4-BE49-F238E27FC236}">
                <a16:creationId xmlns:a16="http://schemas.microsoft.com/office/drawing/2014/main" id="{0C3FBBB1-CA67-9FD0-10D0-C9BC30620089}"/>
              </a:ext>
            </a:extLst>
          </p:cNvPr>
          <p:cNvGraphicFramePr>
            <a:graphicFrameLocks noChangeAspect="1"/>
          </p:cNvGraphicFramePr>
          <p:nvPr/>
        </p:nvGraphicFramePr>
        <p:xfrm>
          <a:off x="5745163" y="1371600"/>
          <a:ext cx="3962400" cy="990600"/>
        </p:xfrm>
        <a:graphic>
          <a:graphicData uri="http://schemas.openxmlformats.org/presentationml/2006/ole">
            <mc:AlternateContent xmlns:mc="http://schemas.openxmlformats.org/markup-compatibility/2006">
              <mc:Choice xmlns:v="urn:schemas-microsoft-com:vml" Requires="v">
                <p:oleObj name="Equation" r:id="rId2" imgW="0" imgH="0" progId="Equation.3">
                  <p:embed/>
                </p:oleObj>
              </mc:Choice>
              <mc:Fallback>
                <p:oleObj name="Equation" r:id="rId2" imgW="0" imgH="0" progId="Equation.3">
                  <p:embed/>
                  <p:pic>
                    <p:nvPicPr>
                      <p:cNvPr id="60421" name="Object 5">
                        <a:extLst>
                          <a:ext uri="{FF2B5EF4-FFF2-40B4-BE49-F238E27FC236}">
                            <a16:creationId xmlns:a16="http://schemas.microsoft.com/office/drawing/2014/main" id="{0C3FBBB1-CA67-9FD0-10D0-C9BC30620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163" y="1371600"/>
                        <a:ext cx="3962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24502667"/>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D5933029-CE22-A045-9640-28E2EB26E330}"/>
              </a:ext>
            </a:extLst>
          </p:cNvPr>
          <p:cNvSpPr>
            <a:spLocks noGrp="1"/>
          </p:cNvSpPr>
          <p:nvPr>
            <p:ph type="title"/>
          </p:nvPr>
        </p:nvSpPr>
        <p:spPr>
          <a:xfrm>
            <a:off x="1981200" y="533400"/>
            <a:ext cx="8148638" cy="1066800"/>
          </a:xfrm>
          <a:ln w="19050">
            <a:solidFill>
              <a:schemeClr val="tx1"/>
            </a:solidFill>
            <a:headEnd/>
            <a:tailEnd/>
          </a:ln>
        </p:spPr>
        <p:txBody>
          <a:bodyPr>
            <a:normAutofit fontScale="90000"/>
          </a:bodyPr>
          <a:lstStyle/>
          <a:p>
            <a:pPr eaLnBrk="1" fontAlgn="auto" hangingPunct="1">
              <a:spcAft>
                <a:spcPts val="0"/>
              </a:spcAft>
              <a:defRPr/>
            </a:pPr>
            <a:r>
              <a:rPr lang="en-US" altLang="en-US" sz="3200" b="1" dirty="0">
                <a:solidFill>
                  <a:schemeClr val="tx1"/>
                </a:solidFill>
              </a:rPr>
              <a:t>        </a:t>
            </a:r>
            <a:r>
              <a:rPr lang="en-US" altLang="en-US" sz="2700" dirty="0">
                <a:solidFill>
                  <a:schemeClr val="tx1"/>
                </a:solidFill>
              </a:rPr>
              <a:t>Hypothesis Testing: The Third Example – Part (C) </a:t>
            </a:r>
          </a:p>
        </p:txBody>
      </p:sp>
      <p:sp>
        <p:nvSpPr>
          <p:cNvPr id="61443" name="Rectangle 3">
            <a:extLst>
              <a:ext uri="{FF2B5EF4-FFF2-40B4-BE49-F238E27FC236}">
                <a16:creationId xmlns:a16="http://schemas.microsoft.com/office/drawing/2014/main" id="{F280ACF6-B657-9F14-4707-300AB89462F4}"/>
              </a:ext>
            </a:extLst>
          </p:cNvPr>
          <p:cNvSpPr>
            <a:spLocks noGrp="1" noChangeArrowheads="1"/>
          </p:cNvSpPr>
          <p:nvPr>
            <p:ph idx="1"/>
          </p:nvPr>
        </p:nvSpPr>
        <p:spPr>
          <a:xfrm>
            <a:off x="1981200" y="2057400"/>
            <a:ext cx="8229600" cy="4516438"/>
          </a:xfrm>
        </p:spPr>
        <p:txBody>
          <a:bodyPr/>
          <a:lstStyle/>
          <a:p>
            <a:pPr eaLnBrk="1" hangingPunct="1">
              <a:buClr>
                <a:srgbClr val="CC0000"/>
              </a:buClr>
              <a:buFontTx/>
              <a:buChar char="•"/>
            </a:pPr>
            <a:r>
              <a:rPr lang="en-US" altLang="en-US"/>
              <a:t>If the sample mean is 499, the result is in the opposite direction from the alternative hypothesis that the mean is greater than 500.</a:t>
            </a:r>
          </a:p>
          <a:p>
            <a:pPr eaLnBrk="1" hangingPunct="1">
              <a:buClr>
                <a:srgbClr val="CC0000"/>
              </a:buClr>
              <a:buFontTx/>
              <a:buChar char="•"/>
            </a:pPr>
            <a:endParaRPr lang="en-US" altLang="en-US"/>
          </a:p>
          <a:p>
            <a:pPr eaLnBrk="1" hangingPunct="1">
              <a:buClr>
                <a:srgbClr val="CC0000"/>
              </a:buClr>
              <a:buFontTx/>
              <a:buChar char="•"/>
            </a:pPr>
            <a:r>
              <a:rPr lang="en-US" altLang="en-US"/>
              <a:t>Accordingly, we could never reject the null hypothesis in favor of the alternative hypothesis and there is no need to carry out the hypothesis test in this case.</a:t>
            </a:r>
          </a:p>
        </p:txBody>
      </p:sp>
      <p:sp>
        <p:nvSpPr>
          <p:cNvPr id="61444" name="Slide Number Placeholder 22">
            <a:extLst>
              <a:ext uri="{FF2B5EF4-FFF2-40B4-BE49-F238E27FC236}">
                <a16:creationId xmlns:a16="http://schemas.microsoft.com/office/drawing/2014/main" id="{A801EA8C-3314-D24B-8F68-6FE520103F7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B45B4A-7474-4BDE-9C25-DA99224B28BF}" type="slidenum">
              <a:rPr lang="en-US" altLang="en-US">
                <a:solidFill>
                  <a:srgbClr val="FFFFFF"/>
                </a:solidFill>
              </a:rPr>
              <a:pPr/>
              <a:t>297</a:t>
            </a:fld>
            <a:endParaRPr lang="en-US" altLang="en-US">
              <a:solidFill>
                <a:srgbClr val="FFFFFF"/>
              </a:solidFill>
            </a:endParaRPr>
          </a:p>
        </p:txBody>
      </p:sp>
    </p:spTree>
    <p:extLst>
      <p:ext uri="{BB962C8B-B14F-4D97-AF65-F5344CB8AC3E}">
        <p14:creationId xmlns:p14="http://schemas.microsoft.com/office/powerpoint/2010/main" val="14660300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2466" name="Slide Number Placeholder 22">
            <a:extLst>
              <a:ext uri="{FF2B5EF4-FFF2-40B4-BE49-F238E27FC236}">
                <a16:creationId xmlns:a16="http://schemas.microsoft.com/office/drawing/2014/main" id="{430AB989-8B2A-8B5C-A0DB-D480934A2B9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A83FAC-89B6-4961-8C82-6B38FAA400C9}" type="slidenum">
              <a:rPr lang="en-US" altLang="en-US">
                <a:solidFill>
                  <a:srgbClr val="FFFFFF"/>
                </a:solidFill>
              </a:rPr>
              <a:pPr/>
              <a:t>298</a:t>
            </a:fld>
            <a:endParaRPr lang="en-US" altLang="en-US">
              <a:solidFill>
                <a:srgbClr val="FFFFFF"/>
              </a:solidFill>
            </a:endParaRPr>
          </a:p>
        </p:txBody>
      </p:sp>
      <p:sp>
        <p:nvSpPr>
          <p:cNvPr id="61443" name="Rectangle 2">
            <a:extLst>
              <a:ext uri="{FF2B5EF4-FFF2-40B4-BE49-F238E27FC236}">
                <a16:creationId xmlns:a16="http://schemas.microsoft.com/office/drawing/2014/main" id="{0BF6C408-69BC-0645-8B65-09363C6FE668}"/>
              </a:ext>
            </a:extLst>
          </p:cNvPr>
          <p:cNvSpPr>
            <a:spLocks noGrp="1"/>
          </p:cNvSpPr>
          <p:nvPr>
            <p:ph type="title" idx="4294967295"/>
          </p:nvPr>
        </p:nvSpPr>
        <p:spPr>
          <a:xfrm>
            <a:off x="1981200" y="533400"/>
            <a:ext cx="8001000" cy="838200"/>
          </a:xfrm>
          <a:ln w="19050">
            <a:solidFill>
              <a:schemeClr val="tx1"/>
            </a:solidFill>
            <a:headEnd/>
            <a:tailEnd/>
          </a:ln>
        </p:spPr>
        <p:txBody>
          <a:bodyPr>
            <a:normAutofit fontScale="90000"/>
          </a:bodyPr>
          <a:lstStyle/>
          <a:p>
            <a:pPr eaLnBrk="1" fontAlgn="auto" hangingPunct="1">
              <a:spcAft>
                <a:spcPts val="0"/>
              </a:spcAft>
              <a:defRPr/>
            </a:pPr>
            <a:br>
              <a:rPr lang="en-US" altLang="en-US" sz="2800" b="1">
                <a:solidFill>
                  <a:schemeClr val="tx1"/>
                </a:solidFill>
              </a:rPr>
            </a:br>
            <a:br>
              <a:rPr lang="en-US" altLang="en-US" sz="2800" b="1">
                <a:solidFill>
                  <a:schemeClr val="tx1"/>
                </a:solidFill>
              </a:rPr>
            </a:br>
            <a:r>
              <a:rPr lang="en-US" altLang="en-US" sz="2800">
                <a:solidFill>
                  <a:schemeClr val="tx1"/>
                </a:solidFill>
              </a:rPr>
              <a:t>One- and Two-Tailed Tests</a:t>
            </a:r>
            <a:br>
              <a:rPr lang="en-US" altLang="en-US" sz="2800">
                <a:solidFill>
                  <a:schemeClr val="tx1"/>
                </a:solidFill>
              </a:rPr>
            </a:br>
            <a:br>
              <a:rPr lang="en-US" altLang="en-US" sz="3600">
                <a:solidFill>
                  <a:schemeClr val="tx1"/>
                </a:solidFill>
              </a:rPr>
            </a:br>
            <a:endParaRPr lang="en-US" altLang="en-US" sz="3600">
              <a:solidFill>
                <a:schemeClr val="tx1"/>
              </a:solidFill>
            </a:endParaRPr>
          </a:p>
        </p:txBody>
      </p:sp>
      <p:sp>
        <p:nvSpPr>
          <p:cNvPr id="62468" name="Rectangle 3">
            <a:extLst>
              <a:ext uri="{FF2B5EF4-FFF2-40B4-BE49-F238E27FC236}">
                <a16:creationId xmlns:a16="http://schemas.microsoft.com/office/drawing/2014/main" id="{70AF0FE2-AEAE-0383-F396-256FFB278F81}"/>
              </a:ext>
            </a:extLst>
          </p:cNvPr>
          <p:cNvSpPr>
            <a:spLocks noGrp="1" noChangeArrowheads="1"/>
          </p:cNvSpPr>
          <p:nvPr>
            <p:ph idx="4294967295"/>
          </p:nvPr>
        </p:nvSpPr>
        <p:spPr>
          <a:xfrm>
            <a:off x="2133600" y="1905000"/>
            <a:ext cx="7620000" cy="4668838"/>
          </a:xfrm>
        </p:spPr>
        <p:txBody>
          <a:bodyPr/>
          <a:lstStyle/>
          <a:p>
            <a:pPr eaLnBrk="1" hangingPunct="1">
              <a:buClr>
                <a:srgbClr val="CC0000"/>
              </a:buClr>
              <a:buFontTx/>
              <a:buChar char="•"/>
            </a:pPr>
            <a:r>
              <a:rPr lang="en-US" altLang="zh-CN" sz="2400">
                <a:ea typeface="宋体" panose="02010600030101010101" pitchFamily="2" charset="-122"/>
              </a:rPr>
              <a:t>Directional alternative hypotheses of the population mean are of the form </a:t>
            </a:r>
          </a:p>
          <a:p>
            <a:pPr algn="ctr" eaLnBrk="1" hangingPunct="1">
              <a:buClr>
                <a:srgbClr val="CC0000"/>
              </a:buClr>
              <a:buFontTx/>
              <a:buNone/>
            </a:pPr>
            <a:r>
              <a:rPr lang="en-US" altLang="zh-CN" sz="2400">
                <a:ea typeface="宋体" panose="02010600030101010101" pitchFamily="2" charset="-122"/>
              </a:rPr>
              <a:t>H</a:t>
            </a:r>
            <a:r>
              <a:rPr lang="en-US" altLang="zh-CN" sz="2400" baseline="-25000">
                <a:ea typeface="宋体" panose="02010600030101010101" pitchFamily="2" charset="-122"/>
              </a:rPr>
              <a:t>1</a:t>
            </a:r>
            <a:r>
              <a:rPr lang="en-US" altLang="zh-CN" sz="2400">
                <a:ea typeface="宋体" panose="02010600030101010101" pitchFamily="2" charset="-122"/>
              </a:rPr>
              <a:t>: </a:t>
            </a:r>
            <a:r>
              <a:rPr lang="en-US" altLang="zh-CN" sz="2400" i="1">
                <a:ea typeface="宋体" panose="02010600030101010101" pitchFamily="2" charset="-122"/>
              </a:rPr>
              <a:t>µ</a:t>
            </a:r>
            <a:r>
              <a:rPr lang="en-US" altLang="zh-CN" sz="2400">
                <a:ea typeface="宋体" panose="02010600030101010101" pitchFamily="2" charset="-122"/>
              </a:rPr>
              <a:t> &lt; c or H</a:t>
            </a:r>
            <a:r>
              <a:rPr lang="en-US" altLang="zh-CN" sz="2400" baseline="-25000">
                <a:ea typeface="宋体" panose="02010600030101010101" pitchFamily="2" charset="-122"/>
              </a:rPr>
              <a:t>1</a:t>
            </a:r>
            <a:r>
              <a:rPr lang="en-US" altLang="zh-CN" sz="2400">
                <a:ea typeface="宋体" panose="02010600030101010101" pitchFamily="2" charset="-122"/>
              </a:rPr>
              <a:t>: </a:t>
            </a:r>
            <a:r>
              <a:rPr lang="en-US" altLang="zh-CN" sz="2400" i="1">
                <a:ea typeface="宋体" panose="02010600030101010101" pitchFamily="2" charset="-122"/>
              </a:rPr>
              <a:t>µ</a:t>
            </a:r>
            <a:r>
              <a:rPr lang="en-US" altLang="zh-CN" sz="2400">
                <a:ea typeface="宋体" panose="02010600030101010101" pitchFamily="2" charset="-122"/>
              </a:rPr>
              <a:t> &gt; c </a:t>
            </a:r>
          </a:p>
          <a:p>
            <a:pPr eaLnBrk="1" hangingPunct="1">
              <a:buClr>
                <a:srgbClr val="CC0000"/>
              </a:buClr>
              <a:buFontTx/>
              <a:buNone/>
            </a:pPr>
            <a:r>
              <a:rPr lang="en-US" altLang="zh-CN" sz="2400">
                <a:ea typeface="宋体" panose="02010600030101010101" pitchFamily="2" charset="-122"/>
              </a:rPr>
              <a:t>   and always give rise to </a:t>
            </a:r>
            <a:r>
              <a:rPr lang="en-US" altLang="zh-CN" sz="2400" i="1">
                <a:ea typeface="宋体" panose="02010600030101010101" pitchFamily="2" charset="-122"/>
              </a:rPr>
              <a:t>one-tailed </a:t>
            </a:r>
            <a:r>
              <a:rPr lang="en-US" altLang="zh-CN" sz="2400">
                <a:ea typeface="宋体" panose="02010600030101010101" pitchFamily="2" charset="-122"/>
              </a:rPr>
              <a:t>tests.</a:t>
            </a:r>
          </a:p>
          <a:p>
            <a:pPr eaLnBrk="1" hangingPunct="1">
              <a:buClr>
                <a:srgbClr val="CC0000"/>
              </a:buClr>
              <a:buFontTx/>
              <a:buNone/>
            </a:pPr>
            <a:endParaRPr lang="en-US" altLang="zh-CN" sz="2400">
              <a:ea typeface="宋体" panose="02010600030101010101" pitchFamily="2" charset="-122"/>
            </a:endParaRPr>
          </a:p>
          <a:p>
            <a:pPr eaLnBrk="1" hangingPunct="1">
              <a:buClr>
                <a:srgbClr val="CC0000"/>
              </a:buClr>
              <a:buFontTx/>
              <a:buChar char="•"/>
            </a:pPr>
            <a:r>
              <a:rPr lang="en-US" altLang="zh-CN" sz="2400">
                <a:ea typeface="宋体" panose="02010600030101010101" pitchFamily="2" charset="-122"/>
              </a:rPr>
              <a:t>Non-directional alternative hypotheses of the population mean are of the form</a:t>
            </a:r>
          </a:p>
          <a:p>
            <a:pPr algn="ctr" eaLnBrk="1" hangingPunct="1">
              <a:buClr>
                <a:srgbClr val="CC0000"/>
              </a:buClr>
              <a:buFontTx/>
              <a:buNone/>
            </a:pPr>
            <a:r>
              <a:rPr lang="en-US" altLang="zh-CN" sz="2400">
                <a:ea typeface="宋体" panose="02010600030101010101" pitchFamily="2" charset="-122"/>
              </a:rPr>
              <a:t> H</a:t>
            </a:r>
            <a:r>
              <a:rPr lang="en-US" altLang="zh-CN" sz="2400" baseline="-25000">
                <a:ea typeface="宋体" panose="02010600030101010101" pitchFamily="2" charset="-122"/>
              </a:rPr>
              <a:t>1</a:t>
            </a:r>
            <a:r>
              <a:rPr lang="en-US" altLang="zh-CN" sz="2400">
                <a:ea typeface="宋体" panose="02010600030101010101" pitchFamily="2" charset="-122"/>
              </a:rPr>
              <a:t>: </a:t>
            </a:r>
            <a:r>
              <a:rPr lang="en-US" altLang="zh-CN" sz="2400" i="1">
                <a:ea typeface="宋体" panose="02010600030101010101" pitchFamily="2" charset="-122"/>
              </a:rPr>
              <a:t>µ</a:t>
            </a:r>
            <a:r>
              <a:rPr lang="en-US" altLang="zh-CN" sz="2400">
                <a:ea typeface="宋体" panose="02010600030101010101" pitchFamily="2" charset="-122"/>
              </a:rPr>
              <a:t> ≠ c </a:t>
            </a:r>
          </a:p>
          <a:p>
            <a:pPr eaLnBrk="1" hangingPunct="1">
              <a:buClr>
                <a:srgbClr val="CC0000"/>
              </a:buClr>
              <a:buFontTx/>
              <a:buNone/>
            </a:pPr>
            <a:r>
              <a:rPr lang="en-US" altLang="zh-CN" sz="2400">
                <a:ea typeface="宋体" panose="02010600030101010101" pitchFamily="2" charset="-122"/>
              </a:rPr>
              <a:t>    and  always give rise to </a:t>
            </a:r>
            <a:r>
              <a:rPr lang="en-US" altLang="zh-CN" sz="2400" i="1">
                <a:ea typeface="宋体" panose="02010600030101010101" pitchFamily="2" charset="-122"/>
              </a:rPr>
              <a:t>two-tailed</a:t>
            </a:r>
            <a:r>
              <a:rPr lang="en-US" altLang="zh-CN" sz="2400">
                <a:ea typeface="宋体" panose="02010600030101010101" pitchFamily="2" charset="-122"/>
              </a:rPr>
              <a:t> tests. </a:t>
            </a:r>
          </a:p>
        </p:txBody>
      </p:sp>
    </p:spTree>
    <p:extLst>
      <p:ext uri="{BB962C8B-B14F-4D97-AF65-F5344CB8AC3E}">
        <p14:creationId xmlns:p14="http://schemas.microsoft.com/office/powerpoint/2010/main" val="1720661471"/>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3490" name="Slide Number Placeholder 22">
            <a:extLst>
              <a:ext uri="{FF2B5EF4-FFF2-40B4-BE49-F238E27FC236}">
                <a16:creationId xmlns:a16="http://schemas.microsoft.com/office/drawing/2014/main" id="{3D34ED2E-3538-C621-2BF6-512509E3F2C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8AEFB2-327A-4EA4-936B-3F970F319EB8}" type="slidenum">
              <a:rPr lang="en-US" altLang="en-US">
                <a:solidFill>
                  <a:srgbClr val="FFFFFF"/>
                </a:solidFill>
              </a:rPr>
              <a:pPr/>
              <a:t>299</a:t>
            </a:fld>
            <a:endParaRPr lang="en-US" altLang="en-US">
              <a:solidFill>
                <a:srgbClr val="FFFFFF"/>
              </a:solidFill>
            </a:endParaRPr>
          </a:p>
        </p:txBody>
      </p:sp>
      <p:sp>
        <p:nvSpPr>
          <p:cNvPr id="62467" name="Rectangle 2">
            <a:extLst>
              <a:ext uri="{FF2B5EF4-FFF2-40B4-BE49-F238E27FC236}">
                <a16:creationId xmlns:a16="http://schemas.microsoft.com/office/drawing/2014/main" id="{4045D86F-BD65-E842-A041-38076E5FD0A3}"/>
              </a:ext>
            </a:extLst>
          </p:cNvPr>
          <p:cNvSpPr>
            <a:spLocks noGrp="1"/>
          </p:cNvSpPr>
          <p:nvPr>
            <p:ph type="title" idx="4294967295"/>
          </p:nvPr>
        </p:nvSpPr>
        <p:spPr>
          <a:xfrm>
            <a:off x="1905000" y="609600"/>
            <a:ext cx="8458200" cy="685800"/>
          </a:xfrm>
          <a:ln w="19050">
            <a:solidFill>
              <a:schemeClr val="tx1"/>
            </a:solidFill>
            <a:headEnd/>
            <a:tailEnd/>
          </a:ln>
        </p:spPr>
        <p:txBody>
          <a:bodyPr>
            <a:normAutofit fontScale="90000"/>
          </a:bodyPr>
          <a:lstStyle/>
          <a:p>
            <a:pPr eaLnBrk="1" fontAlgn="auto" hangingPunct="1">
              <a:spcAft>
                <a:spcPts val="0"/>
              </a:spcAft>
              <a:defRPr/>
            </a:pPr>
            <a:br>
              <a:rPr lang="en-US" altLang="en-US" sz="2800">
                <a:solidFill>
                  <a:schemeClr val="tx1"/>
                </a:solidFill>
              </a:rPr>
            </a:br>
            <a:r>
              <a:rPr lang="en-US" altLang="en-US" sz="2800">
                <a:solidFill>
                  <a:schemeClr val="tx1"/>
                </a:solidFill>
              </a:rPr>
              <a:t> </a:t>
            </a:r>
            <a:r>
              <a:rPr lang="en-US" altLang="en-US" sz="2800" i="1">
                <a:solidFill>
                  <a:schemeClr val="tx1"/>
                </a:solidFill>
              </a:rPr>
              <a:t>p</a:t>
            </a:r>
            <a:r>
              <a:rPr lang="en-US" altLang="en-US" sz="2800">
                <a:solidFill>
                  <a:schemeClr val="tx1"/>
                </a:solidFill>
              </a:rPr>
              <a:t>-values &amp; One- and Two-Tailed Tests </a:t>
            </a:r>
            <a:br>
              <a:rPr lang="en-US" altLang="en-US" sz="3600">
                <a:solidFill>
                  <a:schemeClr val="tx1"/>
                </a:solidFill>
              </a:rPr>
            </a:br>
            <a:endParaRPr lang="en-US" altLang="en-US" sz="3600">
              <a:solidFill>
                <a:schemeClr val="tx1"/>
              </a:solidFill>
            </a:endParaRPr>
          </a:p>
        </p:txBody>
      </p:sp>
      <p:sp>
        <p:nvSpPr>
          <p:cNvPr id="63492" name="Rectangle 3">
            <a:extLst>
              <a:ext uri="{FF2B5EF4-FFF2-40B4-BE49-F238E27FC236}">
                <a16:creationId xmlns:a16="http://schemas.microsoft.com/office/drawing/2014/main" id="{2F0280E2-DBBF-EDB0-B8D6-6C7742A487F5}"/>
              </a:ext>
            </a:extLst>
          </p:cNvPr>
          <p:cNvSpPr>
            <a:spLocks noGrp="1" noChangeArrowheads="1"/>
          </p:cNvSpPr>
          <p:nvPr>
            <p:ph idx="4294967295"/>
          </p:nvPr>
        </p:nvSpPr>
        <p:spPr>
          <a:xfrm>
            <a:off x="1524000" y="1447800"/>
            <a:ext cx="8229600" cy="5126038"/>
          </a:xfrm>
        </p:spPr>
        <p:txBody>
          <a:bodyPr/>
          <a:lstStyle/>
          <a:p>
            <a:pPr eaLnBrk="1" hangingPunct="1">
              <a:buClr>
                <a:srgbClr val="CC0000"/>
              </a:buClr>
              <a:buFontTx/>
              <a:buChar char="•"/>
            </a:pPr>
            <a:r>
              <a:rPr lang="en-US" altLang="en-US" sz="2000"/>
              <a:t>If the alternative hypothesis is directional, and we are using a one-tailed test, the </a:t>
            </a:r>
            <a:r>
              <a:rPr lang="en-US" altLang="en-US" sz="2000" i="1"/>
              <a:t>p</a:t>
            </a:r>
            <a:r>
              <a:rPr lang="en-US" altLang="en-US" sz="2000"/>
              <a:t>-value is obtained from that direction of the tail that allows us to reject the null in favor of the alternative. </a:t>
            </a:r>
          </a:p>
          <a:p>
            <a:pPr eaLnBrk="1" hangingPunct="1">
              <a:buClr>
                <a:srgbClr val="CC0000"/>
              </a:buClr>
              <a:buFontTx/>
              <a:buNone/>
            </a:pPr>
            <a:endParaRPr lang="en-US" altLang="en-US" sz="2000"/>
          </a:p>
          <a:p>
            <a:pPr eaLnBrk="1" hangingPunct="1">
              <a:buClr>
                <a:srgbClr val="CC0000"/>
              </a:buClr>
              <a:buFontTx/>
              <a:buChar char="•"/>
            </a:pPr>
            <a:r>
              <a:rPr lang="en-US" altLang="en-US" sz="2000"/>
              <a:t>If the alternative hypothesis is of the form H</a:t>
            </a:r>
            <a:r>
              <a:rPr lang="en-US" altLang="en-US" sz="2000" baseline="-25000"/>
              <a:t>1</a:t>
            </a:r>
            <a:r>
              <a:rPr lang="en-US" altLang="en-US" sz="2000"/>
              <a:t>: </a:t>
            </a:r>
            <a:r>
              <a:rPr lang="en-US" altLang="en-US" sz="2000" i="1"/>
              <a:t>µ</a:t>
            </a:r>
            <a:r>
              <a:rPr lang="en-US" altLang="en-US" sz="2000"/>
              <a:t> &gt; c, then the appropriate tail is on the right. If the alternative hypothesis is of the form H</a:t>
            </a:r>
            <a:r>
              <a:rPr lang="en-US" altLang="en-US" sz="2000" baseline="-25000"/>
              <a:t>1</a:t>
            </a:r>
            <a:r>
              <a:rPr lang="en-US" altLang="en-US" sz="2000"/>
              <a:t>: </a:t>
            </a:r>
            <a:r>
              <a:rPr lang="en-US" altLang="en-US" sz="2000" i="1"/>
              <a:t>µ</a:t>
            </a:r>
            <a:r>
              <a:rPr lang="en-US" altLang="en-US" sz="2000"/>
              <a:t> &lt; c, then the appropriate tail is on the left. </a:t>
            </a:r>
          </a:p>
          <a:p>
            <a:pPr eaLnBrk="1" hangingPunct="1">
              <a:buClr>
                <a:srgbClr val="CC0000"/>
              </a:buClr>
              <a:buFontTx/>
              <a:buNone/>
            </a:pPr>
            <a:endParaRPr lang="en-US" altLang="en-US" sz="2000"/>
          </a:p>
          <a:p>
            <a:pPr eaLnBrk="1" hangingPunct="1">
              <a:buClr>
                <a:srgbClr val="CC0000"/>
              </a:buClr>
              <a:buFontTx/>
              <a:buChar char="•"/>
            </a:pPr>
            <a:r>
              <a:rPr lang="en-US" altLang="en-US" sz="2000"/>
              <a:t>In the case of a non-directional alternative hypothesis, the </a:t>
            </a:r>
            <a:r>
              <a:rPr lang="en-US" altLang="en-US" sz="2000" i="1"/>
              <a:t>p-</a:t>
            </a:r>
            <a:r>
              <a:rPr lang="en-US" altLang="en-US" sz="2000"/>
              <a:t>value is obtained from </a:t>
            </a:r>
            <a:r>
              <a:rPr lang="en-US" altLang="en-US" sz="2000" i="1"/>
              <a:t>both</a:t>
            </a:r>
            <a:r>
              <a:rPr lang="en-US" altLang="en-US" sz="2000"/>
              <a:t> </a:t>
            </a:r>
            <a:r>
              <a:rPr lang="en-US" altLang="en-US" sz="2000" i="1"/>
              <a:t>tails</a:t>
            </a:r>
            <a:r>
              <a:rPr lang="en-US" altLang="en-US" sz="2000"/>
              <a:t> because an extreme value in either tail would logically allow us to reject the null hypothesis in favor of the alternative.  </a:t>
            </a:r>
          </a:p>
          <a:p>
            <a:pPr eaLnBrk="1" hangingPunct="1">
              <a:buClr>
                <a:srgbClr val="CC0000"/>
              </a:buClr>
              <a:buFontTx/>
              <a:buNone/>
            </a:pPr>
            <a:endParaRPr lang="en-US" altLang="en-US" sz="2000"/>
          </a:p>
          <a:p>
            <a:pPr eaLnBrk="1" hangingPunct="1">
              <a:buClr>
                <a:srgbClr val="CC0000"/>
              </a:buClr>
              <a:buFontTx/>
              <a:buChar char="•"/>
            </a:pPr>
            <a:r>
              <a:rPr lang="en-US" altLang="en-US" sz="2000"/>
              <a:t>The use of confidence intervals to conduct a hypothesis test are appropriate only when alternative hypotheses are non-directional. </a:t>
            </a:r>
          </a:p>
        </p:txBody>
      </p:sp>
    </p:spTree>
    <p:extLst>
      <p:ext uri="{BB962C8B-B14F-4D97-AF65-F5344CB8AC3E}">
        <p14:creationId xmlns:p14="http://schemas.microsoft.com/office/powerpoint/2010/main" val="341056941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E02F77B-AF42-2A45-A8E7-6B3685C323D2}"/>
              </a:ext>
            </a:extLst>
          </p:cNvPr>
          <p:cNvSpPr>
            <a:spLocks noGrp="1" noChangeArrowheads="1"/>
          </p:cNvSpPr>
          <p:nvPr>
            <p:ph type="title"/>
          </p:nvPr>
        </p:nvSpPr>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Variables and Constants</a:t>
            </a:r>
          </a:p>
        </p:txBody>
      </p:sp>
      <p:sp>
        <p:nvSpPr>
          <p:cNvPr id="7171" name="Rectangle 3">
            <a:extLst>
              <a:ext uri="{FF2B5EF4-FFF2-40B4-BE49-F238E27FC236}">
                <a16:creationId xmlns:a16="http://schemas.microsoft.com/office/drawing/2014/main" id="{B3E8DF33-8299-CE0F-32B7-106E38AB098C}"/>
              </a:ext>
            </a:extLst>
          </p:cNvPr>
          <p:cNvSpPr>
            <a:spLocks noGrp="1" noChangeArrowheads="1"/>
          </p:cNvSpPr>
          <p:nvPr>
            <p:ph idx="1"/>
          </p:nvPr>
        </p:nvSpPr>
        <p:spPr/>
        <p:txBody>
          <a:bodyPr/>
          <a:lstStyle/>
          <a:p>
            <a:pPr>
              <a:buFontTx/>
              <a:buNone/>
            </a:pPr>
            <a:r>
              <a:rPr lang="en-US" altLang="en-US" sz="2400"/>
              <a:t>Variables – Vary from person to person or object to object</a:t>
            </a:r>
          </a:p>
          <a:p>
            <a:pPr>
              <a:buFontTx/>
              <a:buNone/>
            </a:pPr>
            <a:endParaRPr lang="en-US" altLang="en-US" sz="2400"/>
          </a:p>
          <a:p>
            <a:pPr>
              <a:buFontTx/>
              <a:buNone/>
            </a:pPr>
            <a:r>
              <a:rPr lang="en-US" altLang="en-US" sz="2400"/>
              <a:t>Constants – Remain constant from person to person or object to object</a:t>
            </a:r>
          </a:p>
        </p:txBody>
      </p:sp>
    </p:spTree>
    <p:extLst>
      <p:ext uri="{BB962C8B-B14F-4D97-AF65-F5344CB8AC3E}">
        <p14:creationId xmlns:p14="http://schemas.microsoft.com/office/powerpoint/2010/main" val="282510699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fade">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171">
                                            <p:txEl>
                                              <p:pRg st="2" end="2"/>
                                            </p:txEl>
                                          </p:spTgt>
                                        </p:tgtEl>
                                        <p:attrNameLst>
                                          <p:attrName>style.visibility</p:attrName>
                                        </p:attrNameLst>
                                      </p:cBhvr>
                                      <p:to>
                                        <p:strVal val="visible"/>
                                      </p:to>
                                    </p:set>
                                    <p:animEffect transition="in" filter="fade">
                                      <p:cBhvr>
                                        <p:cTn id="12"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ECBA5ECC-1852-7A41-A233-4B4BD2AC68E1}"/>
              </a:ext>
            </a:extLst>
          </p:cNvPr>
          <p:cNvSpPr>
            <a:spLocks noGrp="1"/>
          </p:cNvSpPr>
          <p:nvPr>
            <p:ph type="title"/>
          </p:nvPr>
        </p:nvSpPr>
        <p:spPr>
          <a:xfrm>
            <a:off x="1981200" y="381000"/>
            <a:ext cx="8229600" cy="838200"/>
          </a:xfrm>
        </p:spPr>
        <p:txBody>
          <a:bodyPr>
            <a:normAutofit/>
          </a:bodyPr>
          <a:lstStyle/>
          <a:p>
            <a:pPr fontAlgn="auto">
              <a:spcAft>
                <a:spcPts val="0"/>
              </a:spcAft>
              <a:defRPr/>
            </a:pPr>
            <a:r>
              <a:rPr lang="en-US" altLang="en-US" sz="3200" dirty="0">
                <a:solidFill>
                  <a:srgbClr val="002060"/>
                </a:solidFill>
              </a:rPr>
              <a:t>Describing a Distribution’s Shape </a:t>
            </a:r>
          </a:p>
        </p:txBody>
      </p:sp>
      <p:sp>
        <p:nvSpPr>
          <p:cNvPr id="56322" name="Content Placeholder 2">
            <a:extLst>
              <a:ext uri="{FF2B5EF4-FFF2-40B4-BE49-F238E27FC236}">
                <a16:creationId xmlns:a16="http://schemas.microsoft.com/office/drawing/2014/main" id="{6792ECCC-D064-5744-9E5D-C1295D8A9E91}"/>
              </a:ext>
            </a:extLst>
          </p:cNvPr>
          <p:cNvSpPr>
            <a:spLocks noGrp="1"/>
          </p:cNvSpPr>
          <p:nvPr>
            <p:ph idx="1"/>
          </p:nvPr>
        </p:nvSpPr>
        <p:spPr>
          <a:xfrm>
            <a:off x="1981200" y="1524000"/>
            <a:ext cx="8382000" cy="5086350"/>
          </a:xfrm>
        </p:spPr>
        <p:txBody>
          <a:bodyPr rtlCol="0">
            <a:normAutofit lnSpcReduction="10000"/>
          </a:bodyPr>
          <a:lstStyle/>
          <a:p>
            <a:pPr fontAlgn="auto">
              <a:spcAft>
                <a:spcPts val="0"/>
              </a:spcAft>
              <a:buClr>
                <a:srgbClr val="CC0000"/>
              </a:buClr>
              <a:buFontTx/>
              <a:buChar char="•"/>
              <a:defRPr/>
            </a:pPr>
            <a:r>
              <a:rPr lang="en-US" altLang="en-US" sz="2400" dirty="0">
                <a:solidFill>
                  <a:schemeClr val="tx1">
                    <a:lumMod val="85000"/>
                    <a:lumOff val="15000"/>
                  </a:schemeClr>
                </a:solidFill>
              </a:rPr>
              <a:t>Each of the previous three distributions (</a:t>
            </a:r>
            <a:r>
              <a:rPr lang="en-US" altLang="en-US" sz="2400" dirty="0" err="1">
                <a:solidFill>
                  <a:schemeClr val="tx1">
                    <a:lumMod val="85000"/>
                    <a:lumOff val="15000"/>
                  </a:schemeClr>
                </a:solidFill>
              </a:rPr>
              <a:t>ses</a:t>
            </a:r>
            <a:r>
              <a:rPr lang="en-US" altLang="en-US" sz="2400" dirty="0">
                <a:solidFill>
                  <a:schemeClr val="tx1">
                    <a:lumMod val="85000"/>
                    <a:lumOff val="15000"/>
                  </a:schemeClr>
                </a:solidFill>
              </a:rPr>
              <a:t>, expected income at age 30, and self-concept in grade 12) has a different shape.  There are terms we may use to describe these different shapes.</a:t>
            </a:r>
          </a:p>
          <a:p>
            <a:pPr marL="109537" indent="0" fontAlgn="auto">
              <a:spcAft>
                <a:spcPts val="0"/>
              </a:spcAft>
              <a:buClr>
                <a:srgbClr val="CC0000"/>
              </a:buClr>
              <a:buFont typeface="Arial" panose="020B0604020202020204" pitchFamily="34" charset="0"/>
              <a:buNone/>
              <a:defRPr/>
            </a:pPr>
            <a:endParaRPr lang="en-US" altLang="en-US" sz="2400" dirty="0">
              <a:solidFill>
                <a:schemeClr val="tx1">
                  <a:lumMod val="85000"/>
                  <a:lumOff val="15000"/>
                </a:schemeClr>
              </a:solidFill>
            </a:endParaRPr>
          </a:p>
          <a:p>
            <a:pPr fontAlgn="auto">
              <a:spcAft>
                <a:spcPts val="0"/>
              </a:spcAft>
              <a:buClr>
                <a:srgbClr val="CC0000"/>
              </a:buClr>
              <a:buFontTx/>
              <a:buChar char="•"/>
              <a:defRPr/>
            </a:pPr>
            <a:r>
              <a:rPr lang="en-US" altLang="en-US" sz="2400" dirty="0">
                <a:solidFill>
                  <a:schemeClr val="tx1">
                    <a:lumMod val="85000"/>
                    <a:lumOff val="15000"/>
                  </a:schemeClr>
                </a:solidFill>
              </a:rPr>
              <a:t>Symmetric – If, when folded from left to right along its vertical axis of symmetry, one-half of the curve overlaps the other.</a:t>
            </a:r>
          </a:p>
          <a:p>
            <a:pPr marL="109537" indent="0" fontAlgn="auto">
              <a:spcAft>
                <a:spcPts val="0"/>
              </a:spcAft>
              <a:buClr>
                <a:srgbClr val="CC0000"/>
              </a:buClr>
              <a:buFont typeface="Arial" panose="020B0604020202020204" pitchFamily="34" charset="0"/>
              <a:buNone/>
              <a:defRPr/>
            </a:pPr>
            <a:endParaRPr lang="en-US" altLang="en-US" sz="2400" dirty="0">
              <a:solidFill>
                <a:schemeClr val="tx1">
                  <a:lumMod val="85000"/>
                  <a:lumOff val="15000"/>
                </a:schemeClr>
              </a:solidFill>
            </a:endParaRPr>
          </a:p>
          <a:p>
            <a:pPr fontAlgn="auto">
              <a:spcAft>
                <a:spcPts val="0"/>
              </a:spcAft>
              <a:buClr>
                <a:srgbClr val="CC0000"/>
              </a:buClr>
              <a:buFontTx/>
              <a:buChar char="•"/>
              <a:defRPr/>
            </a:pPr>
            <a:r>
              <a:rPr lang="en-US" altLang="en-US" sz="2400" dirty="0">
                <a:solidFill>
                  <a:schemeClr val="tx1">
                    <a:lumMod val="85000"/>
                    <a:lumOff val="15000"/>
                  </a:schemeClr>
                </a:solidFill>
              </a:rPr>
              <a:t>Asymmetric – If such overlapping does not occur.</a:t>
            </a:r>
          </a:p>
          <a:p>
            <a:pPr lvl="1" fontAlgn="auto">
              <a:spcAft>
                <a:spcPts val="0"/>
              </a:spcAft>
              <a:buClr>
                <a:srgbClr val="CC0000"/>
              </a:buClr>
              <a:buFontTx/>
              <a:buChar char="•"/>
              <a:defRPr/>
            </a:pPr>
            <a:r>
              <a:rPr lang="en-US" altLang="en-US" sz="2400" dirty="0">
                <a:solidFill>
                  <a:schemeClr val="tx1"/>
                </a:solidFill>
              </a:rPr>
              <a:t>Skewness – Positive or Negative</a:t>
            </a:r>
          </a:p>
          <a:p>
            <a:pPr lvl="1" fontAlgn="auto">
              <a:spcAft>
                <a:spcPts val="0"/>
              </a:spcAft>
              <a:buClr>
                <a:srgbClr val="CC0000"/>
              </a:buClr>
              <a:buFontTx/>
              <a:buChar char="•"/>
              <a:defRPr/>
            </a:pPr>
            <a:endParaRPr lang="en-US" altLang="en-US" sz="2400" dirty="0">
              <a:solidFill>
                <a:schemeClr val="tx1"/>
              </a:solidFill>
            </a:endParaRPr>
          </a:p>
          <a:p>
            <a:pPr lvl="1" fontAlgn="auto">
              <a:spcAft>
                <a:spcPts val="0"/>
              </a:spcAft>
              <a:buClr>
                <a:srgbClr val="CC0000"/>
              </a:buClr>
              <a:buFont typeface="Georgia" panose="02040502050405020303" pitchFamily="18" charset="0"/>
              <a:buNone/>
              <a:defRPr/>
            </a:pPr>
            <a:r>
              <a:rPr lang="en-US" altLang="en-US" sz="2400" i="1" dirty="0">
                <a:solidFill>
                  <a:schemeClr val="tx1"/>
                </a:solidFill>
              </a:rPr>
              <a:t>Which term best describes the shape of each of the previous distributions?</a:t>
            </a:r>
          </a:p>
        </p:txBody>
      </p:sp>
    </p:spTree>
    <p:extLst>
      <p:ext uri="{BB962C8B-B14F-4D97-AF65-F5344CB8AC3E}">
        <p14:creationId xmlns:p14="http://schemas.microsoft.com/office/powerpoint/2010/main" val="347438669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Slide Number Placeholder 22">
            <a:extLst>
              <a:ext uri="{FF2B5EF4-FFF2-40B4-BE49-F238E27FC236}">
                <a16:creationId xmlns:a16="http://schemas.microsoft.com/office/drawing/2014/main" id="{FDBCC2BB-CD42-5614-FC83-7E49A34B553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9E9861-3B48-4FB7-BDAA-931C72A0D417}" type="slidenum">
              <a:rPr lang="en-US" altLang="en-US">
                <a:solidFill>
                  <a:srgbClr val="FFFFFF"/>
                </a:solidFill>
              </a:rPr>
              <a:pPr/>
              <a:t>300</a:t>
            </a:fld>
            <a:endParaRPr lang="en-US" altLang="en-US">
              <a:solidFill>
                <a:srgbClr val="FFFFFF"/>
              </a:solidFill>
            </a:endParaRPr>
          </a:p>
        </p:txBody>
      </p:sp>
      <p:sp>
        <p:nvSpPr>
          <p:cNvPr id="63491" name="Rectangle 2">
            <a:extLst>
              <a:ext uri="{FF2B5EF4-FFF2-40B4-BE49-F238E27FC236}">
                <a16:creationId xmlns:a16="http://schemas.microsoft.com/office/drawing/2014/main" id="{61732796-7BF1-F049-AB42-BED01846F3C2}"/>
              </a:ext>
            </a:extLst>
          </p:cNvPr>
          <p:cNvSpPr>
            <a:spLocks noGrp="1"/>
          </p:cNvSpPr>
          <p:nvPr>
            <p:ph type="title" idx="4294967295"/>
          </p:nvPr>
        </p:nvSpPr>
        <p:spPr>
          <a:xfrm>
            <a:off x="1524000" y="228600"/>
            <a:ext cx="8458200" cy="838200"/>
          </a:xfrm>
          <a:ln w="19050">
            <a:solidFill>
              <a:schemeClr val="tx1"/>
            </a:solidFill>
            <a:headEnd/>
            <a:tailEnd/>
          </a:ln>
        </p:spPr>
        <p:txBody>
          <a:bodyPr>
            <a:noAutofit/>
          </a:bodyPr>
          <a:lstStyle/>
          <a:p>
            <a:pPr eaLnBrk="1" fontAlgn="auto" hangingPunct="1">
              <a:spcAft>
                <a:spcPts val="0"/>
              </a:spcAft>
              <a:defRPr/>
            </a:pPr>
            <a:br>
              <a:rPr lang="en-US" altLang="en-US" sz="2800">
                <a:solidFill>
                  <a:schemeClr val="tx1"/>
                </a:solidFill>
              </a:rPr>
            </a:br>
            <a:r>
              <a:rPr lang="en-US" altLang="en-US" sz="2800">
                <a:solidFill>
                  <a:schemeClr val="tx1"/>
                </a:solidFill>
              </a:rPr>
              <a:t>Type II Error and the Concept of Power</a:t>
            </a:r>
            <a:br>
              <a:rPr lang="en-US" altLang="en-US" sz="2800">
                <a:solidFill>
                  <a:schemeClr val="tx1"/>
                </a:solidFill>
              </a:rPr>
            </a:br>
            <a:endParaRPr lang="en-US" altLang="en-US" sz="2800">
              <a:solidFill>
                <a:schemeClr val="tx1"/>
              </a:solidFill>
            </a:endParaRPr>
          </a:p>
        </p:txBody>
      </p:sp>
      <p:sp>
        <p:nvSpPr>
          <p:cNvPr id="64516" name="Rectangle 3">
            <a:extLst>
              <a:ext uri="{FF2B5EF4-FFF2-40B4-BE49-F238E27FC236}">
                <a16:creationId xmlns:a16="http://schemas.microsoft.com/office/drawing/2014/main" id="{9FA5E40E-17D8-EE70-B3E3-7D8BBBC94E0C}"/>
              </a:ext>
            </a:extLst>
          </p:cNvPr>
          <p:cNvSpPr>
            <a:spLocks noGrp="1" noChangeArrowheads="1"/>
          </p:cNvSpPr>
          <p:nvPr>
            <p:ph idx="4294967295"/>
          </p:nvPr>
        </p:nvSpPr>
        <p:spPr>
          <a:xfrm>
            <a:off x="1828800" y="1295400"/>
            <a:ext cx="7924800" cy="5278438"/>
          </a:xfrm>
        </p:spPr>
        <p:txBody>
          <a:bodyPr/>
          <a:lstStyle/>
          <a:p>
            <a:pPr eaLnBrk="1" hangingPunct="1">
              <a:buClr>
                <a:srgbClr val="CC0000"/>
              </a:buClr>
              <a:buFontTx/>
              <a:buChar char="•"/>
            </a:pPr>
            <a:r>
              <a:rPr lang="en-US" altLang="zh-CN" sz="2400">
                <a:ea typeface="宋体" panose="02010600030101010101" pitchFamily="2" charset="-122"/>
              </a:rPr>
              <a:t>When a decision is made based on a hypothesis test, four different situations can result:</a:t>
            </a:r>
          </a:p>
          <a:p>
            <a:pPr algn="ctr" eaLnBrk="1" hangingPunct="1">
              <a:buClr>
                <a:srgbClr val="CC0000"/>
              </a:buClr>
              <a:buFontTx/>
              <a:buChar char="•"/>
            </a:pPr>
            <a:r>
              <a:rPr lang="en-US" altLang="zh-CN" sz="2400">
                <a:ea typeface="宋体" panose="02010600030101010101" pitchFamily="2" charset="-122"/>
              </a:rPr>
              <a:t>H</a:t>
            </a:r>
            <a:r>
              <a:rPr lang="en-US" altLang="zh-CN" sz="2400" baseline="-25000">
                <a:ea typeface="宋体" panose="02010600030101010101" pitchFamily="2" charset="-122"/>
              </a:rPr>
              <a:t>0</a:t>
            </a:r>
            <a:r>
              <a:rPr lang="en-US" altLang="zh-CN" sz="2400">
                <a:ea typeface="宋体" panose="02010600030101010101" pitchFamily="2" charset="-122"/>
              </a:rPr>
              <a:t> is true but we reject it.</a:t>
            </a:r>
          </a:p>
          <a:p>
            <a:pPr algn="ctr" eaLnBrk="1" hangingPunct="1">
              <a:buClr>
                <a:srgbClr val="CC0000"/>
              </a:buClr>
              <a:buFontTx/>
              <a:buChar char="•"/>
            </a:pPr>
            <a:r>
              <a:rPr lang="en-US" altLang="zh-CN" sz="2400">
                <a:ea typeface="宋体" panose="02010600030101010101" pitchFamily="2" charset="-122"/>
              </a:rPr>
              <a:t> H</a:t>
            </a:r>
            <a:r>
              <a:rPr lang="en-US" altLang="zh-CN" sz="2400" baseline="-25000">
                <a:ea typeface="宋体" panose="02010600030101010101" pitchFamily="2" charset="-122"/>
              </a:rPr>
              <a:t>0</a:t>
            </a:r>
            <a:r>
              <a:rPr lang="en-US" altLang="zh-CN" sz="2400">
                <a:ea typeface="宋体" panose="02010600030101010101" pitchFamily="2" charset="-122"/>
              </a:rPr>
              <a:t> is true and we retain it.</a:t>
            </a:r>
          </a:p>
          <a:p>
            <a:pPr algn="ctr" eaLnBrk="1" hangingPunct="1">
              <a:buClr>
                <a:srgbClr val="CC0000"/>
              </a:buClr>
              <a:buFontTx/>
              <a:buChar char="•"/>
            </a:pPr>
            <a:r>
              <a:rPr lang="en-US" altLang="zh-CN" sz="2400">
                <a:ea typeface="宋体" panose="02010600030101010101" pitchFamily="2" charset="-122"/>
              </a:rPr>
              <a:t> H</a:t>
            </a:r>
            <a:r>
              <a:rPr lang="en-US" altLang="zh-CN" sz="2400" baseline="-25000">
                <a:ea typeface="宋体" panose="02010600030101010101" pitchFamily="2" charset="-122"/>
              </a:rPr>
              <a:t>0</a:t>
            </a:r>
            <a:r>
              <a:rPr lang="en-US" altLang="zh-CN" sz="2400">
                <a:ea typeface="宋体" panose="02010600030101010101" pitchFamily="2" charset="-122"/>
              </a:rPr>
              <a:t> is false and we reject it.</a:t>
            </a:r>
          </a:p>
          <a:p>
            <a:pPr algn="ctr" eaLnBrk="1" hangingPunct="1">
              <a:buClr>
                <a:srgbClr val="CC0000"/>
              </a:buClr>
              <a:buFontTx/>
              <a:buChar char="•"/>
            </a:pPr>
            <a:r>
              <a:rPr lang="en-US" altLang="zh-CN" sz="2400">
                <a:ea typeface="宋体" panose="02010600030101010101" pitchFamily="2" charset="-122"/>
              </a:rPr>
              <a:t> H</a:t>
            </a:r>
            <a:r>
              <a:rPr lang="en-US" altLang="zh-CN" sz="2400" baseline="-25000">
                <a:ea typeface="宋体" panose="02010600030101010101" pitchFamily="2" charset="-122"/>
              </a:rPr>
              <a:t>0</a:t>
            </a:r>
            <a:r>
              <a:rPr lang="en-US" altLang="zh-CN" sz="2400">
                <a:ea typeface="宋体" panose="02010600030101010101" pitchFamily="2" charset="-122"/>
              </a:rPr>
              <a:t> is false but we retain it.</a:t>
            </a:r>
          </a:p>
          <a:p>
            <a:pPr eaLnBrk="1" hangingPunct="1">
              <a:buClr>
                <a:srgbClr val="CC0000"/>
              </a:buClr>
              <a:buFontTx/>
              <a:buChar char="•"/>
            </a:pPr>
            <a:r>
              <a:rPr lang="en-US" altLang="zh-CN" sz="2400">
                <a:ea typeface="宋体" panose="02010600030101010101" pitchFamily="2" charset="-122"/>
              </a:rPr>
              <a:t>Notice that situations 1 and 4 represent incorrect decisions, and situations 2 and 3 represent correct decisions.</a:t>
            </a:r>
          </a:p>
          <a:p>
            <a:pPr eaLnBrk="1" hangingPunct="1">
              <a:buClr>
                <a:srgbClr val="CC0000"/>
              </a:buClr>
              <a:buFontTx/>
              <a:buChar char="•"/>
            </a:pPr>
            <a:r>
              <a:rPr lang="en-US" altLang="zh-CN" sz="2400">
                <a:ea typeface="宋体" panose="02010600030101010101" pitchFamily="2" charset="-122"/>
              </a:rPr>
              <a:t>These outcomes and their probabilities of occurrence are displayed in a table on the following slide</a:t>
            </a:r>
            <a:r>
              <a:rPr lang="en-US" altLang="zh-CN">
                <a:ea typeface="宋体" panose="02010600030101010101" pitchFamily="2" charset="-122"/>
              </a:rPr>
              <a:t>.  </a:t>
            </a:r>
          </a:p>
          <a:p>
            <a:pPr eaLnBrk="1" hangingPunct="1"/>
            <a:endParaRPr lang="en-US" altLang="zh-CN">
              <a:ea typeface="宋体" panose="02010600030101010101" pitchFamily="2" charset="-122"/>
            </a:endParaRPr>
          </a:p>
        </p:txBody>
      </p:sp>
    </p:spTree>
    <p:extLst>
      <p:ext uri="{BB962C8B-B14F-4D97-AF65-F5344CB8AC3E}">
        <p14:creationId xmlns:p14="http://schemas.microsoft.com/office/powerpoint/2010/main" val="82789346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5538" name="Slide Number Placeholder 22">
            <a:extLst>
              <a:ext uri="{FF2B5EF4-FFF2-40B4-BE49-F238E27FC236}">
                <a16:creationId xmlns:a16="http://schemas.microsoft.com/office/drawing/2014/main" id="{D2A5E5F0-0FC9-E226-C1DC-3B7FB325D82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0108443-CD4B-43AD-8A0C-825913E2B98F}" type="slidenum">
              <a:rPr lang="en-US" altLang="en-US">
                <a:solidFill>
                  <a:srgbClr val="FFFFFF"/>
                </a:solidFill>
              </a:rPr>
              <a:pPr/>
              <a:t>301</a:t>
            </a:fld>
            <a:endParaRPr lang="en-US" altLang="en-US">
              <a:solidFill>
                <a:srgbClr val="FFFFFF"/>
              </a:solidFill>
            </a:endParaRPr>
          </a:p>
        </p:txBody>
      </p:sp>
      <p:sp>
        <p:nvSpPr>
          <p:cNvPr id="64515" name="Rectangle 2">
            <a:extLst>
              <a:ext uri="{FF2B5EF4-FFF2-40B4-BE49-F238E27FC236}">
                <a16:creationId xmlns:a16="http://schemas.microsoft.com/office/drawing/2014/main" id="{4EEEF20C-26D7-2548-A183-AAD9A2139A03}"/>
              </a:ext>
            </a:extLst>
          </p:cNvPr>
          <p:cNvSpPr>
            <a:spLocks noGrp="1"/>
          </p:cNvSpPr>
          <p:nvPr>
            <p:ph type="title" idx="4294967295"/>
          </p:nvPr>
        </p:nvSpPr>
        <p:spPr>
          <a:xfrm>
            <a:off x="1981200" y="368300"/>
            <a:ext cx="8001000" cy="927100"/>
          </a:xfrm>
          <a:ln w="19050">
            <a:solidFill>
              <a:schemeClr val="tx1"/>
            </a:solidFill>
            <a:headEnd/>
            <a:tailEnd/>
          </a:ln>
        </p:spPr>
        <p:txBody>
          <a:bodyPr>
            <a:noAutofit/>
          </a:bodyPr>
          <a:lstStyle/>
          <a:p>
            <a:pPr eaLnBrk="1" fontAlgn="auto" hangingPunct="1">
              <a:spcAft>
                <a:spcPts val="0"/>
              </a:spcAft>
              <a:defRPr/>
            </a:pPr>
            <a:br>
              <a:rPr lang="en-US" altLang="en-US" sz="2800" dirty="0">
                <a:solidFill>
                  <a:schemeClr val="tx1"/>
                </a:solidFill>
              </a:rPr>
            </a:br>
            <a:r>
              <a:rPr lang="en-US" altLang="en-US" sz="2800" dirty="0">
                <a:solidFill>
                  <a:schemeClr val="tx1"/>
                </a:solidFill>
              </a:rPr>
              <a:t>Type II Error and the Concept of Power</a:t>
            </a:r>
            <a:br>
              <a:rPr lang="en-US" altLang="en-US" sz="2800" dirty="0">
                <a:solidFill>
                  <a:schemeClr val="tx1"/>
                </a:solidFill>
              </a:rPr>
            </a:br>
            <a:endParaRPr lang="en-US" altLang="en-US" sz="2800" dirty="0">
              <a:solidFill>
                <a:schemeClr val="tx1"/>
              </a:solidFill>
            </a:endParaRPr>
          </a:p>
        </p:txBody>
      </p:sp>
      <p:pic>
        <p:nvPicPr>
          <p:cNvPr id="65540" name="Picture 4">
            <a:extLst>
              <a:ext uri="{FF2B5EF4-FFF2-40B4-BE49-F238E27FC236}">
                <a16:creationId xmlns:a16="http://schemas.microsoft.com/office/drawing/2014/main" id="{913BCA47-4FF3-9343-706B-E15D14814B0A}"/>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24000" y="1981200"/>
            <a:ext cx="6781800" cy="15954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6258895"/>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6562" name="Slide Number Placeholder 22">
            <a:extLst>
              <a:ext uri="{FF2B5EF4-FFF2-40B4-BE49-F238E27FC236}">
                <a16:creationId xmlns:a16="http://schemas.microsoft.com/office/drawing/2014/main" id="{933F2890-FAB7-9725-D061-9ED77571530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2D8FB5A-6FBE-4CAD-8D5C-C6C103DE6CAF}" type="slidenum">
              <a:rPr lang="en-US" altLang="en-US">
                <a:solidFill>
                  <a:srgbClr val="FFFFFF"/>
                </a:solidFill>
              </a:rPr>
              <a:pPr/>
              <a:t>302</a:t>
            </a:fld>
            <a:endParaRPr lang="en-US" altLang="en-US">
              <a:solidFill>
                <a:srgbClr val="FFFFFF"/>
              </a:solidFill>
            </a:endParaRPr>
          </a:p>
        </p:txBody>
      </p:sp>
      <p:sp>
        <p:nvSpPr>
          <p:cNvPr id="65539" name="Rectangle 2">
            <a:extLst>
              <a:ext uri="{FF2B5EF4-FFF2-40B4-BE49-F238E27FC236}">
                <a16:creationId xmlns:a16="http://schemas.microsoft.com/office/drawing/2014/main" id="{EC9F3CDB-C475-7643-9A20-A954D956785C}"/>
              </a:ext>
            </a:extLst>
          </p:cNvPr>
          <p:cNvSpPr>
            <a:spLocks noGrp="1"/>
          </p:cNvSpPr>
          <p:nvPr>
            <p:ph type="title" idx="4294967295"/>
          </p:nvPr>
        </p:nvSpPr>
        <p:spPr>
          <a:xfrm>
            <a:off x="1828800" y="368300"/>
            <a:ext cx="8153400" cy="850900"/>
          </a:xfrm>
          <a:ln w="19050">
            <a:solidFill>
              <a:schemeClr val="tx1"/>
            </a:solidFill>
            <a:headEnd/>
            <a:tailEnd/>
          </a:ln>
        </p:spPr>
        <p:txBody>
          <a:bodyPr>
            <a:normAutofit fontScale="90000"/>
          </a:bodyPr>
          <a:lstStyle/>
          <a:p>
            <a:pPr eaLnBrk="1" fontAlgn="auto" hangingPunct="1">
              <a:spcAft>
                <a:spcPts val="0"/>
              </a:spcAft>
              <a:defRPr/>
            </a:pPr>
            <a:br>
              <a:rPr lang="en-US" altLang="en-US" sz="2800">
                <a:solidFill>
                  <a:schemeClr val="tx1"/>
                </a:solidFill>
              </a:rPr>
            </a:br>
            <a:r>
              <a:rPr lang="en-US" altLang="en-US" sz="2800">
                <a:solidFill>
                  <a:schemeClr val="tx1"/>
                </a:solidFill>
              </a:rPr>
              <a:t>Type II Error and the Concept of Power</a:t>
            </a:r>
            <a:br>
              <a:rPr lang="en-US" altLang="en-US" sz="2800" b="1">
                <a:solidFill>
                  <a:schemeClr val="tx1"/>
                </a:solidFill>
              </a:rPr>
            </a:br>
            <a:endParaRPr lang="en-US" altLang="en-US" sz="2800" b="1">
              <a:solidFill>
                <a:schemeClr val="tx1"/>
              </a:solidFill>
            </a:endParaRPr>
          </a:p>
        </p:txBody>
      </p:sp>
      <p:sp>
        <p:nvSpPr>
          <p:cNvPr id="66564" name="Rectangle 3">
            <a:extLst>
              <a:ext uri="{FF2B5EF4-FFF2-40B4-BE49-F238E27FC236}">
                <a16:creationId xmlns:a16="http://schemas.microsoft.com/office/drawing/2014/main" id="{22703418-BF1A-831F-F122-A198930C77CF}"/>
              </a:ext>
            </a:extLst>
          </p:cNvPr>
          <p:cNvSpPr>
            <a:spLocks noGrp="1" noChangeArrowheads="1"/>
          </p:cNvSpPr>
          <p:nvPr>
            <p:ph idx="4294967295"/>
          </p:nvPr>
        </p:nvSpPr>
        <p:spPr>
          <a:xfrm>
            <a:off x="1524000" y="1828800"/>
            <a:ext cx="8229600" cy="4745038"/>
          </a:xfrm>
        </p:spPr>
        <p:txBody>
          <a:bodyPr/>
          <a:lstStyle/>
          <a:p>
            <a:pPr eaLnBrk="1" hangingPunct="1">
              <a:buClr>
                <a:srgbClr val="CC0000"/>
              </a:buClr>
              <a:buFontTx/>
              <a:buChar char="•"/>
            </a:pPr>
            <a:r>
              <a:rPr lang="en-US" altLang="zh-CN" sz="2000">
                <a:ea typeface="宋体" panose="02010600030101010101" pitchFamily="2" charset="-122"/>
              </a:rPr>
              <a:t>The incorrect decision of situation 1 is what we call a Type I error. The risk of committing a Type I error equals the </a:t>
            </a:r>
            <a:r>
              <a:rPr lang="en-US" altLang="zh-CN" sz="2000" i="1">
                <a:ea typeface="宋体" panose="02010600030101010101" pitchFamily="2" charset="-122"/>
              </a:rPr>
              <a:t>α</a:t>
            </a:r>
            <a:r>
              <a:rPr lang="en-US" altLang="zh-CN" sz="2000">
                <a:ea typeface="宋体" panose="02010600030101010101" pitchFamily="2" charset="-122"/>
              </a:rPr>
              <a:t> level of the test, the level at which we would regard an observation to be unlikely to occur by chance. </a:t>
            </a:r>
          </a:p>
          <a:p>
            <a:pPr eaLnBrk="1" hangingPunct="1">
              <a:buClr>
                <a:srgbClr val="CC0000"/>
              </a:buClr>
              <a:buFontTx/>
              <a:buChar char="•"/>
            </a:pPr>
            <a:r>
              <a:rPr lang="en-US" altLang="zh-CN" sz="2000">
                <a:ea typeface="宋体" panose="02010600030101010101" pitchFamily="2" charset="-122"/>
              </a:rPr>
              <a:t>The incorrect decision of situation 4 is what is called a Type II error. The risk of committing a Type II error equals the </a:t>
            </a:r>
            <a:r>
              <a:rPr lang="en-US" altLang="zh-CN" sz="2000" i="1">
                <a:ea typeface="宋体" panose="02010600030101010101" pitchFamily="2" charset="-122"/>
              </a:rPr>
              <a:t>β</a:t>
            </a:r>
            <a:r>
              <a:rPr lang="en-US" altLang="zh-CN" sz="2000">
                <a:ea typeface="宋体" panose="02010600030101010101" pitchFamily="2" charset="-122"/>
              </a:rPr>
              <a:t> (beta) level of the test.</a:t>
            </a:r>
          </a:p>
          <a:p>
            <a:pPr eaLnBrk="1" hangingPunct="1">
              <a:buClr>
                <a:srgbClr val="CC0000"/>
              </a:buClr>
              <a:buFontTx/>
              <a:buChar char="•"/>
            </a:pPr>
            <a:r>
              <a:rPr lang="en-US" altLang="zh-CN" sz="2000">
                <a:ea typeface="宋体" panose="02010600030101010101" pitchFamily="2" charset="-122"/>
              </a:rPr>
              <a:t>When we conduct a hypothesis test, we want to minimize the probability of making either a Type I or a Type II error. Unfortunately, these two types of errors are, in a sense, inversely related. The typical research situation of concern in this book is one in which H</a:t>
            </a:r>
            <a:r>
              <a:rPr lang="en-US" altLang="zh-CN" sz="2000" baseline="-25000">
                <a:ea typeface="宋体" panose="02010600030101010101" pitchFamily="2" charset="-122"/>
              </a:rPr>
              <a:t>0</a:t>
            </a:r>
            <a:r>
              <a:rPr lang="en-US" altLang="zh-CN" sz="2000">
                <a:ea typeface="宋体" panose="02010600030101010101" pitchFamily="2" charset="-122"/>
              </a:rPr>
              <a:t> represents some established procedure and H</a:t>
            </a:r>
            <a:r>
              <a:rPr lang="en-US" altLang="zh-CN" sz="2000" baseline="-25000">
                <a:ea typeface="宋体" panose="02010600030101010101" pitchFamily="2" charset="-122"/>
              </a:rPr>
              <a:t>1</a:t>
            </a:r>
            <a:r>
              <a:rPr lang="en-US" altLang="zh-CN" sz="2000">
                <a:ea typeface="宋体" panose="02010600030101010101" pitchFamily="2" charset="-122"/>
              </a:rPr>
              <a:t> represents a deviation from it. A decision to reject H</a:t>
            </a:r>
            <a:r>
              <a:rPr lang="en-US" altLang="zh-CN" sz="2000" baseline="-25000">
                <a:ea typeface="宋体" panose="02010600030101010101" pitchFamily="2" charset="-122"/>
              </a:rPr>
              <a:t>0</a:t>
            </a:r>
            <a:r>
              <a:rPr lang="en-US" altLang="zh-CN" sz="2000">
                <a:ea typeface="宋体" panose="02010600030101010101" pitchFamily="2" charset="-122"/>
              </a:rPr>
              <a:t> in favor of H</a:t>
            </a:r>
            <a:r>
              <a:rPr lang="en-US" altLang="zh-CN" sz="2000" baseline="-25000">
                <a:ea typeface="宋体" panose="02010600030101010101" pitchFamily="2" charset="-122"/>
              </a:rPr>
              <a:t>1</a:t>
            </a:r>
            <a:r>
              <a:rPr lang="en-US" altLang="zh-CN" sz="2000">
                <a:ea typeface="宋体" panose="02010600030101010101" pitchFamily="2" charset="-122"/>
              </a:rPr>
              <a:t> might therefore result in further expenditures, further testing, and possibly even in some basic changes in the established procedure. </a:t>
            </a:r>
          </a:p>
        </p:txBody>
      </p:sp>
    </p:spTree>
    <p:extLst>
      <p:ext uri="{BB962C8B-B14F-4D97-AF65-F5344CB8AC3E}">
        <p14:creationId xmlns:p14="http://schemas.microsoft.com/office/powerpoint/2010/main" val="167342446"/>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7586" name="Slide Number Placeholder 22">
            <a:extLst>
              <a:ext uri="{FF2B5EF4-FFF2-40B4-BE49-F238E27FC236}">
                <a16:creationId xmlns:a16="http://schemas.microsoft.com/office/drawing/2014/main" id="{C9E2B422-C4D3-D51E-2BE7-865F254E916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C2FE7B5-61DE-4DF7-9771-80C294DF85CD}" type="slidenum">
              <a:rPr lang="en-US" altLang="en-US">
                <a:solidFill>
                  <a:srgbClr val="FFFFFF"/>
                </a:solidFill>
              </a:rPr>
              <a:pPr/>
              <a:t>303</a:t>
            </a:fld>
            <a:endParaRPr lang="en-US" altLang="en-US">
              <a:solidFill>
                <a:srgbClr val="FFFFFF"/>
              </a:solidFill>
            </a:endParaRPr>
          </a:p>
        </p:txBody>
      </p:sp>
      <p:sp>
        <p:nvSpPr>
          <p:cNvPr id="66563" name="Rectangle 2">
            <a:extLst>
              <a:ext uri="{FF2B5EF4-FFF2-40B4-BE49-F238E27FC236}">
                <a16:creationId xmlns:a16="http://schemas.microsoft.com/office/drawing/2014/main" id="{F4640F36-89E8-1641-85AB-65D761FE9923}"/>
              </a:ext>
            </a:extLst>
          </p:cNvPr>
          <p:cNvSpPr>
            <a:spLocks noGrp="1"/>
          </p:cNvSpPr>
          <p:nvPr>
            <p:ph type="title" idx="4294967295"/>
          </p:nvPr>
        </p:nvSpPr>
        <p:spPr>
          <a:xfrm>
            <a:off x="1524000" y="368300"/>
            <a:ext cx="8458200" cy="774700"/>
          </a:xfrm>
          <a:ln w="19050">
            <a:solidFill>
              <a:schemeClr val="tx1"/>
            </a:solidFill>
            <a:headEnd/>
            <a:tailEnd/>
          </a:ln>
        </p:spPr>
        <p:txBody>
          <a:bodyPr>
            <a:normAutofit fontScale="90000"/>
          </a:bodyPr>
          <a:lstStyle/>
          <a:p>
            <a:pPr eaLnBrk="1" fontAlgn="auto" hangingPunct="1">
              <a:spcAft>
                <a:spcPts val="0"/>
              </a:spcAft>
              <a:defRPr/>
            </a:pPr>
            <a:br>
              <a:rPr lang="en-US" altLang="en-US" sz="2800">
                <a:solidFill>
                  <a:schemeClr val="tx1"/>
                </a:solidFill>
              </a:rPr>
            </a:br>
            <a:r>
              <a:rPr lang="en-US" altLang="en-US" sz="2800">
                <a:solidFill>
                  <a:schemeClr val="tx1"/>
                </a:solidFill>
              </a:rPr>
              <a:t>Type II Error and the Concept of Power</a:t>
            </a:r>
            <a:br>
              <a:rPr lang="en-US" altLang="en-US" sz="2800" b="1">
                <a:solidFill>
                  <a:schemeClr val="tx1"/>
                </a:solidFill>
              </a:rPr>
            </a:br>
            <a:endParaRPr lang="en-US" altLang="en-US" sz="2800" b="1">
              <a:solidFill>
                <a:schemeClr val="tx1"/>
              </a:solidFill>
            </a:endParaRPr>
          </a:p>
        </p:txBody>
      </p:sp>
      <p:sp>
        <p:nvSpPr>
          <p:cNvPr id="67588" name="Rectangle 3">
            <a:extLst>
              <a:ext uri="{FF2B5EF4-FFF2-40B4-BE49-F238E27FC236}">
                <a16:creationId xmlns:a16="http://schemas.microsoft.com/office/drawing/2014/main" id="{0E54AD3D-247F-CD8C-B4AF-63E363994470}"/>
              </a:ext>
            </a:extLst>
          </p:cNvPr>
          <p:cNvSpPr>
            <a:spLocks noGrp="1" noChangeArrowheads="1"/>
          </p:cNvSpPr>
          <p:nvPr>
            <p:ph idx="4294967295"/>
          </p:nvPr>
        </p:nvSpPr>
        <p:spPr>
          <a:xfrm>
            <a:off x="1524000" y="1295400"/>
            <a:ext cx="8229600" cy="5278438"/>
          </a:xfrm>
        </p:spPr>
        <p:txBody>
          <a:bodyPr/>
          <a:lstStyle/>
          <a:p>
            <a:pPr eaLnBrk="1" hangingPunct="1">
              <a:buClr>
                <a:srgbClr val="CC0000"/>
              </a:buClr>
              <a:buFontTx/>
              <a:buChar char="•"/>
            </a:pPr>
            <a:r>
              <a:rPr lang="en-US" altLang="zh-CN" sz="2000">
                <a:ea typeface="宋体" panose="02010600030101010101" pitchFamily="2" charset="-122"/>
              </a:rPr>
              <a:t>Accordingly, if we are to reject H</a:t>
            </a:r>
            <a:r>
              <a:rPr lang="en-US" altLang="zh-CN" sz="2000" baseline="-25000">
                <a:ea typeface="宋体" panose="02010600030101010101" pitchFamily="2" charset="-122"/>
              </a:rPr>
              <a:t>0</a:t>
            </a:r>
            <a:r>
              <a:rPr lang="en-US" altLang="zh-CN" sz="2000">
                <a:ea typeface="宋体" panose="02010600030101010101" pitchFamily="2" charset="-122"/>
              </a:rPr>
              <a:t>, we certainly do not want to reject it falsely (commit a Type I error), so we generally try to set our test so that the significance level </a:t>
            </a:r>
            <a:r>
              <a:rPr lang="en-US" altLang="zh-CN" sz="2000" i="1">
                <a:ea typeface="宋体" panose="02010600030101010101" pitchFamily="2" charset="-122"/>
              </a:rPr>
              <a:t>α</a:t>
            </a:r>
            <a:r>
              <a:rPr lang="en-US" altLang="zh-CN" sz="2000">
                <a:ea typeface="宋体" panose="02010600030101010101" pitchFamily="2" charset="-122"/>
              </a:rPr>
              <a:t> is the one that is kept small at the possible expense of having a relatively large </a:t>
            </a:r>
            <a:r>
              <a:rPr lang="en-US" altLang="zh-CN" sz="2000" i="1">
                <a:ea typeface="宋体" panose="02010600030101010101" pitchFamily="2" charset="-122"/>
              </a:rPr>
              <a:t>β</a:t>
            </a:r>
            <a:r>
              <a:rPr lang="en-US" altLang="zh-CN" sz="2000">
                <a:ea typeface="宋体" panose="02010600030101010101" pitchFamily="2" charset="-122"/>
              </a:rPr>
              <a:t>.</a:t>
            </a:r>
          </a:p>
          <a:p>
            <a:pPr eaLnBrk="1" hangingPunct="1">
              <a:buClr>
                <a:srgbClr val="CC0000"/>
              </a:buClr>
              <a:buFontTx/>
              <a:buChar char="•"/>
            </a:pPr>
            <a:r>
              <a:rPr lang="en-US" altLang="zh-CN" sz="2000">
                <a:ea typeface="宋体" panose="02010600030101010101" pitchFamily="2" charset="-122"/>
              </a:rPr>
              <a:t>The correct decision of situation 2 arises when the test does not detect a difference from the null hypothesis when the null hypothesis is in fact true. The probability of this correct decision is represented by the complement of </a:t>
            </a:r>
            <a:r>
              <a:rPr lang="en-US" altLang="zh-CN" sz="2000" i="1">
                <a:ea typeface="宋体" panose="02010600030101010101" pitchFamily="2" charset="-122"/>
              </a:rPr>
              <a:t>α</a:t>
            </a:r>
            <a:r>
              <a:rPr lang="en-US" altLang="zh-CN" sz="2000">
                <a:ea typeface="宋体" panose="02010600030101010101" pitchFamily="2" charset="-122"/>
              </a:rPr>
              <a:t>, 1 – </a:t>
            </a:r>
            <a:r>
              <a:rPr lang="en-US" altLang="zh-CN" sz="2000" i="1">
                <a:ea typeface="宋体" panose="02010600030101010101" pitchFamily="2" charset="-122"/>
              </a:rPr>
              <a:t>α</a:t>
            </a:r>
            <a:r>
              <a:rPr lang="en-US" altLang="zh-CN" sz="2000">
                <a:ea typeface="宋体" panose="02010600030101010101" pitchFamily="2" charset="-122"/>
              </a:rPr>
              <a:t>. </a:t>
            </a:r>
          </a:p>
          <a:p>
            <a:pPr eaLnBrk="1" hangingPunct="1">
              <a:buClr>
                <a:srgbClr val="CC0000"/>
              </a:buClr>
              <a:buFontTx/>
              <a:buChar char="•"/>
            </a:pPr>
            <a:r>
              <a:rPr lang="en-US" altLang="zh-CN" sz="2000">
                <a:ea typeface="宋体" panose="02010600030101010101" pitchFamily="2" charset="-122"/>
              </a:rPr>
              <a:t>Finally, the correct decision of situation 3 arises when the test does detect a difference from the null hypothesis when the null hypothesis is in fact false (when the alternative hypothesis is true). The probability of this correct decision is represented by the complement of </a:t>
            </a:r>
            <a:r>
              <a:rPr lang="en-US" altLang="zh-CN" sz="2000" i="1">
                <a:ea typeface="宋体" panose="02010600030101010101" pitchFamily="2" charset="-122"/>
              </a:rPr>
              <a:t>β</a:t>
            </a:r>
            <a:r>
              <a:rPr lang="en-US" altLang="zh-CN" sz="2000">
                <a:ea typeface="宋体" panose="02010600030101010101" pitchFamily="2" charset="-122"/>
              </a:rPr>
              <a:t>, 1 – </a:t>
            </a:r>
            <a:r>
              <a:rPr lang="en-US" altLang="zh-CN" sz="2000" i="1">
                <a:ea typeface="宋体" panose="02010600030101010101" pitchFamily="2" charset="-122"/>
              </a:rPr>
              <a:t>β</a:t>
            </a:r>
            <a:r>
              <a:rPr lang="en-US" altLang="zh-CN" sz="2000">
                <a:ea typeface="宋体" panose="02010600030101010101" pitchFamily="2" charset="-122"/>
              </a:rPr>
              <a:t>, and because of its importance within the null hypothesis test procedure this probability is called the </a:t>
            </a:r>
            <a:r>
              <a:rPr lang="en-US" altLang="zh-CN" sz="2000" i="1">
                <a:ea typeface="宋体" panose="02010600030101010101" pitchFamily="2" charset="-122"/>
              </a:rPr>
              <a:t>power</a:t>
            </a:r>
            <a:r>
              <a:rPr lang="en-US" altLang="zh-CN" sz="2000">
                <a:ea typeface="宋体" panose="02010600030101010101" pitchFamily="2" charset="-122"/>
              </a:rPr>
              <a:t> of the test.</a:t>
            </a:r>
          </a:p>
        </p:txBody>
      </p:sp>
    </p:spTree>
    <p:extLst>
      <p:ext uri="{BB962C8B-B14F-4D97-AF65-F5344CB8AC3E}">
        <p14:creationId xmlns:p14="http://schemas.microsoft.com/office/powerpoint/2010/main" val="242439810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7587" name="Rectangle 2">
            <a:extLst>
              <a:ext uri="{FF2B5EF4-FFF2-40B4-BE49-F238E27FC236}">
                <a16:creationId xmlns:a16="http://schemas.microsoft.com/office/drawing/2014/main" id="{4F8F0D91-BE40-BF47-8008-25456996A20B}"/>
              </a:ext>
            </a:extLst>
          </p:cNvPr>
          <p:cNvSpPr>
            <a:spLocks noGrp="1"/>
          </p:cNvSpPr>
          <p:nvPr>
            <p:ph type="title"/>
          </p:nvPr>
        </p:nvSpPr>
        <p:spPr>
          <a:xfrm>
            <a:off x="1981200" y="685800"/>
            <a:ext cx="8229600" cy="1066800"/>
          </a:xfrm>
          <a:ln w="19050">
            <a:solidFill>
              <a:schemeClr val="tx1"/>
            </a:solidFill>
            <a:headEnd/>
            <a:tailEnd/>
          </a:ln>
        </p:spPr>
        <p:txBody>
          <a:bodyPr>
            <a:noAutofit/>
          </a:bodyPr>
          <a:lstStyle/>
          <a:p>
            <a:pPr eaLnBrk="1" fontAlgn="auto" hangingPunct="1">
              <a:spcAft>
                <a:spcPts val="0"/>
              </a:spcAft>
              <a:defRPr/>
            </a:pPr>
            <a:r>
              <a:rPr lang="en-US" altLang="en-US" sz="3600">
                <a:solidFill>
                  <a:schemeClr val="tx1"/>
                </a:solidFill>
              </a:rPr>
              <a:t>Factors that Affect the Power of a Test</a:t>
            </a:r>
          </a:p>
        </p:txBody>
      </p:sp>
      <p:sp>
        <p:nvSpPr>
          <p:cNvPr id="67588" name="Rectangle 3">
            <a:extLst>
              <a:ext uri="{FF2B5EF4-FFF2-40B4-BE49-F238E27FC236}">
                <a16:creationId xmlns:a16="http://schemas.microsoft.com/office/drawing/2014/main" id="{03D1AB77-8F54-1741-B92A-4E065769E21E}"/>
              </a:ext>
            </a:extLst>
          </p:cNvPr>
          <p:cNvSpPr>
            <a:spLocks noGrp="1"/>
          </p:cNvSpPr>
          <p:nvPr>
            <p:ph idx="1"/>
          </p:nvPr>
        </p:nvSpPr>
        <p:spPr/>
        <p:txBody>
          <a:bodyPr rtlCol="0">
            <a:normAutofit fontScale="92500" lnSpcReduction="10000"/>
          </a:bodyPr>
          <a:lstStyle/>
          <a:p>
            <a:pPr eaLnBrk="1" fontAlgn="auto" hangingPunct="1">
              <a:spcAft>
                <a:spcPts val="0"/>
              </a:spcAft>
              <a:buClr>
                <a:srgbClr val="CC0000"/>
              </a:buClr>
              <a:buFontTx/>
              <a:buChar char="•"/>
              <a:defRPr/>
            </a:pPr>
            <a:r>
              <a:rPr lang="en-US" altLang="en-US" sz="2400" dirty="0">
                <a:solidFill>
                  <a:schemeClr val="tx1">
                    <a:lumMod val="85000"/>
                    <a:lumOff val="15000"/>
                  </a:schemeClr>
                </a:solidFill>
              </a:rPr>
              <a:t>Effect Size, d</a:t>
            </a:r>
          </a:p>
          <a:p>
            <a:pPr eaLnBrk="1" fontAlgn="auto" hangingPunct="1">
              <a:spcAft>
                <a:spcPts val="0"/>
              </a:spcAft>
              <a:buClr>
                <a:srgbClr val="CC0000"/>
              </a:buClr>
              <a:buFontTx/>
              <a:buChar char="•"/>
              <a:defRPr/>
            </a:pPr>
            <a:endParaRPr lang="en-US" altLang="en-US" sz="2400" dirty="0">
              <a:solidFill>
                <a:schemeClr val="tx1">
                  <a:lumMod val="85000"/>
                  <a:lumOff val="15000"/>
                </a:schemeClr>
              </a:solidFill>
            </a:endParaRPr>
          </a:p>
          <a:p>
            <a:pPr eaLnBrk="1" fontAlgn="auto" hangingPunct="1">
              <a:spcAft>
                <a:spcPts val="0"/>
              </a:spcAft>
              <a:buClr>
                <a:srgbClr val="CC0000"/>
              </a:buClr>
              <a:buFontTx/>
              <a:buChar char="•"/>
              <a:defRPr/>
            </a:pPr>
            <a:r>
              <a:rPr lang="en-US" altLang="en-US" sz="2400" dirty="0">
                <a:solidFill>
                  <a:schemeClr val="tx1">
                    <a:lumMod val="85000"/>
                    <a:lumOff val="15000"/>
                  </a:schemeClr>
                </a:solidFill>
              </a:rPr>
              <a:t>Level of Significance, </a:t>
            </a:r>
            <a:r>
              <a:rPr lang="el-GR" altLang="en-US" sz="2400" dirty="0">
                <a:solidFill>
                  <a:schemeClr val="tx1">
                    <a:lumMod val="85000"/>
                    <a:lumOff val="15000"/>
                  </a:schemeClr>
                </a:solidFill>
              </a:rPr>
              <a:t>α</a:t>
            </a:r>
            <a:endParaRPr lang="en-US" altLang="en-US" sz="2400" dirty="0">
              <a:solidFill>
                <a:schemeClr val="tx1">
                  <a:lumMod val="85000"/>
                  <a:lumOff val="15000"/>
                </a:schemeClr>
              </a:solidFill>
            </a:endParaRPr>
          </a:p>
          <a:p>
            <a:pPr eaLnBrk="1" fontAlgn="auto" hangingPunct="1">
              <a:spcAft>
                <a:spcPts val="0"/>
              </a:spcAft>
              <a:buClr>
                <a:srgbClr val="CC0000"/>
              </a:buClr>
              <a:buFontTx/>
              <a:buChar char="•"/>
              <a:defRPr/>
            </a:pPr>
            <a:endParaRPr lang="en-US" altLang="en-US" sz="2400" dirty="0">
              <a:solidFill>
                <a:schemeClr val="tx1">
                  <a:lumMod val="85000"/>
                  <a:lumOff val="15000"/>
                </a:schemeClr>
              </a:solidFill>
            </a:endParaRPr>
          </a:p>
          <a:p>
            <a:pPr eaLnBrk="1" fontAlgn="auto" hangingPunct="1">
              <a:spcAft>
                <a:spcPts val="0"/>
              </a:spcAft>
              <a:buClr>
                <a:srgbClr val="CC0000"/>
              </a:buClr>
              <a:buFontTx/>
              <a:buChar char="•"/>
              <a:defRPr/>
            </a:pPr>
            <a:r>
              <a:rPr lang="en-US" altLang="en-US" sz="2400" dirty="0">
                <a:solidFill>
                  <a:schemeClr val="tx1">
                    <a:lumMod val="85000"/>
                    <a:lumOff val="15000"/>
                  </a:schemeClr>
                </a:solidFill>
              </a:rPr>
              <a:t>Sample Size, N</a:t>
            </a:r>
          </a:p>
          <a:p>
            <a:pPr eaLnBrk="1" fontAlgn="auto" hangingPunct="1">
              <a:spcAft>
                <a:spcPts val="0"/>
              </a:spcAft>
              <a:buClr>
                <a:srgbClr val="CC0000"/>
              </a:buClr>
              <a:buFontTx/>
              <a:buChar char="•"/>
              <a:defRPr/>
            </a:pPr>
            <a:endParaRPr lang="en-US" altLang="en-US" sz="2400" dirty="0">
              <a:solidFill>
                <a:schemeClr val="tx1">
                  <a:lumMod val="85000"/>
                  <a:lumOff val="15000"/>
                </a:schemeClr>
              </a:solidFill>
            </a:endParaRPr>
          </a:p>
          <a:p>
            <a:pPr eaLnBrk="1" fontAlgn="auto" hangingPunct="1">
              <a:spcAft>
                <a:spcPts val="0"/>
              </a:spcAft>
              <a:buClr>
                <a:srgbClr val="CC0000"/>
              </a:buClr>
              <a:buFontTx/>
              <a:buChar char="•"/>
              <a:defRPr/>
            </a:pPr>
            <a:r>
              <a:rPr lang="en-US" altLang="en-US" sz="2400" dirty="0">
                <a:solidFill>
                  <a:schemeClr val="tx1">
                    <a:lumMod val="85000"/>
                    <a:lumOff val="15000"/>
                  </a:schemeClr>
                </a:solidFill>
              </a:rPr>
              <a:t>Whether the test is one- or two-tailed</a:t>
            </a:r>
          </a:p>
          <a:p>
            <a:pPr eaLnBrk="1" fontAlgn="auto" hangingPunct="1">
              <a:spcAft>
                <a:spcPts val="0"/>
              </a:spcAft>
              <a:defRPr/>
            </a:pPr>
            <a:endParaRPr lang="el-GR" altLang="en-US" dirty="0">
              <a:solidFill>
                <a:schemeClr val="tx1">
                  <a:lumMod val="85000"/>
                  <a:lumOff val="15000"/>
                </a:schemeClr>
              </a:solidFill>
            </a:endParaRPr>
          </a:p>
        </p:txBody>
      </p:sp>
      <p:sp>
        <p:nvSpPr>
          <p:cNvPr id="68612" name="Slide Number Placeholder 22">
            <a:extLst>
              <a:ext uri="{FF2B5EF4-FFF2-40B4-BE49-F238E27FC236}">
                <a16:creationId xmlns:a16="http://schemas.microsoft.com/office/drawing/2014/main" id="{6E08C5DC-5F18-A6EF-DB7D-863D167B82F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B03B548-1098-4048-80C7-D21E0C309043}" type="slidenum">
              <a:rPr lang="en-US" altLang="en-US">
                <a:solidFill>
                  <a:srgbClr val="FFFFFF"/>
                </a:solidFill>
              </a:rPr>
              <a:pPr/>
              <a:t>304</a:t>
            </a:fld>
            <a:endParaRPr lang="en-US" altLang="en-US">
              <a:solidFill>
                <a:srgbClr val="FFFFFF"/>
              </a:solidFill>
            </a:endParaRPr>
          </a:p>
        </p:txBody>
      </p:sp>
    </p:spTree>
    <p:extLst>
      <p:ext uri="{BB962C8B-B14F-4D97-AF65-F5344CB8AC3E}">
        <p14:creationId xmlns:p14="http://schemas.microsoft.com/office/powerpoint/2010/main" val="41965352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019E73-451C-2C4A-97CA-5746665AF049}"/>
              </a:ext>
            </a:extLst>
          </p:cNvPr>
          <p:cNvSpPr/>
          <p:nvPr/>
        </p:nvSpPr>
        <p:spPr>
          <a:xfrm>
            <a:off x="1714499" y="838200"/>
            <a:ext cx="3619500" cy="4978400"/>
          </a:xfrm>
          <a:prstGeom prst="rect">
            <a:avLst/>
          </a:prstGeom>
          <a:solidFill>
            <a:srgbClr val="FEFBFF"/>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Rectangle 2"/>
          <p:cNvSpPr>
            <a:spLocks noGrp="1" noChangeArrowheads="1"/>
          </p:cNvSpPr>
          <p:nvPr>
            <p:ph type="ctrTitle"/>
          </p:nvPr>
        </p:nvSpPr>
        <p:spPr>
          <a:xfrm>
            <a:off x="1790700" y="1905000"/>
            <a:ext cx="3390900" cy="1981200"/>
          </a:xfrm>
        </p:spPr>
        <p:txBody>
          <a:bodyPr/>
          <a:lstStyle/>
          <a:p>
            <a:pPr eaLnBrk="1" hangingPunct="1">
              <a:defRPr/>
            </a:pPr>
            <a:r>
              <a:rPr lang="en-US" altLang="zh-CN" sz="2600" b="1" dirty="0">
                <a:solidFill>
                  <a:srgbClr val="00B050"/>
                </a:solidFill>
                <a:effectLst>
                  <a:outerShdw blurRad="38100" dist="38100" dir="2700000" algn="tl">
                    <a:srgbClr val="FFFFFF"/>
                  </a:outerShdw>
                </a:effectLst>
                <a:latin typeface="Arial Rounded MT Bold" panose="020F0704030504030204" pitchFamily="34" charset="77"/>
                <a:ea typeface="宋体" panose="02010600030101010101" pitchFamily="2" charset="-122"/>
              </a:rPr>
              <a:t>Inferences Involving </a:t>
            </a:r>
            <a:br>
              <a:rPr lang="en-US" altLang="zh-CN" sz="2600" b="1" dirty="0">
                <a:solidFill>
                  <a:srgbClr val="00B050"/>
                </a:solidFill>
                <a:effectLst>
                  <a:outerShdw blurRad="38100" dist="38100" dir="2700000" algn="tl">
                    <a:srgbClr val="FFFFFF"/>
                  </a:outerShdw>
                </a:effectLst>
                <a:latin typeface="Arial Rounded MT Bold" panose="020F0704030504030204" pitchFamily="34" charset="77"/>
                <a:ea typeface="宋体" panose="02010600030101010101" pitchFamily="2" charset="-122"/>
              </a:rPr>
            </a:br>
            <a:r>
              <a:rPr lang="en-US" altLang="zh-CN" sz="2600" b="1" dirty="0">
                <a:solidFill>
                  <a:srgbClr val="00B050"/>
                </a:solidFill>
                <a:effectLst>
                  <a:outerShdw blurRad="38100" dist="38100" dir="2700000" algn="tl">
                    <a:srgbClr val="FFFFFF"/>
                  </a:outerShdw>
                </a:effectLst>
                <a:latin typeface="Arial Rounded MT Bold" panose="020F0704030504030204" pitchFamily="34" charset="77"/>
                <a:ea typeface="宋体" panose="02010600030101010101" pitchFamily="2" charset="-122"/>
              </a:rPr>
              <a:t>The Mean When </a:t>
            </a:r>
            <a:r>
              <a:rPr lang="el-GR" altLang="zh-CN" sz="2600" b="1" dirty="0">
                <a:solidFill>
                  <a:srgbClr val="00B050"/>
                </a:solidFill>
                <a:effectLst>
                  <a:outerShdw blurRad="38100" dist="38100" dir="2700000" algn="tl">
                    <a:srgbClr val="FFFFFF"/>
                  </a:outerShdw>
                </a:effectLst>
                <a:ea typeface="宋体" panose="02010600030101010101" pitchFamily="2" charset="-122"/>
              </a:rPr>
              <a:t>σ</a:t>
            </a:r>
            <a:r>
              <a:rPr lang="en-US" altLang="zh-CN" sz="2600" b="1" dirty="0">
                <a:solidFill>
                  <a:srgbClr val="00B050"/>
                </a:solidFill>
                <a:effectLst>
                  <a:outerShdw blurRad="38100" dist="38100" dir="2700000" algn="tl">
                    <a:srgbClr val="FFFFFF"/>
                  </a:outerShdw>
                </a:effectLst>
                <a:latin typeface="Arial Rounded MT Bold" panose="020F0704030504030204" pitchFamily="34" charset="77"/>
                <a:ea typeface="宋体" panose="02010600030101010101" pitchFamily="2" charset="-122"/>
              </a:rPr>
              <a:t> Is </a:t>
            </a:r>
            <a:br>
              <a:rPr lang="en-US" altLang="zh-CN" sz="2600" b="1" dirty="0">
                <a:solidFill>
                  <a:srgbClr val="00B050"/>
                </a:solidFill>
                <a:effectLst>
                  <a:outerShdw blurRad="38100" dist="38100" dir="2700000" algn="tl">
                    <a:srgbClr val="FFFFFF"/>
                  </a:outerShdw>
                </a:effectLst>
                <a:latin typeface="Arial Rounded MT Bold" panose="020F0704030504030204" pitchFamily="34" charset="77"/>
                <a:ea typeface="宋体" panose="02010600030101010101" pitchFamily="2" charset="-122"/>
              </a:rPr>
            </a:br>
            <a:r>
              <a:rPr lang="en-US" altLang="zh-CN" sz="2600" b="1" dirty="0">
                <a:solidFill>
                  <a:srgbClr val="00B050"/>
                </a:solidFill>
                <a:effectLst>
                  <a:outerShdw blurRad="38100" dist="38100" dir="2700000" algn="tl">
                    <a:srgbClr val="FFFFFF"/>
                  </a:outerShdw>
                </a:effectLst>
                <a:latin typeface="Arial Rounded MT Bold" panose="020F0704030504030204" pitchFamily="34" charset="77"/>
                <a:ea typeface="宋体" panose="02010600030101010101" pitchFamily="2" charset="-122"/>
              </a:rPr>
              <a:t>Not Known: One- And </a:t>
            </a:r>
            <a:br>
              <a:rPr lang="en-US" altLang="zh-CN" sz="2600" b="1" dirty="0">
                <a:solidFill>
                  <a:srgbClr val="00B050"/>
                </a:solidFill>
                <a:effectLst>
                  <a:outerShdw blurRad="38100" dist="38100" dir="2700000" algn="tl">
                    <a:srgbClr val="FFFFFF"/>
                  </a:outerShdw>
                </a:effectLst>
                <a:latin typeface="Arial Rounded MT Bold" panose="020F0704030504030204" pitchFamily="34" charset="77"/>
                <a:ea typeface="宋体" panose="02010600030101010101" pitchFamily="2" charset="-122"/>
              </a:rPr>
            </a:br>
            <a:r>
              <a:rPr lang="en-US" altLang="zh-CN" sz="2600" b="1" dirty="0">
                <a:solidFill>
                  <a:srgbClr val="00B050"/>
                </a:solidFill>
                <a:effectLst>
                  <a:outerShdw blurRad="38100" dist="38100" dir="2700000" algn="tl">
                    <a:srgbClr val="FFFFFF"/>
                  </a:outerShdw>
                </a:effectLst>
                <a:latin typeface="Arial Rounded MT Bold" panose="020F0704030504030204" pitchFamily="34" charset="77"/>
                <a:ea typeface="宋体" panose="02010600030101010101" pitchFamily="2" charset="-122"/>
              </a:rPr>
              <a:t>Two-Sample Designs</a:t>
            </a:r>
            <a:endParaRPr lang="en-US" altLang="en-US" sz="2600" b="1" dirty="0">
              <a:solidFill>
                <a:srgbClr val="00B050"/>
              </a:solidFill>
              <a:effectLst>
                <a:outerShdw blurRad="38100" dist="38100" dir="2700000" algn="tl">
                  <a:srgbClr val="FFFFFF"/>
                </a:outerShdw>
              </a:effectLst>
              <a:latin typeface="Arial Rounded MT Bold" panose="020F0704030504030204" pitchFamily="34" charset="77"/>
            </a:endParaRPr>
          </a:p>
        </p:txBody>
      </p:sp>
      <p:sp>
        <p:nvSpPr>
          <p:cNvPr id="5123" name="Rectangle 3"/>
          <p:cNvSpPr>
            <a:spLocks noGrp="1" noChangeArrowheads="1"/>
          </p:cNvSpPr>
          <p:nvPr>
            <p:ph type="subTitle" idx="1"/>
          </p:nvPr>
        </p:nvSpPr>
        <p:spPr>
          <a:xfrm>
            <a:off x="1790700" y="3886200"/>
            <a:ext cx="5143501" cy="1752600"/>
          </a:xfrm>
        </p:spPr>
        <p:txBody>
          <a:bodyPr/>
          <a:lstStyle/>
          <a:p>
            <a:pPr marL="63500" eaLnBrk="1" hangingPunct="1">
              <a:defRPr/>
            </a:pPr>
            <a:endParaRPr lang="en-US" dirty="0">
              <a:solidFill>
                <a:srgbClr val="00B050"/>
              </a:solidFill>
              <a:effectLst>
                <a:outerShdw blurRad="38100" dist="38100" dir="2700000" algn="tl">
                  <a:srgbClr val="FFFFFF"/>
                </a:outerShdw>
              </a:effectLst>
              <a:latin typeface="Arial Rounded MT Bold" panose="020F0704030504030204" pitchFamily="34" charset="77"/>
            </a:endParaRPr>
          </a:p>
          <a:p>
            <a:pPr marL="63500" eaLnBrk="1" hangingPunct="1">
              <a:defRPr/>
            </a:pPr>
            <a:r>
              <a:rPr lang="en-US" sz="2600" dirty="0">
                <a:solidFill>
                  <a:srgbClr val="00B050"/>
                </a:solidFill>
                <a:effectLst>
                  <a:outerShdw blurRad="38100" dist="38100" dir="2700000" algn="tl">
                    <a:srgbClr val="FFFFFF"/>
                  </a:outerShdw>
                </a:effectLst>
                <a:latin typeface="Arial Rounded MT Bold" panose="020F0704030504030204" pitchFamily="34" charset="77"/>
              </a:rPr>
              <a:t>Chapter 11</a:t>
            </a:r>
          </a:p>
        </p:txBody>
      </p:sp>
      <p:sp>
        <p:nvSpPr>
          <p:cNvPr id="27652" name="TextBox 4"/>
          <p:cNvSpPr txBox="1">
            <a:spLocks noChangeArrowheads="1"/>
          </p:cNvSpPr>
          <p:nvPr/>
        </p:nvSpPr>
        <p:spPr bwMode="auto">
          <a:xfrm>
            <a:off x="8305800" y="228601"/>
            <a:ext cx="2209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algn="r" eaLnBrk="1" hangingPunct="1">
              <a:spcBef>
                <a:spcPct val="0"/>
              </a:spcBef>
              <a:buClrTx/>
              <a:buFontTx/>
              <a:buNone/>
            </a:pPr>
            <a:endParaRPr lang="en-US" altLang="en-US" sz="1000">
              <a:solidFill>
                <a:srgbClr val="EAEAEA"/>
              </a:solidFill>
              <a:latin typeface="Arial Rounded MT Bold" pitchFamily="34" charset="0"/>
            </a:endParaRPr>
          </a:p>
        </p:txBody>
      </p:sp>
      <p:sp>
        <p:nvSpPr>
          <p:cNvPr id="27653" name="TextBox 7"/>
          <p:cNvSpPr txBox="1">
            <a:spLocks noChangeArrowheads="1"/>
          </p:cNvSpPr>
          <p:nvPr/>
        </p:nvSpPr>
        <p:spPr bwMode="auto">
          <a:xfrm>
            <a:off x="7543800" y="1981201"/>
            <a:ext cx="2971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000" b="1">
              <a:solidFill>
                <a:srgbClr val="FFFF00"/>
              </a:solidFill>
            </a:endParaRPr>
          </a:p>
        </p:txBody>
      </p:sp>
      <p:sp>
        <p:nvSpPr>
          <p:cNvPr id="8" name="TextBox 8"/>
          <p:cNvSpPr txBox="1">
            <a:spLocks noChangeArrowheads="1"/>
          </p:cNvSpPr>
          <p:nvPr/>
        </p:nvSpPr>
        <p:spPr bwMode="auto">
          <a:xfrm>
            <a:off x="7658100" y="2895601"/>
            <a:ext cx="1371600" cy="646113"/>
          </a:xfrm>
          <a:prstGeom prst="rect">
            <a:avLst/>
          </a:prstGeom>
          <a:noFill/>
          <a:ln w="9525">
            <a:noFill/>
            <a:miter lim="800000"/>
            <a:headEnd/>
            <a:tailEnd/>
          </a:ln>
        </p:spPr>
        <p:txBody>
          <a:bodyPr wrap="square">
            <a:spAutoFit/>
          </a:bodyPr>
          <a:lstStyle/>
          <a:p>
            <a:pPr eaLnBrk="1" hangingPunct="1">
              <a:defRPr/>
            </a:pPr>
            <a:endParaRPr lang="en-US" sz="3600" dirty="0">
              <a:solidFill>
                <a:srgbClr val="EAEAEA"/>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p:txBody>
      </p:sp>
      <p:cxnSp>
        <p:nvCxnSpPr>
          <p:cNvPr id="13" name="Straight Connector 12"/>
          <p:cNvCxnSpPr/>
          <p:nvPr/>
        </p:nvCxnSpPr>
        <p:spPr>
          <a:xfrm rot="5400000">
            <a:off x="4914106" y="3163094"/>
            <a:ext cx="2516188"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Content Placeholder 4">
            <a:extLst>
              <a:ext uri="{FF2B5EF4-FFF2-40B4-BE49-F238E27FC236}">
                <a16:creationId xmlns:a16="http://schemas.microsoft.com/office/drawing/2014/main" id="{5074968C-F045-2047-AA9A-0695CFF4F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838200"/>
            <a:ext cx="393065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392238"/>
      </p:ext>
    </p:extLst>
  </p:cSld>
  <p:clrMapOvr>
    <a:masterClrMapping/>
  </p:clrMapOvr>
  <p:transition>
    <p:fade thruBlk="1"/>
  </p:transition>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3D01AB1-278F-4ED5-9D16-2C6EDC9BDFB3}" type="slidenum">
              <a:rPr lang="en-US" altLang="en-US" smtClean="0">
                <a:solidFill>
                  <a:srgbClr val="FFFFFF"/>
                </a:solidFill>
              </a:rPr>
              <a:pPr/>
              <a:t>306</a:t>
            </a:fld>
            <a:endParaRPr lang="en-US" altLang="en-US">
              <a:solidFill>
                <a:srgbClr val="FFFFFF"/>
              </a:solidFill>
            </a:endParaRPr>
          </a:p>
        </p:txBody>
      </p:sp>
      <p:sp>
        <p:nvSpPr>
          <p:cNvPr id="7170" name="Rectangle 2"/>
          <p:cNvSpPr>
            <a:spLocks noGrp="1" noChangeArrowheads="1"/>
          </p:cNvSpPr>
          <p:nvPr>
            <p:ph type="title"/>
          </p:nvPr>
        </p:nvSpPr>
        <p:spPr/>
        <p:txBody>
          <a:bodyPr>
            <a:normAutofit/>
          </a:bodyPr>
          <a:lstStyle/>
          <a:p>
            <a:pPr algn="ctr" eaLnBrk="1" hangingPunct="1">
              <a:defRPr/>
            </a:pPr>
            <a:r>
              <a:rPr lang="en-US" b="1" dirty="0">
                <a:solidFill>
                  <a:schemeClr val="tx1"/>
                </a:solidFill>
                <a:effectLst>
                  <a:outerShdw blurRad="38100" dist="38100" dir="2700000" algn="tl">
                    <a:srgbClr val="FFFFFF"/>
                  </a:outerShdw>
                </a:effectLst>
              </a:rPr>
              <a:t>Overview</a:t>
            </a:r>
          </a:p>
        </p:txBody>
      </p:sp>
      <p:sp>
        <p:nvSpPr>
          <p:cNvPr id="28676" name="Rectangle 3"/>
          <p:cNvSpPr>
            <a:spLocks noGrp="1" noChangeArrowheads="1"/>
          </p:cNvSpPr>
          <p:nvPr>
            <p:ph idx="1"/>
          </p:nvPr>
        </p:nvSpPr>
        <p:spPr/>
        <p:txBody>
          <a:bodyPr/>
          <a:lstStyle/>
          <a:p>
            <a:pPr eaLnBrk="1" hangingPunct="1">
              <a:lnSpc>
                <a:spcPct val="80000"/>
              </a:lnSpc>
              <a:buClr>
                <a:srgbClr val="FF0000"/>
              </a:buClr>
              <a:buFontTx/>
              <a:buChar char="•"/>
            </a:pPr>
            <a:r>
              <a:rPr lang="en-US" altLang="en-US"/>
              <a:t>The </a:t>
            </a:r>
            <a:r>
              <a:rPr lang="en-US" altLang="en-US" i="1"/>
              <a:t>t</a:t>
            </a:r>
            <a:r>
              <a:rPr lang="en-US" altLang="en-US"/>
              <a:t>-distribution and degrees of freedom</a:t>
            </a:r>
          </a:p>
          <a:p>
            <a:pPr eaLnBrk="1" hangingPunct="1">
              <a:buClr>
                <a:srgbClr val="FF0000"/>
              </a:buClr>
              <a:buFontTx/>
              <a:buChar char="•"/>
            </a:pPr>
            <a:r>
              <a:rPr lang="en-US" altLang="en-US"/>
              <a:t>One sample </a:t>
            </a:r>
            <a:r>
              <a:rPr lang="en-US" altLang="en-US" i="1"/>
              <a:t>t</a:t>
            </a:r>
            <a:r>
              <a:rPr lang="en-US" altLang="en-US"/>
              <a:t>-test</a:t>
            </a:r>
          </a:p>
          <a:p>
            <a:pPr eaLnBrk="1" hangingPunct="1">
              <a:buClr>
                <a:srgbClr val="FF0000"/>
              </a:buClr>
              <a:buFontTx/>
              <a:buChar char="•"/>
            </a:pPr>
            <a:r>
              <a:rPr lang="en-US" altLang="en-US"/>
              <a:t>Independent samples </a:t>
            </a:r>
            <a:r>
              <a:rPr lang="en-US" altLang="en-US" i="1"/>
              <a:t>t</a:t>
            </a:r>
            <a:r>
              <a:rPr lang="en-US" altLang="en-US"/>
              <a:t>-test</a:t>
            </a:r>
          </a:p>
          <a:p>
            <a:pPr eaLnBrk="1" hangingPunct="1">
              <a:buClr>
                <a:srgbClr val="FF0000"/>
              </a:buClr>
              <a:buFontTx/>
              <a:buChar char="•"/>
            </a:pPr>
            <a:r>
              <a:rPr lang="en-US" altLang="en-US"/>
              <a:t>Paired samples </a:t>
            </a:r>
            <a:r>
              <a:rPr lang="en-US" altLang="en-US" i="1"/>
              <a:t>t</a:t>
            </a:r>
            <a:r>
              <a:rPr lang="en-US" altLang="en-US"/>
              <a:t>-test</a:t>
            </a:r>
          </a:p>
          <a:p>
            <a:pPr eaLnBrk="1" hangingPunct="1"/>
            <a:endParaRPr lang="en-US" altLang="en-US" sz="2600"/>
          </a:p>
        </p:txBody>
      </p:sp>
    </p:spTree>
    <p:extLst>
      <p:ext uri="{BB962C8B-B14F-4D97-AF65-F5344CB8AC3E}">
        <p14:creationId xmlns:p14="http://schemas.microsoft.com/office/powerpoint/2010/main" val="3487276825"/>
      </p:ext>
    </p:extLst>
  </p:cSld>
  <p:clrMapOvr>
    <a:masterClrMapping/>
  </p:clrMapOvr>
  <p:transition>
    <p:fade thruBlk="1"/>
  </p:transition>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00D038-171F-4FD6-9864-6F1C05AA2D91}" type="slidenum">
              <a:rPr lang="en-US" altLang="en-US" smtClean="0">
                <a:solidFill>
                  <a:srgbClr val="FFFFFF"/>
                </a:solidFill>
              </a:rPr>
              <a:pPr/>
              <a:t>307</a:t>
            </a:fld>
            <a:endParaRPr lang="en-US" altLang="en-US">
              <a:solidFill>
                <a:srgbClr val="FFFFFF"/>
              </a:solidFill>
            </a:endParaRPr>
          </a:p>
        </p:txBody>
      </p:sp>
      <p:sp>
        <p:nvSpPr>
          <p:cNvPr id="29698" name="Rectangle 2"/>
          <p:cNvSpPr>
            <a:spLocks noGrp="1" noChangeArrowheads="1"/>
          </p:cNvSpPr>
          <p:nvPr>
            <p:ph type="title"/>
          </p:nvPr>
        </p:nvSpPr>
        <p:spPr>
          <a:xfrm>
            <a:off x="1981200" y="762000"/>
            <a:ext cx="8229600" cy="609600"/>
          </a:xfrm>
        </p:spPr>
        <p:txBody>
          <a:bodyPr>
            <a:normAutofit fontScale="90000"/>
          </a:bodyPr>
          <a:lstStyle/>
          <a:p>
            <a:pPr algn="ctr" eaLnBrk="1" hangingPunct="1">
              <a:defRPr/>
            </a:pPr>
            <a:r>
              <a:rPr lang="en-US" b="1" dirty="0">
                <a:solidFill>
                  <a:schemeClr val="tx1"/>
                </a:solidFill>
                <a:latin typeface="Times New Roman" pitchFamily="18" charset="0"/>
                <a:cs typeface="Times New Roman" pitchFamily="18" charset="0"/>
              </a:rPr>
              <a:t>The </a:t>
            </a:r>
            <a:r>
              <a:rPr lang="en-US" b="1" i="1" dirty="0">
                <a:solidFill>
                  <a:schemeClr val="tx1"/>
                </a:solidFill>
                <a:latin typeface="Times New Roman" pitchFamily="18" charset="0"/>
                <a:cs typeface="Times New Roman" pitchFamily="18" charset="0"/>
              </a:rPr>
              <a:t>t</a:t>
            </a:r>
            <a:r>
              <a:rPr lang="en-US" b="1" dirty="0">
                <a:solidFill>
                  <a:schemeClr val="tx1"/>
                </a:solidFill>
                <a:latin typeface="Times New Roman" pitchFamily="18" charset="0"/>
                <a:cs typeface="Times New Roman" pitchFamily="18" charset="0"/>
              </a:rPr>
              <a:t>-Distribution</a:t>
            </a:r>
          </a:p>
        </p:txBody>
      </p:sp>
      <p:sp>
        <p:nvSpPr>
          <p:cNvPr id="30724" name="Rectangle 3"/>
          <p:cNvSpPr>
            <a:spLocks noGrp="1" noChangeArrowheads="1"/>
          </p:cNvSpPr>
          <p:nvPr>
            <p:ph idx="1"/>
          </p:nvPr>
        </p:nvSpPr>
        <p:spPr>
          <a:xfrm>
            <a:off x="1828800" y="1447800"/>
            <a:ext cx="8686800" cy="1524000"/>
          </a:xfrm>
        </p:spPr>
        <p:txBody>
          <a:bodyPr/>
          <a:lstStyle/>
          <a:p>
            <a:pPr eaLnBrk="1" hangingPunct="1">
              <a:buFont typeface="Georgia" panose="02040502050405020303" pitchFamily="18" charset="0"/>
              <a:buNone/>
            </a:pPr>
            <a:r>
              <a:rPr lang="en-US" altLang="en-US" sz="2000">
                <a:latin typeface="Times New Roman" panose="02020603050405020304" pitchFamily="18" charset="0"/>
                <a:cs typeface="Times New Roman" panose="02020603050405020304" pitchFamily="18" charset="0"/>
              </a:rPr>
              <a:t>In general, the </a:t>
            </a:r>
            <a:r>
              <a:rPr lang="en-US" altLang="en-US" sz="2000" i="1">
                <a:latin typeface="Times New Roman" panose="02020603050405020304" pitchFamily="18" charset="0"/>
                <a:cs typeface="Times New Roman" panose="02020603050405020304" pitchFamily="18" charset="0"/>
              </a:rPr>
              <a:t>t</a:t>
            </a:r>
            <a:r>
              <a:rPr lang="en-US" altLang="en-US" sz="2000">
                <a:latin typeface="Times New Roman" panose="02020603050405020304" pitchFamily="18" charset="0"/>
                <a:cs typeface="Times New Roman" panose="02020603050405020304" pitchFamily="18" charset="0"/>
              </a:rPr>
              <a:t>-distribution is a family of curves.  Like the standard normal curve, each is symmetric and unimodal, but each is flatter at the middle and taller in the tails.  The exact shape varies as a function of the sample size, N, known as the </a:t>
            </a:r>
            <a:r>
              <a:rPr lang="en-US" altLang="en-US" sz="2000" i="1">
                <a:latin typeface="Times New Roman" panose="02020603050405020304" pitchFamily="18" charset="0"/>
                <a:cs typeface="Times New Roman" panose="02020603050405020304" pitchFamily="18" charset="0"/>
              </a:rPr>
              <a:t>degrees of freedom (df) </a:t>
            </a:r>
            <a:r>
              <a:rPr lang="en-US" altLang="en-US" sz="2000">
                <a:latin typeface="Times New Roman" panose="02020603050405020304" pitchFamily="18" charset="0"/>
                <a:cs typeface="Times New Roman" panose="02020603050405020304" pitchFamily="18" charset="0"/>
              </a:rPr>
              <a:t>of the </a:t>
            </a:r>
            <a:r>
              <a:rPr lang="en-US" altLang="en-US" sz="2000" i="1">
                <a:latin typeface="Times New Roman" panose="02020603050405020304" pitchFamily="18" charset="0"/>
                <a:cs typeface="Times New Roman" panose="02020603050405020304" pitchFamily="18" charset="0"/>
              </a:rPr>
              <a:t>t</a:t>
            </a:r>
            <a:r>
              <a:rPr lang="en-US" altLang="en-US" sz="2000">
                <a:latin typeface="Times New Roman" panose="02020603050405020304" pitchFamily="18" charset="0"/>
                <a:cs typeface="Times New Roman" panose="02020603050405020304" pitchFamily="18" charset="0"/>
              </a:rPr>
              <a:t>-distribution.</a:t>
            </a:r>
          </a:p>
        </p:txBody>
      </p:sp>
      <p:pic>
        <p:nvPicPr>
          <p:cNvPr id="3072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048000"/>
            <a:ext cx="4953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9719995"/>
      </p:ext>
    </p:extLst>
  </p:cSld>
  <p:clrMapOvr>
    <a:masterClrMapping/>
  </p:clrMapOvr>
  <p:transition>
    <p:fade thruBlk="1"/>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31159B2-2B3D-433C-90C8-90707993F749}" type="slidenum">
              <a:rPr lang="en-US" altLang="en-US" smtClean="0">
                <a:solidFill>
                  <a:srgbClr val="FFFFFF"/>
                </a:solidFill>
              </a:rPr>
              <a:pPr/>
              <a:t>308</a:t>
            </a:fld>
            <a:endParaRPr lang="en-US" altLang="en-US">
              <a:solidFill>
                <a:srgbClr val="FFFFFF"/>
              </a:solidFill>
            </a:endParaRPr>
          </a:p>
        </p:txBody>
      </p:sp>
      <p:sp>
        <p:nvSpPr>
          <p:cNvPr id="7170" name="Rectangle 2"/>
          <p:cNvSpPr>
            <a:spLocks noGrp="1" noChangeArrowheads="1"/>
          </p:cNvSpPr>
          <p:nvPr>
            <p:ph type="title"/>
          </p:nvPr>
        </p:nvSpPr>
        <p:spPr>
          <a:xfrm>
            <a:off x="1981200" y="762000"/>
            <a:ext cx="8229600" cy="914400"/>
          </a:xfrm>
        </p:spPr>
        <p:txBody>
          <a:bodyPr>
            <a:normAutofit/>
          </a:bodyPr>
          <a:lstStyle/>
          <a:p>
            <a:pPr algn="ctr" eaLnBrk="1" hangingPunct="1">
              <a:defRPr/>
            </a:pPr>
            <a:r>
              <a:rPr lang="en-US" b="1" dirty="0">
                <a:solidFill>
                  <a:schemeClr val="tx1"/>
                </a:solidFill>
                <a:effectLst>
                  <a:outerShdw blurRad="38100" dist="38100" dir="2700000" algn="tl">
                    <a:srgbClr val="FFFFFF"/>
                  </a:outerShdw>
                </a:effectLst>
              </a:rPr>
              <a:t>Degrees of Freedom (</a:t>
            </a:r>
            <a:r>
              <a:rPr lang="en-US" b="1" i="1" dirty="0" err="1">
                <a:solidFill>
                  <a:schemeClr val="tx1"/>
                </a:solidFill>
                <a:effectLst>
                  <a:outerShdw blurRad="38100" dist="38100" dir="2700000" algn="tl">
                    <a:srgbClr val="FFFFFF"/>
                  </a:outerShdw>
                </a:effectLst>
              </a:rPr>
              <a:t>df</a:t>
            </a:r>
            <a:r>
              <a:rPr lang="en-US" b="1" dirty="0">
                <a:solidFill>
                  <a:schemeClr val="tx1"/>
                </a:solidFill>
                <a:effectLst>
                  <a:outerShdw blurRad="38100" dist="38100" dir="2700000" algn="tl">
                    <a:srgbClr val="FFFFFF"/>
                  </a:outerShdw>
                </a:effectLst>
              </a:rPr>
              <a:t>)</a:t>
            </a:r>
          </a:p>
        </p:txBody>
      </p:sp>
      <p:sp>
        <p:nvSpPr>
          <p:cNvPr id="32772" name="Rectangle 3"/>
          <p:cNvSpPr>
            <a:spLocks noGrp="1" noChangeArrowheads="1"/>
          </p:cNvSpPr>
          <p:nvPr>
            <p:ph idx="1"/>
          </p:nvPr>
        </p:nvSpPr>
        <p:spPr>
          <a:xfrm>
            <a:off x="1981200" y="1676400"/>
            <a:ext cx="8229600" cy="4897438"/>
          </a:xfrm>
        </p:spPr>
        <p:txBody>
          <a:bodyPr/>
          <a:lstStyle/>
          <a:p>
            <a:pPr eaLnBrk="1" hangingPunct="1">
              <a:lnSpc>
                <a:spcPct val="80000"/>
              </a:lnSpc>
              <a:buClr>
                <a:srgbClr val="FF0000"/>
              </a:buClr>
              <a:buFontTx/>
              <a:buChar char="•"/>
            </a:pPr>
            <a:r>
              <a:rPr lang="en-US" altLang="en-US"/>
              <a:t>Definition:  The </a:t>
            </a:r>
            <a:r>
              <a:rPr lang="en-US" altLang="en-US" i="1"/>
              <a:t>df </a:t>
            </a:r>
            <a:r>
              <a:rPr lang="en-US" altLang="en-US"/>
              <a:t>of a statistic is the number of </a:t>
            </a:r>
            <a:r>
              <a:rPr lang="en-US" altLang="en-US" i="1"/>
              <a:t>independent pieces </a:t>
            </a:r>
            <a:r>
              <a:rPr lang="en-US" altLang="en-US"/>
              <a:t>of data used in computing that statistic.</a:t>
            </a:r>
          </a:p>
          <a:p>
            <a:pPr eaLnBrk="1" hangingPunct="1">
              <a:lnSpc>
                <a:spcPct val="80000"/>
              </a:lnSpc>
              <a:buClr>
                <a:srgbClr val="FF0000"/>
              </a:buClr>
              <a:buFont typeface="Georgia" panose="02040502050405020303" pitchFamily="18" charset="0"/>
              <a:buNone/>
            </a:pPr>
            <a:endParaRPr lang="en-US" altLang="en-US"/>
          </a:p>
          <a:p>
            <a:pPr eaLnBrk="1" hangingPunct="1">
              <a:lnSpc>
                <a:spcPct val="80000"/>
              </a:lnSpc>
              <a:buClr>
                <a:srgbClr val="FF0000"/>
              </a:buClr>
              <a:buFontTx/>
              <a:buChar char="•"/>
            </a:pPr>
            <a:r>
              <a:rPr lang="en-US" altLang="en-US"/>
              <a:t>The one-sample </a:t>
            </a:r>
            <a:r>
              <a:rPr lang="en-US" altLang="en-US" i="1"/>
              <a:t>t</a:t>
            </a:r>
            <a:r>
              <a:rPr lang="en-US" altLang="en-US"/>
              <a:t>-statistic is: </a:t>
            </a:r>
          </a:p>
          <a:p>
            <a:pPr eaLnBrk="1" hangingPunct="1">
              <a:buClr>
                <a:srgbClr val="FF0000"/>
              </a:buClr>
              <a:buFontTx/>
              <a:buChar char="•"/>
            </a:pPr>
            <a:endParaRPr lang="en-US" altLang="en-US"/>
          </a:p>
          <a:p>
            <a:pPr eaLnBrk="1" hangingPunct="1">
              <a:buClr>
                <a:srgbClr val="FF0000"/>
              </a:buClr>
              <a:buFont typeface="Georgia" panose="02040502050405020303" pitchFamily="18" charset="0"/>
              <a:buNone/>
            </a:pPr>
            <a:endParaRPr lang="en-US" altLang="en-US"/>
          </a:p>
          <a:p>
            <a:pPr eaLnBrk="1" hangingPunct="1">
              <a:buClr>
                <a:srgbClr val="FF0000"/>
              </a:buClr>
              <a:buFontTx/>
              <a:buChar char="•"/>
            </a:pPr>
            <a:r>
              <a:rPr lang="en-US" altLang="en-US"/>
              <a:t>Note that the  </a:t>
            </a:r>
            <a:r>
              <a:rPr lang="en-US" altLang="en-US" i="1"/>
              <a:t>t</a:t>
            </a:r>
            <a:r>
              <a:rPr lang="en-US" altLang="en-US"/>
              <a:t>-statistic relies on      which in turn relies on			</a:t>
            </a:r>
          </a:p>
          <a:p>
            <a:pPr eaLnBrk="1" hangingPunct="1">
              <a:buClr>
                <a:srgbClr val="FF0000"/>
              </a:buClr>
              <a:buFont typeface="Georgia" panose="02040502050405020303" pitchFamily="18" charset="0"/>
              <a:buNone/>
            </a:pPr>
            <a:endParaRPr lang="en-US" altLang="en-US"/>
          </a:p>
          <a:p>
            <a:pPr eaLnBrk="1" hangingPunct="1">
              <a:buClr>
                <a:srgbClr val="FF0000"/>
              </a:buClr>
              <a:buFontTx/>
              <a:buChar char="•"/>
            </a:pPr>
            <a:r>
              <a:rPr lang="en-US" altLang="en-US"/>
              <a:t> Let  	        .  </a:t>
            </a:r>
          </a:p>
          <a:p>
            <a:pPr eaLnBrk="1" hangingPunct="1"/>
            <a:endParaRPr lang="en-US" altLang="en-US" sz="2600"/>
          </a:p>
          <a:p>
            <a:pPr eaLnBrk="1" hangingPunct="1"/>
            <a:endParaRPr lang="en-US" altLang="en-US" sz="2600"/>
          </a:p>
        </p:txBody>
      </p:sp>
      <p:sp>
        <p:nvSpPr>
          <p:cNvPr id="32773" name="Rectangle 2"/>
          <p:cNvSpPr>
            <a:spLocks noChangeArrowheads="1"/>
          </p:cNvSpPr>
          <p:nvPr/>
        </p:nvSpPr>
        <p:spPr bwMode="auto">
          <a:xfrm>
            <a:off x="152400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pic>
        <p:nvPicPr>
          <p:cNvPr id="32774" name="Picture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2667000"/>
            <a:ext cx="137160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4"/>
          <p:cNvSpPr>
            <a:spLocks noChangeArrowheads="1"/>
          </p:cNvSpPr>
          <p:nvPr/>
        </p:nvSpPr>
        <p:spPr bwMode="auto">
          <a:xfrm>
            <a:off x="152400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sp>
        <p:nvSpPr>
          <p:cNvPr id="32776" name="Rectangle 6"/>
          <p:cNvSpPr>
            <a:spLocks noChangeArrowheads="1"/>
          </p:cNvSpPr>
          <p:nvPr/>
        </p:nvSpPr>
        <p:spPr bwMode="auto">
          <a:xfrm>
            <a:off x="152400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sp>
        <p:nvSpPr>
          <p:cNvPr id="32777" name="Rectangle 8"/>
          <p:cNvSpPr>
            <a:spLocks noChangeArrowheads="1"/>
          </p:cNvSpPr>
          <p:nvPr/>
        </p:nvSpPr>
        <p:spPr bwMode="auto">
          <a:xfrm>
            <a:off x="152400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pic>
        <p:nvPicPr>
          <p:cNvPr id="32778" name="Picture 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1" y="4876800"/>
            <a:ext cx="1533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Rectangle 10"/>
          <p:cNvSpPr>
            <a:spLocks noChangeArrowheads="1"/>
          </p:cNvSpPr>
          <p:nvPr/>
        </p:nvSpPr>
        <p:spPr bwMode="auto">
          <a:xfrm>
            <a:off x="152400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pic>
        <p:nvPicPr>
          <p:cNvPr id="32780" name="Picture 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0" y="5791200"/>
            <a:ext cx="1365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81" name="Object 11"/>
          <p:cNvGraphicFramePr>
            <a:graphicFrameLocks noChangeAspect="1"/>
          </p:cNvGraphicFramePr>
          <p:nvPr/>
        </p:nvGraphicFramePr>
        <p:xfrm>
          <a:off x="7467601" y="4495800"/>
          <a:ext cx="392113" cy="457200"/>
        </p:xfrm>
        <a:graphic>
          <a:graphicData uri="http://schemas.openxmlformats.org/presentationml/2006/ole">
            <mc:AlternateContent xmlns:mc="http://schemas.openxmlformats.org/markup-compatibility/2006">
              <mc:Choice xmlns:v="urn:schemas-microsoft-com:vml" Requires="v">
                <p:oleObj name="Equation" r:id="rId6" imgW="152202" imgH="177569" progId="Equation.3">
                  <p:embed/>
                </p:oleObj>
              </mc:Choice>
              <mc:Fallback>
                <p:oleObj name="Equation" r:id="rId6" imgW="152202" imgH="177569" progId="Equation.3">
                  <p:embed/>
                  <p:pic>
                    <p:nvPicPr>
                      <p:cNvPr id="32781"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1" y="4495800"/>
                        <a:ext cx="392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6541314"/>
      </p:ext>
    </p:extLst>
  </p:cSld>
  <p:clrMapOvr>
    <a:masterClrMapping/>
  </p:clrMapOvr>
  <p:transition>
    <p:fade thruBlk="1"/>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54ED27-794C-430D-BA37-BD8103B12DF0}" type="slidenum">
              <a:rPr lang="en-US" altLang="en-US" smtClean="0">
                <a:solidFill>
                  <a:srgbClr val="FFFFFF"/>
                </a:solidFill>
              </a:rPr>
              <a:pPr/>
              <a:t>309</a:t>
            </a:fld>
            <a:endParaRPr lang="en-US" altLang="en-US">
              <a:solidFill>
                <a:srgbClr val="FFFFFF"/>
              </a:solidFill>
            </a:endParaRPr>
          </a:p>
        </p:txBody>
      </p:sp>
      <p:sp>
        <p:nvSpPr>
          <p:cNvPr id="7170" name="Rectangle 2"/>
          <p:cNvSpPr>
            <a:spLocks noGrp="1" noChangeArrowheads="1"/>
          </p:cNvSpPr>
          <p:nvPr>
            <p:ph type="title"/>
          </p:nvPr>
        </p:nvSpPr>
        <p:spPr>
          <a:xfrm>
            <a:off x="1981200" y="685800"/>
            <a:ext cx="8229600" cy="685800"/>
          </a:xfrm>
        </p:spPr>
        <p:txBody>
          <a:bodyPr>
            <a:normAutofit fontScale="90000"/>
          </a:bodyPr>
          <a:lstStyle/>
          <a:p>
            <a:pPr algn="ctr" eaLnBrk="1" hangingPunct="1">
              <a:defRPr/>
            </a:pPr>
            <a:r>
              <a:rPr lang="en-US" b="1" dirty="0">
                <a:solidFill>
                  <a:schemeClr val="tx1"/>
                </a:solidFill>
                <a:effectLst>
                  <a:outerShdw blurRad="38100" dist="38100" dir="2700000" algn="tl">
                    <a:srgbClr val="FFFFFF"/>
                  </a:outerShdw>
                </a:effectLst>
              </a:rPr>
              <a:t>Degrees of Freedom, Cont’d</a:t>
            </a:r>
            <a:r>
              <a:rPr lang="en-US" dirty="0">
                <a:solidFill>
                  <a:schemeClr val="tx1"/>
                </a:solidFill>
                <a:effectLst>
                  <a:outerShdw blurRad="38100" dist="38100" dir="2700000" algn="tl">
                    <a:srgbClr val="FFFFFF"/>
                  </a:outerShdw>
                </a:effectLst>
              </a:rPr>
              <a:t>.</a:t>
            </a:r>
          </a:p>
        </p:txBody>
      </p:sp>
      <p:sp>
        <p:nvSpPr>
          <p:cNvPr id="34820" name="Rectangle 3"/>
          <p:cNvSpPr>
            <a:spLocks noGrp="1" noChangeArrowheads="1"/>
          </p:cNvSpPr>
          <p:nvPr>
            <p:ph idx="1"/>
          </p:nvPr>
        </p:nvSpPr>
        <p:spPr>
          <a:xfrm>
            <a:off x="1828800" y="1524000"/>
            <a:ext cx="8382000" cy="5181600"/>
          </a:xfrm>
        </p:spPr>
        <p:txBody>
          <a:bodyPr/>
          <a:lstStyle/>
          <a:p>
            <a:pPr eaLnBrk="1" hangingPunct="1">
              <a:lnSpc>
                <a:spcPct val="80000"/>
              </a:lnSpc>
              <a:buClr>
                <a:srgbClr val="FF0000"/>
              </a:buClr>
              <a:buFontTx/>
              <a:buChar char="•"/>
            </a:pPr>
            <a:r>
              <a:rPr lang="en-US" altLang="en-US"/>
              <a:t>If we let N=5, then recall that d</a:t>
            </a:r>
            <a:r>
              <a:rPr lang="en-US" altLang="en-US" baseline="-25000"/>
              <a:t>1</a:t>
            </a:r>
            <a:r>
              <a:rPr lang="en-US" altLang="en-US"/>
              <a:t>+d</a:t>
            </a:r>
            <a:r>
              <a:rPr lang="en-US" altLang="en-US" baseline="-25000"/>
              <a:t>2</a:t>
            </a:r>
            <a:r>
              <a:rPr lang="en-US" altLang="en-US"/>
              <a:t>+d</a:t>
            </a:r>
            <a:r>
              <a:rPr lang="en-US" altLang="en-US" baseline="-25000"/>
              <a:t>3</a:t>
            </a:r>
            <a:r>
              <a:rPr lang="en-US" altLang="en-US"/>
              <a:t>+d</a:t>
            </a:r>
            <a:r>
              <a:rPr lang="en-US" altLang="en-US" baseline="-25000"/>
              <a:t>4</a:t>
            </a:r>
            <a:r>
              <a:rPr lang="en-US" altLang="en-US"/>
              <a:t>+d</a:t>
            </a:r>
            <a:r>
              <a:rPr lang="en-US" altLang="en-US" baseline="-25000"/>
              <a:t>5</a:t>
            </a:r>
            <a:r>
              <a:rPr lang="en-US" altLang="en-US"/>
              <a:t>=0.</a:t>
            </a:r>
          </a:p>
          <a:p>
            <a:pPr eaLnBrk="1" hangingPunct="1">
              <a:buClr>
                <a:srgbClr val="FF0000"/>
              </a:buClr>
              <a:buFontTx/>
              <a:buChar char="•"/>
            </a:pPr>
            <a:r>
              <a:rPr lang="en-US" altLang="en-US"/>
              <a:t>=&gt; We have the freedom to select any values we choose for d</a:t>
            </a:r>
            <a:r>
              <a:rPr lang="en-US" altLang="en-US" baseline="-25000"/>
              <a:t>1</a:t>
            </a:r>
            <a:r>
              <a:rPr lang="en-US" altLang="en-US"/>
              <a:t> d</a:t>
            </a:r>
            <a:r>
              <a:rPr lang="en-US" altLang="en-US" baseline="-25000"/>
              <a:t>2</a:t>
            </a:r>
            <a:r>
              <a:rPr lang="en-US" altLang="en-US"/>
              <a:t> d</a:t>
            </a:r>
            <a:r>
              <a:rPr lang="en-US" altLang="en-US" baseline="-25000"/>
              <a:t>3 </a:t>
            </a:r>
            <a:r>
              <a:rPr lang="en-US" altLang="en-US"/>
              <a:t> and d</a:t>
            </a:r>
            <a:r>
              <a:rPr lang="en-US" altLang="en-US" baseline="-25000"/>
              <a:t>4</a:t>
            </a:r>
            <a:r>
              <a:rPr lang="en-US" altLang="en-US"/>
              <a:t> BUT, not for the last value,</a:t>
            </a:r>
            <a:r>
              <a:rPr lang="en-US" altLang="en-US" baseline="-25000"/>
              <a:t> </a:t>
            </a:r>
            <a:r>
              <a:rPr lang="en-US" altLang="en-US"/>
              <a:t>d</a:t>
            </a:r>
            <a:r>
              <a:rPr lang="en-US" altLang="en-US" baseline="-25000"/>
              <a:t>5</a:t>
            </a:r>
            <a:endParaRPr lang="en-US" altLang="en-US"/>
          </a:p>
          <a:p>
            <a:pPr eaLnBrk="1" hangingPunct="1">
              <a:buClr>
                <a:srgbClr val="FF0000"/>
              </a:buClr>
              <a:buFontTx/>
              <a:buChar char="•"/>
            </a:pPr>
            <a:r>
              <a:rPr lang="en-US" altLang="en-US"/>
              <a:t>Let’s verify by example.  Let’s have members of the class choose 4 values for the first four d’s.  Do we have the freedom to choose the fifth d value?  Or, is the last d value fixed given that the five d’s must sum to zero??</a:t>
            </a:r>
          </a:p>
          <a:p>
            <a:pPr eaLnBrk="1" hangingPunct="1">
              <a:buClr>
                <a:srgbClr val="FF0000"/>
              </a:buClr>
              <a:buFontTx/>
              <a:buChar char="•"/>
            </a:pPr>
            <a:r>
              <a:rPr lang="en-US" altLang="en-US"/>
              <a:t>We say that in this case, </a:t>
            </a:r>
            <a:r>
              <a:rPr lang="en-US" altLang="en-US" i="1"/>
              <a:t>df</a:t>
            </a:r>
            <a:r>
              <a:rPr lang="en-US" altLang="en-US"/>
              <a:t> = 4.  In general, for this type of problem, exemplified by the </a:t>
            </a:r>
            <a:r>
              <a:rPr lang="en-US" altLang="en-US" i="1"/>
              <a:t>t</a:t>
            </a:r>
            <a:r>
              <a:rPr lang="en-US" altLang="en-US"/>
              <a:t>-statistic, </a:t>
            </a:r>
            <a:r>
              <a:rPr lang="en-US" altLang="en-US" i="1"/>
              <a:t>df</a:t>
            </a:r>
            <a:r>
              <a:rPr lang="en-US" altLang="en-US"/>
              <a:t> = N-1.</a:t>
            </a:r>
          </a:p>
          <a:p>
            <a:pPr eaLnBrk="1" hangingPunct="1"/>
            <a:endParaRPr lang="en-US" altLang="en-US" sz="2600"/>
          </a:p>
        </p:txBody>
      </p:sp>
    </p:spTree>
    <p:extLst>
      <p:ext uri="{BB962C8B-B14F-4D97-AF65-F5344CB8AC3E}">
        <p14:creationId xmlns:p14="http://schemas.microsoft.com/office/powerpoint/2010/main" val="4064518999"/>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D939ACE-6277-914F-BFD9-00D0C95F29E8}"/>
              </a:ext>
            </a:extLst>
          </p:cNvPr>
          <p:cNvSpPr>
            <a:spLocks noGrp="1" noChangeArrowheads="1"/>
          </p:cNvSpPr>
          <p:nvPr>
            <p:ph type="title"/>
          </p:nvPr>
        </p:nvSpPr>
        <p:spPr>
          <a:xfrm>
            <a:off x="1981200" y="395288"/>
            <a:ext cx="8077200" cy="823912"/>
          </a:xfrm>
        </p:spPr>
        <p:txBody>
          <a:bodyPr>
            <a:normAutofit/>
          </a:bodyPr>
          <a:lstStyle/>
          <a:p>
            <a:pPr fontAlgn="auto">
              <a:spcAft>
                <a:spcPts val="0"/>
              </a:spcAft>
              <a:defRPr/>
            </a:pPr>
            <a:r>
              <a:rPr lang="en-US" sz="2400" dirty="0">
                <a:solidFill>
                  <a:schemeClr val="tx1"/>
                </a:solidFill>
                <a:effectLst>
                  <a:outerShdw blurRad="38100" dist="38100" dir="2700000" algn="tl">
                    <a:srgbClr val="000000">
                      <a:alpha val="43137"/>
                    </a:srgbClr>
                  </a:outerShdw>
                </a:effectLst>
              </a:rPr>
              <a:t>Counting the occurrence of data values</a:t>
            </a:r>
          </a:p>
        </p:txBody>
      </p:sp>
      <p:sp>
        <p:nvSpPr>
          <p:cNvPr id="32770" name="Rectangle 3">
            <a:extLst>
              <a:ext uri="{FF2B5EF4-FFF2-40B4-BE49-F238E27FC236}">
                <a16:creationId xmlns:a16="http://schemas.microsoft.com/office/drawing/2014/main" id="{1D23DA3A-1502-95F6-E30F-9D549B8AEB43}"/>
              </a:ext>
            </a:extLst>
          </p:cNvPr>
          <p:cNvSpPr>
            <a:spLocks noGrp="1" noChangeArrowheads="1"/>
          </p:cNvSpPr>
          <p:nvPr>
            <p:ph idx="1"/>
          </p:nvPr>
        </p:nvSpPr>
        <p:spPr>
          <a:xfrm>
            <a:off x="2112963" y="1409700"/>
            <a:ext cx="7924800" cy="914400"/>
          </a:xfrm>
        </p:spPr>
        <p:txBody>
          <a:bodyPr/>
          <a:lstStyle/>
          <a:p>
            <a:pPr>
              <a:buClr>
                <a:srgbClr val="CC0000"/>
              </a:buClr>
              <a:buFontTx/>
              <a:buChar char="•"/>
            </a:pPr>
            <a:r>
              <a:rPr lang="en-US" altLang="en-US" sz="2000"/>
              <a:t>Ordinal and Scale variables</a:t>
            </a:r>
          </a:p>
          <a:p>
            <a:pPr lvl="1">
              <a:buClr>
                <a:srgbClr val="CC0000"/>
              </a:buClr>
              <a:buFontTx/>
              <a:buChar char="•"/>
            </a:pPr>
            <a:r>
              <a:rPr lang="en-US" altLang="en-US" sz="2000">
                <a:solidFill>
                  <a:schemeClr val="tx1"/>
                </a:solidFill>
              </a:rPr>
              <a:t>Line graph</a:t>
            </a:r>
          </a:p>
        </p:txBody>
      </p:sp>
      <p:sp>
        <p:nvSpPr>
          <p:cNvPr id="58371" name="TextBox 4">
            <a:extLst>
              <a:ext uri="{FF2B5EF4-FFF2-40B4-BE49-F238E27FC236}">
                <a16:creationId xmlns:a16="http://schemas.microsoft.com/office/drawing/2014/main" id="{4F0ACB76-1269-534A-98ED-C6FF56ABB6DE}"/>
              </a:ext>
            </a:extLst>
          </p:cNvPr>
          <p:cNvSpPr txBox="1">
            <a:spLocks noChangeArrowheads="1"/>
          </p:cNvSpPr>
          <p:nvPr/>
        </p:nvSpPr>
        <p:spPr bwMode="auto">
          <a:xfrm>
            <a:off x="1752600" y="2324101"/>
            <a:ext cx="8991600" cy="4754563"/>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365125" indent="-246063">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marL="0" indent="0">
              <a:buFont typeface="Georgia" panose="02040502050405020303" pitchFamily="18" charset="0"/>
              <a:buNone/>
              <a:defRPr/>
            </a:pPr>
            <a:r>
              <a:rPr lang="en-US" sz="2000" dirty="0">
                <a:latin typeface="+mj-lt"/>
              </a:rPr>
              <a:t>To construct a line graph, we type: </a:t>
            </a:r>
          </a:p>
          <a:p>
            <a:pPr marL="0" indent="0">
              <a:buFont typeface="Georgia" panose="02040502050405020303" pitchFamily="18" charset="0"/>
              <a:buNone/>
              <a:defRPr/>
            </a:pPr>
            <a:r>
              <a:rPr lang="en-US" sz="2000" b="1" dirty="0" err="1">
                <a:latin typeface="+mj-lt"/>
              </a:rPr>
              <a:t>line.graph</a:t>
            </a:r>
            <a:r>
              <a:rPr lang="en-US" sz="2000" b="1" dirty="0">
                <a:latin typeface="+mj-lt"/>
              </a:rPr>
              <a:t>(</a:t>
            </a:r>
            <a:r>
              <a:rPr lang="en-US" sz="2000" b="1" dirty="0" err="1">
                <a:latin typeface="+mj-lt"/>
              </a:rPr>
              <a:t>NELS$ses</a:t>
            </a:r>
            <a:r>
              <a:rPr lang="en-US" sz="2000" b="1" dirty="0">
                <a:latin typeface="+mj-lt"/>
              </a:rPr>
              <a:t>, main = "Line Graph", </a:t>
            </a:r>
            <a:r>
              <a:rPr lang="en-US" sz="2000" b="1" dirty="0" err="1">
                <a:latin typeface="+mj-lt"/>
              </a:rPr>
              <a:t>xlab</a:t>
            </a:r>
            <a:r>
              <a:rPr lang="en-US" sz="2000" b="1" dirty="0">
                <a:latin typeface="+mj-lt"/>
              </a:rPr>
              <a:t> = "Socio-economic</a:t>
            </a:r>
          </a:p>
          <a:p>
            <a:pPr marL="0" indent="0">
              <a:buFont typeface="Georgia" panose="02040502050405020303" pitchFamily="18" charset="0"/>
              <a:buNone/>
              <a:defRPr/>
            </a:pPr>
            <a:r>
              <a:rPr lang="en-US" sz="2000" b="1" dirty="0">
                <a:latin typeface="+mj-lt"/>
              </a:rPr>
              <a:t>      Status", </a:t>
            </a:r>
            <a:r>
              <a:rPr lang="en-US" sz="2000" b="1" dirty="0" err="1">
                <a:latin typeface="+mj-lt"/>
              </a:rPr>
              <a:t>ylab</a:t>
            </a:r>
            <a:r>
              <a:rPr lang="en-US" sz="2000" b="1" dirty="0">
                <a:latin typeface="+mj-lt"/>
              </a:rPr>
              <a:t> = "Density")                                       </a:t>
            </a:r>
            <a:endParaRPr lang="en-US" sz="2000" dirty="0">
              <a:latin typeface="+mj-lt"/>
            </a:endParaRPr>
          </a:p>
          <a:p>
            <a:pPr marL="0" indent="0">
              <a:buFont typeface="Georgia" panose="02040502050405020303" pitchFamily="18" charset="0"/>
              <a:buNone/>
              <a:defRPr/>
            </a:pPr>
            <a:r>
              <a:rPr lang="en-US" sz="2000" dirty="0">
                <a:latin typeface="+mj-lt"/>
              </a:rPr>
              <a:t>The argument </a:t>
            </a:r>
            <a:r>
              <a:rPr lang="en-US" sz="2000" b="1" dirty="0" err="1">
                <a:latin typeface="+mj-lt"/>
              </a:rPr>
              <a:t>ylab</a:t>
            </a:r>
            <a:r>
              <a:rPr lang="en-US" sz="2000" dirty="0">
                <a:latin typeface="+mj-lt"/>
              </a:rPr>
              <a:t> includes a y-axis (or vertical axis) label.  </a:t>
            </a:r>
          </a:p>
          <a:p>
            <a:pPr marL="0" indent="0">
              <a:buFont typeface="Georgia" panose="02040502050405020303" pitchFamily="18" charset="0"/>
              <a:buNone/>
              <a:defRPr/>
            </a:pPr>
            <a:endParaRPr lang="en-US" sz="2000" dirty="0">
              <a:latin typeface="+mj-lt"/>
            </a:endParaRPr>
          </a:p>
          <a:p>
            <a:pPr marL="0" indent="0">
              <a:buFont typeface="Georgia" panose="02040502050405020303" pitchFamily="18" charset="0"/>
              <a:buNone/>
              <a:defRPr/>
            </a:pPr>
            <a:r>
              <a:rPr lang="en-US" sz="2000" dirty="0">
                <a:latin typeface="+mj-lt"/>
              </a:rPr>
              <a:t>To obtain a smoothed version of the line graph we may type</a:t>
            </a:r>
          </a:p>
          <a:p>
            <a:pPr marL="0" indent="0">
              <a:buFont typeface="Georgia" panose="02040502050405020303" pitchFamily="18" charset="0"/>
              <a:buNone/>
              <a:defRPr/>
            </a:pPr>
            <a:r>
              <a:rPr lang="en-US" sz="2000" dirty="0">
                <a:latin typeface="+mj-lt"/>
              </a:rPr>
              <a:t> </a:t>
            </a:r>
          </a:p>
          <a:p>
            <a:pPr marL="0" indent="0">
              <a:buFont typeface="Georgia" panose="02040502050405020303" pitchFamily="18" charset="0"/>
              <a:buNone/>
              <a:defRPr/>
            </a:pPr>
            <a:r>
              <a:rPr lang="en-US" sz="2000" b="1" dirty="0">
                <a:latin typeface="+mj-lt"/>
              </a:rPr>
              <a:t>plot(density(</a:t>
            </a:r>
            <a:r>
              <a:rPr lang="en-US" sz="2000" b="1" dirty="0" err="1">
                <a:latin typeface="+mj-lt"/>
              </a:rPr>
              <a:t>NELS$ses</a:t>
            </a:r>
            <a:r>
              <a:rPr lang="en-US" sz="2000" b="1" dirty="0">
                <a:latin typeface="+mj-lt"/>
              </a:rPr>
              <a:t>), main = "Density Graph", </a:t>
            </a:r>
            <a:r>
              <a:rPr lang="en-US" sz="2000" b="1" dirty="0" err="1">
                <a:latin typeface="+mj-lt"/>
              </a:rPr>
              <a:t>xlab</a:t>
            </a:r>
            <a:r>
              <a:rPr lang="en-US" sz="2000" b="1" dirty="0">
                <a:latin typeface="+mj-lt"/>
              </a:rPr>
              <a:t> = "Socio</a:t>
            </a:r>
          </a:p>
          <a:p>
            <a:pPr marL="0" indent="0">
              <a:buFont typeface="Georgia" panose="02040502050405020303" pitchFamily="18" charset="0"/>
              <a:buNone/>
              <a:defRPr/>
            </a:pPr>
            <a:r>
              <a:rPr lang="en-US" sz="2000" b="1" dirty="0">
                <a:latin typeface="+mj-lt"/>
              </a:rPr>
              <a:t>      -economic Status")</a:t>
            </a:r>
            <a:r>
              <a:rPr lang="en-US" sz="2000" dirty="0">
                <a:latin typeface="+mj-lt"/>
              </a:rPr>
              <a:t> </a:t>
            </a:r>
          </a:p>
          <a:p>
            <a:pPr marL="0" indent="0">
              <a:buFont typeface="Georgia" panose="02040502050405020303" pitchFamily="18" charset="0"/>
              <a:buNone/>
              <a:defRPr/>
            </a:pPr>
            <a:endParaRPr lang="en-US" sz="2000" dirty="0">
              <a:latin typeface="+mj-lt"/>
            </a:endParaRPr>
          </a:p>
          <a:p>
            <a:pPr marL="0" indent="0">
              <a:buFont typeface="Georgia" panose="02040502050405020303" pitchFamily="18" charset="0"/>
              <a:buNone/>
              <a:defRPr/>
            </a:pPr>
            <a:r>
              <a:rPr lang="en-US" sz="2000" dirty="0">
                <a:latin typeface="+mj-lt"/>
              </a:rPr>
              <a:t>In the </a:t>
            </a:r>
            <a:r>
              <a:rPr lang="en-US" sz="2000" b="1" dirty="0">
                <a:latin typeface="+mj-lt"/>
              </a:rPr>
              <a:t>density</a:t>
            </a:r>
            <a:r>
              <a:rPr lang="en-US" sz="2000" dirty="0">
                <a:latin typeface="+mj-lt"/>
              </a:rPr>
              <a:t> command, the argument </a:t>
            </a:r>
            <a:r>
              <a:rPr lang="en-US" sz="2000" b="1" dirty="0" err="1">
                <a:latin typeface="+mj-lt"/>
              </a:rPr>
              <a:t>bw</a:t>
            </a:r>
            <a:r>
              <a:rPr lang="en-US" sz="2000" b="1" dirty="0">
                <a:latin typeface="+mj-lt"/>
              </a:rPr>
              <a:t> </a:t>
            </a:r>
            <a:r>
              <a:rPr lang="en-US" sz="2000" dirty="0">
                <a:latin typeface="+mj-lt"/>
              </a:rPr>
              <a:t>may be included to change the bandwidth (i.e., the width of the interval of </a:t>
            </a:r>
            <a:r>
              <a:rPr lang="en-US" sz="2000" dirty="0" err="1">
                <a:latin typeface="+mj-lt"/>
              </a:rPr>
              <a:t>ses</a:t>
            </a:r>
            <a:r>
              <a:rPr lang="en-US" sz="2000" dirty="0">
                <a:latin typeface="+mj-lt"/>
              </a:rPr>
              <a:t> values) used for obtaining the proportions.  For less smoothing, we use a smaller bandwidth value (e.g.,</a:t>
            </a:r>
            <a:r>
              <a:rPr lang="en-US" sz="2000" b="1" dirty="0">
                <a:latin typeface="+mj-lt"/>
              </a:rPr>
              <a:t> </a:t>
            </a:r>
            <a:r>
              <a:rPr lang="en-US" sz="2000" b="1" dirty="0" err="1">
                <a:latin typeface="+mj-lt"/>
              </a:rPr>
              <a:t>bw</a:t>
            </a:r>
            <a:r>
              <a:rPr lang="en-US" sz="2000" b="1" dirty="0">
                <a:latin typeface="+mj-lt"/>
              </a:rPr>
              <a:t> = 0.75</a:t>
            </a:r>
            <a:r>
              <a:rPr lang="en-US" sz="2000" dirty="0">
                <a:latin typeface="+mj-lt"/>
              </a:rPr>
              <a:t>).</a:t>
            </a:r>
            <a:r>
              <a:rPr lang="en-US" sz="2000" b="1" dirty="0">
                <a:latin typeface="+mj-lt"/>
              </a:rPr>
              <a:t> </a:t>
            </a:r>
            <a:endParaRPr lang="en-US" sz="2000" dirty="0">
              <a:latin typeface="+mj-lt"/>
            </a:endParaRPr>
          </a:p>
          <a:p>
            <a:pPr>
              <a:spcBef>
                <a:spcPct val="0"/>
              </a:spcBef>
              <a:buClrTx/>
              <a:buFontTx/>
              <a:buNone/>
              <a:defRPr/>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1727222323"/>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4F40B9C-74BA-4847-805C-E2F6B6815D7C}" type="slidenum">
              <a:rPr lang="en-US" altLang="en-US" smtClean="0">
                <a:solidFill>
                  <a:srgbClr val="FFFFFF"/>
                </a:solidFill>
              </a:rPr>
              <a:pPr/>
              <a:t>310</a:t>
            </a:fld>
            <a:endParaRPr lang="en-US" altLang="en-US">
              <a:solidFill>
                <a:srgbClr val="FFFFFF"/>
              </a:solidFill>
            </a:endParaRPr>
          </a:p>
        </p:txBody>
      </p:sp>
      <p:sp>
        <p:nvSpPr>
          <p:cNvPr id="7170" name="Rectangle 2"/>
          <p:cNvSpPr>
            <a:spLocks noGrp="1" noChangeArrowheads="1"/>
          </p:cNvSpPr>
          <p:nvPr>
            <p:ph type="title"/>
          </p:nvPr>
        </p:nvSpPr>
        <p:spPr>
          <a:xfrm>
            <a:off x="1981200" y="609600"/>
            <a:ext cx="8229600" cy="762000"/>
          </a:xfrm>
        </p:spPr>
        <p:txBody>
          <a:bodyPr>
            <a:normAutofit/>
          </a:bodyPr>
          <a:lstStyle/>
          <a:p>
            <a:pPr algn="ctr" eaLnBrk="1" hangingPunct="1">
              <a:defRPr/>
            </a:pPr>
            <a:r>
              <a:rPr lang="en-US" b="1" dirty="0">
                <a:solidFill>
                  <a:schemeClr val="tx1"/>
                </a:solidFill>
                <a:effectLst>
                  <a:outerShdw blurRad="38100" dist="38100" dir="2700000" algn="tl">
                    <a:srgbClr val="FFFFFF"/>
                  </a:outerShdw>
                </a:effectLst>
              </a:rPr>
              <a:t>One-Sample </a:t>
            </a:r>
            <a:r>
              <a:rPr lang="en-US" b="1" i="1" dirty="0">
                <a:solidFill>
                  <a:schemeClr val="tx1"/>
                </a:solidFill>
                <a:effectLst>
                  <a:outerShdw blurRad="38100" dist="38100" dir="2700000" algn="tl">
                    <a:srgbClr val="FFFFFF"/>
                  </a:outerShdw>
                </a:effectLst>
              </a:rPr>
              <a:t>t</a:t>
            </a:r>
            <a:r>
              <a:rPr lang="en-US" b="1" dirty="0">
                <a:solidFill>
                  <a:schemeClr val="tx1"/>
                </a:solidFill>
                <a:effectLst>
                  <a:outerShdw blurRad="38100" dist="38100" dir="2700000" algn="tl">
                    <a:srgbClr val="FFFFFF"/>
                  </a:outerShdw>
                </a:effectLst>
              </a:rPr>
              <a:t>-test</a:t>
            </a:r>
          </a:p>
        </p:txBody>
      </p:sp>
      <p:sp>
        <p:nvSpPr>
          <p:cNvPr id="36868" name="Rectangle 3"/>
          <p:cNvSpPr>
            <a:spLocks noGrp="1" noChangeArrowheads="1"/>
          </p:cNvSpPr>
          <p:nvPr>
            <p:ph idx="1"/>
          </p:nvPr>
        </p:nvSpPr>
        <p:spPr>
          <a:xfrm>
            <a:off x="1981200" y="1447800"/>
            <a:ext cx="8229600" cy="5181600"/>
          </a:xfrm>
        </p:spPr>
        <p:txBody>
          <a:bodyPr/>
          <a:lstStyle/>
          <a:p>
            <a:pPr eaLnBrk="1" hangingPunct="1">
              <a:lnSpc>
                <a:spcPct val="80000"/>
              </a:lnSpc>
              <a:buClr>
                <a:srgbClr val="FF0000"/>
              </a:buClr>
              <a:buFontTx/>
              <a:buChar char="•"/>
            </a:pPr>
            <a:r>
              <a:rPr lang="en-US" altLang="en-US"/>
              <a:t>Design: One sample of scores (e.g., IQ) randomly selected from a normally distributed population of such (IQ) scores.</a:t>
            </a:r>
          </a:p>
          <a:p>
            <a:pPr eaLnBrk="1" hangingPunct="1">
              <a:lnSpc>
                <a:spcPct val="80000"/>
              </a:lnSpc>
              <a:buClr>
                <a:srgbClr val="FF0000"/>
              </a:buClr>
              <a:buFont typeface="Georgia" panose="02040502050405020303" pitchFamily="18" charset="0"/>
              <a:buNone/>
            </a:pPr>
            <a:endParaRPr lang="en-US" altLang="en-US"/>
          </a:p>
          <a:p>
            <a:pPr eaLnBrk="1" hangingPunct="1">
              <a:lnSpc>
                <a:spcPct val="80000"/>
              </a:lnSpc>
              <a:buClr>
                <a:srgbClr val="FF0000"/>
              </a:buClr>
              <a:buFontTx/>
              <a:buChar char="•"/>
            </a:pPr>
            <a:r>
              <a:rPr lang="en-US" altLang="en-US" sz="2600"/>
              <a:t>Question of Interest:  Is the mean of the population from which the sample has been randomly selected different from (or greater than or less than) some particular value, c?</a:t>
            </a:r>
          </a:p>
          <a:p>
            <a:pPr eaLnBrk="1" hangingPunct="1">
              <a:lnSpc>
                <a:spcPct val="80000"/>
              </a:lnSpc>
              <a:buClr>
                <a:srgbClr val="FF0000"/>
              </a:buClr>
              <a:buFont typeface="Georgia" panose="02040502050405020303" pitchFamily="18" charset="0"/>
              <a:buNone/>
            </a:pPr>
            <a:endParaRPr lang="en-US" altLang="en-US" sz="2600"/>
          </a:p>
          <a:p>
            <a:pPr eaLnBrk="1" hangingPunct="1">
              <a:lnSpc>
                <a:spcPct val="80000"/>
              </a:lnSpc>
              <a:buClr>
                <a:srgbClr val="FF0000"/>
              </a:buClr>
              <a:buFontTx/>
              <a:buChar char="•"/>
            </a:pPr>
            <a:r>
              <a:rPr lang="en-US" altLang="en-US" sz="2600"/>
              <a:t>Example: Is the mean IQ of freshmen at this institution different from 100? </a:t>
            </a:r>
          </a:p>
          <a:p>
            <a:pPr eaLnBrk="1" hangingPunct="1">
              <a:lnSpc>
                <a:spcPct val="80000"/>
              </a:lnSpc>
              <a:buClr>
                <a:srgbClr val="FF0000"/>
              </a:buClr>
              <a:buFont typeface="Georgia" panose="02040502050405020303" pitchFamily="18" charset="0"/>
              <a:buNone/>
            </a:pPr>
            <a:endParaRPr lang="en-US" altLang="en-US" sz="2600"/>
          </a:p>
          <a:p>
            <a:pPr eaLnBrk="1" hangingPunct="1">
              <a:lnSpc>
                <a:spcPct val="80000"/>
              </a:lnSpc>
              <a:buClr>
                <a:srgbClr val="FF0000"/>
              </a:buClr>
              <a:buFontTx/>
              <a:buChar char="•"/>
            </a:pPr>
            <a:r>
              <a:rPr lang="en-US" altLang="en-US" sz="2600"/>
              <a:t>Select a randomly selected sample of say, N=100 freshmen; record their IQ’s, and compute the       and      </a:t>
            </a:r>
          </a:p>
        </p:txBody>
      </p:sp>
      <p:sp>
        <p:nvSpPr>
          <p:cNvPr id="36869" name="Rectangle 2"/>
          <p:cNvSpPr>
            <a:spLocks noChangeArrowheads="1"/>
          </p:cNvSpPr>
          <p:nvPr/>
        </p:nvSpPr>
        <p:spPr bwMode="auto">
          <a:xfrm>
            <a:off x="152400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pic>
        <p:nvPicPr>
          <p:cNvPr id="36870" name="Picture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952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Rectangle 4"/>
          <p:cNvSpPr>
            <a:spLocks noChangeArrowheads="1"/>
          </p:cNvSpPr>
          <p:nvPr/>
        </p:nvSpPr>
        <p:spPr bwMode="auto">
          <a:xfrm>
            <a:off x="152400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pic>
        <p:nvPicPr>
          <p:cNvPr id="36872"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952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Rectangle 6"/>
          <p:cNvSpPr>
            <a:spLocks noChangeArrowheads="1"/>
          </p:cNvSpPr>
          <p:nvPr/>
        </p:nvSpPr>
        <p:spPr bwMode="auto">
          <a:xfrm>
            <a:off x="152400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pic>
        <p:nvPicPr>
          <p:cNvPr id="36874"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39200" y="5867400"/>
            <a:ext cx="3048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875" name="Object 7"/>
          <p:cNvGraphicFramePr>
            <a:graphicFrameLocks noChangeAspect="1"/>
          </p:cNvGraphicFramePr>
          <p:nvPr/>
        </p:nvGraphicFramePr>
        <p:xfrm>
          <a:off x="2438400" y="6172200"/>
          <a:ext cx="400050" cy="533400"/>
        </p:xfrm>
        <a:graphic>
          <a:graphicData uri="http://schemas.openxmlformats.org/presentationml/2006/ole">
            <mc:AlternateContent xmlns:mc="http://schemas.openxmlformats.org/markup-compatibility/2006">
              <mc:Choice xmlns:v="urn:schemas-microsoft-com:vml" Requires="v">
                <p:oleObj name="Equation" r:id="rId4" imgW="152202" imgH="177569" progId="Equation.3">
                  <p:embed/>
                </p:oleObj>
              </mc:Choice>
              <mc:Fallback>
                <p:oleObj name="Equation" r:id="rId4" imgW="152202" imgH="177569" progId="Equation.3">
                  <p:embed/>
                  <p:pic>
                    <p:nvPicPr>
                      <p:cNvPr id="3687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6172200"/>
                        <a:ext cx="4000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82309895"/>
      </p:ext>
    </p:extLst>
  </p:cSld>
  <p:clrMapOvr>
    <a:masterClrMapping/>
  </p:clrMapOvr>
  <p:transition>
    <p:fade thruBlk="1"/>
  </p:transition>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AD2E5B-9E8C-477B-82FD-BCED9B3FD27F}" type="slidenum">
              <a:rPr lang="en-US" altLang="en-US" smtClean="0">
                <a:solidFill>
                  <a:srgbClr val="FFFFFF"/>
                </a:solidFill>
              </a:rPr>
              <a:pPr/>
              <a:t>311</a:t>
            </a:fld>
            <a:endParaRPr lang="en-US" altLang="en-US">
              <a:solidFill>
                <a:srgbClr val="FFFFFF"/>
              </a:solidFill>
            </a:endParaRPr>
          </a:p>
        </p:txBody>
      </p:sp>
      <p:sp>
        <p:nvSpPr>
          <p:cNvPr id="28674" name="Rectangle 2"/>
          <p:cNvSpPr>
            <a:spLocks noGrp="1" noChangeArrowheads="1"/>
          </p:cNvSpPr>
          <p:nvPr>
            <p:ph type="title" idx="4294967295"/>
          </p:nvPr>
        </p:nvSpPr>
        <p:spPr>
          <a:xfrm>
            <a:off x="1981200" y="533400"/>
            <a:ext cx="8229600" cy="685800"/>
          </a:xfrm>
        </p:spPr>
        <p:txBody>
          <a:bodyPr>
            <a:normAutofit fontScale="90000"/>
          </a:bodyPr>
          <a:lstStyle/>
          <a:p>
            <a:pPr algn="ctr" eaLnBrk="1" hangingPunct="1">
              <a:defRPr/>
            </a:pPr>
            <a:r>
              <a:rPr lang="en-US" b="1" dirty="0">
                <a:solidFill>
                  <a:schemeClr val="tx1"/>
                </a:solidFill>
              </a:rPr>
              <a:t>One-Sample </a:t>
            </a:r>
            <a:r>
              <a:rPr lang="en-US" b="1" i="1" dirty="0">
                <a:solidFill>
                  <a:schemeClr val="tx1"/>
                </a:solidFill>
              </a:rPr>
              <a:t>t</a:t>
            </a:r>
            <a:r>
              <a:rPr lang="en-US" b="1" dirty="0">
                <a:solidFill>
                  <a:schemeClr val="tx1"/>
                </a:solidFill>
              </a:rPr>
              <a:t>-test: Example 1</a:t>
            </a:r>
          </a:p>
        </p:txBody>
      </p:sp>
      <p:sp>
        <p:nvSpPr>
          <p:cNvPr id="14339" name="Rectangle 3"/>
          <p:cNvSpPr>
            <a:spLocks noGrp="1" noChangeArrowheads="1"/>
          </p:cNvSpPr>
          <p:nvPr>
            <p:ph idx="4294967295"/>
          </p:nvPr>
        </p:nvSpPr>
        <p:spPr>
          <a:xfrm>
            <a:off x="1752600" y="1295400"/>
            <a:ext cx="8458200" cy="5278438"/>
          </a:xfrm>
        </p:spPr>
        <p:txBody>
          <a:bodyPr/>
          <a:lstStyle/>
          <a:p>
            <a:pPr eaLnBrk="1" hangingPunct="1">
              <a:lnSpc>
                <a:spcPct val="80000"/>
              </a:lnSpc>
              <a:buClr>
                <a:srgbClr val="FF0000"/>
              </a:buClr>
              <a:buFontTx/>
              <a:buChar char="•"/>
            </a:pPr>
            <a:r>
              <a:rPr lang="en-US" altLang="en-US" b="1"/>
              <a:t>Example 1: </a:t>
            </a:r>
            <a:r>
              <a:rPr lang="en-US" altLang="en-US"/>
              <a:t>Is the mean IQ of freshmen at this institution different from 100?</a:t>
            </a:r>
            <a:r>
              <a:rPr lang="en-US" altLang="en-US">
                <a:solidFill>
                  <a:srgbClr val="FF0000"/>
                </a:solidFill>
              </a:rPr>
              <a:t> </a:t>
            </a:r>
          </a:p>
          <a:p>
            <a:pPr eaLnBrk="1" hangingPunct="1">
              <a:lnSpc>
                <a:spcPct val="80000"/>
              </a:lnSpc>
              <a:buClr>
                <a:srgbClr val="FF0000"/>
              </a:buClr>
              <a:buFont typeface="Georgia" panose="02040502050405020303" pitchFamily="18" charset="0"/>
              <a:buNone/>
            </a:pPr>
            <a:endParaRPr lang="en-US" altLang="en-US"/>
          </a:p>
          <a:p>
            <a:pPr eaLnBrk="1" hangingPunct="1">
              <a:lnSpc>
                <a:spcPct val="80000"/>
              </a:lnSpc>
              <a:buClr>
                <a:srgbClr val="FF0000"/>
              </a:buClr>
              <a:buFontTx/>
              <a:buChar char="•"/>
            </a:pPr>
            <a:r>
              <a:rPr lang="en-US" altLang="en-US"/>
              <a:t>Select a randomly selected sample of say, N=100 freshmen; record their IQ’s, and compute     and      .</a:t>
            </a:r>
          </a:p>
          <a:p>
            <a:pPr eaLnBrk="1" hangingPunct="1">
              <a:lnSpc>
                <a:spcPct val="80000"/>
              </a:lnSpc>
              <a:buClr>
                <a:srgbClr val="FF0000"/>
              </a:buClr>
              <a:buFont typeface="Georgia" panose="02040502050405020303" pitchFamily="18" charset="0"/>
              <a:buNone/>
            </a:pPr>
            <a:endParaRPr lang="en-US" altLang="en-US"/>
          </a:p>
          <a:p>
            <a:pPr eaLnBrk="1" hangingPunct="1">
              <a:lnSpc>
                <a:spcPct val="80000"/>
              </a:lnSpc>
              <a:buClr>
                <a:srgbClr val="FF0000"/>
              </a:buClr>
              <a:buFontTx/>
              <a:buChar char="•"/>
            </a:pPr>
            <a:r>
              <a:rPr lang="en-US" altLang="en-US"/>
              <a:t>Assume the population of IQ scores for freshmen is normally distributed, an underlying assumption of this </a:t>
            </a:r>
            <a:r>
              <a:rPr lang="en-US" altLang="en-US" i="1"/>
              <a:t>t</a:t>
            </a:r>
            <a:r>
              <a:rPr lang="en-US" altLang="en-US"/>
              <a:t>-test.</a:t>
            </a:r>
          </a:p>
          <a:p>
            <a:pPr eaLnBrk="1" hangingPunct="1">
              <a:lnSpc>
                <a:spcPct val="80000"/>
              </a:lnSpc>
              <a:buClr>
                <a:srgbClr val="FF0000"/>
              </a:buClr>
              <a:buFont typeface="Georgia" panose="02040502050405020303" pitchFamily="18" charset="0"/>
              <a:buNone/>
            </a:pPr>
            <a:endParaRPr lang="en-US" altLang="en-US"/>
          </a:p>
          <a:p>
            <a:pPr eaLnBrk="1" hangingPunct="1">
              <a:lnSpc>
                <a:spcPct val="80000"/>
              </a:lnSpc>
              <a:buClr>
                <a:srgbClr val="FF0000"/>
              </a:buClr>
              <a:buFontTx/>
              <a:buChar char="•"/>
            </a:pPr>
            <a:r>
              <a:rPr lang="en-US" altLang="en-US"/>
              <a:t>Type </a:t>
            </a:r>
            <a:r>
              <a:rPr lang="en-US" altLang="en-US">
                <a:latin typeface="Times New Roman" panose="02020603050405020304" pitchFamily="18" charset="0"/>
                <a:cs typeface="Times New Roman" panose="02020603050405020304" pitchFamily="18" charset="0"/>
              </a:rPr>
              <a:t>of test:  Two-tailed, one sample </a:t>
            </a:r>
            <a:r>
              <a:rPr lang="en-US" altLang="en-US" i="1">
                <a:latin typeface="Times New Roman" panose="02020603050405020304" pitchFamily="18" charset="0"/>
                <a:cs typeface="Times New Roman" panose="02020603050405020304" pitchFamily="18" charset="0"/>
              </a:rPr>
              <a:t>t</a:t>
            </a:r>
            <a:r>
              <a:rPr lang="en-US" altLang="en-US">
                <a:latin typeface="Times New Roman" panose="02020603050405020304" pitchFamily="18" charset="0"/>
                <a:cs typeface="Times New Roman" panose="02020603050405020304" pitchFamily="18" charset="0"/>
              </a:rPr>
              <a:t>-test.</a:t>
            </a:r>
          </a:p>
          <a:p>
            <a:pPr eaLnBrk="1" hangingPunct="1">
              <a:lnSpc>
                <a:spcPct val="80000"/>
              </a:lnSpc>
              <a:buClr>
                <a:srgbClr val="FF0000"/>
              </a:buClr>
              <a:buFontTx/>
              <a:buChar char="•"/>
            </a:pPr>
            <a:endParaRPr lang="en-US" altLang="en-US">
              <a:latin typeface="Times New Roman" panose="02020603050405020304" pitchFamily="18" charset="0"/>
              <a:cs typeface="Times New Roman" panose="02020603050405020304" pitchFamily="18" charset="0"/>
            </a:endParaRPr>
          </a:p>
          <a:p>
            <a:pPr eaLnBrk="1" hangingPunct="1">
              <a:buFontTx/>
              <a:buNone/>
            </a:pPr>
            <a:endParaRPr lang="en-US" altLang="en-US" sz="2000"/>
          </a:p>
        </p:txBody>
      </p:sp>
      <p:pic>
        <p:nvPicPr>
          <p:cNvPr id="38917"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8200" y="2743200"/>
            <a:ext cx="3048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18" name="Object 4"/>
          <p:cNvGraphicFramePr>
            <a:graphicFrameLocks noChangeAspect="1"/>
          </p:cNvGraphicFramePr>
          <p:nvPr/>
        </p:nvGraphicFramePr>
        <p:xfrm>
          <a:off x="9448801" y="2667000"/>
          <a:ext cx="434975" cy="508000"/>
        </p:xfrm>
        <a:graphic>
          <a:graphicData uri="http://schemas.openxmlformats.org/presentationml/2006/ole">
            <mc:AlternateContent xmlns:mc="http://schemas.openxmlformats.org/markup-compatibility/2006">
              <mc:Choice xmlns:v="urn:schemas-microsoft-com:vml" Requires="v">
                <p:oleObj name="Equation" r:id="rId4" imgW="152202" imgH="177569" progId="Equation.3">
                  <p:embed/>
                </p:oleObj>
              </mc:Choice>
              <mc:Fallback>
                <p:oleObj name="Equation" r:id="rId4" imgW="152202" imgH="177569" progId="Equation.3">
                  <p:embed/>
                  <p:pic>
                    <p:nvPicPr>
                      <p:cNvPr id="3891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8801" y="2667000"/>
                        <a:ext cx="43497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9561520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fade">
                                      <p:cBhvr>
                                        <p:cTn id="12" dur="500"/>
                                        <p:tgtEl>
                                          <p:spTgt spid="14339">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animEffect transition="in" filter="fade">
                                      <p:cBhvr>
                                        <p:cTn id="15" dur="500"/>
                                        <p:tgtEl>
                                          <p:spTgt spid="14339">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339">
                                            <p:txEl>
                                              <p:pRg st="6" end="6"/>
                                            </p:txEl>
                                          </p:spTgt>
                                        </p:tgtEl>
                                        <p:attrNameLst>
                                          <p:attrName>style.visibility</p:attrName>
                                        </p:attrNameLst>
                                      </p:cBhvr>
                                      <p:to>
                                        <p:strVal val="visible"/>
                                      </p:to>
                                    </p:set>
                                    <p:animEffect transition="in" filter="fade">
                                      <p:cBhvr>
                                        <p:cTn id="18" dur="500"/>
                                        <p:tgtEl>
                                          <p:spTgt spid="14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1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C58AD7A-9021-4E78-8E0D-155620BE1755}" type="slidenum">
              <a:rPr lang="en-US" altLang="en-US" smtClean="0">
                <a:solidFill>
                  <a:srgbClr val="FFFFFF"/>
                </a:solidFill>
              </a:rPr>
              <a:pPr/>
              <a:t>312</a:t>
            </a:fld>
            <a:endParaRPr lang="en-US" altLang="en-US">
              <a:solidFill>
                <a:srgbClr val="FFFFFF"/>
              </a:solidFill>
            </a:endParaRPr>
          </a:p>
        </p:txBody>
      </p:sp>
      <p:sp>
        <p:nvSpPr>
          <p:cNvPr id="40963" name="Rectangle 2"/>
          <p:cNvSpPr>
            <a:spLocks noGrp="1" noChangeArrowheads="1"/>
          </p:cNvSpPr>
          <p:nvPr>
            <p:ph type="title" idx="4294967295"/>
          </p:nvPr>
        </p:nvSpPr>
        <p:spPr>
          <a:xfrm>
            <a:off x="1981200" y="609600"/>
            <a:ext cx="8229600" cy="1066800"/>
          </a:xfrm>
        </p:spPr>
        <p:txBody>
          <a:bodyPr/>
          <a:lstStyle/>
          <a:p>
            <a:pPr algn="ctr" eaLnBrk="1" hangingPunct="1"/>
            <a:r>
              <a:rPr lang="en-US" altLang="en-US" sz="3200" b="1">
                <a:solidFill>
                  <a:schemeClr val="tx1"/>
                </a:solidFill>
                <a:latin typeface="Times New Roman" panose="02020603050405020304" pitchFamily="18" charset="0"/>
                <a:cs typeface="Times New Roman" panose="02020603050405020304" pitchFamily="18" charset="0"/>
              </a:rPr>
              <a:t>Example 1: </a:t>
            </a:r>
            <a:r>
              <a:rPr lang="en-US" altLang="en-US" sz="3200">
                <a:solidFill>
                  <a:schemeClr val="tx1"/>
                </a:solidFill>
              </a:rPr>
              <a:t>Is the mean IQ of freshmen at this institution different from 100? </a:t>
            </a:r>
            <a:endParaRPr lang="en-US" altLang="en-US" sz="3200">
              <a:solidFill>
                <a:schemeClr val="tx1"/>
              </a:solidFill>
              <a:latin typeface="Times New Roman" panose="02020603050405020304" pitchFamily="18" charset="0"/>
              <a:cs typeface="Times New Roman" panose="02020603050405020304" pitchFamily="18" charset="0"/>
            </a:endParaRPr>
          </a:p>
        </p:txBody>
      </p:sp>
      <p:sp>
        <p:nvSpPr>
          <p:cNvPr id="14339" name="Rectangle 3"/>
          <p:cNvSpPr>
            <a:spLocks noGrp="1" noChangeArrowheads="1"/>
          </p:cNvSpPr>
          <p:nvPr>
            <p:ph idx="4294967295"/>
          </p:nvPr>
        </p:nvSpPr>
        <p:spPr>
          <a:xfrm>
            <a:off x="1752600" y="1828800"/>
            <a:ext cx="8458200" cy="4745038"/>
          </a:xfrm>
        </p:spPr>
        <p:txBody>
          <a:bodyPr/>
          <a:lstStyle/>
          <a:p>
            <a:pPr eaLnBrk="1" hangingPunct="1">
              <a:buFont typeface="Georgia" panose="02040502050405020303" pitchFamily="18" charset="0"/>
              <a:buNone/>
            </a:pPr>
            <a:r>
              <a:rPr lang="en-US" altLang="en-US">
                <a:latin typeface="Times New Roman" panose="02020603050405020304" pitchFamily="18" charset="0"/>
                <a:cs typeface="Times New Roman" panose="02020603050405020304" pitchFamily="18" charset="0"/>
              </a:rPr>
              <a:t>Using a </a:t>
            </a:r>
            <a:r>
              <a:rPr lang="en-US" altLang="en-US" i="1">
                <a:latin typeface="Times New Roman" panose="02020603050405020304" pitchFamily="18" charset="0"/>
                <a:cs typeface="Times New Roman" panose="02020603050405020304" pitchFamily="18" charset="0"/>
              </a:rPr>
              <a:t>Confidence Interval </a:t>
            </a:r>
            <a:r>
              <a:rPr lang="en-US" altLang="en-US">
                <a:latin typeface="Times New Roman" panose="02020603050405020304" pitchFamily="18" charset="0"/>
                <a:cs typeface="Times New Roman" panose="02020603050405020304" pitchFamily="18" charset="0"/>
              </a:rPr>
              <a:t>Approach:</a:t>
            </a:r>
          </a:p>
          <a:p>
            <a:pPr eaLnBrk="1" hangingPunct="1">
              <a:buFont typeface="Georgia" panose="02040502050405020303" pitchFamily="18" charset="0"/>
              <a:buNone/>
            </a:pPr>
            <a:endParaRPr lang="en-US" altLang="en-US">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r>
              <a:rPr lang="en-US" altLang="en-US">
                <a:latin typeface="Times New Roman" panose="02020603050405020304" pitchFamily="18" charset="0"/>
                <a:cs typeface="Times New Roman" panose="02020603050405020304" pitchFamily="18" charset="0"/>
              </a:rPr>
              <a:t>Assume that       = 105 and that       = 15. </a:t>
            </a:r>
          </a:p>
          <a:p>
            <a:pPr eaLnBrk="1" hangingPunct="1">
              <a:buFont typeface="Georgia" panose="02040502050405020303" pitchFamily="18" charset="0"/>
              <a:buNone/>
            </a:pPr>
            <a:endParaRPr lang="en-US" altLang="en-US">
              <a:latin typeface="Times New Roman" panose="02020603050405020304" pitchFamily="18" charset="0"/>
              <a:cs typeface="Times New Roman" panose="02020603050405020304" pitchFamily="18" charset="0"/>
            </a:endParaRPr>
          </a:p>
          <a:p>
            <a:pPr eaLnBrk="1" hangingPunct="1">
              <a:buFont typeface="Symbol" panose="05050102010706020507" pitchFamily="18" charset="2"/>
              <a:buChar char="Þ"/>
            </a:pPr>
            <a:r>
              <a:rPr lang="en-US" altLang="en-US">
                <a:latin typeface="Times New Roman" panose="02020603050405020304" pitchFamily="18" charset="0"/>
                <a:cs typeface="Times New Roman" panose="02020603050405020304" pitchFamily="18" charset="0"/>
              </a:rPr>
              <a:t>          =         = 1.5; t</a:t>
            </a:r>
            <a:r>
              <a:rPr lang="en-US" altLang="en-US" baseline="-25000">
                <a:latin typeface="Times New Roman" panose="02020603050405020304" pitchFamily="18" charset="0"/>
                <a:cs typeface="Times New Roman" panose="02020603050405020304" pitchFamily="18" charset="0"/>
              </a:rPr>
              <a:t>c </a:t>
            </a:r>
            <a:r>
              <a:rPr lang="en-US" altLang="en-US">
                <a:latin typeface="Times New Roman" panose="02020603050405020304" pitchFamily="18" charset="0"/>
                <a:cs typeface="Times New Roman" panose="02020603050405020304" pitchFamily="18" charset="0"/>
              </a:rPr>
              <a:t>= 1.985 (</a:t>
            </a:r>
            <a:r>
              <a:rPr lang="el-GR" altLang="en-US" sz="2400">
                <a:latin typeface="Times New Roman" panose="02020603050405020304" pitchFamily="18" charset="0"/>
                <a:cs typeface="Times New Roman" panose="02020603050405020304" pitchFamily="18" charset="0"/>
              </a:rPr>
              <a:t>α</a:t>
            </a:r>
            <a:r>
              <a:rPr lang="en-US" altLang="en-US" sz="2400">
                <a:latin typeface="Times New Roman" panose="02020603050405020304" pitchFamily="18" charset="0"/>
                <a:cs typeface="Times New Roman" panose="02020603050405020304" pitchFamily="18" charset="0"/>
              </a:rPr>
              <a:t>=.05,two-tailed; </a:t>
            </a:r>
            <a:r>
              <a:rPr lang="en-US" altLang="en-US" sz="2400" i="1">
                <a:latin typeface="Times New Roman" panose="02020603050405020304" pitchFamily="18" charset="0"/>
                <a:cs typeface="Times New Roman" panose="02020603050405020304" pitchFamily="18" charset="0"/>
              </a:rPr>
              <a:t>df</a:t>
            </a:r>
            <a:r>
              <a:rPr lang="en-US" altLang="en-US" sz="2400">
                <a:latin typeface="Times New Roman" panose="02020603050405020304" pitchFamily="18" charset="0"/>
                <a:cs typeface="Times New Roman" panose="02020603050405020304" pitchFamily="18" charset="0"/>
              </a:rPr>
              <a:t>=99)</a:t>
            </a:r>
          </a:p>
          <a:p>
            <a:pPr eaLnBrk="1" hangingPunct="1">
              <a:buFont typeface="Georgia" panose="02040502050405020303" pitchFamily="18" charset="0"/>
              <a:buNone/>
            </a:pPr>
            <a:endParaRPr lang="en-US" altLang="en-US">
              <a:latin typeface="Times New Roman" panose="02020603050405020304" pitchFamily="18" charset="0"/>
              <a:cs typeface="Times New Roman" panose="02020603050405020304" pitchFamily="18" charset="0"/>
            </a:endParaRPr>
          </a:p>
          <a:p>
            <a:pPr eaLnBrk="1" hangingPunct="1">
              <a:buFont typeface="Symbol" panose="05050102010706020507" pitchFamily="18" charset="2"/>
              <a:buChar char="Þ"/>
            </a:pPr>
            <a:r>
              <a:rPr lang="en-US" altLang="en-US">
                <a:latin typeface="Times New Roman" panose="02020603050405020304" pitchFamily="18" charset="0"/>
                <a:cs typeface="Times New Roman" panose="02020603050405020304" pitchFamily="18" charset="0"/>
              </a:rPr>
              <a:t>Upper Limit =        + </a:t>
            </a:r>
            <a:r>
              <a:rPr lang="en-US" altLang="en-US" sz="3200">
                <a:latin typeface="Times New Roman" panose="02020603050405020304" pitchFamily="18" charset="0"/>
                <a:cs typeface="Times New Roman" panose="02020603050405020304" pitchFamily="18" charset="0"/>
              </a:rPr>
              <a:t>t</a:t>
            </a:r>
            <a:r>
              <a:rPr lang="en-US" altLang="en-US" sz="3200" baseline="-25000">
                <a:latin typeface="Times New Roman" panose="02020603050405020304" pitchFamily="18" charset="0"/>
                <a:cs typeface="Times New Roman" panose="02020603050405020304" pitchFamily="18" charset="0"/>
              </a:rPr>
              <a:t>c          </a:t>
            </a:r>
            <a:r>
              <a:rPr lang="en-US" altLang="en-US">
                <a:latin typeface="Times New Roman" panose="02020603050405020304" pitchFamily="18" charset="0"/>
                <a:cs typeface="Times New Roman" panose="02020603050405020304" pitchFamily="18" charset="0"/>
              </a:rPr>
              <a:t>= 105+1.985(1.5)=107.98</a:t>
            </a:r>
          </a:p>
          <a:p>
            <a:pPr eaLnBrk="1" hangingPunct="1">
              <a:buFont typeface="Symbol" panose="05050102010706020507" pitchFamily="18" charset="2"/>
              <a:buChar char="Þ"/>
            </a:pPr>
            <a:endParaRPr lang="en-US" altLang="en-US">
              <a:latin typeface="Times New Roman" panose="02020603050405020304" pitchFamily="18" charset="0"/>
              <a:cs typeface="Times New Roman" panose="02020603050405020304" pitchFamily="18" charset="0"/>
            </a:endParaRPr>
          </a:p>
          <a:p>
            <a:pPr eaLnBrk="1" hangingPunct="1">
              <a:buFont typeface="Symbol" panose="05050102010706020507" pitchFamily="18" charset="2"/>
              <a:buChar char="Þ"/>
            </a:pPr>
            <a:r>
              <a:rPr lang="en-US" altLang="en-US">
                <a:latin typeface="Times New Roman" panose="02020603050405020304" pitchFamily="18" charset="0"/>
                <a:cs typeface="Times New Roman" panose="02020603050405020304" pitchFamily="18" charset="0"/>
              </a:rPr>
              <a:t>Lower Limit = 	     -  </a:t>
            </a:r>
            <a:r>
              <a:rPr lang="en-US" altLang="en-US" sz="3200">
                <a:latin typeface="Times New Roman" panose="02020603050405020304" pitchFamily="18" charset="0"/>
                <a:cs typeface="Times New Roman" panose="02020603050405020304" pitchFamily="18" charset="0"/>
              </a:rPr>
              <a:t>t</a:t>
            </a:r>
            <a:r>
              <a:rPr lang="en-US" altLang="en-US" sz="3200" baseline="-25000">
                <a:latin typeface="Times New Roman" panose="02020603050405020304" pitchFamily="18" charset="0"/>
                <a:cs typeface="Times New Roman" panose="02020603050405020304" pitchFamily="18" charset="0"/>
              </a:rPr>
              <a:t>c </a:t>
            </a:r>
            <a:r>
              <a:rPr lang="en-US" altLang="en-US">
                <a:latin typeface="Times New Roman" panose="02020603050405020304" pitchFamily="18" charset="0"/>
                <a:cs typeface="Times New Roman" panose="02020603050405020304" pitchFamily="18" charset="0"/>
              </a:rPr>
              <a:t>       = 105-1.985(1.5)=102.02</a:t>
            </a:r>
          </a:p>
          <a:p>
            <a:pPr eaLnBrk="1" hangingPunct="1">
              <a:buFont typeface="Symbol" panose="05050102010706020507" pitchFamily="18" charset="2"/>
              <a:buChar char="Þ"/>
            </a:pPr>
            <a:endParaRPr lang="en-US" altLang="en-US">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r>
              <a:rPr lang="en-US" altLang="en-US">
                <a:latin typeface="Times New Roman" panose="02020603050405020304" pitchFamily="18" charset="0"/>
                <a:cs typeface="Times New Roman" panose="02020603050405020304" pitchFamily="18" charset="0"/>
              </a:rPr>
              <a:t>H</a:t>
            </a:r>
            <a:r>
              <a:rPr lang="en-US" altLang="en-US" baseline="-25000">
                <a:latin typeface="Times New Roman" panose="02020603050405020304" pitchFamily="18" charset="0"/>
                <a:cs typeface="Times New Roman" panose="02020603050405020304" pitchFamily="18" charset="0"/>
              </a:rPr>
              <a:t>0</a:t>
            </a:r>
            <a:r>
              <a:rPr lang="en-US" altLang="en-US">
                <a:latin typeface="Times New Roman" panose="02020603050405020304" pitchFamily="18" charset="0"/>
                <a:cs typeface="Times New Roman" panose="02020603050405020304" pitchFamily="18" charset="0"/>
              </a:rPr>
              <a:t>:</a:t>
            </a:r>
            <a:r>
              <a:rPr lang="en-US" altLang="en-US"/>
              <a:t> </a:t>
            </a:r>
            <a:r>
              <a:rPr lang="en-US" altLang="en-US">
                <a:latin typeface="Symbol" panose="05050102010706020507" pitchFamily="18" charset="2"/>
              </a:rPr>
              <a:t>m = 1200</a:t>
            </a:r>
          </a:p>
          <a:p>
            <a:pPr eaLnBrk="1" hangingPunct="1">
              <a:buFont typeface="Georgia" panose="02040502050405020303" pitchFamily="18" charset="0"/>
              <a:buNone/>
            </a:pPr>
            <a:r>
              <a:rPr lang="en-US" altLang="en-US">
                <a:latin typeface="Times New Roman" panose="02020603050405020304" pitchFamily="18" charset="0"/>
                <a:cs typeface="Times New Roman" panose="02020603050405020304" pitchFamily="18" charset="0"/>
              </a:rPr>
              <a:t>H</a:t>
            </a:r>
            <a:r>
              <a:rPr lang="en-US" altLang="en-US" baseline="-25000">
                <a:latin typeface="Times New Roman" panose="02020603050405020304" pitchFamily="18" charset="0"/>
                <a:cs typeface="Times New Roman" panose="02020603050405020304" pitchFamily="18" charset="0"/>
              </a:rPr>
              <a:t>1</a:t>
            </a:r>
            <a:r>
              <a:rPr lang="en-US" altLang="en-US">
                <a:latin typeface="Times New Roman" panose="02020603050405020304" pitchFamily="18" charset="0"/>
                <a:cs typeface="Times New Roman" panose="02020603050405020304" pitchFamily="18" charset="0"/>
              </a:rPr>
              <a:t>:</a:t>
            </a:r>
            <a:r>
              <a:rPr lang="en-US" altLang="en-US">
                <a:latin typeface="Symbol" panose="05050102010706020507" pitchFamily="18" charset="2"/>
              </a:rPr>
              <a:t> m </a:t>
            </a:r>
            <a:r>
              <a:rPr lang="en-US" altLang="en-US">
                <a:latin typeface="Times New Roman" panose="02020603050405020304" pitchFamily="18" charset="0"/>
              </a:rPr>
              <a:t>≠ 1200</a:t>
            </a:r>
            <a:endParaRPr lang="en-US" altLang="en-US">
              <a:latin typeface="Times New Roman" panose="02020603050405020304" pitchFamily="18" charset="0"/>
              <a:cs typeface="Times New Roman" panose="02020603050405020304" pitchFamily="18" charset="0"/>
            </a:endParaRPr>
          </a:p>
          <a:p>
            <a:pPr eaLnBrk="1" hangingPunct="1">
              <a:buFontTx/>
              <a:buNone/>
            </a:pPr>
            <a:endParaRPr lang="en-US" altLang="en-US" sz="2000"/>
          </a:p>
        </p:txBody>
      </p:sp>
      <p:pic>
        <p:nvPicPr>
          <p:cNvPr id="40965"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400" y="2819400"/>
            <a:ext cx="3048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Rectangle 5"/>
          <p:cNvSpPr>
            <a:spLocks noChangeArrowheads="1"/>
          </p:cNvSpPr>
          <p:nvPr/>
        </p:nvSpPr>
        <p:spPr bwMode="auto">
          <a:xfrm>
            <a:off x="152400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pic>
        <p:nvPicPr>
          <p:cNvPr id="40967"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4600" y="3505200"/>
            <a:ext cx="5095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Rectangle 6"/>
          <p:cNvSpPr>
            <a:spLocks noChangeArrowheads="1"/>
          </p:cNvSpPr>
          <p:nvPr/>
        </p:nvSpPr>
        <p:spPr bwMode="auto">
          <a:xfrm>
            <a:off x="1524000" y="8286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spcBef>
                <a:spcPct val="0"/>
              </a:spcBef>
              <a:buClrTx/>
              <a:buFontTx/>
              <a:buNone/>
            </a:pPr>
            <a:endParaRPr lang="en-US" altLang="en-US" sz="1800">
              <a:latin typeface="Arial" panose="020B0604020202020204" pitchFamily="34" charset="0"/>
            </a:endParaRPr>
          </a:p>
        </p:txBody>
      </p:sp>
      <p:sp>
        <p:nvSpPr>
          <p:cNvPr id="40969" name="Rectangle 8"/>
          <p:cNvSpPr>
            <a:spLocks noChangeArrowheads="1"/>
          </p:cNvSpPr>
          <p:nvPr/>
        </p:nvSpPr>
        <p:spPr bwMode="auto">
          <a:xfrm>
            <a:off x="152400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pic>
        <p:nvPicPr>
          <p:cNvPr id="40970" name="Picture 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400" y="3505200"/>
            <a:ext cx="3381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8200" y="4724400"/>
            <a:ext cx="323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2"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4572000"/>
            <a:ext cx="5095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5715000"/>
            <a:ext cx="3048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4"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5562600"/>
            <a:ext cx="5095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0975" name="Object 9"/>
          <p:cNvGraphicFramePr>
            <a:graphicFrameLocks noChangeAspect="1"/>
          </p:cNvGraphicFramePr>
          <p:nvPr/>
        </p:nvGraphicFramePr>
        <p:xfrm>
          <a:off x="6553201" y="2743200"/>
          <a:ext cx="434975" cy="508000"/>
        </p:xfrm>
        <a:graphic>
          <a:graphicData uri="http://schemas.openxmlformats.org/presentationml/2006/ole">
            <mc:AlternateContent xmlns:mc="http://schemas.openxmlformats.org/markup-compatibility/2006">
              <mc:Choice xmlns:v="urn:schemas-microsoft-com:vml" Requires="v">
                <p:oleObj name="Equation" r:id="rId6" imgW="152202" imgH="177569" progId="Equation.3">
                  <p:embed/>
                </p:oleObj>
              </mc:Choice>
              <mc:Fallback>
                <p:oleObj name="Equation" r:id="rId6" imgW="152202" imgH="177569" progId="Equation.3">
                  <p:embed/>
                  <p:pic>
                    <p:nvPicPr>
                      <p:cNvPr id="4097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1" y="2743200"/>
                        <a:ext cx="43497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222152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utoUpdateAnimBg="0"/>
    </p:bld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D3F277-04FE-4F4A-BECB-26C7F94FADAE}" type="slidenum">
              <a:rPr lang="en-US" altLang="en-US" smtClean="0">
                <a:solidFill>
                  <a:srgbClr val="FFFFFF"/>
                </a:solidFill>
              </a:rPr>
              <a:pPr/>
              <a:t>313</a:t>
            </a:fld>
            <a:endParaRPr lang="en-US" altLang="en-US">
              <a:solidFill>
                <a:srgbClr val="FFFFFF"/>
              </a:solidFill>
            </a:endParaRPr>
          </a:p>
        </p:txBody>
      </p:sp>
      <p:sp>
        <p:nvSpPr>
          <p:cNvPr id="43011" name="Rectangle 2"/>
          <p:cNvSpPr>
            <a:spLocks noGrp="1" noChangeArrowheads="1"/>
          </p:cNvSpPr>
          <p:nvPr>
            <p:ph type="title" idx="4294967295"/>
          </p:nvPr>
        </p:nvSpPr>
        <p:spPr>
          <a:xfrm>
            <a:off x="1981200" y="685800"/>
            <a:ext cx="8229600" cy="914400"/>
          </a:xfrm>
        </p:spPr>
        <p:txBody>
          <a:bodyPr/>
          <a:lstStyle/>
          <a:p>
            <a:pPr algn="ctr" eaLnBrk="1" hangingPunct="1"/>
            <a:r>
              <a:rPr lang="en-US" altLang="en-US" sz="3600" b="1">
                <a:solidFill>
                  <a:schemeClr val="tx1"/>
                </a:solidFill>
                <a:latin typeface="Times New Roman" panose="02020603050405020304" pitchFamily="18" charset="0"/>
                <a:cs typeface="Times New Roman" panose="02020603050405020304" pitchFamily="18" charset="0"/>
              </a:rPr>
              <a:t>Example 1: Conclusions based on CI</a:t>
            </a:r>
          </a:p>
        </p:txBody>
      </p:sp>
      <p:sp>
        <p:nvSpPr>
          <p:cNvPr id="14339" name="Rectangle 3"/>
          <p:cNvSpPr>
            <a:spLocks noGrp="1" noChangeArrowheads="1"/>
          </p:cNvSpPr>
          <p:nvPr>
            <p:ph idx="4294967295"/>
          </p:nvPr>
        </p:nvSpPr>
        <p:spPr>
          <a:xfrm>
            <a:off x="1981200" y="2057400"/>
            <a:ext cx="8229600" cy="4516438"/>
          </a:xfrm>
        </p:spPr>
        <p:txBody>
          <a:bodyPr/>
          <a:lstStyle/>
          <a:p>
            <a:pPr eaLnBrk="1" hangingPunct="1"/>
            <a:r>
              <a:rPr lang="en-US" altLang="en-US">
                <a:latin typeface="Times New Roman" panose="02020603050405020304" pitchFamily="18" charset="0"/>
                <a:cs typeface="Times New Roman" panose="02020603050405020304" pitchFamily="18" charset="0"/>
              </a:rPr>
              <a:t>The 95% confidence interval for </a:t>
            </a:r>
            <a:r>
              <a:rPr lang="en-US" altLang="en-US">
                <a:latin typeface="Symbol" panose="05050102010706020507" pitchFamily="18" charset="2"/>
                <a:cs typeface="Times New Roman" panose="02020603050405020304" pitchFamily="18" charset="0"/>
              </a:rPr>
              <a:t>m</a:t>
            </a:r>
            <a:r>
              <a:rPr lang="en-US" altLang="en-US">
                <a:latin typeface="Times New Roman" panose="02020603050405020304" pitchFamily="18" charset="0"/>
                <a:cs typeface="Times New Roman" panose="02020603050405020304" pitchFamily="18" charset="0"/>
              </a:rPr>
              <a:t> is (102.02, 105.98)</a:t>
            </a:r>
          </a:p>
          <a:p>
            <a:pPr eaLnBrk="1" hangingPunct="1"/>
            <a:r>
              <a:rPr lang="en-US" altLang="en-US">
                <a:latin typeface="Times New Roman" panose="02020603050405020304" pitchFamily="18" charset="0"/>
                <a:cs typeface="Times New Roman" panose="02020603050405020304" pitchFamily="18" charset="0"/>
              </a:rPr>
              <a:t>Because 100 is not contained in the interval, the result is statistically significantly different from 100.</a:t>
            </a:r>
          </a:p>
          <a:p>
            <a:pPr eaLnBrk="1" hangingPunct="1"/>
            <a:r>
              <a:rPr lang="en-US" altLang="en-US">
                <a:latin typeface="Times New Roman" panose="02020603050405020304" pitchFamily="18" charset="0"/>
                <a:cs typeface="Times New Roman" panose="02020603050405020304" pitchFamily="18" charset="0"/>
              </a:rPr>
              <a:t>The values in the CI are all higher than 100.</a:t>
            </a:r>
          </a:p>
          <a:p>
            <a:pPr eaLnBrk="1" hangingPunct="1"/>
            <a:r>
              <a:rPr lang="en-US" altLang="en-US">
                <a:latin typeface="Times New Roman" panose="02020603050405020304" pitchFamily="18" charset="0"/>
                <a:cs typeface="Times New Roman" panose="02020603050405020304" pitchFamily="18" charset="0"/>
              </a:rPr>
              <a:t>On average, freshmen at this institution have IQ scores that are statistically significantly higher than 100.  </a:t>
            </a:r>
          </a:p>
          <a:p>
            <a:pPr eaLnBrk="1" hangingPunct="1"/>
            <a:r>
              <a:rPr lang="en-US" altLang="en-US">
                <a:latin typeface="Times New Roman" panose="02020603050405020304" pitchFamily="18" charset="0"/>
                <a:cs typeface="Times New Roman" panose="02020603050405020304" pitchFamily="18" charset="0"/>
              </a:rPr>
              <a:t>We estimate the mean freshman IQ for this institution to fall between 102.02 and 105.98.</a:t>
            </a:r>
          </a:p>
        </p:txBody>
      </p:sp>
    </p:spTree>
    <p:extLst>
      <p:ext uri="{BB962C8B-B14F-4D97-AF65-F5344CB8AC3E}">
        <p14:creationId xmlns:p14="http://schemas.microsoft.com/office/powerpoint/2010/main" val="23948598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5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fade">
                                      <p:cBhvr>
                                        <p:cTn id="17" dur="500"/>
                                        <p:tgtEl>
                                          <p:spTgt spid="143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fade">
                                      <p:cBhvr>
                                        <p:cTn id="22" dur="500"/>
                                        <p:tgtEl>
                                          <p:spTgt spid="143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fade">
                                      <p:cBhvr>
                                        <p:cTn id="27"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313F85-0669-4F81-9CEA-E2B421C2DB2D}" type="slidenum">
              <a:rPr lang="en-US" altLang="en-US" smtClean="0">
                <a:solidFill>
                  <a:srgbClr val="FFFFFF"/>
                </a:solidFill>
              </a:rPr>
              <a:pPr/>
              <a:t>314</a:t>
            </a:fld>
            <a:endParaRPr lang="en-US" altLang="en-US">
              <a:solidFill>
                <a:srgbClr val="FFFFFF"/>
              </a:solidFill>
            </a:endParaRPr>
          </a:p>
        </p:txBody>
      </p:sp>
      <p:sp>
        <p:nvSpPr>
          <p:cNvPr id="28674" name="Rectangle 2"/>
          <p:cNvSpPr>
            <a:spLocks noGrp="1" noChangeArrowheads="1"/>
          </p:cNvSpPr>
          <p:nvPr>
            <p:ph type="title" idx="4294967295"/>
          </p:nvPr>
        </p:nvSpPr>
        <p:spPr>
          <a:xfrm>
            <a:off x="1981200" y="762000"/>
            <a:ext cx="8229600" cy="838200"/>
          </a:xfrm>
        </p:spPr>
        <p:txBody>
          <a:bodyPr>
            <a:normAutofit fontScale="90000"/>
          </a:bodyPr>
          <a:lstStyle/>
          <a:p>
            <a:pPr algn="ctr" eaLnBrk="1" hangingPunct="1">
              <a:defRPr/>
            </a:pPr>
            <a:r>
              <a:rPr lang="en-US" sz="3600" b="1" dirty="0">
                <a:solidFill>
                  <a:schemeClr val="tx1"/>
                </a:solidFill>
                <a:latin typeface="Times New Roman" pitchFamily="18" charset="0"/>
                <a:cs typeface="Times New Roman" pitchFamily="18" charset="0"/>
              </a:rPr>
              <a:t>Example 1:</a:t>
            </a:r>
            <a:r>
              <a:rPr lang="en-US" sz="3600" dirty="0">
                <a:solidFill>
                  <a:schemeClr val="tx1"/>
                </a:solidFill>
                <a:latin typeface="Times New Roman" pitchFamily="18" charset="0"/>
                <a:cs typeface="Times New Roman" pitchFamily="18" charset="0"/>
              </a:rPr>
              <a:t> </a:t>
            </a:r>
            <a:r>
              <a:rPr lang="en-US" sz="3600" dirty="0">
                <a:solidFill>
                  <a:schemeClr val="tx1"/>
                </a:solidFill>
              </a:rPr>
              <a:t>Is the mean IQ of freshmen at this institution different from 100? </a:t>
            </a:r>
            <a:endParaRPr lang="en-US" sz="3600" dirty="0">
              <a:solidFill>
                <a:schemeClr val="tx1"/>
              </a:solidFill>
              <a:latin typeface="Times New Roman" pitchFamily="18" charset="0"/>
              <a:cs typeface="Times New Roman" pitchFamily="18" charset="0"/>
            </a:endParaRPr>
          </a:p>
        </p:txBody>
      </p:sp>
      <p:sp>
        <p:nvSpPr>
          <p:cNvPr id="14339" name="Rectangle 3"/>
          <p:cNvSpPr>
            <a:spLocks noGrp="1" noChangeArrowheads="1"/>
          </p:cNvSpPr>
          <p:nvPr>
            <p:ph idx="4294967295"/>
          </p:nvPr>
        </p:nvSpPr>
        <p:spPr>
          <a:xfrm>
            <a:off x="1981200" y="1752600"/>
            <a:ext cx="8229600" cy="4821238"/>
          </a:xfrm>
        </p:spPr>
        <p:txBody>
          <a:bodyPr/>
          <a:lstStyle/>
          <a:p>
            <a:pPr eaLnBrk="1" hangingPunct="1">
              <a:buFontTx/>
              <a:buNone/>
            </a:pPr>
            <a:r>
              <a:rPr lang="en-US" altLang="en-US">
                <a:latin typeface="Times New Roman" panose="02020603050405020304" pitchFamily="18" charset="0"/>
                <a:cs typeface="Times New Roman" panose="02020603050405020304" pitchFamily="18" charset="0"/>
              </a:rPr>
              <a:t>Using a </a:t>
            </a:r>
            <a:r>
              <a:rPr lang="en-US" altLang="en-US" i="1">
                <a:latin typeface="Times New Roman" panose="02020603050405020304" pitchFamily="18" charset="0"/>
                <a:cs typeface="Times New Roman" panose="02020603050405020304" pitchFamily="18" charset="0"/>
              </a:rPr>
              <a:t>Hypothesis Testing </a:t>
            </a:r>
            <a:r>
              <a:rPr lang="en-US" altLang="en-US">
                <a:latin typeface="Times New Roman" panose="02020603050405020304" pitchFamily="18" charset="0"/>
                <a:cs typeface="Times New Roman" panose="02020603050405020304" pitchFamily="18" charset="0"/>
              </a:rPr>
              <a:t>Approach:</a:t>
            </a:r>
          </a:p>
          <a:p>
            <a:pPr eaLnBrk="1" hangingPunct="1">
              <a:buFontTx/>
              <a:buNone/>
            </a:pPr>
            <a:r>
              <a:rPr lang="en-US" altLang="en-US">
                <a:latin typeface="Times New Roman" panose="02020603050405020304" pitchFamily="18" charset="0"/>
                <a:cs typeface="Times New Roman" panose="02020603050405020304" pitchFamily="18" charset="0"/>
              </a:rPr>
              <a:t>(1) State the null and alternative hypotheses.</a:t>
            </a:r>
          </a:p>
          <a:p>
            <a:pPr eaLnBrk="1" hangingPunct="1">
              <a:buFontTx/>
              <a:buNone/>
            </a:pPr>
            <a:r>
              <a:rPr lang="en-US" altLang="en-US">
                <a:latin typeface="Times New Roman" panose="02020603050405020304" pitchFamily="18" charset="0"/>
                <a:cs typeface="Times New Roman" panose="02020603050405020304" pitchFamily="18" charset="0"/>
              </a:rPr>
              <a:t>(2) H</a:t>
            </a:r>
            <a:r>
              <a:rPr lang="en-US" altLang="en-US" baseline="-25000">
                <a:latin typeface="Times New Roman" panose="02020603050405020304" pitchFamily="18" charset="0"/>
                <a:cs typeface="Times New Roman" panose="02020603050405020304" pitchFamily="18" charset="0"/>
              </a:rPr>
              <a:t>0</a:t>
            </a:r>
            <a:r>
              <a:rPr lang="en-US" altLang="en-US">
                <a:latin typeface="Times New Roman" panose="02020603050405020304" pitchFamily="18" charset="0"/>
                <a:cs typeface="Times New Roman" panose="02020603050405020304" pitchFamily="18" charset="0"/>
              </a:rPr>
              <a:t>: </a:t>
            </a:r>
            <a:r>
              <a:rPr lang="el-GR" altLang="en-US">
                <a:latin typeface="Courier New" panose="02070309020205020404" pitchFamily="49" charset="0"/>
                <a:cs typeface="Courier New" panose="02070309020205020404" pitchFamily="49" charset="0"/>
              </a:rPr>
              <a:t>μ</a:t>
            </a:r>
            <a:r>
              <a:rPr lang="en-US" altLang="en-US">
                <a:latin typeface="Courier New" panose="02070309020205020404" pitchFamily="49" charset="0"/>
                <a:cs typeface="Courier New" panose="02070309020205020404" pitchFamily="49" charset="0"/>
              </a:rPr>
              <a:t>=100; </a:t>
            </a:r>
            <a:r>
              <a:rPr lang="en-US" altLang="en-US">
                <a:latin typeface="Times New Roman" panose="02020603050405020304" pitchFamily="18" charset="0"/>
                <a:cs typeface="Times New Roman" panose="02020603050405020304" pitchFamily="18" charset="0"/>
              </a:rPr>
              <a:t>H</a:t>
            </a:r>
            <a:r>
              <a:rPr lang="en-US" altLang="en-US" baseline="-25000">
                <a:latin typeface="Times New Roman" panose="02020603050405020304" pitchFamily="18" charset="0"/>
                <a:cs typeface="Times New Roman" panose="02020603050405020304" pitchFamily="18" charset="0"/>
              </a:rPr>
              <a:t>1</a:t>
            </a:r>
            <a:r>
              <a:rPr lang="en-US" altLang="en-US">
                <a:latin typeface="Times New Roman" panose="02020603050405020304" pitchFamily="18" charset="0"/>
                <a:cs typeface="Times New Roman" panose="02020603050405020304" pitchFamily="18" charset="0"/>
              </a:rPr>
              <a:t>: </a:t>
            </a:r>
            <a:r>
              <a:rPr lang="el-GR" altLang="en-US">
                <a:latin typeface="Courier New" panose="02070309020205020404" pitchFamily="49" charset="0"/>
                <a:cs typeface="Courier New" panose="02070309020205020404" pitchFamily="49" charset="0"/>
              </a:rPr>
              <a:t>μ</a:t>
            </a:r>
            <a:r>
              <a:rPr lang="en-US" altLang="en-US">
                <a:latin typeface="Courier New" panose="02070309020205020404" pitchFamily="49" charset="0"/>
                <a:cs typeface="Courier New" panose="02070309020205020404" pitchFamily="49" charset="0"/>
              </a:rPr>
              <a:t>ǂ100</a:t>
            </a:r>
          </a:p>
          <a:p>
            <a:pPr eaLnBrk="1" hangingPunct="1">
              <a:buFontTx/>
              <a:buNone/>
            </a:pPr>
            <a:r>
              <a:rPr lang="en-US" altLang="en-US">
                <a:latin typeface="Times New Roman" panose="02020603050405020304" pitchFamily="18" charset="0"/>
                <a:cs typeface="Courier New" panose="02070309020205020404" pitchFamily="49" charset="0"/>
              </a:rPr>
              <a:t>(3)</a:t>
            </a:r>
            <a:r>
              <a:rPr lang="en-US" altLang="en-US">
                <a:latin typeface="Courier New" panose="02070309020205020404" pitchFamily="49" charset="0"/>
                <a:cs typeface="Courier New" panose="02070309020205020404" pitchFamily="49" charset="0"/>
              </a:rPr>
              <a:t>  </a:t>
            </a:r>
            <a:r>
              <a:rPr lang="en-US" altLang="en-US">
                <a:latin typeface="Times New Roman" panose="02020603050405020304" pitchFamily="18" charset="0"/>
                <a:cs typeface="Times New Roman" panose="02020603050405020304" pitchFamily="18" charset="0"/>
              </a:rPr>
              <a:t>=105</a:t>
            </a:r>
            <a:r>
              <a:rPr lang="en-US" altLang="en-US">
                <a:latin typeface="Courier New" panose="02070309020205020404" pitchFamily="49" charset="0"/>
                <a:cs typeface="Courier New" panose="02070309020205020404" pitchFamily="49" charset="0"/>
              </a:rPr>
              <a:t>;    </a:t>
            </a:r>
            <a:r>
              <a:rPr lang="en-US" altLang="en-US">
                <a:latin typeface="Times New Roman" panose="02020603050405020304" pitchFamily="18" charset="0"/>
                <a:cs typeface="Times New Roman" panose="02020603050405020304" pitchFamily="18" charset="0"/>
              </a:rPr>
              <a:t>= 1.5</a:t>
            </a:r>
          </a:p>
          <a:p>
            <a:pPr eaLnBrk="1" hangingPunct="1">
              <a:buFontTx/>
              <a:buNone/>
            </a:pPr>
            <a:r>
              <a:rPr lang="en-US" altLang="en-US">
                <a:latin typeface="Times New Roman" panose="02020603050405020304" pitchFamily="18" charset="0"/>
                <a:cs typeface="Times New Roman" panose="02020603050405020304" pitchFamily="18" charset="0"/>
              </a:rPr>
              <a:t>(4)</a:t>
            </a:r>
            <a:r>
              <a:rPr lang="en-US" altLang="en-US" i="1">
                <a:latin typeface="Times New Roman" panose="02020603050405020304" pitchFamily="18" charset="0"/>
                <a:cs typeface="Times New Roman" panose="02020603050405020304" pitchFamily="18" charset="0"/>
              </a:rPr>
              <a:t> t</a:t>
            </a:r>
            <a:r>
              <a:rPr lang="en-US" altLang="en-US">
                <a:latin typeface="Times New Roman" panose="02020603050405020304" pitchFamily="18" charset="0"/>
                <a:cs typeface="Times New Roman" panose="02020603050405020304" pitchFamily="18" charset="0"/>
              </a:rPr>
              <a:t>-statistic</a:t>
            </a:r>
          </a:p>
          <a:p>
            <a:pPr eaLnBrk="1" hangingPunct="1">
              <a:buFontTx/>
              <a:buChar char="•"/>
            </a:pPr>
            <a:endParaRPr lang="en-US" altLang="en-US">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r>
              <a:rPr lang="en-US" altLang="en-US">
                <a:latin typeface="Courier New" panose="02070309020205020404" pitchFamily="49" charset="0"/>
                <a:cs typeface="Courier New" panose="02070309020205020404" pitchFamily="49" charset="0"/>
              </a:rPr>
              <a:t>			   = (105-100)/1.5=3.33</a:t>
            </a:r>
          </a:p>
          <a:p>
            <a:pPr eaLnBrk="1" hangingPunct="1">
              <a:buFont typeface="Georgia" panose="02040502050405020303" pitchFamily="18" charset="0"/>
              <a:buNone/>
            </a:pPr>
            <a:endParaRPr lang="en-US" altLang="en-US">
              <a:latin typeface="Times New Roman" panose="02020603050405020304" pitchFamily="18" charset="0"/>
              <a:cs typeface="Times New Roman" panose="02020603050405020304" pitchFamily="18" charset="0"/>
            </a:endParaRPr>
          </a:p>
          <a:p>
            <a:pPr eaLnBrk="1" hangingPunct="1">
              <a:buFontTx/>
              <a:buAutoNum type="arabicPeriod"/>
            </a:pPr>
            <a:endParaRPr lang="en-US" altLang="en-US">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r>
              <a:rPr lang="en-US" altLang="en-US">
                <a:latin typeface="Times New Roman" panose="02020603050405020304" pitchFamily="18" charset="0"/>
                <a:cs typeface="Times New Roman" panose="02020603050405020304" pitchFamily="18" charset="0"/>
              </a:rPr>
              <a:t>(5) </a:t>
            </a:r>
            <a:r>
              <a:rPr lang="en-US" altLang="en-US" i="1">
                <a:latin typeface="Times New Roman" panose="02020603050405020304" pitchFamily="18" charset="0"/>
                <a:cs typeface="Times New Roman" panose="02020603050405020304" pitchFamily="18" charset="0"/>
              </a:rPr>
              <a:t>p</a:t>
            </a:r>
            <a:r>
              <a:rPr lang="en-US" altLang="en-US">
                <a:latin typeface="Times New Roman" panose="02020603050405020304" pitchFamily="18" charset="0"/>
                <a:cs typeface="Times New Roman" panose="02020603050405020304" pitchFamily="18" charset="0"/>
              </a:rPr>
              <a:t> = .002</a:t>
            </a:r>
          </a:p>
          <a:p>
            <a:pPr eaLnBrk="1" hangingPunct="1">
              <a:buFont typeface="Georgia" panose="02040502050405020303" pitchFamily="18" charset="0"/>
              <a:buNone/>
            </a:pPr>
            <a:r>
              <a:rPr lang="en-US" altLang="en-US">
                <a:latin typeface="Courier New" panose="02070309020205020404" pitchFamily="49" charset="0"/>
                <a:cs typeface="Courier New" panose="02070309020205020404" pitchFamily="49" charset="0"/>
              </a:rPr>
              <a:t>				</a:t>
            </a:r>
          </a:p>
          <a:p>
            <a:pPr eaLnBrk="1" hangingPunct="1">
              <a:buFont typeface="Georgia" panose="02040502050405020303" pitchFamily="18" charset="0"/>
              <a:buNone/>
            </a:pPr>
            <a:r>
              <a:rPr lang="en-US" altLang="en-US">
                <a:latin typeface="Courier New" panose="02070309020205020404" pitchFamily="49" charset="0"/>
                <a:cs typeface="Courier New" panose="02070309020205020404" pitchFamily="49" charset="0"/>
              </a:rPr>
              <a:t>           </a:t>
            </a:r>
          </a:p>
          <a:p>
            <a:pPr eaLnBrk="1" hangingPunct="1">
              <a:buFontTx/>
              <a:buAutoNum type="arabicPeriod"/>
            </a:pPr>
            <a:endParaRPr lang="en-US" altLang="en-US">
              <a:latin typeface="Courier New" panose="02070309020205020404" pitchFamily="49" charset="0"/>
              <a:cs typeface="Courier New" panose="02070309020205020404" pitchFamily="49" charset="0"/>
            </a:endParaRPr>
          </a:p>
          <a:p>
            <a:pPr eaLnBrk="1" hangingPunct="1">
              <a:buFontTx/>
              <a:buAutoNum type="arabicPeriod"/>
            </a:pPr>
            <a:endParaRPr lang="en-US" altLang="en-US">
              <a:latin typeface="Courier New" panose="02070309020205020404" pitchFamily="49" charset="0"/>
              <a:cs typeface="Courier New" panose="02070309020205020404" pitchFamily="49" charset="0"/>
            </a:endParaRPr>
          </a:p>
          <a:p>
            <a:pPr eaLnBrk="1" hangingPunct="1">
              <a:buFont typeface="Georgia" panose="02040502050405020303" pitchFamily="18" charset="0"/>
              <a:buNone/>
            </a:pPr>
            <a:endParaRPr lang="en-US" altLang="en-US">
              <a:latin typeface="Courier New" panose="02070309020205020404" pitchFamily="49" charset="0"/>
              <a:cs typeface="Courier New" panose="02070309020205020404" pitchFamily="49" charset="0"/>
            </a:endParaRPr>
          </a:p>
          <a:p>
            <a:pPr eaLnBrk="1" hangingPunct="1">
              <a:buFont typeface="Georgia" panose="02040502050405020303" pitchFamily="18" charset="0"/>
              <a:buNone/>
            </a:pPr>
            <a:endParaRPr lang="en-US" altLang="en-US">
              <a:latin typeface="Courier New" panose="02070309020205020404" pitchFamily="49" charset="0"/>
              <a:cs typeface="Courier New" panose="02070309020205020404" pitchFamily="49" charset="0"/>
            </a:endParaRPr>
          </a:p>
          <a:p>
            <a:pPr eaLnBrk="1" hangingPunct="1">
              <a:buFont typeface="Georgia" panose="02040502050405020303" pitchFamily="18" charset="0"/>
              <a:buNone/>
            </a:pPr>
            <a:endParaRPr lang="en-US" altLang="en-US">
              <a:latin typeface="Times New Roman" panose="02020603050405020304" pitchFamily="18" charset="0"/>
              <a:cs typeface="Times New Roman" panose="02020603050405020304" pitchFamily="18" charset="0"/>
            </a:endParaRPr>
          </a:p>
          <a:p>
            <a:pPr eaLnBrk="1" hangingPunct="1">
              <a:buFontTx/>
              <a:buAutoNum type="arabicPeriod"/>
            </a:pPr>
            <a:endParaRPr lang="en-US" altLang="en-US"/>
          </a:p>
        </p:txBody>
      </p:sp>
      <p:pic>
        <p:nvPicPr>
          <p:cNvPr id="45061" name="Picture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5600" y="4267200"/>
            <a:ext cx="137160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3200400"/>
            <a:ext cx="3048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1000" y="3124200"/>
            <a:ext cx="5095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677798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39">
                                            <p:txEl>
                                              <p:pRg st="1" end="1"/>
                                            </p:txEl>
                                          </p:spTgt>
                                        </p:tgtEl>
                                        <p:attrNameLst>
                                          <p:attrName>style.visibility</p:attrName>
                                        </p:attrNameLst>
                                      </p:cBhvr>
                                      <p:to>
                                        <p:strVal val="visible"/>
                                      </p:to>
                                    </p:set>
                                    <p:animEffect transition="in" filter="fade">
                                      <p:cBhvr>
                                        <p:cTn id="10" dur="500"/>
                                        <p:tgtEl>
                                          <p:spTgt spid="1433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animEffect transition="in" filter="fade">
                                      <p:cBhvr>
                                        <p:cTn id="13" dur="500"/>
                                        <p:tgtEl>
                                          <p:spTgt spid="1433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39">
                                            <p:txEl>
                                              <p:pRg st="3" end="3"/>
                                            </p:txEl>
                                          </p:spTgt>
                                        </p:tgtEl>
                                        <p:attrNameLst>
                                          <p:attrName>style.visibility</p:attrName>
                                        </p:attrNameLst>
                                      </p:cBhvr>
                                      <p:to>
                                        <p:strVal val="visible"/>
                                      </p:to>
                                    </p:set>
                                    <p:animEffect transition="in" filter="fade">
                                      <p:cBhvr>
                                        <p:cTn id="16" dur="500"/>
                                        <p:tgtEl>
                                          <p:spTgt spid="14339">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animEffect transition="in" filter="fade">
                                      <p:cBhvr>
                                        <p:cTn id="19" dur="500"/>
                                        <p:tgtEl>
                                          <p:spTgt spid="14339">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339">
                                            <p:txEl>
                                              <p:pRg st="6" end="6"/>
                                            </p:txEl>
                                          </p:spTgt>
                                        </p:tgtEl>
                                        <p:attrNameLst>
                                          <p:attrName>style.visibility</p:attrName>
                                        </p:attrNameLst>
                                      </p:cBhvr>
                                      <p:to>
                                        <p:strVal val="visible"/>
                                      </p:to>
                                    </p:set>
                                    <p:animEffect transition="in" filter="fade">
                                      <p:cBhvr>
                                        <p:cTn id="22" dur="500"/>
                                        <p:tgtEl>
                                          <p:spTgt spid="14339">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339">
                                            <p:txEl>
                                              <p:pRg st="9" end="9"/>
                                            </p:txEl>
                                          </p:spTgt>
                                        </p:tgtEl>
                                        <p:attrNameLst>
                                          <p:attrName>style.visibility</p:attrName>
                                        </p:attrNameLst>
                                      </p:cBhvr>
                                      <p:to>
                                        <p:strVal val="visible"/>
                                      </p:to>
                                    </p:set>
                                    <p:animEffect transition="in" filter="fade">
                                      <p:cBhvr>
                                        <p:cTn id="25" dur="500"/>
                                        <p:tgtEl>
                                          <p:spTgt spid="14339">
                                            <p:txEl>
                                              <p:pRg st="9" end="9"/>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339">
                                            <p:txEl>
                                              <p:pRg st="10" end="10"/>
                                            </p:txEl>
                                          </p:spTgt>
                                        </p:tgtEl>
                                        <p:attrNameLst>
                                          <p:attrName>style.visibility</p:attrName>
                                        </p:attrNameLst>
                                      </p:cBhvr>
                                      <p:to>
                                        <p:strVal val="visible"/>
                                      </p:to>
                                    </p:set>
                                    <p:animEffect transition="in" filter="fade">
                                      <p:cBhvr>
                                        <p:cTn id="28" dur="500"/>
                                        <p:tgtEl>
                                          <p:spTgt spid="14339">
                                            <p:txEl>
                                              <p:pRg st="10" end="1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339">
                                            <p:txEl>
                                              <p:pRg st="11" end="11"/>
                                            </p:txEl>
                                          </p:spTgt>
                                        </p:tgtEl>
                                        <p:attrNameLst>
                                          <p:attrName>style.visibility</p:attrName>
                                        </p:attrNameLst>
                                      </p:cBhvr>
                                      <p:to>
                                        <p:strVal val="visible"/>
                                      </p:to>
                                    </p:set>
                                    <p:animEffect transition="in" filter="fade">
                                      <p:cBhvr>
                                        <p:cTn id="31" dur="500"/>
                                        <p:tgtEl>
                                          <p:spTgt spid="1433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26AE7CD-64C4-4442-85A4-A345DCDF6B1E}" type="slidenum">
              <a:rPr lang="en-US" altLang="en-US" smtClean="0">
                <a:solidFill>
                  <a:srgbClr val="FFFFFF"/>
                </a:solidFill>
              </a:rPr>
              <a:pPr/>
              <a:t>315</a:t>
            </a:fld>
            <a:endParaRPr lang="en-US" altLang="en-US">
              <a:solidFill>
                <a:srgbClr val="FFFFFF"/>
              </a:solidFill>
            </a:endParaRPr>
          </a:p>
        </p:txBody>
      </p:sp>
      <p:sp>
        <p:nvSpPr>
          <p:cNvPr id="47107" name="Text Box 2"/>
          <p:cNvSpPr txBox="1">
            <a:spLocks noChangeArrowheads="1"/>
          </p:cNvSpPr>
          <p:nvPr/>
        </p:nvSpPr>
        <p:spPr bwMode="auto">
          <a:xfrm>
            <a:off x="1828801" y="381001"/>
            <a:ext cx="2119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800" b="1" u="sng">
                <a:latin typeface="Times New Roman" panose="02020603050405020304" pitchFamily="18" charset="0"/>
                <a:cs typeface="Times New Roman" panose="02020603050405020304" pitchFamily="18" charset="0"/>
              </a:rPr>
              <a:t>One Sample </a:t>
            </a:r>
            <a:r>
              <a:rPr lang="en-US" altLang="en-US" sz="1800" b="1" i="1" u="sng">
                <a:latin typeface="Times New Roman" panose="02020603050405020304" pitchFamily="18" charset="0"/>
                <a:cs typeface="Times New Roman" panose="02020603050405020304" pitchFamily="18" charset="0"/>
              </a:rPr>
              <a:t>t</a:t>
            </a:r>
            <a:r>
              <a:rPr lang="en-US" altLang="en-US" sz="1800" b="1" u="sng">
                <a:latin typeface="Times New Roman" panose="02020603050405020304" pitchFamily="18" charset="0"/>
                <a:cs typeface="Times New Roman" panose="02020603050405020304" pitchFamily="18" charset="0"/>
              </a:rPr>
              <a:t>-Test: General Procedure </a:t>
            </a:r>
          </a:p>
        </p:txBody>
      </p:sp>
      <p:sp>
        <p:nvSpPr>
          <p:cNvPr id="47108" name="Text Box 3"/>
          <p:cNvSpPr txBox="1">
            <a:spLocks noChangeArrowheads="1"/>
          </p:cNvSpPr>
          <p:nvPr/>
        </p:nvSpPr>
        <p:spPr bwMode="auto">
          <a:xfrm>
            <a:off x="5181601" y="666750"/>
            <a:ext cx="7477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N&gt;30?</a:t>
            </a:r>
          </a:p>
        </p:txBody>
      </p:sp>
      <p:sp>
        <p:nvSpPr>
          <p:cNvPr id="47109" name="Line 4"/>
          <p:cNvSpPr>
            <a:spLocks noChangeShapeType="1"/>
          </p:cNvSpPr>
          <p:nvPr/>
        </p:nvSpPr>
        <p:spPr bwMode="auto">
          <a:xfrm>
            <a:off x="5867400" y="914400"/>
            <a:ext cx="2133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0" name="Rectangle 5"/>
          <p:cNvSpPr>
            <a:spLocks noChangeArrowheads="1"/>
          </p:cNvSpPr>
          <p:nvPr/>
        </p:nvSpPr>
        <p:spPr bwMode="auto">
          <a:xfrm>
            <a:off x="3352800" y="1085851"/>
            <a:ext cx="13287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Test robust to normality violations</a:t>
            </a:r>
          </a:p>
        </p:txBody>
      </p:sp>
      <p:sp>
        <p:nvSpPr>
          <p:cNvPr id="47111" name="Text Box 6"/>
          <p:cNvSpPr txBox="1">
            <a:spLocks noChangeArrowheads="1"/>
          </p:cNvSpPr>
          <p:nvPr/>
        </p:nvSpPr>
        <p:spPr bwMode="auto">
          <a:xfrm>
            <a:off x="7467600" y="9144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r>
              <a:rPr lang="en-US" altLang="en-US" sz="1200">
                <a:latin typeface="Times New Roman" panose="02020603050405020304" pitchFamily="18" charset="0"/>
                <a:cs typeface="Times New Roman" panose="02020603050405020304" pitchFamily="18" charset="0"/>
              </a:rPr>
              <a:t>: Need to check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Normality</a:t>
            </a:r>
          </a:p>
        </p:txBody>
      </p:sp>
      <p:sp>
        <p:nvSpPr>
          <p:cNvPr id="47112" name="Text Box 7"/>
          <p:cNvSpPr txBox="1">
            <a:spLocks noChangeArrowheads="1"/>
          </p:cNvSpPr>
          <p:nvPr/>
        </p:nvSpPr>
        <p:spPr bwMode="auto">
          <a:xfrm>
            <a:off x="7162800" y="1619250"/>
            <a:ext cx="1263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skewness ratio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less than 2?</a:t>
            </a:r>
          </a:p>
        </p:txBody>
      </p:sp>
      <p:sp>
        <p:nvSpPr>
          <p:cNvPr id="47113" name="Rectangle 8"/>
          <p:cNvSpPr>
            <a:spLocks noChangeArrowheads="1"/>
          </p:cNvSpPr>
          <p:nvPr/>
        </p:nvSpPr>
        <p:spPr bwMode="auto">
          <a:xfrm>
            <a:off x="5384800" y="2228850"/>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Normality</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Tenable</a:t>
            </a:r>
          </a:p>
        </p:txBody>
      </p:sp>
      <p:sp>
        <p:nvSpPr>
          <p:cNvPr id="47114" name="Text Box 9"/>
          <p:cNvSpPr txBox="1">
            <a:spLocks noChangeArrowheads="1"/>
          </p:cNvSpPr>
          <p:nvPr/>
        </p:nvSpPr>
        <p:spPr bwMode="auto">
          <a:xfrm>
            <a:off x="9067801" y="2228850"/>
            <a:ext cx="1211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r>
              <a:rPr lang="en-US" altLang="en-US" sz="1200">
                <a:latin typeface="Times New Roman" panose="02020603050405020304" pitchFamily="18" charset="0"/>
                <a:cs typeface="Times New Roman" panose="02020603050405020304" pitchFamily="18" charset="0"/>
              </a:rPr>
              <a:t>: Normality</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not Tenable</a:t>
            </a:r>
          </a:p>
        </p:txBody>
      </p:sp>
      <p:sp>
        <p:nvSpPr>
          <p:cNvPr id="47115" name="Rectangle 10"/>
          <p:cNvSpPr>
            <a:spLocks noChangeArrowheads="1"/>
          </p:cNvSpPr>
          <p:nvPr/>
        </p:nvSpPr>
        <p:spPr bwMode="auto">
          <a:xfrm>
            <a:off x="1676400" y="5867400"/>
            <a:ext cx="2209800" cy="6858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stat. 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 calculate</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and report effect size.</a:t>
            </a:r>
          </a:p>
        </p:txBody>
      </p:sp>
      <p:sp>
        <p:nvSpPr>
          <p:cNvPr id="47116" name="Rectangle 11"/>
          <p:cNvSpPr>
            <a:spLocks noChangeArrowheads="1"/>
          </p:cNvSpPr>
          <p:nvPr/>
        </p:nvSpPr>
        <p:spPr bwMode="auto">
          <a:xfrm>
            <a:off x="4114800" y="6019800"/>
            <a:ext cx="1828800" cy="457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not stat. 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a:t>
            </a:r>
          </a:p>
        </p:txBody>
      </p:sp>
      <p:sp>
        <p:nvSpPr>
          <p:cNvPr id="47117" name="Rectangle 12"/>
          <p:cNvSpPr>
            <a:spLocks noChangeArrowheads="1"/>
          </p:cNvSpPr>
          <p:nvPr/>
        </p:nvSpPr>
        <p:spPr bwMode="auto">
          <a:xfrm>
            <a:off x="4191000" y="4876800"/>
            <a:ext cx="1828800" cy="457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not stat. 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a:t>
            </a:r>
          </a:p>
        </p:txBody>
      </p:sp>
      <p:sp>
        <p:nvSpPr>
          <p:cNvPr id="47118" name="Line 13"/>
          <p:cNvSpPr>
            <a:spLocks noChangeShapeType="1"/>
          </p:cNvSpPr>
          <p:nvPr/>
        </p:nvSpPr>
        <p:spPr bwMode="auto">
          <a:xfrm flipH="1">
            <a:off x="3962400" y="914400"/>
            <a:ext cx="137160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9" name="Rectangle 14"/>
          <p:cNvSpPr>
            <a:spLocks noChangeArrowheads="1"/>
          </p:cNvSpPr>
          <p:nvPr/>
        </p:nvSpPr>
        <p:spPr bwMode="auto">
          <a:xfrm>
            <a:off x="5181600" y="533400"/>
            <a:ext cx="1219200" cy="457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a:t>
            </a:r>
            <a:r>
              <a:rPr lang="en-US" altLang="en-US" sz="1200" i="1">
                <a:latin typeface="Times New Roman" panose="02020603050405020304" pitchFamily="18" charset="0"/>
                <a:cs typeface="Times New Roman" panose="02020603050405020304" pitchFamily="18" charset="0"/>
              </a:rPr>
              <a:t>N</a:t>
            </a:r>
            <a:r>
              <a:rPr lang="en-US" altLang="en-US" sz="1200">
                <a:latin typeface="Times New Roman" panose="02020603050405020304" pitchFamily="18" charset="0"/>
                <a:cs typeface="Times New Roman" panose="02020603050405020304" pitchFamily="18" charset="0"/>
              </a:rPr>
              <a:t> &gt; 30?</a:t>
            </a:r>
          </a:p>
        </p:txBody>
      </p:sp>
      <p:sp>
        <p:nvSpPr>
          <p:cNvPr id="47120" name="Line 15"/>
          <p:cNvSpPr>
            <a:spLocks noChangeShapeType="1"/>
          </p:cNvSpPr>
          <p:nvPr/>
        </p:nvSpPr>
        <p:spPr bwMode="auto">
          <a:xfrm flipH="1">
            <a:off x="6629400" y="2057400"/>
            <a:ext cx="5334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21" name="Line 16"/>
          <p:cNvSpPr>
            <a:spLocks noChangeShapeType="1"/>
          </p:cNvSpPr>
          <p:nvPr/>
        </p:nvSpPr>
        <p:spPr bwMode="auto">
          <a:xfrm flipH="1">
            <a:off x="2895600" y="4419600"/>
            <a:ext cx="304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22" name="Line 17"/>
          <p:cNvSpPr>
            <a:spLocks noChangeShapeType="1"/>
          </p:cNvSpPr>
          <p:nvPr/>
        </p:nvSpPr>
        <p:spPr bwMode="auto">
          <a:xfrm>
            <a:off x="4495800" y="4419600"/>
            <a:ext cx="228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23" name="Line 18"/>
          <p:cNvSpPr>
            <a:spLocks noChangeShapeType="1"/>
          </p:cNvSpPr>
          <p:nvPr/>
        </p:nvSpPr>
        <p:spPr bwMode="auto">
          <a:xfrm>
            <a:off x="2819400" y="5181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24" name="Line 19"/>
          <p:cNvSpPr>
            <a:spLocks noChangeShapeType="1"/>
          </p:cNvSpPr>
          <p:nvPr/>
        </p:nvSpPr>
        <p:spPr bwMode="auto">
          <a:xfrm>
            <a:off x="3124200" y="5181600"/>
            <a:ext cx="13716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25" name="Rectangle 20"/>
          <p:cNvSpPr>
            <a:spLocks noChangeArrowheads="1"/>
          </p:cNvSpPr>
          <p:nvPr/>
        </p:nvSpPr>
        <p:spPr bwMode="auto">
          <a:xfrm>
            <a:off x="2514600" y="3733800"/>
            <a:ext cx="3048000" cy="6667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Does sample mean differ in the direction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Indicated for </a:t>
            </a:r>
            <a:r>
              <a:rPr lang="en-US" altLang="en-US" sz="1200">
                <a:latin typeface="Symbol" panose="05050102010706020507" pitchFamily="18" charset="2"/>
                <a:cs typeface="Times New Roman" panose="02020603050405020304" pitchFamily="18" charset="0"/>
              </a:rPr>
              <a:t>m</a:t>
            </a:r>
            <a:r>
              <a:rPr lang="en-US" altLang="en-US" sz="1200">
                <a:latin typeface="Times New Roman" panose="02020603050405020304" pitchFamily="18" charset="0"/>
                <a:cs typeface="Times New Roman" panose="02020603050405020304" pitchFamily="18" charset="0"/>
              </a:rPr>
              <a:t> in the alternative hypothesis?</a:t>
            </a:r>
          </a:p>
        </p:txBody>
      </p:sp>
      <p:sp>
        <p:nvSpPr>
          <p:cNvPr id="47126" name="Rectangle 21"/>
          <p:cNvSpPr>
            <a:spLocks noChangeArrowheads="1"/>
          </p:cNvSpPr>
          <p:nvPr/>
        </p:nvSpPr>
        <p:spPr bwMode="auto">
          <a:xfrm>
            <a:off x="2057400" y="4876800"/>
            <a:ext cx="1371600" cy="5524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47127" name="Rectangle 22"/>
          <p:cNvSpPr>
            <a:spLocks noChangeArrowheads="1"/>
          </p:cNvSpPr>
          <p:nvPr/>
        </p:nvSpPr>
        <p:spPr bwMode="auto">
          <a:xfrm>
            <a:off x="2946400" y="4572000"/>
            <a:ext cx="812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47128" name="Rectangle 23"/>
          <p:cNvSpPr>
            <a:spLocks noChangeArrowheads="1"/>
          </p:cNvSpPr>
          <p:nvPr/>
        </p:nvSpPr>
        <p:spPr bwMode="auto">
          <a:xfrm>
            <a:off x="2235200" y="5486400"/>
            <a:ext cx="920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47129" name="Rectangle 24"/>
          <p:cNvSpPr>
            <a:spLocks noChangeArrowheads="1"/>
          </p:cNvSpPr>
          <p:nvPr/>
        </p:nvSpPr>
        <p:spPr bwMode="auto">
          <a:xfrm>
            <a:off x="3962400" y="45720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47130" name="Rectangle 25"/>
          <p:cNvSpPr>
            <a:spLocks noChangeArrowheads="1"/>
          </p:cNvSpPr>
          <p:nvPr/>
        </p:nvSpPr>
        <p:spPr bwMode="auto">
          <a:xfrm>
            <a:off x="4038600" y="5486400"/>
            <a:ext cx="838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47131" name="Line 26"/>
          <p:cNvSpPr>
            <a:spLocks noChangeShapeType="1"/>
          </p:cNvSpPr>
          <p:nvPr/>
        </p:nvSpPr>
        <p:spPr bwMode="auto">
          <a:xfrm flipH="1">
            <a:off x="4495800" y="3200400"/>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32" name="Rectangle 27"/>
          <p:cNvSpPr>
            <a:spLocks noChangeArrowheads="1"/>
          </p:cNvSpPr>
          <p:nvPr/>
        </p:nvSpPr>
        <p:spPr bwMode="auto">
          <a:xfrm>
            <a:off x="3657601" y="3429000"/>
            <a:ext cx="6778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1-tailed</a:t>
            </a:r>
          </a:p>
        </p:txBody>
      </p:sp>
      <p:sp>
        <p:nvSpPr>
          <p:cNvPr id="47133" name="Rectangle 28"/>
          <p:cNvSpPr>
            <a:spLocks noChangeArrowheads="1"/>
          </p:cNvSpPr>
          <p:nvPr/>
        </p:nvSpPr>
        <p:spPr bwMode="auto">
          <a:xfrm>
            <a:off x="8001000" y="2743200"/>
            <a:ext cx="2362200" cy="8572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Stop.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Test result may not be valid.</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Use a non-linear transformation</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or a non-parametric test. </a:t>
            </a:r>
          </a:p>
        </p:txBody>
      </p:sp>
      <p:sp>
        <p:nvSpPr>
          <p:cNvPr id="47134" name="Line 29"/>
          <p:cNvSpPr>
            <a:spLocks noChangeShapeType="1"/>
          </p:cNvSpPr>
          <p:nvPr/>
        </p:nvSpPr>
        <p:spPr bwMode="auto">
          <a:xfrm>
            <a:off x="8534400" y="2057400"/>
            <a:ext cx="4572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35" name="Rectangle 30"/>
          <p:cNvSpPr>
            <a:spLocks noChangeArrowheads="1"/>
          </p:cNvSpPr>
          <p:nvPr/>
        </p:nvSpPr>
        <p:spPr bwMode="auto">
          <a:xfrm>
            <a:off x="7162800" y="1600200"/>
            <a:ext cx="1879600" cy="5334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47136" name="Rectangle 31"/>
          <p:cNvSpPr>
            <a:spLocks noChangeArrowheads="1"/>
          </p:cNvSpPr>
          <p:nvPr/>
        </p:nvSpPr>
        <p:spPr bwMode="auto">
          <a:xfrm>
            <a:off x="6197600" y="5429250"/>
            <a:ext cx="2819400" cy="9144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stat. sig.  Look at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sample mean to determine the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direction of the difference.</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 calculate</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and report effect size.</a:t>
            </a:r>
          </a:p>
        </p:txBody>
      </p:sp>
      <p:sp>
        <p:nvSpPr>
          <p:cNvPr id="47137" name="Rectangle 32"/>
          <p:cNvSpPr>
            <a:spLocks noChangeArrowheads="1"/>
          </p:cNvSpPr>
          <p:nvPr/>
        </p:nvSpPr>
        <p:spPr bwMode="auto">
          <a:xfrm>
            <a:off x="9144000" y="5772150"/>
            <a:ext cx="1219200" cy="6096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not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stat. 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a:t>
            </a:r>
          </a:p>
        </p:txBody>
      </p:sp>
      <p:sp>
        <p:nvSpPr>
          <p:cNvPr id="47138" name="Line 33"/>
          <p:cNvSpPr>
            <a:spLocks noChangeShapeType="1"/>
          </p:cNvSpPr>
          <p:nvPr/>
        </p:nvSpPr>
        <p:spPr bwMode="auto">
          <a:xfrm>
            <a:off x="6553200" y="3200400"/>
            <a:ext cx="1473200" cy="514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39" name="Rectangle 34"/>
          <p:cNvSpPr>
            <a:spLocks noChangeArrowheads="1"/>
          </p:cNvSpPr>
          <p:nvPr/>
        </p:nvSpPr>
        <p:spPr bwMode="auto">
          <a:xfrm>
            <a:off x="3149600" y="2743200"/>
            <a:ext cx="3556000" cy="6286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the test 1-tailed  (i.e., H</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Times New Roman" panose="02020603050405020304" pitchFamily="18" charset="0"/>
                <a:cs typeface="Times New Roman" panose="02020603050405020304" pitchFamily="18" charset="0"/>
              </a:rPr>
              <a:t>: </a:t>
            </a:r>
            <a:r>
              <a:rPr lang="en-US" altLang="en-US" sz="1200">
                <a:latin typeface="Symbol" panose="05050102010706020507" pitchFamily="18" charset="2"/>
                <a:cs typeface="Times New Roman" panose="02020603050405020304" pitchFamily="18" charset="0"/>
              </a:rPr>
              <a:t>m</a:t>
            </a:r>
            <a:r>
              <a:rPr lang="en-US" altLang="en-US" sz="1200">
                <a:latin typeface="Times New Roman" panose="02020603050405020304" pitchFamily="18" charset="0"/>
                <a:cs typeface="Times New Roman" panose="02020603050405020304" pitchFamily="18" charset="0"/>
              </a:rPr>
              <a:t> &lt; c or H</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Times New Roman" panose="02020603050405020304" pitchFamily="18" charset="0"/>
                <a:cs typeface="Times New Roman" panose="02020603050405020304" pitchFamily="18" charset="0"/>
              </a:rPr>
              <a:t>: </a:t>
            </a:r>
            <a:r>
              <a:rPr lang="en-US" altLang="en-US" sz="1200">
                <a:latin typeface="Symbol" panose="05050102010706020507" pitchFamily="18" charset="2"/>
                <a:cs typeface="Times New Roman" panose="02020603050405020304" pitchFamily="18" charset="0"/>
              </a:rPr>
              <a:t>m</a:t>
            </a:r>
            <a:r>
              <a:rPr lang="en-US" altLang="en-US" sz="1200">
                <a:latin typeface="Times New Roman" panose="02020603050405020304" pitchFamily="18" charset="0"/>
                <a:cs typeface="Times New Roman" panose="02020603050405020304" pitchFamily="18" charset="0"/>
              </a:rPr>
              <a:t> &gt; c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or 2-tailed (i.e., H</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Times New Roman" panose="02020603050405020304" pitchFamily="18" charset="0"/>
                <a:cs typeface="Times New Roman" panose="02020603050405020304" pitchFamily="18" charset="0"/>
              </a:rPr>
              <a:t>: </a:t>
            </a:r>
            <a:r>
              <a:rPr lang="en-US" altLang="en-US" sz="1200">
                <a:latin typeface="Symbol" panose="05050102010706020507" pitchFamily="18" charset="2"/>
                <a:cs typeface="Times New Roman" panose="02020603050405020304" pitchFamily="18" charset="0"/>
              </a:rPr>
              <a:t>m</a:t>
            </a:r>
            <a:r>
              <a:rPr lang="en-US" altLang="en-US" sz="1200">
                <a:latin typeface="Times New Roman" panose="02020603050405020304" pitchFamily="18" charset="0"/>
                <a:cs typeface="Times New Roman" panose="02020603050405020304" pitchFamily="18" charset="0"/>
              </a:rPr>
              <a:t> ≠ c)?</a:t>
            </a:r>
          </a:p>
        </p:txBody>
      </p:sp>
      <p:sp>
        <p:nvSpPr>
          <p:cNvPr id="47140" name="Rectangle 35"/>
          <p:cNvSpPr>
            <a:spLocks noChangeArrowheads="1"/>
          </p:cNvSpPr>
          <p:nvPr/>
        </p:nvSpPr>
        <p:spPr bwMode="auto">
          <a:xfrm>
            <a:off x="6502401" y="3486150"/>
            <a:ext cx="6778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2-tailed</a:t>
            </a:r>
          </a:p>
        </p:txBody>
      </p:sp>
      <p:sp>
        <p:nvSpPr>
          <p:cNvPr id="47141" name="Line 36"/>
          <p:cNvSpPr>
            <a:spLocks noChangeShapeType="1"/>
          </p:cNvSpPr>
          <p:nvPr/>
        </p:nvSpPr>
        <p:spPr bwMode="auto">
          <a:xfrm flipH="1">
            <a:off x="7416800" y="4800600"/>
            <a:ext cx="5334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42" name="Line 37"/>
          <p:cNvSpPr>
            <a:spLocks noChangeShapeType="1"/>
          </p:cNvSpPr>
          <p:nvPr/>
        </p:nvSpPr>
        <p:spPr bwMode="auto">
          <a:xfrm>
            <a:off x="8940800" y="4629150"/>
            <a:ext cx="10160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43" name="Rectangle 38"/>
          <p:cNvSpPr>
            <a:spLocks noChangeArrowheads="1"/>
          </p:cNvSpPr>
          <p:nvPr/>
        </p:nvSpPr>
        <p:spPr bwMode="auto">
          <a:xfrm>
            <a:off x="7416800" y="3771900"/>
            <a:ext cx="2641600" cy="9144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For </a:t>
            </a:r>
            <a:r>
              <a:rPr lang="en-US" altLang="en-US" sz="1200" i="1">
                <a:latin typeface="Times New Roman" panose="02020603050405020304" pitchFamily="18" charset="0"/>
                <a:cs typeface="Times New Roman" panose="02020603050405020304" pitchFamily="18" charset="0"/>
              </a:rPr>
              <a:t>p</a:t>
            </a:r>
            <a:r>
              <a:rPr lang="en-US" altLang="en-US" sz="1200">
                <a:latin typeface="Times New Roman" panose="02020603050405020304" pitchFamily="18" charset="0"/>
                <a:cs typeface="Times New Roman" panose="02020603050405020304" pitchFamily="18" charset="0"/>
              </a:rPr>
              <a:t>-value, is </a:t>
            </a:r>
            <a:r>
              <a:rPr lang="en-US" altLang="en-US" sz="1200" i="1">
                <a:latin typeface="Times New Roman" panose="02020603050405020304" pitchFamily="18" charset="0"/>
                <a:cs typeface="Times New Roman" panose="02020603050405020304" pitchFamily="18" charset="0"/>
              </a:rPr>
              <a:t>p</a:t>
            </a:r>
            <a:r>
              <a:rPr lang="en-US" altLang="en-US" sz="1200">
                <a:latin typeface="Times New Roman" panose="02020603050405020304" pitchFamily="18" charset="0"/>
                <a:cs typeface="Times New Roman" panose="02020603050405020304" pitchFamily="18" charset="0"/>
              </a:rPr>
              <a:t> &lt; .05?</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For confidence interval,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the null hypothesized value</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For </a:t>
            </a:r>
            <a:r>
              <a:rPr lang="en-US" altLang="en-US" sz="1200">
                <a:latin typeface="Symbol" panose="05050102010706020507" pitchFamily="18" charset="2"/>
                <a:cs typeface="Times New Roman" panose="02020603050405020304" pitchFamily="18" charset="0"/>
              </a:rPr>
              <a:t>m</a:t>
            </a:r>
            <a:r>
              <a:rPr lang="en-US" altLang="en-US" sz="1200">
                <a:latin typeface="Times New Roman" panose="02020603050405020304" pitchFamily="18" charset="0"/>
                <a:cs typeface="Times New Roman" panose="02020603050405020304" pitchFamily="18" charset="0"/>
              </a:rPr>
              <a:t> outside of the CI?</a:t>
            </a:r>
          </a:p>
        </p:txBody>
      </p:sp>
      <p:sp>
        <p:nvSpPr>
          <p:cNvPr id="47144" name="Rectangle 39"/>
          <p:cNvSpPr>
            <a:spLocks noChangeArrowheads="1"/>
          </p:cNvSpPr>
          <p:nvPr/>
        </p:nvSpPr>
        <p:spPr bwMode="auto">
          <a:xfrm>
            <a:off x="7010400" y="5029200"/>
            <a:ext cx="946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47145" name="Rectangle 40"/>
          <p:cNvSpPr>
            <a:spLocks noChangeArrowheads="1"/>
          </p:cNvSpPr>
          <p:nvPr/>
        </p:nvSpPr>
        <p:spPr bwMode="auto">
          <a:xfrm>
            <a:off x="9448800" y="5029200"/>
            <a:ext cx="660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47146" name="FlagCount" hidden="1">
            <a:hlinkClick r:id="rId3"/>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0</a:t>
            </a:r>
          </a:p>
        </p:txBody>
      </p:sp>
      <p:sp>
        <p:nvSpPr>
          <p:cNvPr id="47147" name="Rectangle 42"/>
          <p:cNvSpPr>
            <a:spLocks noChangeArrowheads="1"/>
          </p:cNvSpPr>
          <p:nvPr/>
        </p:nvSpPr>
        <p:spPr bwMode="auto">
          <a:xfrm>
            <a:off x="152400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cs typeface="Arial" panose="020B0604020202020204" pitchFamily="34" charset="0"/>
            </a:endParaRPr>
          </a:p>
        </p:txBody>
      </p:sp>
      <p:graphicFrame>
        <p:nvGraphicFramePr>
          <p:cNvPr id="47148" name="Object 43"/>
          <p:cNvGraphicFramePr>
            <a:graphicFrameLocks noChangeAspect="1"/>
          </p:cNvGraphicFramePr>
          <p:nvPr/>
        </p:nvGraphicFramePr>
        <p:xfrm>
          <a:off x="7832726" y="1714500"/>
          <a:ext cx="809625" cy="323850"/>
        </p:xfrm>
        <a:graphic>
          <a:graphicData uri="http://schemas.openxmlformats.org/presentationml/2006/ole">
            <mc:AlternateContent xmlns:mc="http://schemas.openxmlformats.org/markup-compatibility/2006">
              <mc:Choice xmlns:v="urn:schemas-microsoft-com:vml" Requires="v">
                <p:oleObj name="Equation" r:id="rId4" imgW="1079032" imgH="431613" progId="Equation.3">
                  <p:embed/>
                </p:oleObj>
              </mc:Choice>
              <mc:Fallback>
                <p:oleObj name="Equation" r:id="rId4" imgW="1079032" imgH="431613" progId="Equation.3">
                  <p:embed/>
                  <p:pic>
                    <p:nvPicPr>
                      <p:cNvPr id="47148"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2726" y="1714500"/>
                        <a:ext cx="809625"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49" name="Object 44"/>
          <p:cNvGraphicFramePr>
            <a:graphicFrameLocks noChangeAspect="1"/>
          </p:cNvGraphicFramePr>
          <p:nvPr/>
        </p:nvGraphicFramePr>
        <p:xfrm>
          <a:off x="2209800" y="4972051"/>
          <a:ext cx="1066800" cy="295275"/>
        </p:xfrm>
        <a:graphic>
          <a:graphicData uri="http://schemas.openxmlformats.org/presentationml/2006/ole">
            <mc:AlternateContent xmlns:mc="http://schemas.openxmlformats.org/markup-compatibility/2006">
              <mc:Choice xmlns:v="urn:schemas-microsoft-com:vml" Requires="v">
                <p:oleObj name="Equation" r:id="rId6" imgW="1422400" imgH="393700" progId="Equation.3">
                  <p:embed/>
                </p:oleObj>
              </mc:Choice>
              <mc:Fallback>
                <p:oleObj name="Equation" r:id="rId6" imgW="1422400" imgH="393700" progId="Equation.3">
                  <p:embed/>
                  <p:pic>
                    <p:nvPicPr>
                      <p:cNvPr id="47149"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4972051"/>
                        <a:ext cx="106680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86954714"/>
      </p:ext>
    </p:extLst>
  </p:cSld>
  <p:clrMapOvr>
    <a:masterClrMapping/>
  </p:clrMapOvr>
  <p:transition>
    <p:fade thruBlk="1"/>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ECFB382-FA69-4FFD-B781-724331210396}" type="slidenum">
              <a:rPr lang="en-US" altLang="en-US" smtClean="0">
                <a:solidFill>
                  <a:srgbClr val="FFFFFF"/>
                </a:solidFill>
              </a:rPr>
              <a:pPr/>
              <a:t>316</a:t>
            </a:fld>
            <a:endParaRPr lang="en-US" altLang="en-US">
              <a:solidFill>
                <a:srgbClr val="FFFFFF"/>
              </a:solidFill>
            </a:endParaRPr>
          </a:p>
        </p:txBody>
      </p:sp>
      <p:sp>
        <p:nvSpPr>
          <p:cNvPr id="28674" name="Rectangle 2"/>
          <p:cNvSpPr>
            <a:spLocks noGrp="1" noChangeArrowheads="1"/>
          </p:cNvSpPr>
          <p:nvPr>
            <p:ph type="title" idx="4294967295"/>
          </p:nvPr>
        </p:nvSpPr>
        <p:spPr>
          <a:xfrm>
            <a:off x="1524000" y="685800"/>
            <a:ext cx="8839200" cy="609600"/>
          </a:xfrm>
        </p:spPr>
        <p:txBody>
          <a:bodyPr>
            <a:noAutofit/>
          </a:bodyPr>
          <a:lstStyle/>
          <a:p>
            <a:pPr algn="ctr" eaLnBrk="1" hangingPunct="1">
              <a:defRPr/>
            </a:pPr>
            <a:r>
              <a:rPr lang="en-US" sz="3600" b="1" dirty="0">
                <a:solidFill>
                  <a:schemeClr val="tx1"/>
                </a:solidFill>
                <a:latin typeface="Times New Roman" pitchFamily="18" charset="0"/>
                <a:cs typeface="Times New Roman" pitchFamily="18" charset="0"/>
              </a:rPr>
              <a:t>Example 1: Conclusions based on Hypothesis Test</a:t>
            </a:r>
          </a:p>
        </p:txBody>
      </p:sp>
      <p:sp>
        <p:nvSpPr>
          <p:cNvPr id="14339" name="Rectangle 3"/>
          <p:cNvSpPr>
            <a:spLocks noGrp="1" noChangeArrowheads="1"/>
          </p:cNvSpPr>
          <p:nvPr>
            <p:ph idx="4294967295"/>
          </p:nvPr>
        </p:nvSpPr>
        <p:spPr>
          <a:xfrm>
            <a:off x="1828800" y="1371600"/>
            <a:ext cx="8382000" cy="5202238"/>
          </a:xfrm>
        </p:spPr>
        <p:txBody>
          <a:bodyPr/>
          <a:lstStyle/>
          <a:p>
            <a:pPr eaLnBrk="1" hangingPunct="1"/>
            <a:r>
              <a:rPr lang="en-US" altLang="en-US">
                <a:latin typeface="Times New Roman" panose="02020603050405020304" pitchFamily="18" charset="0"/>
                <a:cs typeface="Times New Roman" panose="02020603050405020304" pitchFamily="18" charset="0"/>
              </a:rPr>
              <a:t>Given the observed </a:t>
            </a:r>
            <a:r>
              <a:rPr lang="en-US" altLang="en-US" i="1">
                <a:latin typeface="Times New Roman" panose="02020603050405020304" pitchFamily="18" charset="0"/>
                <a:cs typeface="Times New Roman" panose="02020603050405020304" pitchFamily="18" charset="0"/>
              </a:rPr>
              <a:t>t</a:t>
            </a:r>
            <a:r>
              <a:rPr lang="en-US" altLang="en-US">
                <a:latin typeface="Times New Roman" panose="02020603050405020304" pitchFamily="18" charset="0"/>
                <a:cs typeface="Times New Roman" panose="02020603050405020304" pitchFamily="18" charset="0"/>
              </a:rPr>
              <a:t>-value is 3.33, the probability of observing such an extreme value or one more extreme is p = .002 (from Table 2, with </a:t>
            </a:r>
            <a:r>
              <a:rPr lang="en-US" altLang="en-US" i="1">
                <a:latin typeface="Times New Roman" panose="02020603050405020304" pitchFamily="18" charset="0"/>
                <a:cs typeface="Times New Roman" panose="02020603050405020304" pitchFamily="18" charset="0"/>
              </a:rPr>
              <a:t>df</a:t>
            </a:r>
            <a:r>
              <a:rPr lang="en-US" altLang="en-US">
                <a:latin typeface="Times New Roman" panose="02020603050405020304" pitchFamily="18" charset="0"/>
                <a:cs typeface="Times New Roman" panose="02020603050405020304" pitchFamily="18" charset="0"/>
              </a:rPr>
              <a:t> = 99).</a:t>
            </a:r>
          </a:p>
          <a:p>
            <a:pPr eaLnBrk="1" hangingPunct="1"/>
            <a:r>
              <a:rPr lang="en-US" altLang="en-US">
                <a:latin typeface="Times New Roman" panose="02020603050405020304" pitchFamily="18" charset="0"/>
                <a:cs typeface="Times New Roman" panose="02020603050405020304" pitchFamily="18" charset="0"/>
              </a:rPr>
              <a:t>That is, the probability of observing a sample mean of 105 from a population with true mean 100 is very, very small.  </a:t>
            </a:r>
          </a:p>
          <a:p>
            <a:pPr eaLnBrk="1" hangingPunct="1"/>
            <a:r>
              <a:rPr lang="en-US" altLang="en-US">
                <a:latin typeface="Times New Roman" panose="02020603050405020304" pitchFamily="18" charset="0"/>
                <a:cs typeface="Times New Roman" panose="02020603050405020304" pitchFamily="18" charset="0"/>
              </a:rPr>
              <a:t>The observed result is not likely to have occurred by chance.</a:t>
            </a:r>
          </a:p>
          <a:p>
            <a:pPr eaLnBrk="1" hangingPunct="1"/>
            <a:r>
              <a:rPr lang="en-US" altLang="en-US">
                <a:latin typeface="Times New Roman" panose="02020603050405020304" pitchFamily="18" charset="0"/>
                <a:cs typeface="Times New Roman" panose="02020603050405020304" pitchFamily="18" charset="0"/>
              </a:rPr>
              <a:t>We reject the null hypothesis in favor of the alternative -- the true population appears to be different from 100.</a:t>
            </a:r>
          </a:p>
          <a:p>
            <a:pPr eaLnBrk="1" hangingPunct="1"/>
            <a:r>
              <a:rPr lang="en-US" altLang="en-US">
                <a:latin typeface="Times New Roman" panose="02020603050405020304" pitchFamily="18" charset="0"/>
                <a:cs typeface="Times New Roman" panose="02020603050405020304" pitchFamily="18" charset="0"/>
              </a:rPr>
              <a:t>We say the result is statistically significant.</a:t>
            </a:r>
          </a:p>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644334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5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fade">
                                      <p:cBhvr>
                                        <p:cTn id="17" dur="500"/>
                                        <p:tgtEl>
                                          <p:spTgt spid="143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fade">
                                      <p:cBhvr>
                                        <p:cTn id="22" dur="500"/>
                                        <p:tgtEl>
                                          <p:spTgt spid="143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fade">
                                      <p:cBhvr>
                                        <p:cTn id="27"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CF2217F-83A5-4679-BA41-408C33511978}" type="slidenum">
              <a:rPr lang="en-US" altLang="en-US" smtClean="0">
                <a:solidFill>
                  <a:srgbClr val="FFFFFF"/>
                </a:solidFill>
              </a:rPr>
              <a:pPr/>
              <a:t>317</a:t>
            </a:fld>
            <a:endParaRPr lang="en-US" altLang="en-US">
              <a:solidFill>
                <a:srgbClr val="FFFFFF"/>
              </a:solidFill>
            </a:endParaRPr>
          </a:p>
        </p:txBody>
      </p:sp>
      <p:sp>
        <p:nvSpPr>
          <p:cNvPr id="31746" name="Rectangle 2"/>
          <p:cNvSpPr>
            <a:spLocks noGrp="1" noChangeArrowheads="1"/>
          </p:cNvSpPr>
          <p:nvPr>
            <p:ph type="title"/>
          </p:nvPr>
        </p:nvSpPr>
        <p:spPr>
          <a:xfrm>
            <a:off x="1981200" y="685800"/>
            <a:ext cx="8229600" cy="838200"/>
          </a:xfrm>
        </p:spPr>
        <p:txBody>
          <a:bodyPr>
            <a:noAutofit/>
          </a:bodyPr>
          <a:lstStyle/>
          <a:p>
            <a:pPr algn="ctr" eaLnBrk="1" hangingPunct="1">
              <a:defRPr/>
            </a:pPr>
            <a:r>
              <a:rPr lang="en-US" sz="3600" b="1" dirty="0">
                <a:solidFill>
                  <a:schemeClr val="tx1"/>
                </a:solidFill>
                <a:latin typeface="Times New Roman" pitchFamily="18" charset="0"/>
                <a:cs typeface="Times New Roman" pitchFamily="18" charset="0"/>
              </a:rPr>
              <a:t>The Normality Assumption: How To Evaluate Whether It’s Been Met</a:t>
            </a:r>
          </a:p>
        </p:txBody>
      </p:sp>
      <p:sp>
        <p:nvSpPr>
          <p:cNvPr id="51204" name="Rectangle 3"/>
          <p:cNvSpPr>
            <a:spLocks noGrp="1" noChangeArrowheads="1"/>
          </p:cNvSpPr>
          <p:nvPr>
            <p:ph idx="1"/>
          </p:nvPr>
        </p:nvSpPr>
        <p:spPr>
          <a:xfrm>
            <a:off x="1981200" y="1676400"/>
            <a:ext cx="8229600" cy="4897438"/>
          </a:xfrm>
        </p:spPr>
        <p:txBody>
          <a:bodyPr/>
          <a:lstStyle/>
          <a:p>
            <a:pPr eaLnBrk="1" hangingPunct="1">
              <a:buFont typeface="Georgia" panose="02040502050405020303" pitchFamily="18" charset="0"/>
              <a:buNone/>
            </a:pPr>
            <a:r>
              <a:rPr lang="en-US" altLang="en-US" sz="2000">
                <a:latin typeface="Times New Roman" panose="02020603050405020304" pitchFamily="18" charset="0"/>
                <a:cs typeface="Times New Roman" panose="02020603050405020304" pitchFamily="18" charset="0"/>
              </a:rPr>
              <a:t>The normality assumption is met when the scores are normally distributed in the population.</a:t>
            </a:r>
          </a:p>
          <a:p>
            <a:pPr eaLnBrk="1" hangingPunct="1">
              <a:buFont typeface="Georgia" panose="02040502050405020303" pitchFamily="18" charset="0"/>
              <a:buNone/>
            </a:pPr>
            <a:endParaRPr lang="en-US" altLang="en-US" sz="200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r>
              <a:rPr lang="en-US" altLang="en-US" sz="2000">
                <a:latin typeface="Times New Roman" panose="02020603050405020304" pitchFamily="18" charset="0"/>
                <a:cs typeface="Times New Roman" panose="02020603050405020304" pitchFamily="18" charset="0"/>
              </a:rPr>
              <a:t>We evaluate the normality assumption or indicate why the test is robust to violations of the normality assumption:</a:t>
            </a:r>
          </a:p>
          <a:p>
            <a:pPr eaLnBrk="1" hangingPunct="1">
              <a:buFont typeface="Georgia" panose="02040502050405020303" pitchFamily="18" charset="0"/>
              <a:buNone/>
            </a:pPr>
            <a:endParaRPr lang="en-US" altLang="en-US" sz="200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r>
              <a:rPr lang="en-US" altLang="en-US" sz="2000">
                <a:latin typeface="Times New Roman" panose="02020603050405020304" pitchFamily="18" charset="0"/>
                <a:cs typeface="Times New Roman" panose="02020603050405020304" pitchFamily="18" charset="0"/>
              </a:rPr>
              <a:t>If </a:t>
            </a:r>
            <a:r>
              <a:rPr lang="en-US" altLang="en-US" sz="2000" i="1">
                <a:latin typeface="Times New Roman" panose="02020603050405020304" pitchFamily="18" charset="0"/>
                <a:cs typeface="Times New Roman" panose="02020603050405020304" pitchFamily="18" charset="0"/>
              </a:rPr>
              <a:t>N</a:t>
            </a:r>
            <a:r>
              <a:rPr lang="en-US" altLang="en-US" sz="2000">
                <a:latin typeface="Times New Roman" panose="02020603050405020304" pitchFamily="18" charset="0"/>
                <a:cs typeface="Times New Roman" panose="02020603050405020304" pitchFamily="18" charset="0"/>
              </a:rPr>
              <a:t> ≥ 30, then the test is probably robust to violations of the normality assumption and we may proceed with the </a:t>
            </a:r>
            <a:r>
              <a:rPr lang="en-US" altLang="en-US" sz="2000" i="1">
                <a:latin typeface="Times New Roman" panose="02020603050405020304" pitchFamily="18" charset="0"/>
                <a:cs typeface="Times New Roman" panose="02020603050405020304" pitchFamily="18" charset="0"/>
              </a:rPr>
              <a:t>t</a:t>
            </a:r>
            <a:r>
              <a:rPr lang="en-US" altLang="en-US" sz="2000">
                <a:latin typeface="Times New Roman" panose="02020603050405020304" pitchFamily="18" charset="0"/>
                <a:cs typeface="Times New Roman" panose="02020603050405020304" pitchFamily="18" charset="0"/>
              </a:rPr>
              <a:t>-test without testing normality.</a:t>
            </a:r>
          </a:p>
          <a:p>
            <a:pPr eaLnBrk="1" hangingPunct="1">
              <a:buFont typeface="Georgia" panose="02040502050405020303" pitchFamily="18" charset="0"/>
              <a:buNone/>
            </a:pPr>
            <a:endParaRPr lang="en-US" altLang="en-US" sz="200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r>
              <a:rPr lang="en-US" altLang="en-US" sz="2000">
                <a:latin typeface="Times New Roman" panose="02020603050405020304" pitchFamily="18" charset="0"/>
                <a:cs typeface="Times New Roman" panose="02020603050405020304" pitchFamily="18" charset="0"/>
              </a:rPr>
              <a:t>If </a:t>
            </a:r>
            <a:r>
              <a:rPr lang="en-US" altLang="en-US" sz="2000" i="1">
                <a:latin typeface="Times New Roman" panose="02020603050405020304" pitchFamily="18" charset="0"/>
                <a:cs typeface="Times New Roman" panose="02020603050405020304" pitchFamily="18" charset="0"/>
              </a:rPr>
              <a:t>N </a:t>
            </a:r>
            <a:r>
              <a:rPr lang="en-US" altLang="en-US" sz="2000">
                <a:latin typeface="Times New Roman" panose="02020603050405020304" pitchFamily="18" charset="0"/>
                <a:cs typeface="Times New Roman" panose="02020603050405020304" pitchFamily="18" charset="0"/>
              </a:rPr>
              <a:t>&lt; 30, we test the normality assumption.</a:t>
            </a:r>
          </a:p>
          <a:p>
            <a:pPr eaLnBrk="1" hangingPunct="1">
              <a:buFont typeface="Georgia" panose="02040502050405020303" pitchFamily="18" charset="0"/>
              <a:buNone/>
            </a:pPr>
            <a:r>
              <a:rPr lang="en-US" altLang="en-US" sz="2000">
                <a:latin typeface="Times New Roman" panose="02020603050405020304" pitchFamily="18" charset="0"/>
                <a:cs typeface="Times New Roman" panose="02020603050405020304" pitchFamily="18" charset="0"/>
              </a:rPr>
              <a:t>If the skewness ratio is less than two, the normality assumption is tenable and we may proceed with the </a:t>
            </a:r>
            <a:r>
              <a:rPr lang="en-US" altLang="en-US" sz="2000" i="1">
                <a:latin typeface="Times New Roman" panose="02020603050405020304" pitchFamily="18" charset="0"/>
                <a:cs typeface="Times New Roman" panose="02020603050405020304" pitchFamily="18" charset="0"/>
              </a:rPr>
              <a:t>t</a:t>
            </a:r>
            <a:r>
              <a:rPr lang="en-US" altLang="en-US" sz="2000">
                <a:latin typeface="Times New Roman" panose="02020603050405020304" pitchFamily="18" charset="0"/>
                <a:cs typeface="Times New Roman" panose="02020603050405020304" pitchFamily="18" charset="0"/>
              </a:rPr>
              <a:t>-test.  </a:t>
            </a:r>
          </a:p>
          <a:p>
            <a:pPr eaLnBrk="1" hangingPunct="1">
              <a:buFont typeface="Georgia" panose="02040502050405020303" pitchFamily="18" charset="0"/>
              <a:buNone/>
            </a:pPr>
            <a:r>
              <a:rPr lang="en-US" altLang="en-US" sz="2000">
                <a:latin typeface="Times New Roman" panose="02020603050405020304" pitchFamily="18" charset="0"/>
                <a:cs typeface="Times New Roman" panose="02020603050405020304" pitchFamily="18" charset="0"/>
              </a:rPr>
              <a:t>If the skewness ratio is greater than two, the normality assumption is not tenable and we do not proceed with the </a:t>
            </a:r>
            <a:r>
              <a:rPr lang="en-US" altLang="en-US" sz="2000" i="1">
                <a:latin typeface="Times New Roman" panose="02020603050405020304" pitchFamily="18" charset="0"/>
                <a:cs typeface="Times New Roman" panose="02020603050405020304" pitchFamily="18" charset="0"/>
              </a:rPr>
              <a:t>t</a:t>
            </a:r>
            <a:r>
              <a:rPr lang="en-US" altLang="en-US" sz="2000">
                <a:latin typeface="Times New Roman" panose="02020603050405020304" pitchFamily="18" charset="0"/>
                <a:cs typeface="Times New Roman" panose="02020603050405020304" pitchFamily="18" charset="0"/>
              </a:rPr>
              <a:t>-test.</a:t>
            </a:r>
          </a:p>
        </p:txBody>
      </p:sp>
    </p:spTree>
    <p:extLst>
      <p:ext uri="{BB962C8B-B14F-4D97-AF65-F5344CB8AC3E}">
        <p14:creationId xmlns:p14="http://schemas.microsoft.com/office/powerpoint/2010/main" val="1007805486"/>
      </p:ext>
    </p:extLst>
  </p:cSld>
  <p:clrMapOvr>
    <a:masterClrMapping/>
  </p:clrMapOvr>
  <p:transition>
    <p:fade thruBlk="1"/>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08505C-77FA-4DE1-8364-595B7DCA2C7B}" type="slidenum">
              <a:rPr lang="en-US" altLang="en-US" smtClean="0">
                <a:solidFill>
                  <a:srgbClr val="FFFFFF"/>
                </a:solidFill>
              </a:rPr>
              <a:pPr/>
              <a:t>318</a:t>
            </a:fld>
            <a:endParaRPr lang="en-US" altLang="en-US">
              <a:solidFill>
                <a:srgbClr val="FFFFFF"/>
              </a:solidFill>
            </a:endParaRPr>
          </a:p>
        </p:txBody>
      </p:sp>
      <p:sp>
        <p:nvSpPr>
          <p:cNvPr id="53251" name="Rectangle 2"/>
          <p:cNvSpPr>
            <a:spLocks noGrp="1" noChangeArrowheads="1"/>
          </p:cNvSpPr>
          <p:nvPr>
            <p:ph type="title" idx="4294967295"/>
          </p:nvPr>
        </p:nvSpPr>
        <p:spPr>
          <a:xfrm>
            <a:off x="1752600" y="533400"/>
            <a:ext cx="8707438" cy="914400"/>
          </a:xfrm>
        </p:spPr>
        <p:txBody>
          <a:bodyPr/>
          <a:lstStyle/>
          <a:p>
            <a:pPr algn="ctr" eaLnBrk="1" hangingPunct="1"/>
            <a:r>
              <a:rPr lang="en-US" altLang="en-US" sz="2800" b="1">
                <a:solidFill>
                  <a:schemeClr val="tx1"/>
                </a:solidFill>
                <a:latin typeface="Times New Roman" panose="02020603050405020304" pitchFamily="18" charset="0"/>
                <a:cs typeface="Times New Roman" panose="02020603050405020304" pitchFamily="18" charset="0"/>
              </a:rPr>
              <a:t>Example 2: Do current smokers (at time 1) have a different mean body mass index (at time 1) from the published mean BMI for all adults?</a:t>
            </a:r>
          </a:p>
        </p:txBody>
      </p:sp>
      <p:sp>
        <p:nvSpPr>
          <p:cNvPr id="14339" name="Rectangle 3"/>
          <p:cNvSpPr>
            <a:spLocks noGrp="1" noChangeArrowheads="1"/>
          </p:cNvSpPr>
          <p:nvPr>
            <p:ph idx="4294967295"/>
          </p:nvPr>
        </p:nvSpPr>
        <p:spPr>
          <a:xfrm>
            <a:off x="1981200" y="1612900"/>
            <a:ext cx="8534400" cy="4960938"/>
          </a:xfrm>
        </p:spPr>
        <p:txBody>
          <a:bodyPr/>
          <a:lstStyle/>
          <a:p>
            <a:pPr eaLnBrk="1" hangingPunct="1"/>
            <a:r>
              <a:rPr lang="en-US" altLang="en-US">
                <a:latin typeface="Times New Roman" panose="02020603050405020304" pitchFamily="18" charset="0"/>
                <a:cs typeface="Times New Roman" panose="02020603050405020304" pitchFamily="18" charset="0"/>
              </a:rPr>
              <a:t>The published BMI mean for all adults is </a:t>
            </a:r>
            <a:r>
              <a:rPr lang="en-US" altLang="en-US">
                <a:latin typeface="Symbol" panose="05050102010706020507" pitchFamily="18" charset="2"/>
                <a:cs typeface="Times New Roman" panose="02020603050405020304" pitchFamily="18" charset="0"/>
              </a:rPr>
              <a:t>m</a:t>
            </a:r>
            <a:r>
              <a:rPr lang="en-US" altLang="en-US">
                <a:latin typeface="Times New Roman" panose="02020603050405020304" pitchFamily="18" charset="0"/>
                <a:cs typeface="Times New Roman" panose="02020603050405020304" pitchFamily="18" charset="0"/>
              </a:rPr>
              <a:t> = 28.0</a:t>
            </a:r>
          </a:p>
          <a:p>
            <a:pPr eaLnBrk="1" hangingPunct="1"/>
            <a:r>
              <a:rPr lang="en-US" altLang="en-US">
                <a:latin typeface="Times New Roman" panose="02020603050405020304" pitchFamily="18" charset="0"/>
                <a:cs typeface="Times New Roman" panose="02020603050405020304" pitchFamily="18" charset="0"/>
              </a:rPr>
              <a:t>Because we have no reason to assume that the BMI sd for all adults is the same as that for current smokers, we use the data from our sample of current smokers to estimate the BMI sd for the population of current smokers,     .</a:t>
            </a:r>
          </a:p>
          <a:p>
            <a:pPr eaLnBrk="1" hangingPunct="1"/>
            <a:r>
              <a:rPr lang="en-US" altLang="en-US">
                <a:latin typeface="Times New Roman" panose="02020603050405020304" pitchFamily="18" charset="0"/>
                <a:cs typeface="Times New Roman" panose="02020603050405020304" pitchFamily="18" charset="0"/>
              </a:rPr>
              <a:t>Accordingly, a </a:t>
            </a:r>
            <a:r>
              <a:rPr lang="en-US" altLang="en-US" i="1">
                <a:latin typeface="Times New Roman" panose="02020603050405020304" pitchFamily="18" charset="0"/>
                <a:cs typeface="Times New Roman" panose="02020603050405020304" pitchFamily="18" charset="0"/>
              </a:rPr>
              <a:t>t</a:t>
            </a:r>
            <a:r>
              <a:rPr lang="en-US" altLang="en-US">
                <a:latin typeface="Times New Roman" panose="02020603050405020304" pitchFamily="18" charset="0"/>
                <a:cs typeface="Times New Roman" panose="02020603050405020304" pitchFamily="18" charset="0"/>
              </a:rPr>
              <a:t>-distribution, rather than a </a:t>
            </a:r>
            <a:r>
              <a:rPr lang="en-US" altLang="en-US" i="1">
                <a:latin typeface="Times New Roman" panose="02020603050405020304" pitchFamily="18" charset="0"/>
                <a:cs typeface="Times New Roman" panose="02020603050405020304" pitchFamily="18" charset="0"/>
              </a:rPr>
              <a:t>z</a:t>
            </a:r>
            <a:r>
              <a:rPr lang="en-US" altLang="en-US">
                <a:latin typeface="Times New Roman" panose="02020603050405020304" pitchFamily="18" charset="0"/>
                <a:cs typeface="Times New Roman" panose="02020603050405020304" pitchFamily="18" charset="0"/>
              </a:rPr>
              <a:t>-distribution, represents the appropriate sampling distribution of means in this case. </a:t>
            </a:r>
          </a:p>
          <a:p>
            <a:pPr eaLnBrk="1" hangingPunct="1"/>
            <a:r>
              <a:rPr lang="en-US" altLang="en-US">
                <a:latin typeface="Times New Roman" panose="02020603050405020304" pitchFamily="18" charset="0"/>
                <a:cs typeface="Times New Roman" panose="02020603050405020304" pitchFamily="18" charset="0"/>
              </a:rPr>
              <a:t>For heuristic reasons, we estimate the population mean BMI for diabetics using a 95% confidence interval and also conduct a one-sample </a:t>
            </a:r>
            <a:r>
              <a:rPr lang="en-US" altLang="en-US" i="1">
                <a:latin typeface="Times New Roman" panose="02020603050405020304" pitchFamily="18" charset="0"/>
                <a:cs typeface="Times New Roman" panose="02020603050405020304" pitchFamily="18" charset="0"/>
              </a:rPr>
              <a:t>t</a:t>
            </a:r>
            <a:r>
              <a:rPr lang="en-US" altLang="en-US">
                <a:latin typeface="Times New Roman" panose="02020603050405020304" pitchFamily="18" charset="0"/>
                <a:cs typeface="Times New Roman" panose="02020603050405020304" pitchFamily="18" charset="0"/>
              </a:rPr>
              <a:t>-test at </a:t>
            </a:r>
            <a:r>
              <a:rPr lang="el-GR" altLang="en-US">
                <a:latin typeface="Times New Roman" panose="02020603050405020304" pitchFamily="18" charset="0"/>
                <a:cs typeface="Times New Roman" panose="02020603050405020304" pitchFamily="18" charset="0"/>
              </a:rPr>
              <a:t>α</a:t>
            </a:r>
            <a:r>
              <a:rPr lang="en-US" altLang="en-US">
                <a:latin typeface="Times New Roman" panose="02020603050405020304" pitchFamily="18" charset="0"/>
                <a:cs typeface="Times New Roman" panose="02020603050405020304" pitchFamily="18" charset="0"/>
              </a:rPr>
              <a:t> = .05. </a:t>
            </a:r>
          </a:p>
        </p:txBody>
      </p:sp>
      <p:graphicFrame>
        <p:nvGraphicFramePr>
          <p:cNvPr id="53253" name="Object 2"/>
          <p:cNvGraphicFramePr>
            <a:graphicFrameLocks noChangeAspect="1"/>
          </p:cNvGraphicFramePr>
          <p:nvPr/>
        </p:nvGraphicFramePr>
        <p:xfrm>
          <a:off x="3733801" y="4038600"/>
          <a:ext cx="327025" cy="381000"/>
        </p:xfrm>
        <a:graphic>
          <a:graphicData uri="http://schemas.openxmlformats.org/presentationml/2006/ole">
            <mc:AlternateContent xmlns:mc="http://schemas.openxmlformats.org/markup-compatibility/2006">
              <mc:Choice xmlns:v="urn:schemas-microsoft-com:vml" Requires="v">
                <p:oleObj name="Equation" r:id="rId3" imgW="152202" imgH="177569" progId="Equation.3">
                  <p:embed/>
                </p:oleObj>
              </mc:Choice>
              <mc:Fallback>
                <p:oleObj name="Equation" r:id="rId3" imgW="152202" imgH="177569" progId="Equation.3">
                  <p:embed/>
                  <p:pic>
                    <p:nvPicPr>
                      <p:cNvPr id="5325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1" y="4038600"/>
                        <a:ext cx="3270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2139256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5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fade">
                                      <p:cBhvr>
                                        <p:cTn id="17" dur="500"/>
                                        <p:tgtEl>
                                          <p:spTgt spid="143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fade">
                                      <p:cBhvr>
                                        <p:cTn id="22"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7EE0A7E-304D-4D8E-9884-ADBF079F5254}" type="slidenum">
              <a:rPr lang="en-US" altLang="en-US" smtClean="0">
                <a:solidFill>
                  <a:srgbClr val="FFFFFF"/>
                </a:solidFill>
              </a:rPr>
              <a:pPr/>
              <a:t>319</a:t>
            </a:fld>
            <a:endParaRPr lang="en-US" altLang="en-US">
              <a:solidFill>
                <a:srgbClr val="FFFFFF"/>
              </a:solidFill>
            </a:endParaRPr>
          </a:p>
        </p:txBody>
      </p:sp>
      <p:sp>
        <p:nvSpPr>
          <p:cNvPr id="28674" name="Rectangle 2"/>
          <p:cNvSpPr>
            <a:spLocks noGrp="1" noChangeArrowheads="1"/>
          </p:cNvSpPr>
          <p:nvPr>
            <p:ph type="title" idx="4294967295"/>
          </p:nvPr>
        </p:nvSpPr>
        <p:spPr/>
        <p:txBody>
          <a:bodyPr>
            <a:normAutofit fontScale="90000"/>
          </a:bodyPr>
          <a:lstStyle/>
          <a:p>
            <a:pPr algn="ctr" eaLnBrk="1" hangingPunct="1">
              <a:defRPr/>
            </a:pPr>
            <a:br>
              <a:rPr lang="en-US" sz="2800" dirty="0">
                <a:solidFill>
                  <a:schemeClr val="tx1"/>
                </a:solidFill>
                <a:latin typeface="Times New Roman" pitchFamily="18" charset="0"/>
                <a:cs typeface="Times New Roman" pitchFamily="18" charset="0"/>
              </a:rPr>
            </a:br>
            <a:r>
              <a:rPr lang="en-US" sz="3100" b="1" dirty="0">
                <a:solidFill>
                  <a:schemeClr val="tx1"/>
                </a:solidFill>
                <a:latin typeface="Times New Roman" pitchFamily="18" charset="0"/>
                <a:cs typeface="Times New Roman" pitchFamily="18" charset="0"/>
              </a:rPr>
              <a:t>Example 2:</a:t>
            </a:r>
            <a:r>
              <a:rPr lang="en-US" sz="3100" dirty="0">
                <a:solidFill>
                  <a:schemeClr val="tx1"/>
                </a:solidFill>
                <a:latin typeface="Times New Roman" pitchFamily="18" charset="0"/>
                <a:cs typeface="Times New Roman" pitchFamily="18" charset="0"/>
              </a:rPr>
              <a:t> </a:t>
            </a:r>
            <a:r>
              <a:rPr lang="en-US" sz="3100" b="1" dirty="0">
                <a:solidFill>
                  <a:schemeClr val="tx1"/>
                </a:solidFill>
                <a:latin typeface="Times New Roman" pitchFamily="18" charset="0"/>
                <a:cs typeface="Times New Roman" pitchFamily="18" charset="0"/>
              </a:rPr>
              <a:t>Constructing the 95% Confidence Interval Using R and the Framingham Data Set </a:t>
            </a:r>
            <a:br>
              <a:rPr lang="en-US" sz="3200" dirty="0">
                <a:solidFill>
                  <a:schemeClr val="tx1"/>
                </a:solidFill>
                <a:latin typeface="Times New Roman" pitchFamily="18" charset="0"/>
                <a:cs typeface="Times New Roman" pitchFamily="18" charset="0"/>
              </a:rPr>
            </a:br>
            <a:endParaRPr lang="en-US" sz="3200" dirty="0">
              <a:solidFill>
                <a:schemeClr val="tx1"/>
              </a:solidFill>
              <a:latin typeface="Times New Roman" pitchFamily="18" charset="0"/>
              <a:cs typeface="Times New Roman" pitchFamily="18" charset="0"/>
            </a:endParaRPr>
          </a:p>
        </p:txBody>
      </p:sp>
      <p:sp>
        <p:nvSpPr>
          <p:cNvPr id="55300" name="Rectangle 3"/>
          <p:cNvSpPr>
            <a:spLocks noGrp="1" noChangeArrowheads="1"/>
          </p:cNvSpPr>
          <p:nvPr>
            <p:ph idx="4294967295"/>
          </p:nvPr>
        </p:nvSpPr>
        <p:spPr>
          <a:xfrm>
            <a:off x="1981200" y="2438400"/>
            <a:ext cx="8229600" cy="4135438"/>
          </a:xfrm>
        </p:spPr>
        <p:txBody>
          <a:bodyPr/>
          <a:lstStyle/>
          <a:p>
            <a:pPr eaLnBrk="1" hangingPunct="1">
              <a:buFont typeface="Georgia" panose="02040502050405020303" pitchFamily="18" charset="0"/>
              <a:buNone/>
            </a:pPr>
            <a:r>
              <a:rPr lang="en-US" altLang="en-US" dirty="0">
                <a:latin typeface="Times New Roman" panose="02020603050405020304" pitchFamily="18" charset="0"/>
                <a:cs typeface="Times New Roman" panose="02020603050405020304" pitchFamily="18" charset="0"/>
              </a:rPr>
              <a:t>Because we only are interested in the subsample of current smokers at time 1, we add </a:t>
            </a:r>
            <a:r>
              <a:rPr lang="en-US" altLang="en-US" b="1" dirty="0">
                <a:latin typeface="Times New Roman" panose="02020603050405020304" pitchFamily="18" charset="0"/>
                <a:cs typeface="Times New Roman" panose="02020603050405020304" pitchFamily="18" charset="0"/>
              </a:rPr>
              <a:t>[CURSMOKE1 == “Yes”] </a:t>
            </a:r>
            <a:r>
              <a:rPr lang="en-US" altLang="en-US" dirty="0">
                <a:latin typeface="Times New Roman" panose="02020603050405020304" pitchFamily="18" charset="0"/>
                <a:cs typeface="Times New Roman" panose="02020603050405020304" pitchFamily="18" charset="0"/>
              </a:rPr>
              <a:t>inside the R command and construct the 95 percent CI for the </a:t>
            </a:r>
            <a:r>
              <a:rPr lang="en-US" altLang="en-US" i="1" dirty="0">
                <a:latin typeface="Symbol" panose="05050102010706020507" pitchFamily="18" charset="2"/>
                <a:cs typeface="Times New Roman" panose="02020603050405020304" pitchFamily="18" charset="0"/>
              </a:rPr>
              <a:t>m</a:t>
            </a:r>
            <a:r>
              <a:rPr lang="en-US" altLang="en-US" dirty="0">
                <a:latin typeface="Times New Roman" panose="02020603050405020304" pitchFamily="18" charset="0"/>
                <a:cs typeface="Times New Roman" panose="02020603050405020304" pitchFamily="18" charset="0"/>
              </a:rPr>
              <a:t> of BMI at time 1 when </a:t>
            </a:r>
            <a:r>
              <a:rPr lang="en-US" altLang="en-US" i="1" dirty="0">
                <a:latin typeface="Symbol" panose="05050102010706020507" pitchFamily="18" charset="2"/>
                <a:cs typeface="Times New Roman" panose="02020603050405020304" pitchFamily="18" charset="0"/>
              </a:rPr>
              <a:t>s</a:t>
            </a:r>
            <a:r>
              <a:rPr lang="en-US" altLang="en-US" dirty="0">
                <a:latin typeface="Times New Roman" panose="02020603050405020304" pitchFamily="18" charset="0"/>
                <a:cs typeface="Times New Roman" panose="02020603050405020304" pitchFamily="18" charset="0"/>
              </a:rPr>
              <a:t> is not knowns as follows: </a:t>
            </a:r>
          </a:p>
          <a:p>
            <a:pPr eaLnBrk="1" hangingPunct="1">
              <a:buFont typeface="Georgia" panose="02040502050405020303" pitchFamily="18" charset="0"/>
              <a:buNone/>
            </a:pPr>
            <a:endParaRPr lang="en-US" altLang="en-US" dirty="0">
              <a:latin typeface="Times New Roman" panose="02020603050405020304" pitchFamily="18" charset="0"/>
              <a:cs typeface="Times New Roman" panose="02020603050405020304" pitchFamily="18" charset="0"/>
            </a:endParaRPr>
          </a:p>
          <a:p>
            <a:pPr eaLnBrk="1" hangingPunct="1">
              <a:buNone/>
            </a:pPr>
            <a:r>
              <a:rPr lang="en-US" altLang="en-US" dirty="0" err="1">
                <a:latin typeface="Times New Roman" panose="02020603050405020304" pitchFamily="18" charset="0"/>
                <a:cs typeface="Times New Roman" panose="02020603050405020304" pitchFamily="18" charset="0"/>
              </a:rPr>
              <a:t>t.test</a:t>
            </a:r>
            <a:r>
              <a:rPr lang="en-US" altLang="en-US" dirty="0">
                <a:latin typeface="Times New Roman" panose="02020603050405020304" pitchFamily="18" charset="0"/>
                <a:cs typeface="Times New Roman" panose="02020603050405020304" pitchFamily="18" charset="0"/>
              </a:rPr>
              <a:t>(Framingham$BMI1[Framingham$CURSMOKE1=="Yes"])$</a:t>
            </a:r>
            <a:r>
              <a:rPr lang="en-US" altLang="en-US" dirty="0" err="1">
                <a:latin typeface="Times New Roman" panose="02020603050405020304" pitchFamily="18" charset="0"/>
                <a:cs typeface="Times New Roman" panose="02020603050405020304" pitchFamily="18" charset="0"/>
              </a:rPr>
              <a:t>conf.int</a:t>
            </a:r>
            <a:endParaRPr lang="en-US" altLang="en-US" dirty="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dirty="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dirty="0">
              <a:latin typeface="Times New Roman" panose="02020603050405020304" pitchFamily="18" charset="0"/>
              <a:cs typeface="Times New Roman" panose="02020603050405020304" pitchFamily="18" charset="0"/>
            </a:endParaRPr>
          </a:p>
          <a:p>
            <a:pPr eaLnBrk="1" hangingPunct="1">
              <a:buFontTx/>
              <a:buNone/>
            </a:pPr>
            <a:endParaRPr lang="en-US" altLang="en-US" sz="2000" dirty="0"/>
          </a:p>
        </p:txBody>
      </p:sp>
    </p:spTree>
    <p:extLst>
      <p:ext uri="{BB962C8B-B14F-4D97-AF65-F5344CB8AC3E}">
        <p14:creationId xmlns:p14="http://schemas.microsoft.com/office/powerpoint/2010/main" val="1963405480"/>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EEA468-79CF-E249-821F-E7A4F2C84E94}"/>
              </a:ext>
            </a:extLst>
          </p:cNvPr>
          <p:cNvSpPr/>
          <p:nvPr/>
        </p:nvSpPr>
        <p:spPr>
          <a:xfrm>
            <a:off x="1905000" y="685801"/>
            <a:ext cx="3608388" cy="461963"/>
          </a:xfrm>
          <a:prstGeom prst="rect">
            <a:avLst/>
          </a:prstGeom>
        </p:spPr>
        <p:txBody>
          <a:bodyPr wrap="square">
            <a:spAutoFit/>
          </a:bodyPr>
          <a:lstStyle/>
          <a:p>
            <a:pPr eaLnBrk="1" hangingPunct="1">
              <a:defRPr/>
            </a:pPr>
            <a:r>
              <a:rPr lang="en-US" sz="2400" i="1" dirty="0">
                <a:effectLst>
                  <a:outerShdw blurRad="38100" dist="38100" dir="2700000" algn="tl">
                    <a:srgbClr val="FFFFFF"/>
                  </a:outerShdw>
                </a:effectLst>
                <a:latin typeface="+mj-lt"/>
                <a:cs typeface="Arial" charset="0"/>
              </a:rPr>
              <a:t>Example</a:t>
            </a:r>
            <a:r>
              <a:rPr lang="en-US" sz="2400" dirty="0">
                <a:effectLst>
                  <a:outerShdw blurRad="38100" dist="38100" dir="2700000" algn="tl">
                    <a:srgbClr val="FFFFFF"/>
                  </a:outerShdw>
                </a:effectLst>
                <a:latin typeface="+mj-lt"/>
                <a:cs typeface="Arial" charset="0"/>
              </a:rPr>
              <a:t>:  Line graphs of </a:t>
            </a:r>
            <a:r>
              <a:rPr lang="en-US" sz="2400" dirty="0" err="1">
                <a:effectLst>
                  <a:outerShdw blurRad="38100" dist="38100" dir="2700000" algn="tl">
                    <a:srgbClr val="FFFFFF"/>
                  </a:outerShdw>
                </a:effectLst>
                <a:latin typeface="+mj-lt"/>
                <a:cs typeface="Arial" charset="0"/>
              </a:rPr>
              <a:t>ses</a:t>
            </a:r>
            <a:endParaRPr lang="en-US" sz="2400" dirty="0">
              <a:latin typeface="+mj-lt"/>
              <a:cs typeface="Arial" charset="0"/>
            </a:endParaRPr>
          </a:p>
        </p:txBody>
      </p:sp>
      <p:pic>
        <p:nvPicPr>
          <p:cNvPr id="34818" name="Picture 3" descr="Macintosh HD:Users:daphnaharel:Dropbox:Research:Statistics Using R Textbook:Statistics Using R 2018:Images to create 300 DPI from:Figure 2.10.pdf">
            <a:extLst>
              <a:ext uri="{FF2B5EF4-FFF2-40B4-BE49-F238E27FC236}">
                <a16:creationId xmlns:a16="http://schemas.microsoft.com/office/drawing/2014/main" id="{1958C84A-7885-A359-F4A8-A452509B6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752600"/>
            <a:ext cx="2641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4" descr="Macintosh HD:Users:daphnaharel:Dropbox:Research:Statistics Using R Textbook:Statistics Using R 2018:Images to create 300 DPI from:Figure 2.11.pdf">
            <a:extLst>
              <a:ext uri="{FF2B5EF4-FFF2-40B4-BE49-F238E27FC236}">
                <a16:creationId xmlns:a16="http://schemas.microsoft.com/office/drawing/2014/main" id="{85C76E1C-0752-228C-EF29-FFBC6893D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752600"/>
            <a:ext cx="28956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1">
            <a:extLst>
              <a:ext uri="{FF2B5EF4-FFF2-40B4-BE49-F238E27FC236}">
                <a16:creationId xmlns:a16="http://schemas.microsoft.com/office/drawing/2014/main" id="{1F1F5503-6210-6F7B-87C4-5D6E100FC4D5}"/>
              </a:ext>
            </a:extLst>
          </p:cNvPr>
          <p:cNvSpPr>
            <a:spLocks noChangeArrowheads="1"/>
          </p:cNvSpPr>
          <p:nvPr/>
        </p:nvSpPr>
        <p:spPr bwMode="auto">
          <a:xfrm>
            <a:off x="1905000" y="4295776"/>
            <a:ext cx="792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latin typeface="Times New Roman" panose="02020603050405020304" pitchFamily="18" charset="0"/>
                <a:cs typeface="Times New Roman" panose="02020603050405020304" pitchFamily="18" charset="0"/>
              </a:rPr>
              <a:t>Figure 2.10.  Default density graph        Figure 2.11.  Less smooth density graph</a:t>
            </a:r>
            <a:endParaRPr lang="en-US" altLang="en-US" sz="1200">
              <a:latin typeface="Times New Roman" panose="02020603050405020304" pitchFamily="18" charset="0"/>
              <a:cs typeface="Times New Roman" panose="02020603050405020304" pitchFamily="18" charset="0"/>
            </a:endParaRPr>
          </a:p>
          <a:p>
            <a:r>
              <a:rPr lang="en-US" altLang="en-US">
                <a:latin typeface="Times New Roman" panose="02020603050405020304" pitchFamily="18" charset="0"/>
                <a:cs typeface="Times New Roman" panose="02020603050405020304" pitchFamily="18" charset="0"/>
              </a:rPr>
              <a:t> </a:t>
            </a:r>
            <a:endParaRPr lang="en-US" alt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20637"/>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7F51FF-BE24-49A6-9EB4-FA5C70BC77FA}" type="slidenum">
              <a:rPr lang="en-US" altLang="en-US" smtClean="0">
                <a:solidFill>
                  <a:srgbClr val="FFFFFF"/>
                </a:solidFill>
              </a:rPr>
              <a:pPr/>
              <a:t>320</a:t>
            </a:fld>
            <a:endParaRPr lang="en-US" altLang="en-US">
              <a:solidFill>
                <a:srgbClr val="FFFFFF"/>
              </a:solidFill>
            </a:endParaRPr>
          </a:p>
        </p:txBody>
      </p:sp>
      <p:sp>
        <p:nvSpPr>
          <p:cNvPr id="57347" name="Rectangle 2"/>
          <p:cNvSpPr>
            <a:spLocks noGrp="1" noChangeArrowheads="1"/>
          </p:cNvSpPr>
          <p:nvPr>
            <p:ph type="title" idx="4294967295"/>
          </p:nvPr>
        </p:nvSpPr>
        <p:spPr>
          <a:xfrm>
            <a:off x="1676400" y="838200"/>
            <a:ext cx="8783638" cy="977900"/>
          </a:xfrm>
        </p:spPr>
        <p:txBody>
          <a:bodyPr/>
          <a:lstStyle/>
          <a:p>
            <a:pPr algn="ctr" eaLnBrk="1" hangingPunct="1"/>
            <a:r>
              <a:rPr lang="en-US" altLang="en-US" sz="2800" b="1" dirty="0">
                <a:solidFill>
                  <a:schemeClr val="tx1"/>
                </a:solidFill>
                <a:latin typeface="Times New Roman" panose="02020603050405020304" pitchFamily="18" charset="0"/>
                <a:cs typeface="Times New Roman" panose="02020603050405020304" pitchFamily="18" charset="0"/>
              </a:rPr>
              <a:t>Example 2 Cont’d: R Output </a:t>
            </a:r>
            <a:endParaRPr lang="en-US" altLang="en-US" sz="2800" dirty="0">
              <a:solidFill>
                <a:schemeClr val="tx1"/>
              </a:solidFill>
              <a:latin typeface="Times New Roman" panose="02020603050405020304" pitchFamily="18" charset="0"/>
              <a:cs typeface="Times New Roman" panose="02020603050405020304" pitchFamily="18" charset="0"/>
            </a:endParaRPr>
          </a:p>
        </p:txBody>
      </p:sp>
      <p:sp>
        <p:nvSpPr>
          <p:cNvPr id="57348" name="Rectangle 3"/>
          <p:cNvSpPr>
            <a:spLocks noGrp="1" noChangeArrowheads="1"/>
          </p:cNvSpPr>
          <p:nvPr>
            <p:ph idx="4294967295"/>
          </p:nvPr>
        </p:nvSpPr>
        <p:spPr>
          <a:xfrm>
            <a:off x="1752600" y="1981200"/>
            <a:ext cx="8915400" cy="4516438"/>
          </a:xfrm>
        </p:spPr>
        <p:txBody>
          <a:bodyPr/>
          <a:lstStyle/>
          <a:p>
            <a:pPr eaLnBrk="1" hangingPunct="1">
              <a:buFont typeface="Georgia" panose="02040502050405020303" pitchFamily="18" charset="0"/>
              <a:buNone/>
            </a:pPr>
            <a:r>
              <a:rPr lang="en-US" altLang="en-US" dirty="0">
                <a:latin typeface="Times New Roman" panose="02020603050405020304" pitchFamily="18" charset="0"/>
                <a:cs typeface="Times New Roman" panose="02020603050405020304" pitchFamily="18" charset="0"/>
              </a:rPr>
              <a:t>The 95% confidence interval is shown below on the right hand side.  In particular, the 95% confidence interval for </a:t>
            </a:r>
            <a:r>
              <a:rPr lang="en-US" altLang="en-US" dirty="0">
                <a:latin typeface="Symbol" panose="05050102010706020507" pitchFamily="18" charset="2"/>
                <a:cs typeface="Times New Roman" panose="02020603050405020304" pitchFamily="18" charset="0"/>
              </a:rPr>
              <a:t>m</a:t>
            </a:r>
            <a:r>
              <a:rPr lang="en-US" altLang="en-US" dirty="0">
                <a:latin typeface="Times New Roman" panose="02020603050405020304" pitchFamily="18" charset="0"/>
                <a:cs typeface="Times New Roman" panose="02020603050405020304" pitchFamily="18" charset="0"/>
              </a:rPr>
              <a:t> is (24.61, 25.71).</a:t>
            </a:r>
          </a:p>
          <a:p>
            <a:pPr eaLnBrk="1" hangingPunct="1">
              <a:buFont typeface="Georgia" panose="02040502050405020303" pitchFamily="18" charset="0"/>
              <a:buNone/>
            </a:pPr>
            <a:endParaRPr lang="en-US" altLang="en-US" dirty="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dirty="0">
              <a:latin typeface="Times New Roman" panose="02020603050405020304" pitchFamily="18" charset="0"/>
              <a:cs typeface="Times New Roman" panose="02020603050405020304" pitchFamily="18" charset="0"/>
            </a:endParaRPr>
          </a:p>
          <a:p>
            <a:pPr eaLnBrk="1" hangingPunct="1">
              <a:buFontTx/>
              <a:buNone/>
            </a:pPr>
            <a:endParaRPr lang="en-US" alt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D748938-1C14-DC42-AF2D-DD500D69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4038600"/>
            <a:ext cx="8813800" cy="596900"/>
          </a:xfrm>
          <a:prstGeom prst="rect">
            <a:avLst/>
          </a:prstGeom>
        </p:spPr>
      </p:pic>
    </p:spTree>
    <p:extLst>
      <p:ext uri="{BB962C8B-B14F-4D97-AF65-F5344CB8AC3E}">
        <p14:creationId xmlns:p14="http://schemas.microsoft.com/office/powerpoint/2010/main" val="1279882205"/>
      </p:ext>
    </p:extLst>
  </p:cSld>
  <p:clrMapOvr>
    <a:masterClrMapping/>
  </p:clrMapOvr>
  <p:transition>
    <p:fade thruBlk="1"/>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FAF516-5DAF-4F39-8C2A-0DFF5CDBF6AB}" type="slidenum">
              <a:rPr lang="en-US" altLang="en-US" smtClean="0">
                <a:solidFill>
                  <a:srgbClr val="FFFFFF"/>
                </a:solidFill>
              </a:rPr>
              <a:pPr/>
              <a:t>321</a:t>
            </a:fld>
            <a:endParaRPr lang="en-US" altLang="en-US">
              <a:solidFill>
                <a:srgbClr val="FFFFFF"/>
              </a:solidFill>
            </a:endParaRPr>
          </a:p>
        </p:txBody>
      </p:sp>
      <p:sp>
        <p:nvSpPr>
          <p:cNvPr id="59395" name="Rectangle 2"/>
          <p:cNvSpPr>
            <a:spLocks noGrp="1" noChangeArrowheads="1"/>
          </p:cNvSpPr>
          <p:nvPr>
            <p:ph type="title" idx="4294967295"/>
          </p:nvPr>
        </p:nvSpPr>
        <p:spPr>
          <a:xfrm>
            <a:off x="1981200" y="685800"/>
            <a:ext cx="8229600" cy="914400"/>
          </a:xfrm>
        </p:spPr>
        <p:txBody>
          <a:bodyPr/>
          <a:lstStyle/>
          <a:p>
            <a:pPr algn="ctr" eaLnBrk="1" hangingPunct="1"/>
            <a:r>
              <a:rPr lang="en-US" altLang="en-US" sz="3600" b="1">
                <a:solidFill>
                  <a:schemeClr val="tx1"/>
                </a:solidFill>
                <a:latin typeface="Times New Roman" panose="02020603050405020304" pitchFamily="18" charset="0"/>
                <a:cs typeface="Times New Roman" panose="02020603050405020304" pitchFamily="18" charset="0"/>
              </a:rPr>
              <a:t>Example 2: Conclusions Based on the CI</a:t>
            </a:r>
          </a:p>
        </p:txBody>
      </p:sp>
      <p:sp>
        <p:nvSpPr>
          <p:cNvPr id="14339" name="Rectangle 3"/>
          <p:cNvSpPr>
            <a:spLocks noGrp="1" noChangeArrowheads="1"/>
          </p:cNvSpPr>
          <p:nvPr>
            <p:ph idx="4294967295"/>
          </p:nvPr>
        </p:nvSpPr>
        <p:spPr>
          <a:xfrm>
            <a:off x="1981200" y="2057400"/>
            <a:ext cx="8229600" cy="4516438"/>
          </a:xfrm>
        </p:spPr>
        <p:txBody>
          <a:bodyPr/>
          <a:lstStyle/>
          <a:p>
            <a:pPr eaLnBrk="1" hangingPunct="1"/>
            <a:r>
              <a:rPr lang="en-US" altLang="en-US">
                <a:latin typeface="Times New Roman" panose="02020603050405020304" pitchFamily="18" charset="0"/>
                <a:cs typeface="Times New Roman" panose="02020603050405020304" pitchFamily="18" charset="0"/>
              </a:rPr>
              <a:t>The 95% confidence interval for </a:t>
            </a:r>
            <a:r>
              <a:rPr lang="en-US" altLang="en-US">
                <a:latin typeface="Symbol" panose="05050102010706020507" pitchFamily="18" charset="2"/>
                <a:cs typeface="Times New Roman" panose="02020603050405020304" pitchFamily="18" charset="0"/>
              </a:rPr>
              <a:t>m</a:t>
            </a:r>
            <a:r>
              <a:rPr lang="en-US" altLang="en-US">
                <a:latin typeface="Times New Roman" panose="02020603050405020304" pitchFamily="18" charset="0"/>
                <a:cs typeface="Times New Roman" panose="02020603050405020304" pitchFamily="18" charset="0"/>
              </a:rPr>
              <a:t> is (24.61, 25.71)</a:t>
            </a:r>
          </a:p>
          <a:p>
            <a:pPr eaLnBrk="1" hangingPunct="1"/>
            <a:r>
              <a:rPr lang="en-US" altLang="en-US">
                <a:latin typeface="Times New Roman" panose="02020603050405020304" pitchFamily="18" charset="0"/>
                <a:cs typeface="Times New Roman" panose="02020603050405020304" pitchFamily="18" charset="0"/>
              </a:rPr>
              <a:t>Because 28 is not contained in the interval, the result is statistically significantly different from 28.</a:t>
            </a:r>
          </a:p>
          <a:p>
            <a:pPr eaLnBrk="1" hangingPunct="1"/>
            <a:r>
              <a:rPr lang="en-US" altLang="en-US">
                <a:latin typeface="Times New Roman" panose="02020603050405020304" pitchFamily="18" charset="0"/>
                <a:cs typeface="Times New Roman" panose="02020603050405020304" pitchFamily="18" charset="0"/>
              </a:rPr>
              <a:t>The values in the CI are all lower than 28.</a:t>
            </a:r>
          </a:p>
          <a:p>
            <a:pPr eaLnBrk="1" hangingPunct="1"/>
            <a:r>
              <a:rPr lang="en-US" altLang="en-US">
                <a:latin typeface="Times New Roman" panose="02020603050405020304" pitchFamily="18" charset="0"/>
                <a:cs typeface="Times New Roman" panose="02020603050405020304" pitchFamily="18" charset="0"/>
              </a:rPr>
              <a:t>On average, current smokers have BMI scores that are statistically significantly lower than 28.  </a:t>
            </a:r>
          </a:p>
          <a:p>
            <a:pPr eaLnBrk="1" hangingPunct="1"/>
            <a:r>
              <a:rPr lang="en-US" altLang="en-US">
                <a:latin typeface="Times New Roman" panose="02020603050405020304" pitchFamily="18" charset="0"/>
                <a:cs typeface="Times New Roman" panose="02020603050405020304" pitchFamily="18" charset="0"/>
              </a:rPr>
              <a:t>We estimate the mean BMI value for current smokers at time 1 to fall between 24.61 and 25.71.</a:t>
            </a:r>
          </a:p>
        </p:txBody>
      </p:sp>
    </p:spTree>
    <p:extLst>
      <p:ext uri="{BB962C8B-B14F-4D97-AF65-F5344CB8AC3E}">
        <p14:creationId xmlns:p14="http://schemas.microsoft.com/office/powerpoint/2010/main" val="420417126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5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fade">
                                      <p:cBhvr>
                                        <p:cTn id="17" dur="500"/>
                                        <p:tgtEl>
                                          <p:spTgt spid="143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fade">
                                      <p:cBhvr>
                                        <p:cTn id="22" dur="500"/>
                                        <p:tgtEl>
                                          <p:spTgt spid="143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fade">
                                      <p:cBhvr>
                                        <p:cTn id="27"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8E49760-38E7-436F-A43B-836360A38E64}" type="slidenum">
              <a:rPr lang="en-US" altLang="en-US" smtClean="0">
                <a:solidFill>
                  <a:srgbClr val="FFFFFF"/>
                </a:solidFill>
              </a:rPr>
              <a:pPr/>
              <a:t>322</a:t>
            </a:fld>
            <a:endParaRPr lang="en-US" altLang="en-US">
              <a:solidFill>
                <a:srgbClr val="FFFFFF"/>
              </a:solidFill>
            </a:endParaRPr>
          </a:p>
        </p:txBody>
      </p:sp>
      <p:sp>
        <p:nvSpPr>
          <p:cNvPr id="61443" name="Rectangle 2"/>
          <p:cNvSpPr>
            <a:spLocks noGrp="1" noChangeArrowheads="1"/>
          </p:cNvSpPr>
          <p:nvPr>
            <p:ph type="title" idx="4294967295"/>
          </p:nvPr>
        </p:nvSpPr>
        <p:spPr>
          <a:xfrm>
            <a:off x="1981200" y="609600"/>
            <a:ext cx="8229600" cy="762000"/>
          </a:xfrm>
        </p:spPr>
        <p:txBody>
          <a:bodyPr/>
          <a:lstStyle/>
          <a:p>
            <a:pPr algn="ctr" eaLnBrk="1" hangingPunct="1"/>
            <a:r>
              <a:rPr lang="en-US" altLang="en-US" sz="3200" b="1">
                <a:solidFill>
                  <a:schemeClr val="tx1"/>
                </a:solidFill>
                <a:latin typeface="Times New Roman" panose="02020603050405020304" pitchFamily="18" charset="0"/>
                <a:cs typeface="Times New Roman" panose="02020603050405020304" pitchFamily="18" charset="0"/>
              </a:rPr>
              <a:t>Example 2: Conducting the Corresponding Hypothesis Test</a:t>
            </a:r>
          </a:p>
        </p:txBody>
      </p:sp>
      <p:sp>
        <p:nvSpPr>
          <p:cNvPr id="61444" name="Rectangle 3"/>
          <p:cNvSpPr>
            <a:spLocks noGrp="1" noChangeArrowheads="1"/>
          </p:cNvSpPr>
          <p:nvPr>
            <p:ph idx="4294967295"/>
          </p:nvPr>
        </p:nvSpPr>
        <p:spPr>
          <a:xfrm>
            <a:off x="1981200" y="1676400"/>
            <a:ext cx="8229600" cy="4897438"/>
          </a:xfrm>
        </p:spPr>
        <p:txBody>
          <a:bodyPr/>
          <a:lstStyle/>
          <a:p>
            <a:pPr eaLnBrk="1" hangingPunct="1">
              <a:buFont typeface="Georgia" panose="02040502050405020303" pitchFamily="18" charset="0"/>
              <a:buNone/>
            </a:pPr>
            <a:r>
              <a:rPr lang="en-US" altLang="en-US" dirty="0">
                <a:latin typeface="Times New Roman" panose="02020603050405020304" pitchFamily="18" charset="0"/>
                <a:cs typeface="Times New Roman" panose="02020603050405020304" pitchFamily="18" charset="0"/>
              </a:rPr>
              <a:t>The hypotheses for this test are: H</a:t>
            </a:r>
            <a:r>
              <a:rPr lang="en-US" altLang="en-US" baseline="-25000" dirty="0">
                <a:latin typeface="Times New Roman" panose="02020603050405020304" pitchFamily="18" charset="0"/>
                <a:cs typeface="Times New Roman" panose="02020603050405020304" pitchFamily="18" charset="0"/>
              </a:rPr>
              <a:t>0</a:t>
            </a:r>
            <a:r>
              <a:rPr lang="en-US" altLang="en-US" dirty="0">
                <a:latin typeface="Times New Roman" panose="02020603050405020304" pitchFamily="18" charset="0"/>
                <a:cs typeface="Times New Roman" panose="02020603050405020304" pitchFamily="18" charset="0"/>
              </a:rPr>
              <a:t>: </a:t>
            </a:r>
            <a:r>
              <a:rPr lang="el-GR" altLang="en-US" dirty="0">
                <a:latin typeface="Courier New" panose="02070309020205020404" pitchFamily="49" charset="0"/>
                <a:cs typeface="Courier New" panose="02070309020205020404" pitchFamily="49" charset="0"/>
              </a:rPr>
              <a:t>μ</a:t>
            </a:r>
            <a:r>
              <a:rPr lang="en-US" altLang="en-US" dirty="0">
                <a:latin typeface="Courier New" panose="02070309020205020404" pitchFamily="49" charset="0"/>
                <a:cs typeface="Courier New" panose="02070309020205020404" pitchFamily="49" charset="0"/>
              </a:rPr>
              <a:t>=28; </a:t>
            </a:r>
            <a:r>
              <a:rPr lang="en-US" altLang="en-US" dirty="0">
                <a:latin typeface="Times New Roman" panose="02020603050405020304" pitchFamily="18" charset="0"/>
                <a:cs typeface="Times New Roman" panose="02020603050405020304" pitchFamily="18" charset="0"/>
              </a:rPr>
              <a:t>H</a:t>
            </a:r>
            <a:r>
              <a:rPr lang="en-US" altLang="en-US" baseline="-25000" dirty="0">
                <a:latin typeface="Times New Roman" panose="02020603050405020304" pitchFamily="18" charset="0"/>
                <a:cs typeface="Times New Roman" panose="02020603050405020304" pitchFamily="18" charset="0"/>
              </a:rPr>
              <a:t>1</a:t>
            </a:r>
            <a:r>
              <a:rPr lang="en-US" altLang="en-US" dirty="0">
                <a:latin typeface="Times New Roman" panose="02020603050405020304" pitchFamily="18" charset="0"/>
                <a:cs typeface="Times New Roman" panose="02020603050405020304" pitchFamily="18" charset="0"/>
              </a:rPr>
              <a:t>: </a:t>
            </a:r>
            <a:r>
              <a:rPr lang="el-GR" altLang="en-US" dirty="0">
                <a:latin typeface="Courier New" panose="02070309020205020404" pitchFamily="49" charset="0"/>
                <a:cs typeface="Courier New" panose="02070309020205020404" pitchFamily="49" charset="0"/>
              </a:rPr>
              <a:t>μ</a:t>
            </a:r>
            <a:r>
              <a:rPr lang="en-US" altLang="en-US" dirty="0">
                <a:latin typeface="Courier New" panose="02070309020205020404" pitchFamily="49" charset="0"/>
                <a:cs typeface="Courier New" panose="02070309020205020404" pitchFamily="49" charset="0"/>
              </a:rPr>
              <a:t>ǂ28 </a:t>
            </a:r>
            <a:endParaRPr lang="en-US" altLang="en-US" dirty="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r>
              <a:rPr lang="en-US" altLang="en-US" dirty="0">
                <a:latin typeface="Times New Roman" panose="02020603050405020304" pitchFamily="18" charset="0"/>
                <a:cs typeface="Times New Roman" panose="02020603050405020304" pitchFamily="18" charset="0"/>
              </a:rPr>
              <a:t>We follow the same steps as before, but now rely on the p-value. That p-value is p &lt; 2.2e-16</a:t>
            </a:r>
          </a:p>
          <a:p>
            <a:pPr eaLnBrk="1" hangingPunct="1">
              <a:buFontTx/>
              <a:buNone/>
            </a:pPr>
            <a:endParaRPr lang="en-US" altLang="en-US" sz="2000" dirty="0"/>
          </a:p>
        </p:txBody>
      </p:sp>
      <p:pic>
        <p:nvPicPr>
          <p:cNvPr id="3" name="Picture 2">
            <a:extLst>
              <a:ext uri="{FF2B5EF4-FFF2-40B4-BE49-F238E27FC236}">
                <a16:creationId xmlns:a16="http://schemas.microsoft.com/office/drawing/2014/main" id="{38D8148A-9866-F14B-918B-6D94EE3B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412" y="3059949"/>
            <a:ext cx="7505700" cy="3517900"/>
          </a:xfrm>
          <a:prstGeom prst="rect">
            <a:avLst/>
          </a:prstGeom>
        </p:spPr>
      </p:pic>
    </p:spTree>
    <p:extLst>
      <p:ext uri="{BB962C8B-B14F-4D97-AF65-F5344CB8AC3E}">
        <p14:creationId xmlns:p14="http://schemas.microsoft.com/office/powerpoint/2010/main" val="1788687920"/>
      </p:ext>
    </p:extLst>
  </p:cSld>
  <p:clrMapOvr>
    <a:masterClrMapping/>
  </p:clrMapOvr>
  <p:transition>
    <p:fade thruBlk="1"/>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9B392B-17C8-4D8E-B0FD-C84301685705}" type="slidenum">
              <a:rPr lang="en-US" altLang="en-US" smtClean="0">
                <a:solidFill>
                  <a:srgbClr val="FFFFFF"/>
                </a:solidFill>
              </a:rPr>
              <a:pPr/>
              <a:t>323</a:t>
            </a:fld>
            <a:endParaRPr lang="en-US" altLang="en-US">
              <a:solidFill>
                <a:srgbClr val="FFFFFF"/>
              </a:solidFill>
            </a:endParaRPr>
          </a:p>
        </p:txBody>
      </p:sp>
      <p:sp>
        <p:nvSpPr>
          <p:cNvPr id="28674" name="Rectangle 2"/>
          <p:cNvSpPr>
            <a:spLocks noGrp="1" noChangeArrowheads="1"/>
          </p:cNvSpPr>
          <p:nvPr>
            <p:ph type="title" idx="4294967295"/>
          </p:nvPr>
        </p:nvSpPr>
        <p:spPr>
          <a:xfrm>
            <a:off x="1524000" y="685800"/>
            <a:ext cx="9144000" cy="609600"/>
          </a:xfrm>
        </p:spPr>
        <p:txBody>
          <a:bodyPr>
            <a:noAutofit/>
          </a:bodyPr>
          <a:lstStyle/>
          <a:p>
            <a:pPr algn="ctr" eaLnBrk="1" hangingPunct="1">
              <a:defRPr/>
            </a:pPr>
            <a:r>
              <a:rPr lang="en-US" sz="3600" b="1" dirty="0">
                <a:solidFill>
                  <a:schemeClr val="tx1"/>
                </a:solidFill>
                <a:latin typeface="Times New Roman" pitchFamily="18" charset="0"/>
                <a:cs typeface="Times New Roman" pitchFamily="18" charset="0"/>
              </a:rPr>
              <a:t>Example 2: Conclusions based on the Hypothesis Test</a:t>
            </a:r>
          </a:p>
        </p:txBody>
      </p:sp>
      <p:sp>
        <p:nvSpPr>
          <p:cNvPr id="14339" name="Rectangle 3"/>
          <p:cNvSpPr>
            <a:spLocks noGrp="1" noChangeArrowheads="1"/>
          </p:cNvSpPr>
          <p:nvPr>
            <p:ph idx="4294967295"/>
          </p:nvPr>
        </p:nvSpPr>
        <p:spPr>
          <a:xfrm>
            <a:off x="1828800" y="1371600"/>
            <a:ext cx="8382000" cy="5202238"/>
          </a:xfrm>
        </p:spPr>
        <p:txBody>
          <a:bodyPr/>
          <a:lstStyle/>
          <a:p>
            <a:pPr eaLnBrk="1" hangingPunct="1"/>
            <a:r>
              <a:rPr lang="en-US" altLang="en-US" dirty="0">
                <a:latin typeface="Times New Roman" panose="02020603050405020304" pitchFamily="18" charset="0"/>
                <a:cs typeface="Times New Roman" panose="02020603050405020304" pitchFamily="18" charset="0"/>
              </a:rPr>
              <a:t>Given the observed </a:t>
            </a:r>
            <a:r>
              <a:rPr lang="en-US" altLang="en-US" i="1" dirty="0">
                <a:latin typeface="Times New Roman" panose="02020603050405020304" pitchFamily="18" charset="0"/>
                <a:cs typeface="Times New Roman" panose="02020603050405020304" pitchFamily="18" charset="0"/>
              </a:rPr>
              <a:t>t</a:t>
            </a:r>
            <a:r>
              <a:rPr lang="en-US" altLang="en-US" dirty="0">
                <a:latin typeface="Times New Roman" panose="02020603050405020304" pitchFamily="18" charset="0"/>
                <a:cs typeface="Times New Roman" panose="02020603050405020304" pitchFamily="18" charset="0"/>
              </a:rPr>
              <a:t>-value is -10.18, the probability of observing such an extreme value or one more extreme is numerically equal to 0.</a:t>
            </a:r>
          </a:p>
          <a:p>
            <a:pPr eaLnBrk="1" hangingPunct="1"/>
            <a:r>
              <a:rPr lang="en-US" altLang="en-US" dirty="0">
                <a:latin typeface="Times New Roman" panose="02020603050405020304" pitchFamily="18" charset="0"/>
                <a:cs typeface="Times New Roman" panose="02020603050405020304" pitchFamily="18" charset="0"/>
              </a:rPr>
              <a:t>That is, the probability of observing a sample mean of 25.16 from a population with true mean 28 is very, very small.  </a:t>
            </a:r>
          </a:p>
          <a:p>
            <a:pPr eaLnBrk="1" hangingPunct="1"/>
            <a:r>
              <a:rPr lang="en-US" altLang="en-US" dirty="0">
                <a:latin typeface="Times New Roman" panose="02020603050405020304" pitchFamily="18" charset="0"/>
                <a:cs typeface="Times New Roman" panose="02020603050405020304" pitchFamily="18" charset="0"/>
              </a:rPr>
              <a:t>The observed result is not likely to have occurred by chance.</a:t>
            </a:r>
          </a:p>
          <a:p>
            <a:pPr eaLnBrk="1" hangingPunct="1"/>
            <a:r>
              <a:rPr lang="en-US" altLang="en-US" dirty="0">
                <a:latin typeface="Times New Roman" panose="02020603050405020304" pitchFamily="18" charset="0"/>
                <a:cs typeface="Times New Roman" panose="02020603050405020304" pitchFamily="18" charset="0"/>
              </a:rPr>
              <a:t>We reject the null hypothesis in favor of the alternative -- the true population appears to be different from 28.</a:t>
            </a:r>
          </a:p>
          <a:p>
            <a:pPr eaLnBrk="1" hangingPunct="1"/>
            <a:r>
              <a:rPr lang="en-US" altLang="en-US" dirty="0">
                <a:latin typeface="Times New Roman" panose="02020603050405020304" pitchFamily="18" charset="0"/>
                <a:cs typeface="Times New Roman" panose="02020603050405020304" pitchFamily="18" charset="0"/>
              </a:rPr>
              <a:t>We say the result is statistically significant.</a:t>
            </a:r>
          </a:p>
          <a:p>
            <a:pPr eaLnBrk="1" hangingPunct="1"/>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243457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5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fade">
                                      <p:cBhvr>
                                        <p:cTn id="17" dur="500"/>
                                        <p:tgtEl>
                                          <p:spTgt spid="143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fade">
                                      <p:cBhvr>
                                        <p:cTn id="22" dur="500"/>
                                        <p:tgtEl>
                                          <p:spTgt spid="143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fade">
                                      <p:cBhvr>
                                        <p:cTn id="27"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47E9E4-B378-4101-AA79-76799E038243}" type="slidenum">
              <a:rPr lang="en-US" altLang="en-US" smtClean="0">
                <a:solidFill>
                  <a:srgbClr val="FFFFFF"/>
                </a:solidFill>
              </a:rPr>
              <a:pPr/>
              <a:t>324</a:t>
            </a:fld>
            <a:endParaRPr lang="en-US" altLang="en-US">
              <a:solidFill>
                <a:srgbClr val="FFFFFF"/>
              </a:solidFill>
            </a:endParaRPr>
          </a:p>
        </p:txBody>
      </p:sp>
      <p:sp>
        <p:nvSpPr>
          <p:cNvPr id="65539" name="Rectangle 2"/>
          <p:cNvSpPr>
            <a:spLocks noGrp="1" noChangeArrowheads="1"/>
          </p:cNvSpPr>
          <p:nvPr>
            <p:ph type="title" idx="4294967295"/>
          </p:nvPr>
        </p:nvSpPr>
        <p:spPr>
          <a:xfrm>
            <a:off x="1676400" y="838200"/>
            <a:ext cx="8783638" cy="914400"/>
          </a:xfrm>
        </p:spPr>
        <p:txBody>
          <a:bodyPr/>
          <a:lstStyle/>
          <a:p>
            <a:pPr algn="ctr" eaLnBrk="1" hangingPunct="1"/>
            <a:r>
              <a:rPr lang="en-US" altLang="en-US" sz="2800" b="1">
                <a:solidFill>
                  <a:schemeClr val="tx1"/>
                </a:solidFill>
                <a:latin typeface="Times New Roman" panose="02020603050405020304" pitchFamily="18" charset="0"/>
                <a:cs typeface="Times New Roman" panose="02020603050405020304" pitchFamily="18" charset="0"/>
              </a:rPr>
              <a:t>Example 2: Calculating and Interpreting the Effect Size</a:t>
            </a:r>
          </a:p>
        </p:txBody>
      </p:sp>
      <p:sp>
        <p:nvSpPr>
          <p:cNvPr id="65540" name="Rectangle 3"/>
          <p:cNvSpPr>
            <a:spLocks noGrp="1" noChangeArrowheads="1"/>
          </p:cNvSpPr>
          <p:nvPr>
            <p:ph idx="4294967295"/>
          </p:nvPr>
        </p:nvSpPr>
        <p:spPr>
          <a:xfrm>
            <a:off x="1981200" y="2133600"/>
            <a:ext cx="8229600" cy="3886200"/>
          </a:xfrm>
        </p:spPr>
        <p:txBody>
          <a:bodyPr/>
          <a:lstStyle/>
          <a:p>
            <a:pPr eaLnBrk="1" hangingPunct="1">
              <a:buFont typeface="Georgia" panose="02040502050405020303" pitchFamily="18" charset="0"/>
              <a:buNone/>
            </a:pPr>
            <a:endParaRPr lang="en-US" altLang="en-US">
              <a:latin typeface="Times New Roman" panose="02020603050405020304" pitchFamily="18" charset="0"/>
              <a:cs typeface="Times New Roman" panose="02020603050405020304" pitchFamily="18" charset="0"/>
            </a:endParaRPr>
          </a:p>
          <a:p>
            <a:pPr eaLnBrk="1" hangingPunct="1">
              <a:buFontTx/>
              <a:buNone/>
            </a:pPr>
            <a:endParaRPr lang="en-US" altLang="en-US" sz="2000"/>
          </a:p>
          <a:p>
            <a:pPr eaLnBrk="1" hangingPunct="1">
              <a:buFontTx/>
              <a:buNone/>
            </a:pPr>
            <a:endParaRPr lang="en-US" altLang="en-US" sz="2000"/>
          </a:p>
          <a:p>
            <a:pPr eaLnBrk="1" hangingPunct="1">
              <a:buFontTx/>
              <a:buNone/>
            </a:pPr>
            <a:endParaRPr lang="en-US" altLang="en-US" sz="2000"/>
          </a:p>
          <a:p>
            <a:pPr eaLnBrk="1" hangingPunct="1">
              <a:buFontTx/>
              <a:buNone/>
            </a:pPr>
            <a:endParaRPr lang="en-US" altLang="en-US" sz="2000"/>
          </a:p>
          <a:p>
            <a:pPr eaLnBrk="1" hangingPunct="1">
              <a:buFontTx/>
              <a:buNone/>
            </a:pPr>
            <a:endParaRPr lang="en-US" altLang="en-US" sz="2000"/>
          </a:p>
          <a:p>
            <a:pPr eaLnBrk="1" hangingPunct="1">
              <a:buFontTx/>
              <a:buNone/>
            </a:pPr>
            <a:r>
              <a:rPr lang="en-US" altLang="en-US" sz="2000"/>
              <a:t>This effect size value indicates that the sample mean of 25.16 falls approximately 3/4sd below the hypothesized population mean of 28.  This degree of difference represents a large effect size given Cohen’s guidelines.</a:t>
            </a:r>
          </a:p>
        </p:txBody>
      </p:sp>
      <p:graphicFrame>
        <p:nvGraphicFramePr>
          <p:cNvPr id="65541" name="Object 4"/>
          <p:cNvGraphicFramePr>
            <a:graphicFrameLocks noChangeAspect="1"/>
          </p:cNvGraphicFramePr>
          <p:nvPr/>
        </p:nvGraphicFramePr>
        <p:xfrm>
          <a:off x="3200401" y="3303588"/>
          <a:ext cx="4627563" cy="773112"/>
        </p:xfrm>
        <a:graphic>
          <a:graphicData uri="http://schemas.openxmlformats.org/presentationml/2006/ole">
            <mc:AlternateContent xmlns:mc="http://schemas.openxmlformats.org/markup-compatibility/2006">
              <mc:Choice xmlns:v="urn:schemas-microsoft-com:vml" Requires="v">
                <p:oleObj name="Equation" r:id="rId3" imgW="2451100" imgH="406400" progId="Equation.3">
                  <p:embed/>
                </p:oleObj>
              </mc:Choice>
              <mc:Fallback>
                <p:oleObj name="Equation" r:id="rId3" imgW="2451100" imgH="406400" progId="Equation.3">
                  <p:embed/>
                  <p:pic>
                    <p:nvPicPr>
                      <p:cNvPr id="6554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3303588"/>
                        <a:ext cx="4627563"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2" name="Object 4"/>
          <p:cNvGraphicFramePr>
            <a:graphicFrameLocks noChangeAspect="1"/>
          </p:cNvGraphicFramePr>
          <p:nvPr/>
        </p:nvGraphicFramePr>
        <p:xfrm>
          <a:off x="2362201" y="2222500"/>
          <a:ext cx="6596063" cy="844550"/>
        </p:xfrm>
        <a:graphic>
          <a:graphicData uri="http://schemas.openxmlformats.org/presentationml/2006/ole">
            <mc:AlternateContent xmlns:mc="http://schemas.openxmlformats.org/markup-compatibility/2006">
              <mc:Choice xmlns:v="urn:schemas-microsoft-com:vml" Requires="v">
                <p:oleObj name="Equation" r:id="rId5" imgW="3492500" imgH="444500" progId="Equation.3">
                  <p:embed/>
                </p:oleObj>
              </mc:Choice>
              <mc:Fallback>
                <p:oleObj name="Equation" r:id="rId5" imgW="3492500" imgH="444500" progId="Equation.3">
                  <p:embed/>
                  <p:pic>
                    <p:nvPicPr>
                      <p:cNvPr id="6554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1" y="2222500"/>
                        <a:ext cx="659606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60716641"/>
      </p:ext>
    </p:extLst>
  </p:cSld>
  <p:clrMapOvr>
    <a:masterClrMapping/>
  </p:clrMapOvr>
  <p:transition>
    <p:fade thruBlk="1"/>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040DDC-13EF-4E60-A378-3E62396B3D30}" type="slidenum">
              <a:rPr lang="en-US" altLang="en-US" smtClean="0">
                <a:solidFill>
                  <a:srgbClr val="FFFFFF"/>
                </a:solidFill>
              </a:rPr>
              <a:pPr/>
              <a:t>325</a:t>
            </a:fld>
            <a:endParaRPr lang="en-US" altLang="en-US">
              <a:solidFill>
                <a:srgbClr val="FFFFFF"/>
              </a:solidFill>
            </a:endParaRPr>
          </a:p>
        </p:txBody>
      </p:sp>
      <p:sp>
        <p:nvSpPr>
          <p:cNvPr id="67587" name="Rectangle 2"/>
          <p:cNvSpPr>
            <a:spLocks noGrp="1" noChangeArrowheads="1"/>
          </p:cNvSpPr>
          <p:nvPr>
            <p:ph type="title" idx="4294967295"/>
          </p:nvPr>
        </p:nvSpPr>
        <p:spPr>
          <a:xfrm>
            <a:off x="1981200" y="533400"/>
            <a:ext cx="8229600" cy="914400"/>
          </a:xfrm>
        </p:spPr>
        <p:txBody>
          <a:bodyPr/>
          <a:lstStyle/>
          <a:p>
            <a:pPr algn="ctr" eaLnBrk="1" hangingPunct="1"/>
            <a:r>
              <a:rPr lang="en-US" altLang="en-US" b="1">
                <a:solidFill>
                  <a:schemeClr val="tx1"/>
                </a:solidFill>
              </a:rPr>
              <a:t>Two-Sample </a:t>
            </a:r>
            <a:r>
              <a:rPr lang="en-US" altLang="en-US" b="1" i="1">
                <a:solidFill>
                  <a:schemeClr val="tx1"/>
                </a:solidFill>
              </a:rPr>
              <a:t>t</a:t>
            </a:r>
            <a:r>
              <a:rPr lang="en-US" altLang="en-US" b="1">
                <a:solidFill>
                  <a:schemeClr val="tx1"/>
                </a:solidFill>
              </a:rPr>
              <a:t>-tests</a:t>
            </a:r>
          </a:p>
        </p:txBody>
      </p:sp>
      <p:sp>
        <p:nvSpPr>
          <p:cNvPr id="14339" name="Rectangle 3"/>
          <p:cNvSpPr>
            <a:spLocks noGrp="1" noChangeArrowheads="1"/>
          </p:cNvSpPr>
          <p:nvPr>
            <p:ph idx="4294967295"/>
          </p:nvPr>
        </p:nvSpPr>
        <p:spPr>
          <a:xfrm>
            <a:off x="1981200" y="1676400"/>
            <a:ext cx="8305800" cy="4897438"/>
          </a:xfrm>
        </p:spPr>
        <p:txBody>
          <a:bodyPr/>
          <a:lstStyle/>
          <a:p>
            <a:pPr eaLnBrk="1" hangingPunct="1">
              <a:buFont typeface="Georgia" panose="02040502050405020303" pitchFamily="18" charset="0"/>
              <a:buNone/>
              <a:defRPr/>
            </a:pPr>
            <a:r>
              <a:rPr lang="en-US" altLang="en-US" dirty="0"/>
              <a:t>Consider the following questions:</a:t>
            </a:r>
          </a:p>
          <a:p>
            <a:pPr eaLnBrk="1" hangingPunct="1">
              <a:buFont typeface="Georgia" panose="02040502050405020303" pitchFamily="18" charset="0"/>
              <a:buNone/>
              <a:defRPr/>
            </a:pPr>
            <a:endParaRPr lang="en-US" altLang="en-US" dirty="0"/>
          </a:p>
          <a:p>
            <a:pPr eaLnBrk="1" hangingPunct="1">
              <a:buClr>
                <a:srgbClr val="FF0000"/>
              </a:buClr>
              <a:buFontTx/>
              <a:buChar char="•"/>
              <a:defRPr/>
            </a:pPr>
            <a:r>
              <a:rPr lang="en-US" altLang="en-US" sz="2400" b="1" dirty="0"/>
              <a:t>Example 1: </a:t>
            </a:r>
            <a:r>
              <a:rPr lang="en-US" altLang="en-US" sz="2400" dirty="0"/>
              <a:t>Is there a difference in BMI at time 1 between males and females who are current smokers at time 1? </a:t>
            </a:r>
          </a:p>
          <a:p>
            <a:pPr marL="109537" indent="0" eaLnBrk="1" hangingPunct="1">
              <a:buClr>
                <a:srgbClr val="FF0000"/>
              </a:buClr>
              <a:buFont typeface="Georgia" panose="02040502050405020303" pitchFamily="18" charset="0"/>
              <a:buNone/>
              <a:defRPr/>
            </a:pPr>
            <a:endParaRPr lang="en-US" altLang="en-US" sz="2400" dirty="0"/>
          </a:p>
          <a:p>
            <a:pPr eaLnBrk="1" hangingPunct="1">
              <a:buClr>
                <a:srgbClr val="FF0000"/>
              </a:buClr>
              <a:buFontTx/>
              <a:buChar char="•"/>
              <a:defRPr/>
            </a:pPr>
            <a:r>
              <a:rPr lang="en-US" altLang="en-US" sz="2400" b="1" dirty="0"/>
              <a:t>Example 2: </a:t>
            </a:r>
            <a:r>
              <a:rPr lang="en-US" altLang="en-US" sz="2400" dirty="0"/>
              <a:t>Is there a change in BMI from time 1 to time 3 for females who are current smokers at both times 1 and 3? </a:t>
            </a:r>
          </a:p>
          <a:p>
            <a:pPr eaLnBrk="1" hangingPunct="1">
              <a:buFontTx/>
              <a:buNone/>
              <a:defRPr/>
            </a:pPr>
            <a:endParaRPr lang="en-US" altLang="en-US" sz="2400" dirty="0"/>
          </a:p>
        </p:txBody>
      </p:sp>
    </p:spTree>
    <p:extLst>
      <p:ext uri="{BB962C8B-B14F-4D97-AF65-F5344CB8AC3E}">
        <p14:creationId xmlns:p14="http://schemas.microsoft.com/office/powerpoint/2010/main" val="275632776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fade">
                                      <p:cBhvr>
                                        <p:cTn id="12" dur="500"/>
                                        <p:tgtEl>
                                          <p:spTgt spid="143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4" end="4"/>
                                            </p:txEl>
                                          </p:spTgt>
                                        </p:tgtEl>
                                        <p:attrNameLst>
                                          <p:attrName>style.visibility</p:attrName>
                                        </p:attrNameLst>
                                      </p:cBhvr>
                                      <p:to>
                                        <p:strVal val="visible"/>
                                      </p:to>
                                    </p:set>
                                    <p:animEffect transition="in" filter="fade">
                                      <p:cBhvr>
                                        <p:cTn id="17"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9B7002-A714-4A26-925A-149A2AAE6ABE}" type="slidenum">
              <a:rPr lang="en-US" altLang="en-US" smtClean="0">
                <a:solidFill>
                  <a:srgbClr val="FFFFFF"/>
                </a:solidFill>
              </a:rPr>
              <a:pPr/>
              <a:t>326</a:t>
            </a:fld>
            <a:endParaRPr lang="en-US" altLang="en-US">
              <a:solidFill>
                <a:srgbClr val="FFFFFF"/>
              </a:solidFill>
            </a:endParaRPr>
          </a:p>
        </p:txBody>
      </p:sp>
      <p:sp>
        <p:nvSpPr>
          <p:cNvPr id="69635" name="Rectangle 2"/>
          <p:cNvSpPr>
            <a:spLocks noGrp="1" noChangeArrowheads="1"/>
          </p:cNvSpPr>
          <p:nvPr>
            <p:ph type="title" idx="4294967295"/>
          </p:nvPr>
        </p:nvSpPr>
        <p:spPr>
          <a:xfrm>
            <a:off x="1752600" y="533400"/>
            <a:ext cx="8707438" cy="914400"/>
          </a:xfrm>
        </p:spPr>
        <p:txBody>
          <a:bodyPr/>
          <a:lstStyle/>
          <a:p>
            <a:pPr algn="ctr" eaLnBrk="1" hangingPunct="1"/>
            <a:r>
              <a:rPr lang="en-US" altLang="en-US" sz="3600" b="1">
                <a:solidFill>
                  <a:schemeClr val="tx1"/>
                </a:solidFill>
              </a:rPr>
              <a:t>Independent and Paired Samples </a:t>
            </a:r>
            <a:r>
              <a:rPr lang="en-US" altLang="en-US" sz="3600" b="1" i="1">
                <a:solidFill>
                  <a:schemeClr val="tx1"/>
                </a:solidFill>
              </a:rPr>
              <a:t>t</a:t>
            </a:r>
            <a:r>
              <a:rPr lang="en-US" altLang="en-US" sz="3600" b="1">
                <a:solidFill>
                  <a:schemeClr val="tx1"/>
                </a:solidFill>
              </a:rPr>
              <a:t>-Tests</a:t>
            </a:r>
          </a:p>
        </p:txBody>
      </p:sp>
      <p:sp>
        <p:nvSpPr>
          <p:cNvPr id="14339" name="Rectangle 3"/>
          <p:cNvSpPr>
            <a:spLocks noGrp="1" noChangeArrowheads="1"/>
          </p:cNvSpPr>
          <p:nvPr>
            <p:ph idx="4294967295"/>
          </p:nvPr>
        </p:nvSpPr>
        <p:spPr>
          <a:xfrm>
            <a:off x="1981200" y="1612900"/>
            <a:ext cx="8229600" cy="4960938"/>
          </a:xfrm>
        </p:spPr>
        <p:txBody>
          <a:bodyPr/>
          <a:lstStyle/>
          <a:p>
            <a:pPr eaLnBrk="1" hangingPunct="1">
              <a:buClr>
                <a:srgbClr val="FF0000"/>
              </a:buClr>
              <a:buFontTx/>
              <a:buChar char="•"/>
              <a:defRPr/>
            </a:pPr>
            <a:r>
              <a:rPr lang="en-US" altLang="en-US" i="1" dirty="0"/>
              <a:t>Independent Samples</a:t>
            </a:r>
            <a:r>
              <a:rPr lang="en-US" altLang="en-US" dirty="0"/>
              <a:t>:  Compares two independent groups where the scores cannot be matched on a pairwise basis, as in Example 1 in the previous slide.  Involves a scale and a dichotomous variable.  </a:t>
            </a:r>
          </a:p>
          <a:p>
            <a:pPr marL="109537" indent="0" eaLnBrk="1" hangingPunct="1">
              <a:buClr>
                <a:srgbClr val="FF0000"/>
              </a:buClr>
              <a:buFont typeface="Georgia" panose="02040502050405020303" pitchFamily="18" charset="0"/>
              <a:buNone/>
              <a:defRPr/>
            </a:pPr>
            <a:endParaRPr lang="en-US" altLang="en-US" dirty="0"/>
          </a:p>
          <a:p>
            <a:pPr eaLnBrk="1" hangingPunct="1">
              <a:buClr>
                <a:srgbClr val="FF0000"/>
              </a:buClr>
              <a:buFontTx/>
              <a:buChar char="•"/>
              <a:defRPr/>
            </a:pPr>
            <a:r>
              <a:rPr lang="en-US" altLang="en-US" i="1" dirty="0"/>
              <a:t>Paired Samples</a:t>
            </a:r>
            <a:r>
              <a:rPr lang="en-US" altLang="en-US" dirty="0"/>
              <a:t>:  Compares two variables where the scores can be matched on a pairwise basis (e.g., variables measured on the same person  before and after some event or passage of time, or on a set of father/son pairs, etc.) as in Example 2 in the previous slide.  Involves two scale variables.</a:t>
            </a:r>
          </a:p>
          <a:p>
            <a:pPr eaLnBrk="1" hangingPunct="1">
              <a:buFontTx/>
              <a:buNone/>
              <a:defRPr/>
            </a:pPr>
            <a:endParaRPr lang="en-US" altLang="en-US" sz="2400" dirty="0"/>
          </a:p>
        </p:txBody>
      </p:sp>
    </p:spTree>
    <p:extLst>
      <p:ext uri="{BB962C8B-B14F-4D97-AF65-F5344CB8AC3E}">
        <p14:creationId xmlns:p14="http://schemas.microsoft.com/office/powerpoint/2010/main" val="294711174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fade">
                                      <p:cBhvr>
                                        <p:cTn id="12"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B7827E-331F-4299-8BED-535F211FE1CA}" type="slidenum">
              <a:rPr lang="en-US" altLang="en-US" smtClean="0">
                <a:solidFill>
                  <a:srgbClr val="FFFFFF"/>
                </a:solidFill>
              </a:rPr>
              <a:pPr/>
              <a:t>327</a:t>
            </a:fld>
            <a:endParaRPr lang="en-US" altLang="en-US">
              <a:solidFill>
                <a:srgbClr val="FFFFFF"/>
              </a:solidFill>
            </a:endParaRPr>
          </a:p>
        </p:txBody>
      </p:sp>
      <p:sp>
        <p:nvSpPr>
          <p:cNvPr id="71683" name="Rectangle 2"/>
          <p:cNvSpPr>
            <a:spLocks noGrp="1" noChangeArrowheads="1"/>
          </p:cNvSpPr>
          <p:nvPr>
            <p:ph type="title" idx="4294967295"/>
          </p:nvPr>
        </p:nvSpPr>
        <p:spPr>
          <a:xfrm>
            <a:off x="1981200" y="685800"/>
            <a:ext cx="8229600" cy="990600"/>
          </a:xfrm>
        </p:spPr>
        <p:txBody>
          <a:bodyPr/>
          <a:lstStyle/>
          <a:p>
            <a:pPr algn="ctr" eaLnBrk="1" hangingPunct="1"/>
            <a:r>
              <a:rPr lang="en-US" altLang="en-US" b="1">
                <a:solidFill>
                  <a:schemeClr val="tx1"/>
                </a:solidFill>
              </a:rPr>
              <a:t>Independent Samples </a:t>
            </a:r>
            <a:r>
              <a:rPr lang="en-US" altLang="en-US" b="1" i="1">
                <a:solidFill>
                  <a:schemeClr val="tx1"/>
                </a:solidFill>
              </a:rPr>
              <a:t>t</a:t>
            </a:r>
            <a:r>
              <a:rPr lang="en-US" altLang="en-US" b="1">
                <a:solidFill>
                  <a:schemeClr val="tx1"/>
                </a:solidFill>
              </a:rPr>
              <a:t>-Test: Underlying Assumptions</a:t>
            </a:r>
          </a:p>
        </p:txBody>
      </p:sp>
      <p:sp>
        <p:nvSpPr>
          <p:cNvPr id="14339" name="Rectangle 3"/>
          <p:cNvSpPr>
            <a:spLocks noGrp="1" noChangeArrowheads="1"/>
          </p:cNvSpPr>
          <p:nvPr>
            <p:ph idx="4294967295"/>
          </p:nvPr>
        </p:nvSpPr>
        <p:spPr>
          <a:xfrm>
            <a:off x="1981200" y="2209800"/>
            <a:ext cx="8229600" cy="4364038"/>
          </a:xfrm>
        </p:spPr>
        <p:txBody>
          <a:bodyPr/>
          <a:lstStyle/>
          <a:p>
            <a:pPr eaLnBrk="1" hangingPunct="1">
              <a:buClr>
                <a:srgbClr val="FF0000"/>
              </a:buClr>
              <a:buFontTx/>
              <a:buChar char="•"/>
            </a:pPr>
            <a:r>
              <a:rPr lang="en-US" altLang="en-US" sz="2400" i="1"/>
              <a:t>Normality</a:t>
            </a:r>
            <a:r>
              <a:rPr lang="en-US" altLang="en-US" sz="2400"/>
              <a:t> – The parent populations are normally distributed for both groups.  The independent samples </a:t>
            </a:r>
            <a:r>
              <a:rPr lang="en-US" altLang="en-US" sz="2400" i="1"/>
              <a:t>t</a:t>
            </a:r>
            <a:r>
              <a:rPr lang="en-US" altLang="en-US" sz="2400"/>
              <a:t>-test is robust to violations of the normality assumption when the sample sizes of both groups are greater than 30.</a:t>
            </a:r>
          </a:p>
          <a:p>
            <a:pPr eaLnBrk="1" hangingPunct="1">
              <a:buClr>
                <a:srgbClr val="FF0000"/>
              </a:buClr>
              <a:buFontTx/>
              <a:buNone/>
            </a:pPr>
            <a:endParaRPr lang="en-US" altLang="en-US" sz="2400"/>
          </a:p>
          <a:p>
            <a:pPr eaLnBrk="1" hangingPunct="1">
              <a:buClr>
                <a:srgbClr val="FF0000"/>
              </a:buClr>
              <a:buFontTx/>
              <a:buChar char="•"/>
            </a:pPr>
            <a:r>
              <a:rPr lang="en-US" altLang="en-US" sz="2400" i="1"/>
              <a:t>Homogeneity (or equality) of variance</a:t>
            </a:r>
            <a:r>
              <a:rPr lang="en-US" altLang="en-US" sz="2400"/>
              <a:t> – The variance in the parent populations are the same for the two groups.  The independent samples </a:t>
            </a:r>
            <a:r>
              <a:rPr lang="en-US" altLang="en-US" sz="2400" i="1"/>
              <a:t>t</a:t>
            </a:r>
            <a:r>
              <a:rPr lang="en-US" altLang="en-US" sz="2400"/>
              <a:t>-test is robust to violations of the homogeneity of variance assumption when the sample sizes of both groups are the same.</a:t>
            </a:r>
          </a:p>
          <a:p>
            <a:pPr eaLnBrk="1" hangingPunct="1">
              <a:buFontTx/>
              <a:buNone/>
            </a:pPr>
            <a:endParaRPr lang="en-US" altLang="en-US" sz="2400"/>
          </a:p>
        </p:txBody>
      </p:sp>
    </p:spTree>
    <p:extLst>
      <p:ext uri="{BB962C8B-B14F-4D97-AF65-F5344CB8AC3E}">
        <p14:creationId xmlns:p14="http://schemas.microsoft.com/office/powerpoint/2010/main" val="122252540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fade">
                                      <p:cBhvr>
                                        <p:cTn id="12"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8F95A98-2B40-4A0E-B128-22E53F94255E}" type="slidenum">
              <a:rPr lang="en-US" altLang="en-US" smtClean="0">
                <a:solidFill>
                  <a:srgbClr val="FFFFFF"/>
                </a:solidFill>
              </a:rPr>
              <a:pPr/>
              <a:t>328</a:t>
            </a:fld>
            <a:endParaRPr lang="en-US" altLang="en-US">
              <a:solidFill>
                <a:srgbClr val="FFFFFF"/>
              </a:solidFill>
            </a:endParaRPr>
          </a:p>
        </p:txBody>
      </p:sp>
      <p:sp>
        <p:nvSpPr>
          <p:cNvPr id="73731" name="Rectangle 2"/>
          <p:cNvSpPr>
            <a:spLocks noGrp="1" noChangeArrowheads="1"/>
          </p:cNvSpPr>
          <p:nvPr>
            <p:ph type="title" idx="4294967295"/>
          </p:nvPr>
        </p:nvSpPr>
        <p:spPr>
          <a:xfrm>
            <a:off x="1981200" y="762000"/>
            <a:ext cx="8229600" cy="838200"/>
          </a:xfrm>
        </p:spPr>
        <p:txBody>
          <a:bodyPr/>
          <a:lstStyle/>
          <a:p>
            <a:pPr algn="ctr" eaLnBrk="1" hangingPunct="1"/>
            <a:r>
              <a:rPr lang="en-US" altLang="en-US" b="1">
                <a:solidFill>
                  <a:schemeClr val="tx1"/>
                </a:solidFill>
              </a:rPr>
              <a:t>Homogeneity of Variances</a:t>
            </a:r>
          </a:p>
        </p:txBody>
      </p:sp>
      <p:sp>
        <p:nvSpPr>
          <p:cNvPr id="73732" name="Rectangle 3"/>
          <p:cNvSpPr>
            <a:spLocks noGrp="1" noChangeArrowheads="1"/>
          </p:cNvSpPr>
          <p:nvPr>
            <p:ph idx="4294967295"/>
          </p:nvPr>
        </p:nvSpPr>
        <p:spPr>
          <a:xfrm>
            <a:off x="1981200" y="2209800"/>
            <a:ext cx="8229600" cy="4364038"/>
          </a:xfrm>
        </p:spPr>
        <p:txBody>
          <a:bodyPr/>
          <a:lstStyle/>
          <a:p>
            <a:pPr eaLnBrk="1" hangingPunct="1">
              <a:buFont typeface="Georgia" panose="02040502050405020303" pitchFamily="18" charset="0"/>
              <a:buNone/>
            </a:pPr>
            <a:r>
              <a:rPr lang="en-US" altLang="en-US"/>
              <a:t>Tested via Levene’s Test.</a:t>
            </a:r>
          </a:p>
          <a:p>
            <a:pPr eaLnBrk="1" hangingPunct="1">
              <a:buFont typeface="Georgia" panose="02040502050405020303" pitchFamily="18" charset="0"/>
              <a:buNone/>
            </a:pPr>
            <a:r>
              <a:rPr lang="en-US" altLang="en-US"/>
              <a:t>The null hypothesis is that the variances are equal</a:t>
            </a:r>
          </a:p>
          <a:p>
            <a:pPr eaLnBrk="1" hangingPunct="1">
              <a:buFont typeface="Georgia" panose="02040502050405020303" pitchFamily="18" charset="0"/>
              <a:buNone/>
            </a:pPr>
            <a:r>
              <a:rPr lang="en-US" altLang="en-US"/>
              <a:t>The alternative hypothesis is that the variances are not equal</a:t>
            </a:r>
          </a:p>
          <a:p>
            <a:pPr eaLnBrk="1" hangingPunct="1">
              <a:buFont typeface="Georgia" panose="02040502050405020303" pitchFamily="18" charset="0"/>
              <a:buNone/>
            </a:pPr>
            <a:r>
              <a:rPr lang="en-US" altLang="en-US"/>
              <a:t>If </a:t>
            </a:r>
            <a:r>
              <a:rPr lang="en-US" altLang="en-US" i="1"/>
              <a:t>p</a:t>
            </a:r>
            <a:r>
              <a:rPr lang="en-US" altLang="en-US"/>
              <a:t> (for Levene’s test) &gt; .05 use the equal variances line (independent samples </a:t>
            </a:r>
            <a:r>
              <a:rPr lang="en-US" altLang="en-US" i="1"/>
              <a:t>t</a:t>
            </a:r>
            <a:r>
              <a:rPr lang="en-US" altLang="en-US"/>
              <a:t>-test)</a:t>
            </a:r>
          </a:p>
          <a:p>
            <a:pPr eaLnBrk="1" hangingPunct="1">
              <a:buFont typeface="Georgia" panose="02040502050405020303" pitchFamily="18" charset="0"/>
              <a:buNone/>
            </a:pPr>
            <a:r>
              <a:rPr lang="en-US" altLang="en-US"/>
              <a:t>If </a:t>
            </a:r>
            <a:r>
              <a:rPr lang="en-US" altLang="en-US" i="1"/>
              <a:t>p</a:t>
            </a:r>
            <a:r>
              <a:rPr lang="en-US" altLang="en-US"/>
              <a:t> (for Levene’s test) &lt; .05, use the unequal variances line (adjusted independent samples </a:t>
            </a:r>
            <a:r>
              <a:rPr lang="en-US" altLang="en-US" i="1"/>
              <a:t>t</a:t>
            </a:r>
            <a:r>
              <a:rPr lang="en-US" altLang="en-US"/>
              <a:t>-test)</a:t>
            </a:r>
          </a:p>
        </p:txBody>
      </p:sp>
    </p:spTree>
    <p:extLst>
      <p:ext uri="{BB962C8B-B14F-4D97-AF65-F5344CB8AC3E}">
        <p14:creationId xmlns:p14="http://schemas.microsoft.com/office/powerpoint/2010/main" val="1663498502"/>
      </p:ext>
    </p:extLst>
  </p:cSld>
  <p:clrMapOvr>
    <a:masterClrMapping/>
  </p:clrMapOvr>
  <p:transition>
    <p:fade thruBlk="1"/>
  </p:transition>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CEF80C-FEF8-4366-AF16-3C9BFE9F861E}" type="slidenum">
              <a:rPr lang="en-US" altLang="en-US" smtClean="0">
                <a:solidFill>
                  <a:srgbClr val="FFFFFF"/>
                </a:solidFill>
              </a:rPr>
              <a:pPr/>
              <a:t>329</a:t>
            </a:fld>
            <a:endParaRPr lang="en-US" altLang="en-US">
              <a:solidFill>
                <a:srgbClr val="FFFFFF"/>
              </a:solidFill>
            </a:endParaRPr>
          </a:p>
        </p:txBody>
      </p:sp>
      <p:sp>
        <p:nvSpPr>
          <p:cNvPr id="75779" name="Text Box 2"/>
          <p:cNvSpPr txBox="1">
            <a:spLocks noChangeArrowheads="1"/>
          </p:cNvSpPr>
          <p:nvPr/>
        </p:nvSpPr>
        <p:spPr bwMode="auto">
          <a:xfrm>
            <a:off x="1828800" y="3063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800" b="1" u="sng">
                <a:latin typeface="Times New Roman" panose="02020603050405020304" pitchFamily="18" charset="0"/>
                <a:cs typeface="Times New Roman" panose="02020603050405020304" pitchFamily="18" charset="0"/>
              </a:rPr>
              <a:t>Independent Samples t-test: </a:t>
            </a:r>
          </a:p>
        </p:txBody>
      </p:sp>
      <p:sp>
        <p:nvSpPr>
          <p:cNvPr id="75780" name="Line 3"/>
          <p:cNvSpPr>
            <a:spLocks noChangeShapeType="1"/>
          </p:cNvSpPr>
          <p:nvPr/>
        </p:nvSpPr>
        <p:spPr bwMode="auto">
          <a:xfrm>
            <a:off x="5867400" y="914400"/>
            <a:ext cx="2133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81" name="Text Box 4"/>
          <p:cNvSpPr txBox="1">
            <a:spLocks noChangeArrowheads="1"/>
          </p:cNvSpPr>
          <p:nvPr/>
        </p:nvSpPr>
        <p:spPr bwMode="auto">
          <a:xfrm>
            <a:off x="4678363" y="2398714"/>
            <a:ext cx="184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75782" name="Rectangle 5"/>
          <p:cNvSpPr>
            <a:spLocks noChangeArrowheads="1"/>
          </p:cNvSpPr>
          <p:nvPr/>
        </p:nvSpPr>
        <p:spPr bwMode="auto">
          <a:xfrm>
            <a:off x="2540001" y="857251"/>
            <a:ext cx="12303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Test robust</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To normality</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violations</a:t>
            </a:r>
          </a:p>
        </p:txBody>
      </p:sp>
      <p:sp>
        <p:nvSpPr>
          <p:cNvPr id="75783" name="Text Box 6"/>
          <p:cNvSpPr txBox="1">
            <a:spLocks noChangeArrowheads="1"/>
          </p:cNvSpPr>
          <p:nvPr/>
        </p:nvSpPr>
        <p:spPr bwMode="auto">
          <a:xfrm>
            <a:off x="6908801" y="914400"/>
            <a:ext cx="19589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r>
              <a:rPr lang="en-US" altLang="en-US" sz="1200">
                <a:latin typeface="Times New Roman" panose="02020603050405020304" pitchFamily="18" charset="0"/>
                <a:cs typeface="Times New Roman" panose="02020603050405020304" pitchFamily="18" charset="0"/>
              </a:rPr>
              <a:t>: Need to check normality</a:t>
            </a:r>
          </a:p>
        </p:txBody>
      </p:sp>
      <p:sp>
        <p:nvSpPr>
          <p:cNvPr id="75784" name="Text Box 7"/>
          <p:cNvSpPr txBox="1">
            <a:spLocks noChangeArrowheads="1"/>
          </p:cNvSpPr>
          <p:nvPr/>
        </p:nvSpPr>
        <p:spPr bwMode="auto">
          <a:xfrm>
            <a:off x="7162800" y="1619250"/>
            <a:ext cx="1263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skewness ratio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less than 2?</a:t>
            </a:r>
          </a:p>
        </p:txBody>
      </p:sp>
      <p:sp>
        <p:nvSpPr>
          <p:cNvPr id="75785" name="Rectangle 8"/>
          <p:cNvSpPr>
            <a:spLocks noChangeArrowheads="1"/>
          </p:cNvSpPr>
          <p:nvPr/>
        </p:nvSpPr>
        <p:spPr bwMode="auto">
          <a:xfrm>
            <a:off x="4876800" y="1371600"/>
            <a:ext cx="1206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Normality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tenable</a:t>
            </a:r>
          </a:p>
        </p:txBody>
      </p:sp>
      <p:sp>
        <p:nvSpPr>
          <p:cNvPr id="75786" name="Text Box 9"/>
          <p:cNvSpPr txBox="1">
            <a:spLocks noChangeArrowheads="1"/>
          </p:cNvSpPr>
          <p:nvPr/>
        </p:nvSpPr>
        <p:spPr bwMode="auto">
          <a:xfrm>
            <a:off x="8940800" y="2400300"/>
            <a:ext cx="1087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 </a:t>
            </a:r>
            <a:r>
              <a:rPr lang="en-US" altLang="en-US" sz="1200">
                <a:latin typeface="Times New Roman" panose="02020603050405020304" pitchFamily="18" charset="0"/>
                <a:cs typeface="Times New Roman" panose="02020603050405020304" pitchFamily="18" charset="0"/>
              </a:rPr>
              <a:t>Normality</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not tenable</a:t>
            </a:r>
          </a:p>
        </p:txBody>
      </p:sp>
      <p:sp>
        <p:nvSpPr>
          <p:cNvPr id="75787" name="Rectangle 10"/>
          <p:cNvSpPr>
            <a:spLocks noChangeArrowheads="1"/>
          </p:cNvSpPr>
          <p:nvPr/>
        </p:nvSpPr>
        <p:spPr bwMode="auto">
          <a:xfrm>
            <a:off x="1676400" y="6019800"/>
            <a:ext cx="2286000" cy="6858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stat. 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results.  Calculate</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and report effect size.</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75788" name="Rectangle 11"/>
          <p:cNvSpPr>
            <a:spLocks noChangeArrowheads="1"/>
          </p:cNvSpPr>
          <p:nvPr/>
        </p:nvSpPr>
        <p:spPr bwMode="auto">
          <a:xfrm>
            <a:off x="4038600" y="6172200"/>
            <a:ext cx="1955800" cy="457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not stat.sig.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results.</a:t>
            </a:r>
          </a:p>
        </p:txBody>
      </p:sp>
      <p:sp>
        <p:nvSpPr>
          <p:cNvPr id="75789" name="Rectangle 12"/>
          <p:cNvSpPr>
            <a:spLocks noChangeArrowheads="1"/>
          </p:cNvSpPr>
          <p:nvPr/>
        </p:nvSpPr>
        <p:spPr bwMode="auto">
          <a:xfrm>
            <a:off x="3962400" y="5105400"/>
            <a:ext cx="1828800" cy="457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not stat. 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a:t>
            </a:r>
          </a:p>
        </p:txBody>
      </p:sp>
      <p:sp>
        <p:nvSpPr>
          <p:cNvPr id="75790" name="Line 13"/>
          <p:cNvSpPr>
            <a:spLocks noChangeShapeType="1"/>
          </p:cNvSpPr>
          <p:nvPr/>
        </p:nvSpPr>
        <p:spPr bwMode="auto">
          <a:xfrm flipH="1">
            <a:off x="4267200" y="914400"/>
            <a:ext cx="1066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1" name="Rectangle 14"/>
          <p:cNvSpPr>
            <a:spLocks noChangeArrowheads="1"/>
          </p:cNvSpPr>
          <p:nvPr/>
        </p:nvSpPr>
        <p:spPr bwMode="auto">
          <a:xfrm>
            <a:off x="5080000" y="628650"/>
            <a:ext cx="1600200" cy="4381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Are  </a:t>
            </a:r>
            <a:r>
              <a:rPr lang="en-US" altLang="en-US" sz="1200" i="1">
                <a:latin typeface="Times New Roman" panose="02020603050405020304" pitchFamily="18" charset="0"/>
                <a:cs typeface="Times New Roman" panose="02020603050405020304" pitchFamily="18" charset="0"/>
              </a:rPr>
              <a:t>N</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Times New Roman" panose="02020603050405020304" pitchFamily="18" charset="0"/>
                <a:cs typeface="Times New Roman" panose="02020603050405020304" pitchFamily="18" charset="0"/>
              </a:rPr>
              <a:t> and </a:t>
            </a:r>
            <a:r>
              <a:rPr lang="en-US" altLang="en-US" sz="1200" i="1">
                <a:latin typeface="Times New Roman" panose="02020603050405020304" pitchFamily="18" charset="0"/>
                <a:cs typeface="Times New Roman" panose="02020603050405020304" pitchFamily="18" charset="0"/>
              </a:rPr>
              <a:t>N</a:t>
            </a:r>
            <a:r>
              <a:rPr lang="en-US" altLang="en-US" sz="1200" baseline="-25000">
                <a:latin typeface="Times New Roman" panose="02020603050405020304" pitchFamily="18" charset="0"/>
                <a:cs typeface="Times New Roman" panose="02020603050405020304" pitchFamily="18" charset="0"/>
              </a:rPr>
              <a:t>2</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&gt; 30?</a:t>
            </a:r>
          </a:p>
        </p:txBody>
      </p:sp>
      <p:sp>
        <p:nvSpPr>
          <p:cNvPr id="75792" name="Line 15"/>
          <p:cNvSpPr>
            <a:spLocks noChangeShapeType="1"/>
          </p:cNvSpPr>
          <p:nvPr/>
        </p:nvSpPr>
        <p:spPr bwMode="auto">
          <a:xfrm flipH="1">
            <a:off x="2844800" y="4724400"/>
            <a:ext cx="203200" cy="36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3" name="Line 16"/>
          <p:cNvSpPr>
            <a:spLocks noChangeShapeType="1"/>
          </p:cNvSpPr>
          <p:nvPr/>
        </p:nvSpPr>
        <p:spPr bwMode="auto">
          <a:xfrm>
            <a:off x="4673600" y="4686300"/>
            <a:ext cx="5080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4" name="Line 17"/>
          <p:cNvSpPr>
            <a:spLocks noChangeShapeType="1"/>
          </p:cNvSpPr>
          <p:nvPr/>
        </p:nvSpPr>
        <p:spPr bwMode="auto">
          <a:xfrm>
            <a:off x="2235200" y="542925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5" name="Line 18"/>
          <p:cNvSpPr>
            <a:spLocks noChangeShapeType="1"/>
          </p:cNvSpPr>
          <p:nvPr/>
        </p:nvSpPr>
        <p:spPr bwMode="auto">
          <a:xfrm>
            <a:off x="2971800" y="5334000"/>
            <a:ext cx="13716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6" name="Rectangle 19"/>
          <p:cNvSpPr>
            <a:spLocks noChangeArrowheads="1"/>
          </p:cNvSpPr>
          <p:nvPr/>
        </p:nvSpPr>
        <p:spPr bwMode="auto">
          <a:xfrm>
            <a:off x="2667000" y="4267200"/>
            <a:ext cx="2743200" cy="5334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Do sample means differ in the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direction specified in the alternative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hypothesis?</a:t>
            </a:r>
          </a:p>
        </p:txBody>
      </p:sp>
      <p:sp>
        <p:nvSpPr>
          <p:cNvPr id="75797" name="Rectangle 20"/>
          <p:cNvSpPr>
            <a:spLocks noChangeArrowheads="1"/>
          </p:cNvSpPr>
          <p:nvPr/>
        </p:nvSpPr>
        <p:spPr bwMode="auto">
          <a:xfrm>
            <a:off x="1676400" y="5105400"/>
            <a:ext cx="2057400" cy="3810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(Two tailed sig./2)  &lt;  .05?</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75798" name="Rectangle 21"/>
          <p:cNvSpPr>
            <a:spLocks noChangeArrowheads="1"/>
          </p:cNvSpPr>
          <p:nvPr/>
        </p:nvSpPr>
        <p:spPr bwMode="auto">
          <a:xfrm>
            <a:off x="3048000" y="4800600"/>
            <a:ext cx="1066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75799" name="Rectangle 22"/>
          <p:cNvSpPr>
            <a:spLocks noChangeArrowheads="1"/>
          </p:cNvSpPr>
          <p:nvPr/>
        </p:nvSpPr>
        <p:spPr bwMode="auto">
          <a:xfrm>
            <a:off x="1524000" y="5600700"/>
            <a:ext cx="946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75800" name="Rectangle 23"/>
          <p:cNvSpPr>
            <a:spLocks noChangeArrowheads="1"/>
          </p:cNvSpPr>
          <p:nvPr/>
        </p:nvSpPr>
        <p:spPr bwMode="auto">
          <a:xfrm>
            <a:off x="4165600" y="4800600"/>
            <a:ext cx="1041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75801" name="Rectangle 24"/>
          <p:cNvSpPr>
            <a:spLocks noChangeArrowheads="1"/>
          </p:cNvSpPr>
          <p:nvPr/>
        </p:nvSpPr>
        <p:spPr bwMode="auto">
          <a:xfrm>
            <a:off x="3048000" y="5657850"/>
            <a:ext cx="88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75802" name="Line 25"/>
          <p:cNvSpPr>
            <a:spLocks noChangeShapeType="1"/>
          </p:cNvSpPr>
          <p:nvPr/>
        </p:nvSpPr>
        <p:spPr bwMode="auto">
          <a:xfrm flipH="1">
            <a:off x="4267200" y="3657600"/>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03" name="Rectangle 26"/>
          <p:cNvSpPr>
            <a:spLocks noChangeArrowheads="1"/>
          </p:cNvSpPr>
          <p:nvPr/>
        </p:nvSpPr>
        <p:spPr bwMode="auto">
          <a:xfrm>
            <a:off x="2946401" y="4000500"/>
            <a:ext cx="7270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1-Tailed</a:t>
            </a:r>
          </a:p>
        </p:txBody>
      </p:sp>
      <p:sp>
        <p:nvSpPr>
          <p:cNvPr id="75804" name="Rectangle 27"/>
          <p:cNvSpPr>
            <a:spLocks noChangeArrowheads="1"/>
          </p:cNvSpPr>
          <p:nvPr/>
        </p:nvSpPr>
        <p:spPr bwMode="auto">
          <a:xfrm>
            <a:off x="7772400" y="3048000"/>
            <a:ext cx="2489200" cy="8001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Test result may not be valid.</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Perform a non-linear transformation</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Or use a non-parametric test.</a:t>
            </a:r>
          </a:p>
        </p:txBody>
      </p:sp>
      <p:sp>
        <p:nvSpPr>
          <p:cNvPr id="75805" name="Line 28"/>
          <p:cNvSpPr>
            <a:spLocks noChangeShapeType="1"/>
          </p:cNvSpPr>
          <p:nvPr/>
        </p:nvSpPr>
        <p:spPr bwMode="auto">
          <a:xfrm>
            <a:off x="8534400" y="2057400"/>
            <a:ext cx="4572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06" name="Rectangle 29"/>
          <p:cNvSpPr>
            <a:spLocks noChangeArrowheads="1"/>
          </p:cNvSpPr>
          <p:nvPr/>
        </p:nvSpPr>
        <p:spPr bwMode="auto">
          <a:xfrm>
            <a:off x="6096000" y="5486400"/>
            <a:ext cx="2946400" cy="11430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stat.sig.  Look at sample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mean to determine the direction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of the difference.</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  Calculate</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and report effect size.</a:t>
            </a:r>
          </a:p>
        </p:txBody>
      </p:sp>
      <p:sp>
        <p:nvSpPr>
          <p:cNvPr id="75807" name="Rectangle 30"/>
          <p:cNvSpPr>
            <a:spLocks noChangeArrowheads="1"/>
          </p:cNvSpPr>
          <p:nvPr/>
        </p:nvSpPr>
        <p:spPr bwMode="auto">
          <a:xfrm>
            <a:off x="9220200" y="5562600"/>
            <a:ext cx="1219200" cy="6096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not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stat.sig.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a:t>
            </a:r>
          </a:p>
        </p:txBody>
      </p:sp>
      <p:sp>
        <p:nvSpPr>
          <p:cNvPr id="75808" name="Line 31"/>
          <p:cNvSpPr>
            <a:spLocks noChangeShapeType="1"/>
          </p:cNvSpPr>
          <p:nvPr/>
        </p:nvSpPr>
        <p:spPr bwMode="auto">
          <a:xfrm>
            <a:off x="6248400" y="3733800"/>
            <a:ext cx="1371600" cy="438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09" name="Rectangle 32"/>
          <p:cNvSpPr>
            <a:spLocks noChangeArrowheads="1"/>
          </p:cNvSpPr>
          <p:nvPr/>
        </p:nvSpPr>
        <p:spPr bwMode="auto">
          <a:xfrm>
            <a:off x="2743200" y="3124200"/>
            <a:ext cx="3860800" cy="838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the test 1-tailed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(i.e. H</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Symbol" panose="05050102010706020507" pitchFamily="18" charset="2"/>
                <a:cs typeface="Times New Roman" panose="02020603050405020304" pitchFamily="18" charset="0"/>
              </a:rPr>
              <a:t>: m</a:t>
            </a:r>
            <a:r>
              <a:rPr lang="en-US" altLang="en-US" sz="1200" baseline="-25000">
                <a:latin typeface="Times New Roman" panose="02020603050405020304" pitchFamily="18" charset="0"/>
                <a:cs typeface="Times New Roman" panose="02020603050405020304" pitchFamily="18" charset="0"/>
              </a:rPr>
              <a:t>1 </a:t>
            </a:r>
            <a:r>
              <a:rPr lang="en-US" altLang="en-US" sz="1200">
                <a:latin typeface="Symbol" panose="05050102010706020507" pitchFamily="18" charset="2"/>
                <a:cs typeface="Times New Roman" panose="02020603050405020304" pitchFamily="18" charset="0"/>
              </a:rPr>
              <a:t>&gt; m</a:t>
            </a:r>
            <a:r>
              <a:rPr lang="en-US" altLang="en-US" sz="1200" baseline="-25000">
                <a:latin typeface="Times New Roman" panose="02020603050405020304" pitchFamily="18" charset="0"/>
                <a:cs typeface="Times New Roman" panose="02020603050405020304" pitchFamily="18" charset="0"/>
              </a:rPr>
              <a:t>2</a:t>
            </a:r>
            <a:r>
              <a:rPr lang="en-US" altLang="en-US" sz="1200">
                <a:latin typeface="Times New Roman" panose="02020603050405020304" pitchFamily="18" charset="0"/>
                <a:cs typeface="Times New Roman" panose="02020603050405020304" pitchFamily="18" charset="0"/>
              </a:rPr>
              <a:t> or H</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Symbol" panose="05050102010706020507" pitchFamily="18" charset="2"/>
                <a:cs typeface="Times New Roman" panose="02020603050405020304" pitchFamily="18" charset="0"/>
              </a:rPr>
              <a:t>: m</a:t>
            </a:r>
            <a:r>
              <a:rPr lang="en-US" altLang="en-US" sz="1200" baseline="-25000">
                <a:latin typeface="Times New Roman" panose="02020603050405020304" pitchFamily="18" charset="0"/>
                <a:cs typeface="Times New Roman" panose="02020603050405020304" pitchFamily="18" charset="0"/>
              </a:rPr>
              <a:t>1 </a:t>
            </a:r>
            <a:r>
              <a:rPr lang="en-US" altLang="en-US" sz="1200">
                <a:latin typeface="Symbol" panose="05050102010706020507" pitchFamily="18" charset="2"/>
                <a:cs typeface="Times New Roman" panose="02020603050405020304" pitchFamily="18" charset="0"/>
              </a:rPr>
              <a:t>&lt; m</a:t>
            </a:r>
            <a:r>
              <a:rPr lang="en-US" altLang="en-US" sz="1200" baseline="-25000">
                <a:latin typeface="Times New Roman" panose="02020603050405020304" pitchFamily="18" charset="0"/>
                <a:cs typeface="Times New Roman" panose="02020603050405020304" pitchFamily="18" charset="0"/>
              </a:rPr>
              <a:t>2</a:t>
            </a:r>
            <a:r>
              <a:rPr lang="en-US" altLang="en-US" sz="1200">
                <a:latin typeface="Times New Roman" panose="02020603050405020304" pitchFamily="18" charset="0"/>
                <a:cs typeface="Times New Roman" panose="02020603050405020304" pitchFamily="18" charset="0"/>
              </a:rPr>
              <a:t> </a:t>
            </a:r>
            <a:r>
              <a:rPr lang="en-US" altLang="en-US" sz="1200">
                <a:latin typeface="Symbol" panose="05050102010706020507" pitchFamily="18" charset="2"/>
                <a:cs typeface="Times New Roman" panose="02020603050405020304" pitchFamily="18" charset="0"/>
              </a:rPr>
              <a:t>)</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or 2-tailed</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(i.e. H</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Times New Roman" panose="02020603050405020304" pitchFamily="18" charset="0"/>
                <a:cs typeface="Times New Roman" panose="02020603050405020304" pitchFamily="18" charset="0"/>
              </a:rPr>
              <a:t>: </a:t>
            </a:r>
            <a:r>
              <a:rPr lang="en-US" altLang="en-US" sz="1200">
                <a:latin typeface="Symbol" panose="05050102010706020507" pitchFamily="18" charset="2"/>
                <a:cs typeface="Times New Roman" panose="02020603050405020304" pitchFamily="18" charset="0"/>
              </a:rPr>
              <a:t>m</a:t>
            </a:r>
            <a:r>
              <a:rPr lang="en-US" altLang="en-US" sz="1200" baseline="-25000">
                <a:latin typeface="Times New Roman" panose="02020603050405020304" pitchFamily="18" charset="0"/>
                <a:cs typeface="Times New Roman" panose="02020603050405020304" pitchFamily="18" charset="0"/>
              </a:rPr>
              <a:t>1 </a:t>
            </a:r>
            <a:r>
              <a:rPr lang="en-US" altLang="en-US" sz="1200">
                <a:latin typeface="Times New Roman" panose="02020603050405020304" pitchFamily="18" charset="0"/>
                <a:cs typeface="Times New Roman" panose="02020603050405020304" pitchFamily="18" charset="0"/>
              </a:rPr>
              <a:t>≠ </a:t>
            </a:r>
            <a:r>
              <a:rPr lang="en-US" altLang="en-US" sz="1200">
                <a:latin typeface="Symbol" panose="05050102010706020507" pitchFamily="18" charset="2"/>
                <a:cs typeface="Times New Roman" panose="02020603050405020304" pitchFamily="18" charset="0"/>
              </a:rPr>
              <a:t>m</a:t>
            </a:r>
            <a:r>
              <a:rPr lang="en-US" altLang="en-US" sz="1200" baseline="-25000">
                <a:latin typeface="Times New Roman" panose="02020603050405020304" pitchFamily="18" charset="0"/>
                <a:cs typeface="Times New Roman" panose="02020603050405020304" pitchFamily="18" charset="0"/>
              </a:rPr>
              <a:t>2</a:t>
            </a:r>
            <a:r>
              <a:rPr lang="en-US" altLang="en-US" sz="1200">
                <a:latin typeface="Times New Roman" panose="02020603050405020304" pitchFamily="18" charset="0"/>
                <a:cs typeface="Times New Roman" panose="02020603050405020304" pitchFamily="18" charset="0"/>
              </a:rPr>
              <a:t>)?</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75810" name="Rectangle 33"/>
          <p:cNvSpPr>
            <a:spLocks noChangeArrowheads="1"/>
          </p:cNvSpPr>
          <p:nvPr/>
        </p:nvSpPr>
        <p:spPr bwMode="auto">
          <a:xfrm>
            <a:off x="7010401" y="3813175"/>
            <a:ext cx="7270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2-Tailed</a:t>
            </a:r>
          </a:p>
        </p:txBody>
      </p:sp>
      <p:sp>
        <p:nvSpPr>
          <p:cNvPr id="75811" name="Line 34"/>
          <p:cNvSpPr>
            <a:spLocks noChangeShapeType="1"/>
          </p:cNvSpPr>
          <p:nvPr/>
        </p:nvSpPr>
        <p:spPr bwMode="auto">
          <a:xfrm flipH="1">
            <a:off x="7696200" y="4800600"/>
            <a:ext cx="5334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12" name="Line 35"/>
          <p:cNvSpPr>
            <a:spLocks noChangeShapeType="1"/>
          </p:cNvSpPr>
          <p:nvPr/>
        </p:nvSpPr>
        <p:spPr bwMode="auto">
          <a:xfrm>
            <a:off x="8991600" y="4800600"/>
            <a:ext cx="609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13" name="Rectangle 36"/>
          <p:cNvSpPr>
            <a:spLocks noChangeArrowheads="1"/>
          </p:cNvSpPr>
          <p:nvPr/>
        </p:nvSpPr>
        <p:spPr bwMode="auto">
          <a:xfrm>
            <a:off x="6324600" y="4229100"/>
            <a:ext cx="4038600" cy="7239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For p-values is  </a:t>
            </a:r>
            <a:r>
              <a:rPr lang="en-US" altLang="en-US" sz="1200" i="1">
                <a:latin typeface="Times New Roman" panose="02020603050405020304" pitchFamily="18" charset="0"/>
                <a:cs typeface="Times New Roman" panose="02020603050405020304" pitchFamily="18" charset="0"/>
              </a:rPr>
              <a:t>p</a:t>
            </a:r>
            <a:r>
              <a:rPr lang="en-US" altLang="en-US" sz="1200">
                <a:latin typeface="Times New Roman" panose="02020603050405020304" pitchFamily="18" charset="0"/>
                <a:cs typeface="Times New Roman" panose="02020603050405020304" pitchFamily="18" charset="0"/>
              </a:rPr>
              <a:t>  &lt;  </a:t>
            </a:r>
            <a:r>
              <a:rPr lang="en-US" altLang="en-US" sz="1200">
                <a:latin typeface="Symbol" panose="05050102010706020507" pitchFamily="18" charset="2"/>
                <a:cs typeface="Times New Roman" panose="02020603050405020304" pitchFamily="18" charset="0"/>
              </a:rPr>
              <a:t>.05</a:t>
            </a:r>
            <a:r>
              <a:rPr lang="en-US" altLang="en-US" sz="1200">
                <a:latin typeface="Times New Roman" panose="02020603050405020304" pitchFamily="18" charset="0"/>
                <a:cs typeface="Times New Roman" panose="02020603050405020304" pitchFamily="18" charset="0"/>
              </a:rPr>
              <a:t>?</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For confidence intervals, is 0 outside of the range of values?</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75814" name="Rectangle 37"/>
          <p:cNvSpPr>
            <a:spLocks noChangeArrowheads="1"/>
          </p:cNvSpPr>
          <p:nvPr/>
        </p:nvSpPr>
        <p:spPr bwMode="auto">
          <a:xfrm>
            <a:off x="7315200" y="5029200"/>
            <a:ext cx="1123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75815" name="Rectangle 38"/>
          <p:cNvSpPr>
            <a:spLocks noChangeArrowheads="1"/>
          </p:cNvSpPr>
          <p:nvPr/>
        </p:nvSpPr>
        <p:spPr bwMode="auto">
          <a:xfrm>
            <a:off x="9372600" y="5029200"/>
            <a:ext cx="736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75816" name="Line 39"/>
          <p:cNvSpPr>
            <a:spLocks noChangeShapeType="1"/>
          </p:cNvSpPr>
          <p:nvPr/>
        </p:nvSpPr>
        <p:spPr bwMode="auto">
          <a:xfrm flipH="1">
            <a:off x="4495800" y="1828800"/>
            <a:ext cx="2895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17" name="Rectangle 40"/>
          <p:cNvSpPr>
            <a:spLocks noChangeArrowheads="1"/>
          </p:cNvSpPr>
          <p:nvPr/>
        </p:nvSpPr>
        <p:spPr bwMode="auto">
          <a:xfrm>
            <a:off x="7112000" y="1600200"/>
            <a:ext cx="2133600" cy="7429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for both groups?</a:t>
            </a:r>
          </a:p>
        </p:txBody>
      </p:sp>
      <p:sp>
        <p:nvSpPr>
          <p:cNvPr id="75818" name="Line 41"/>
          <p:cNvSpPr>
            <a:spLocks noChangeShapeType="1"/>
          </p:cNvSpPr>
          <p:nvPr/>
        </p:nvSpPr>
        <p:spPr bwMode="auto">
          <a:xfrm>
            <a:off x="4191000" y="1828800"/>
            <a:ext cx="2794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19" name="Line 42"/>
          <p:cNvSpPr>
            <a:spLocks noChangeShapeType="1"/>
          </p:cNvSpPr>
          <p:nvPr/>
        </p:nvSpPr>
        <p:spPr bwMode="auto">
          <a:xfrm>
            <a:off x="4978400" y="2914650"/>
            <a:ext cx="50800" cy="209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20" name="Line 43"/>
          <p:cNvSpPr>
            <a:spLocks noChangeShapeType="1"/>
          </p:cNvSpPr>
          <p:nvPr/>
        </p:nvSpPr>
        <p:spPr bwMode="auto">
          <a:xfrm>
            <a:off x="2895600" y="1828800"/>
            <a:ext cx="457200" cy="1314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21" name="Rectangle 44"/>
          <p:cNvSpPr>
            <a:spLocks noChangeArrowheads="1"/>
          </p:cNvSpPr>
          <p:nvPr/>
        </p:nvSpPr>
        <p:spPr bwMode="auto">
          <a:xfrm>
            <a:off x="1524000" y="2286001"/>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The equal and unequal variance output are the same</a:t>
            </a:r>
          </a:p>
        </p:txBody>
      </p:sp>
      <p:sp>
        <p:nvSpPr>
          <p:cNvPr id="75822" name="Rectangle 45"/>
          <p:cNvSpPr>
            <a:spLocks noChangeArrowheads="1"/>
          </p:cNvSpPr>
          <p:nvPr/>
        </p:nvSpPr>
        <p:spPr bwMode="auto">
          <a:xfrm>
            <a:off x="3352800" y="2114550"/>
            <a:ext cx="3556000" cy="838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Need to check homogeneity of variances.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From Levene’s test, if </a:t>
            </a:r>
            <a:r>
              <a:rPr lang="en-US" altLang="en-US" sz="1200" i="1">
                <a:latin typeface="Times New Roman" panose="02020603050405020304" pitchFamily="18" charset="0"/>
                <a:cs typeface="Times New Roman" panose="02020603050405020304" pitchFamily="18" charset="0"/>
              </a:rPr>
              <a:t>p </a:t>
            </a:r>
            <a:r>
              <a:rPr lang="en-US" altLang="en-US" sz="1200">
                <a:latin typeface="Times New Roman" panose="02020603050405020304" pitchFamily="18" charset="0"/>
                <a:cs typeface="Times New Roman" panose="02020603050405020304" pitchFamily="18" charset="0"/>
              </a:rPr>
              <a:t>&lt; </a:t>
            </a:r>
            <a:r>
              <a:rPr lang="el-GR" altLang="en-US" sz="1200">
                <a:latin typeface="Times New Roman" panose="02020603050405020304" pitchFamily="18" charset="0"/>
                <a:cs typeface="Times New Roman" panose="02020603050405020304" pitchFamily="18" charset="0"/>
              </a:rPr>
              <a:t>α</a:t>
            </a:r>
            <a:r>
              <a:rPr lang="en-US" altLang="en-US" sz="1200">
                <a:latin typeface="Times New Roman" panose="02020603050405020304" pitchFamily="18" charset="0"/>
                <a:cs typeface="Times New Roman" panose="02020603050405020304" pitchFamily="18" charset="0"/>
              </a:rPr>
              <a:t>, use unequal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variances line for  </a:t>
            </a:r>
            <a:r>
              <a:rPr lang="en-US" altLang="en-US" sz="1200" i="1">
                <a:latin typeface="Times New Roman" panose="02020603050405020304" pitchFamily="18" charset="0"/>
                <a:cs typeface="Times New Roman" panose="02020603050405020304" pitchFamily="18" charset="0"/>
              </a:rPr>
              <a:t>t-</a:t>
            </a:r>
            <a:r>
              <a:rPr lang="en-US" altLang="en-US" sz="1200">
                <a:latin typeface="Times New Roman" panose="02020603050405020304" pitchFamily="18" charset="0"/>
                <a:cs typeface="Times New Roman" panose="02020603050405020304" pitchFamily="18" charset="0"/>
              </a:rPr>
              <a:t>test .  Otherwise,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use equal variances line.  </a:t>
            </a:r>
          </a:p>
          <a:p>
            <a:pP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75823" name="Rectangle 46"/>
          <p:cNvSpPr>
            <a:spLocks noChangeArrowheads="1"/>
          </p:cNvSpPr>
          <p:nvPr/>
        </p:nvSpPr>
        <p:spPr bwMode="auto">
          <a:xfrm>
            <a:off x="2743200" y="1600200"/>
            <a:ext cx="1600200" cy="3048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a:t>
            </a:r>
            <a:r>
              <a:rPr lang="en-US" altLang="en-US" sz="1200" i="1">
                <a:latin typeface="Times New Roman" panose="02020603050405020304" pitchFamily="18" charset="0"/>
                <a:cs typeface="Times New Roman" panose="02020603050405020304" pitchFamily="18" charset="0"/>
              </a:rPr>
              <a:t>N</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Times New Roman" panose="02020603050405020304" pitchFamily="18" charset="0"/>
                <a:cs typeface="Times New Roman" panose="02020603050405020304" pitchFamily="18" charset="0"/>
              </a:rPr>
              <a:t> =</a:t>
            </a:r>
            <a:r>
              <a:rPr lang="en-US" altLang="en-US" sz="1200" i="1">
                <a:latin typeface="Times New Roman" panose="02020603050405020304" pitchFamily="18" charset="0"/>
                <a:cs typeface="Times New Roman" panose="02020603050405020304" pitchFamily="18" charset="0"/>
              </a:rPr>
              <a:t>N</a:t>
            </a:r>
            <a:r>
              <a:rPr lang="en-US" altLang="en-US" sz="1200" baseline="-25000">
                <a:latin typeface="Times New Roman" panose="02020603050405020304" pitchFamily="18" charset="0"/>
                <a:cs typeface="Times New Roman" panose="02020603050405020304" pitchFamily="18" charset="0"/>
              </a:rPr>
              <a:t>2</a:t>
            </a:r>
            <a:r>
              <a:rPr lang="en-US" altLang="en-US" sz="1200">
                <a:latin typeface="Times New Roman" panose="02020603050405020304" pitchFamily="18" charset="0"/>
                <a:cs typeface="Times New Roman" panose="02020603050405020304" pitchFamily="18" charset="0"/>
              </a:rPr>
              <a:t>?</a:t>
            </a:r>
          </a:p>
        </p:txBody>
      </p:sp>
      <p:sp>
        <p:nvSpPr>
          <p:cNvPr id="75824" name="FlagCount" hidden="1">
            <a:hlinkClick r:id="rId3"/>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0</a:t>
            </a:r>
          </a:p>
        </p:txBody>
      </p:sp>
      <p:sp>
        <p:nvSpPr>
          <p:cNvPr id="75825" name="Text Box 48"/>
          <p:cNvSpPr txBox="1">
            <a:spLocks noChangeArrowheads="1"/>
          </p:cNvSpPr>
          <p:nvPr/>
        </p:nvSpPr>
        <p:spPr bwMode="auto">
          <a:xfrm>
            <a:off x="3886200" y="1905000"/>
            <a:ext cx="3698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graphicFrame>
        <p:nvGraphicFramePr>
          <p:cNvPr id="75826" name="Object 49"/>
          <p:cNvGraphicFramePr>
            <a:graphicFrameLocks noChangeAspect="1"/>
          </p:cNvGraphicFramePr>
          <p:nvPr/>
        </p:nvGraphicFramePr>
        <p:xfrm>
          <a:off x="7859714" y="1771650"/>
          <a:ext cx="619125" cy="323850"/>
        </p:xfrm>
        <a:graphic>
          <a:graphicData uri="http://schemas.openxmlformats.org/presentationml/2006/ole">
            <mc:AlternateContent xmlns:mc="http://schemas.openxmlformats.org/markup-compatibility/2006">
              <mc:Choice xmlns:v="urn:schemas-microsoft-com:vml" Requires="v">
                <p:oleObj name="Equation" r:id="rId4" imgW="825500" imgH="431800" progId="Equation.3">
                  <p:embed/>
                </p:oleObj>
              </mc:Choice>
              <mc:Fallback>
                <p:oleObj name="Equation" r:id="rId4" imgW="825500" imgH="431800" progId="Equation.3">
                  <p:embed/>
                  <p:pic>
                    <p:nvPicPr>
                      <p:cNvPr id="75826"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9714" y="1771650"/>
                        <a:ext cx="619125"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31707338"/>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E0D3FEE-70F1-3D47-BA3A-8F422A798F86}"/>
              </a:ext>
            </a:extLst>
          </p:cNvPr>
          <p:cNvSpPr>
            <a:spLocks noGrp="1" noChangeArrowheads="1"/>
          </p:cNvSpPr>
          <p:nvPr>
            <p:ph type="title"/>
          </p:nvPr>
        </p:nvSpPr>
        <p:spPr>
          <a:xfrm>
            <a:off x="1981200" y="374650"/>
            <a:ext cx="8229600" cy="1189038"/>
          </a:xfrm>
        </p:spPr>
        <p:txBody>
          <a:bodyPr>
            <a:normAutofit/>
          </a:bodyPr>
          <a:lstStyle/>
          <a:p>
            <a:pPr fontAlgn="auto">
              <a:spcAft>
                <a:spcPts val="0"/>
              </a:spcAft>
              <a:defRPr/>
            </a:pPr>
            <a:r>
              <a:rPr lang="en-US" sz="2400" dirty="0">
                <a:solidFill>
                  <a:schemeClr val="tx1"/>
                </a:solidFill>
                <a:effectLst>
                  <a:outerShdw blurRad="38100" dist="38100" dir="2700000" algn="tl">
                    <a:srgbClr val="000000">
                      <a:alpha val="43137"/>
                    </a:srgbClr>
                  </a:outerShdw>
                </a:effectLst>
              </a:rPr>
              <a:t>Counting the occurrence of data values</a:t>
            </a:r>
          </a:p>
        </p:txBody>
      </p:sp>
      <p:sp>
        <p:nvSpPr>
          <p:cNvPr id="36866" name="Rectangle 3">
            <a:extLst>
              <a:ext uri="{FF2B5EF4-FFF2-40B4-BE49-F238E27FC236}">
                <a16:creationId xmlns:a16="http://schemas.microsoft.com/office/drawing/2014/main" id="{E55CD910-456F-8E14-3AE5-598193B75BD0}"/>
              </a:ext>
            </a:extLst>
          </p:cNvPr>
          <p:cNvSpPr>
            <a:spLocks noGrp="1" noChangeArrowheads="1"/>
          </p:cNvSpPr>
          <p:nvPr>
            <p:ph idx="1"/>
          </p:nvPr>
        </p:nvSpPr>
        <p:spPr>
          <a:xfrm>
            <a:off x="1981200" y="1905001"/>
            <a:ext cx="8229600" cy="1179513"/>
          </a:xfrm>
        </p:spPr>
        <p:txBody>
          <a:bodyPr/>
          <a:lstStyle/>
          <a:p>
            <a:pPr>
              <a:buClr>
                <a:srgbClr val="CC0000"/>
              </a:buClr>
              <a:buFontTx/>
              <a:buChar char="•"/>
            </a:pPr>
            <a:r>
              <a:rPr lang="en-US" altLang="en-US" sz="2400"/>
              <a:t>Ordinal and Scale variables</a:t>
            </a:r>
          </a:p>
          <a:p>
            <a:pPr lvl="1">
              <a:buClr>
                <a:srgbClr val="CC0000"/>
              </a:buClr>
              <a:buFontTx/>
              <a:buChar char="•"/>
            </a:pPr>
            <a:r>
              <a:rPr lang="en-US" altLang="en-US" sz="2400">
                <a:solidFill>
                  <a:schemeClr val="tx1"/>
                </a:solidFill>
              </a:rPr>
              <a:t>Stem-and-Leaf</a:t>
            </a:r>
          </a:p>
        </p:txBody>
      </p:sp>
      <p:sp>
        <p:nvSpPr>
          <p:cNvPr id="62467" name="TextBox 4">
            <a:extLst>
              <a:ext uri="{FF2B5EF4-FFF2-40B4-BE49-F238E27FC236}">
                <a16:creationId xmlns:a16="http://schemas.microsoft.com/office/drawing/2014/main" id="{9F51FAC8-9AFE-D945-8438-837B3D6B9BE0}"/>
              </a:ext>
            </a:extLst>
          </p:cNvPr>
          <p:cNvSpPr txBox="1">
            <a:spLocks noChangeArrowheads="1"/>
          </p:cNvSpPr>
          <p:nvPr/>
        </p:nvSpPr>
        <p:spPr bwMode="auto">
          <a:xfrm>
            <a:off x="1981200" y="3276600"/>
            <a:ext cx="8229600" cy="2478088"/>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65125">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r>
              <a:rPr lang="en-US" sz="2000" dirty="0">
                <a:latin typeface="+mj-lt"/>
              </a:rPr>
              <a:t>To obtain a stem-and-leaf display of </a:t>
            </a:r>
            <a:r>
              <a:rPr lang="en-US" sz="2000" dirty="0" err="1">
                <a:latin typeface="+mj-lt"/>
              </a:rPr>
              <a:t>pertak</a:t>
            </a:r>
            <a:r>
              <a:rPr lang="en-US" sz="2000" dirty="0">
                <a:latin typeface="+mj-lt"/>
              </a:rPr>
              <a:t>, for example</a:t>
            </a:r>
          </a:p>
          <a:p>
            <a:pPr>
              <a:buFont typeface="Georgia" panose="02040502050405020303" pitchFamily="18" charset="0"/>
              <a:buNone/>
              <a:defRPr/>
            </a:pPr>
            <a:endParaRPr lang="en-US" sz="2000" dirty="0">
              <a:latin typeface="+mj-lt"/>
            </a:endParaRPr>
          </a:p>
          <a:p>
            <a:pPr>
              <a:buFont typeface="Georgia" panose="02040502050405020303" pitchFamily="18" charset="0"/>
              <a:buNone/>
              <a:defRPr/>
            </a:pPr>
            <a:r>
              <a:rPr lang="en-US" sz="2000" dirty="0">
                <a:latin typeface="+mj-lt"/>
              </a:rPr>
              <a:t>We type the following command in the console</a:t>
            </a:r>
            <a:r>
              <a:rPr lang="en-US" sz="2000" b="1" dirty="0">
                <a:latin typeface="+mj-lt"/>
              </a:rPr>
              <a:t> </a:t>
            </a:r>
            <a:r>
              <a:rPr lang="en-US" sz="2000" dirty="0">
                <a:latin typeface="+mj-lt"/>
              </a:rPr>
              <a:t>and hit Enter: </a:t>
            </a:r>
          </a:p>
          <a:p>
            <a:pPr>
              <a:buFont typeface="Georgia" panose="02040502050405020303" pitchFamily="18" charset="0"/>
              <a:buNone/>
              <a:defRPr/>
            </a:pPr>
            <a:endParaRPr lang="en-US" sz="2000" dirty="0">
              <a:latin typeface="+mj-lt"/>
            </a:endParaRPr>
          </a:p>
          <a:p>
            <a:pPr>
              <a:buFont typeface="Georgia" panose="02040502050405020303" pitchFamily="18" charset="0"/>
              <a:buNone/>
              <a:defRPr/>
            </a:pPr>
            <a:r>
              <a:rPr lang="en-US" sz="2000" dirty="0">
                <a:latin typeface="+mj-lt"/>
              </a:rPr>
              <a:t>			 </a:t>
            </a:r>
            <a:r>
              <a:rPr lang="en-US" sz="2000" b="1" dirty="0">
                <a:latin typeface="+mj-lt"/>
              </a:rPr>
              <a:t>stem(</a:t>
            </a:r>
            <a:r>
              <a:rPr lang="en-US" sz="2000" b="1" dirty="0" err="1">
                <a:latin typeface="+mj-lt"/>
              </a:rPr>
              <a:t>States$pertak</a:t>
            </a:r>
            <a:r>
              <a:rPr lang="en-US" sz="2000" dirty="0">
                <a:latin typeface="+mj-lt"/>
              </a:rPr>
              <a:t>)</a:t>
            </a:r>
          </a:p>
          <a:p>
            <a:pPr>
              <a:buFont typeface="Georgia" panose="02040502050405020303" pitchFamily="18" charset="0"/>
              <a:buNone/>
              <a:defRPr/>
            </a:pPr>
            <a:endParaRPr lang="en-US" sz="2000" dirty="0">
              <a:latin typeface="+mj-lt"/>
            </a:endParaRPr>
          </a:p>
          <a:p>
            <a:pPr>
              <a:buFont typeface="Georgia" panose="02040502050405020303" pitchFamily="18" charset="0"/>
              <a:buNone/>
              <a:defRPr/>
            </a:pPr>
            <a:r>
              <a:rPr lang="en-US" sz="2000" dirty="0">
                <a:latin typeface="+mj-lt"/>
              </a:rPr>
              <a:t>We may type </a:t>
            </a:r>
            <a:r>
              <a:rPr lang="en-US" sz="2000" b="1" dirty="0">
                <a:latin typeface="+mj-lt"/>
              </a:rPr>
              <a:t>?stem </a:t>
            </a:r>
            <a:r>
              <a:rPr lang="en-US" sz="2000" dirty="0">
                <a:latin typeface="+mj-lt"/>
              </a:rPr>
              <a:t>to learn more about this command and its options. </a:t>
            </a:r>
          </a:p>
        </p:txBody>
      </p:sp>
    </p:spTree>
    <p:extLst>
      <p:ext uri="{BB962C8B-B14F-4D97-AF65-F5344CB8AC3E}">
        <p14:creationId xmlns:p14="http://schemas.microsoft.com/office/powerpoint/2010/main" val="2787710146"/>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64635A-9BEC-439A-BF46-4D7AF4DB11A7}" type="slidenum">
              <a:rPr lang="en-US" altLang="en-US" smtClean="0">
                <a:solidFill>
                  <a:srgbClr val="FFFFFF"/>
                </a:solidFill>
              </a:rPr>
              <a:pPr/>
              <a:t>330</a:t>
            </a:fld>
            <a:endParaRPr lang="en-US" altLang="en-US">
              <a:solidFill>
                <a:srgbClr val="FFFFFF"/>
              </a:solidFill>
            </a:endParaRPr>
          </a:p>
        </p:txBody>
      </p:sp>
      <p:sp>
        <p:nvSpPr>
          <p:cNvPr id="77827" name="Rectangle 2"/>
          <p:cNvSpPr>
            <a:spLocks noGrp="1" noChangeArrowheads="1"/>
          </p:cNvSpPr>
          <p:nvPr>
            <p:ph type="title" idx="4294967295"/>
          </p:nvPr>
        </p:nvSpPr>
        <p:spPr>
          <a:xfrm>
            <a:off x="1676400" y="609600"/>
            <a:ext cx="8783638" cy="762000"/>
          </a:xfrm>
        </p:spPr>
        <p:txBody>
          <a:bodyPr/>
          <a:lstStyle/>
          <a:p>
            <a:pPr algn="ctr" eaLnBrk="1" hangingPunct="1"/>
            <a:r>
              <a:rPr lang="en-US" altLang="en-US" sz="2800" b="1">
                <a:solidFill>
                  <a:schemeClr val="tx1"/>
                </a:solidFill>
              </a:rPr>
              <a:t>Independent Samples </a:t>
            </a:r>
            <a:r>
              <a:rPr lang="en-US" altLang="en-US" sz="2800" b="1" i="1">
                <a:solidFill>
                  <a:schemeClr val="tx1"/>
                </a:solidFill>
              </a:rPr>
              <a:t>t</a:t>
            </a:r>
            <a:r>
              <a:rPr lang="en-US" altLang="en-US" sz="2800" b="1">
                <a:solidFill>
                  <a:schemeClr val="tx1"/>
                </a:solidFill>
              </a:rPr>
              <a:t>-test: Example 1</a:t>
            </a:r>
          </a:p>
        </p:txBody>
      </p:sp>
      <p:sp>
        <p:nvSpPr>
          <p:cNvPr id="14339" name="Rectangle 3"/>
          <p:cNvSpPr>
            <a:spLocks noGrp="1" noChangeArrowheads="1"/>
          </p:cNvSpPr>
          <p:nvPr>
            <p:ph idx="4294967295"/>
          </p:nvPr>
        </p:nvSpPr>
        <p:spPr>
          <a:xfrm>
            <a:off x="1981200" y="1524000"/>
            <a:ext cx="8229600" cy="5105400"/>
          </a:xfrm>
        </p:spPr>
        <p:txBody>
          <a:bodyPr/>
          <a:lstStyle/>
          <a:p>
            <a:pPr eaLnBrk="1" hangingPunct="1">
              <a:buClr>
                <a:srgbClr val="FF0000"/>
              </a:buClr>
              <a:buFontTx/>
              <a:buChar char="•"/>
              <a:defRPr/>
            </a:pPr>
            <a:r>
              <a:rPr lang="en-US" altLang="en-US" sz="2400" b="1" dirty="0"/>
              <a:t>Example 1: </a:t>
            </a:r>
            <a:r>
              <a:rPr lang="en-US" altLang="en-US" sz="2400" dirty="0"/>
              <a:t>Is there a difference in BMI at time 1 between males and females who are current smokers at time 1? </a:t>
            </a:r>
          </a:p>
          <a:p>
            <a:pPr eaLnBrk="1" hangingPunct="1">
              <a:buClr>
                <a:srgbClr val="FF0000"/>
              </a:buClr>
              <a:buFontTx/>
              <a:buChar char="•"/>
              <a:defRPr/>
            </a:pPr>
            <a:r>
              <a:rPr lang="en-US" altLang="en-US" sz="2400" dirty="0"/>
              <a:t>We first test for the Homogeneity Assumption using the </a:t>
            </a:r>
            <a:r>
              <a:rPr lang="en-US" altLang="en-US" sz="2400" dirty="0" err="1"/>
              <a:t>Levene’s</a:t>
            </a:r>
            <a:r>
              <a:rPr lang="en-US" altLang="en-US" sz="2400" dirty="0"/>
              <a:t> test and then the non-directional </a:t>
            </a:r>
            <a:r>
              <a:rPr lang="en-US" altLang="en-US" sz="2400" i="1" dirty="0"/>
              <a:t>t</a:t>
            </a:r>
            <a:r>
              <a:rPr lang="en-US" altLang="en-US" sz="2400" dirty="0"/>
              <a:t>-test itself using the following two respective R commands: </a:t>
            </a:r>
            <a:r>
              <a:rPr lang="en-US" altLang="en-US" sz="2400" b="1" dirty="0"/>
              <a:t>         </a:t>
            </a:r>
            <a:r>
              <a:rPr lang="en-US" altLang="en-US" sz="1800" b="1" dirty="0" err="1"/>
              <a:t>levenes.test</a:t>
            </a:r>
            <a:r>
              <a:rPr lang="en-US" altLang="en-US" sz="1800" b="1" dirty="0"/>
              <a:t>(Framingham$BMI1[Framingham$CURSMOKE1 == "Yes"], </a:t>
            </a:r>
            <a:r>
              <a:rPr lang="en-US" altLang="en-US" sz="1800" b="1" dirty="0" err="1"/>
              <a:t>Framingham$SEX</a:t>
            </a:r>
            <a:r>
              <a:rPr lang="en-US" altLang="en-US" sz="1800" b="1" dirty="0"/>
              <a:t>[Framingham$CURSMOKE1 == "Yes"])             </a:t>
            </a:r>
            <a:br>
              <a:rPr lang="en-US" altLang="en-US" sz="1800" b="1" dirty="0"/>
            </a:br>
            <a:br>
              <a:rPr lang="en-US" altLang="en-US" sz="1800" b="1" dirty="0"/>
            </a:br>
            <a:r>
              <a:rPr lang="en-US" altLang="en-US" sz="1800" b="1" dirty="0" err="1"/>
              <a:t>t.test</a:t>
            </a:r>
            <a:r>
              <a:rPr lang="en-US" altLang="en-US" sz="1800" b="1" dirty="0"/>
              <a:t>(Framingham$BMI1[Framingham$CURSMOKE1 == "Yes"]~</a:t>
            </a:r>
            <a:r>
              <a:rPr lang="en-US" altLang="en-US" sz="1800" b="1" dirty="0" err="1"/>
              <a:t>Framingham$SEX</a:t>
            </a:r>
            <a:r>
              <a:rPr lang="en-US" altLang="en-US" sz="1800" b="1" dirty="0"/>
              <a:t>[Framingham$CURSMOKE1 == "Yes"], </a:t>
            </a:r>
            <a:br>
              <a:rPr lang="en-US" altLang="en-US" sz="1800" b="1" dirty="0"/>
            </a:br>
            <a:r>
              <a:rPr lang="en-US" altLang="en-US" sz="1800" b="1" dirty="0" err="1"/>
              <a:t>var.equal</a:t>
            </a:r>
            <a:r>
              <a:rPr lang="en-US" altLang="en-US" sz="1800" b="1" dirty="0"/>
              <a:t> = T)</a:t>
            </a:r>
            <a:endParaRPr lang="en-US" altLang="en-US" sz="1800" dirty="0"/>
          </a:p>
          <a:p>
            <a:pPr marL="109537" indent="0" eaLnBrk="1" hangingPunct="1">
              <a:buClr>
                <a:srgbClr val="FF0000"/>
              </a:buClr>
              <a:buFont typeface="Georgia" panose="02040502050405020303" pitchFamily="18" charset="0"/>
              <a:buNone/>
              <a:defRPr/>
            </a:pPr>
            <a:r>
              <a:rPr lang="en-US" altLang="en-US" sz="2400" dirty="0"/>
              <a:t>Because the male and female sample sizes exceed 30 (N=100 for each sample), we can assume, based on the Central Limit Theorem, that the normality assumption is tenable in this case.</a:t>
            </a:r>
            <a:endParaRPr lang="en-US" altLang="en-US" sz="2400" b="1" dirty="0"/>
          </a:p>
          <a:p>
            <a:pPr eaLnBrk="1" hangingPunct="1">
              <a:buClr>
                <a:srgbClr val="FF0000"/>
              </a:buClr>
              <a:buFontTx/>
              <a:buChar char="•"/>
              <a:defRPr/>
            </a:pPr>
            <a:endParaRPr lang="en-US" altLang="en-US" sz="2400" b="1" dirty="0"/>
          </a:p>
          <a:p>
            <a:pPr eaLnBrk="1" hangingPunct="1">
              <a:buClr>
                <a:srgbClr val="FF0000"/>
              </a:buClr>
              <a:buFontTx/>
              <a:buChar char="•"/>
              <a:defRPr/>
            </a:pPr>
            <a:endParaRPr lang="en-US" altLang="en-US" sz="2400" dirty="0"/>
          </a:p>
          <a:p>
            <a:pPr eaLnBrk="1" hangingPunct="1">
              <a:buClr>
                <a:srgbClr val="FF0000"/>
              </a:buClr>
              <a:buFontTx/>
              <a:buChar char="•"/>
              <a:defRPr/>
            </a:pPr>
            <a:endParaRPr lang="en-US" altLang="en-US" sz="2400" dirty="0"/>
          </a:p>
          <a:p>
            <a:pPr eaLnBrk="1" hangingPunct="1">
              <a:buFont typeface="Georgia" panose="02040502050405020303" pitchFamily="18" charset="0"/>
              <a:buNone/>
              <a:defRPr/>
            </a:pPr>
            <a:endParaRPr lang="en-US" altLang="en-US" sz="2400" dirty="0"/>
          </a:p>
          <a:p>
            <a:pPr eaLnBrk="1" hangingPunct="1">
              <a:buFont typeface="Georgia" panose="02040502050405020303" pitchFamily="18" charset="0"/>
              <a:buNone/>
              <a:defRPr/>
            </a:pPr>
            <a:br>
              <a:rPr lang="en-US" altLang="en-US" sz="2400" dirty="0"/>
            </a:br>
            <a:endParaRPr lang="en-US" altLang="en-US" sz="2400" dirty="0">
              <a:latin typeface="Times New Roman" panose="02020603050405020304" pitchFamily="18" charset="0"/>
              <a:cs typeface="Times New Roman" panose="02020603050405020304" pitchFamily="18" charset="0"/>
            </a:endParaRPr>
          </a:p>
          <a:p>
            <a:pPr eaLnBrk="1" hangingPunct="1">
              <a:buFontTx/>
              <a:buNone/>
              <a:defRPr/>
            </a:pPr>
            <a:endParaRPr lang="en-US" altLang="en-US" sz="2000" dirty="0"/>
          </a:p>
        </p:txBody>
      </p:sp>
    </p:spTree>
    <p:extLst>
      <p:ext uri="{BB962C8B-B14F-4D97-AF65-F5344CB8AC3E}">
        <p14:creationId xmlns:p14="http://schemas.microsoft.com/office/powerpoint/2010/main" val="319813916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39">
                                            <p:txEl>
                                              <p:pRg st="1" end="1"/>
                                            </p:txEl>
                                          </p:spTgt>
                                        </p:tgtEl>
                                        <p:attrNameLst>
                                          <p:attrName>style.visibility</p:attrName>
                                        </p:attrNameLst>
                                      </p:cBhvr>
                                      <p:to>
                                        <p:strVal val="visible"/>
                                      </p:to>
                                    </p:set>
                                    <p:animEffect transition="in" filter="fade">
                                      <p:cBhvr>
                                        <p:cTn id="10" dur="500"/>
                                        <p:tgtEl>
                                          <p:spTgt spid="1433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animEffect transition="in" filter="fade">
                                      <p:cBhvr>
                                        <p:cTn id="13" dur="500"/>
                                        <p:tgtEl>
                                          <p:spTgt spid="1433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339">
                                            <p:txEl>
                                              <p:pRg st="7" end="7"/>
                                            </p:txEl>
                                          </p:spTgt>
                                        </p:tgtEl>
                                        <p:attrNameLst>
                                          <p:attrName>style.visibility</p:attrName>
                                        </p:attrNameLst>
                                      </p:cBhvr>
                                      <p:to>
                                        <p:strVal val="visible"/>
                                      </p:to>
                                    </p:set>
                                    <p:animEffect transition="in" filter="fade">
                                      <p:cBhvr>
                                        <p:cTn id="18" dur="500"/>
                                        <p:tgtEl>
                                          <p:spTgt spid="143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9EDF38F-1580-4DC1-ACE0-763C1E742DBF}" type="slidenum">
              <a:rPr lang="en-US" altLang="en-US" smtClean="0">
                <a:solidFill>
                  <a:srgbClr val="FFFFFF"/>
                </a:solidFill>
              </a:rPr>
              <a:pPr/>
              <a:t>331</a:t>
            </a:fld>
            <a:endParaRPr lang="en-US" altLang="en-US">
              <a:solidFill>
                <a:srgbClr val="FFFFFF"/>
              </a:solidFill>
            </a:endParaRPr>
          </a:p>
        </p:txBody>
      </p:sp>
      <p:sp>
        <p:nvSpPr>
          <p:cNvPr id="28674" name="Rectangle 2"/>
          <p:cNvSpPr>
            <a:spLocks noGrp="1" noChangeArrowheads="1"/>
          </p:cNvSpPr>
          <p:nvPr>
            <p:ph type="title" idx="4294967295"/>
          </p:nvPr>
        </p:nvSpPr>
        <p:spPr>
          <a:xfrm>
            <a:off x="1981200" y="533400"/>
            <a:ext cx="8229600" cy="762000"/>
          </a:xfrm>
        </p:spPr>
        <p:txBody>
          <a:bodyPr>
            <a:normAutofit fontScale="90000"/>
          </a:bodyPr>
          <a:lstStyle/>
          <a:p>
            <a:pPr algn="ctr" eaLnBrk="1" hangingPunct="1">
              <a:defRPr/>
            </a:pPr>
            <a:br>
              <a:rPr lang="en-US" sz="3200" dirty="0">
                <a:solidFill>
                  <a:schemeClr val="tx1"/>
                </a:solidFill>
                <a:latin typeface="Times New Roman" pitchFamily="18" charset="0"/>
                <a:cs typeface="Times New Roman" pitchFamily="18" charset="0"/>
              </a:rPr>
            </a:br>
            <a:r>
              <a:rPr lang="en-US" sz="2800" b="1" dirty="0">
                <a:solidFill>
                  <a:schemeClr val="tx1"/>
                </a:solidFill>
                <a:latin typeface="Times New Roman" pitchFamily="18" charset="0"/>
                <a:cs typeface="Times New Roman" pitchFamily="18" charset="0"/>
              </a:rPr>
              <a:t>Output: The </a:t>
            </a:r>
            <a:r>
              <a:rPr lang="en-US" sz="2800" b="1" dirty="0" err="1">
                <a:solidFill>
                  <a:schemeClr val="tx1"/>
                </a:solidFill>
                <a:latin typeface="Times New Roman" pitchFamily="18" charset="0"/>
                <a:cs typeface="Times New Roman" pitchFamily="18" charset="0"/>
              </a:rPr>
              <a:t>Levene’s</a:t>
            </a:r>
            <a:r>
              <a:rPr lang="en-US" sz="2800" b="1" dirty="0">
                <a:solidFill>
                  <a:schemeClr val="tx1"/>
                </a:solidFill>
                <a:latin typeface="Times New Roman" pitchFamily="18" charset="0"/>
                <a:cs typeface="Times New Roman" pitchFamily="18" charset="0"/>
              </a:rPr>
              <a:t> Test &amp; Independent Samples </a:t>
            </a:r>
            <a:r>
              <a:rPr lang="en-US" sz="2800" b="1" i="1" dirty="0">
                <a:solidFill>
                  <a:schemeClr val="tx1"/>
                </a:solidFill>
                <a:latin typeface="Times New Roman" pitchFamily="18" charset="0"/>
                <a:cs typeface="Times New Roman" pitchFamily="18" charset="0"/>
              </a:rPr>
              <a:t>t</a:t>
            </a:r>
            <a:r>
              <a:rPr lang="en-US" sz="2800" b="1" dirty="0">
                <a:solidFill>
                  <a:schemeClr val="tx1"/>
                </a:solidFill>
                <a:latin typeface="Times New Roman" pitchFamily="18" charset="0"/>
                <a:cs typeface="Times New Roman" pitchFamily="18" charset="0"/>
              </a:rPr>
              <a:t>-Test</a:t>
            </a:r>
            <a:br>
              <a:rPr lang="en-US" sz="3600" dirty="0">
                <a:solidFill>
                  <a:schemeClr val="tx1"/>
                </a:solidFill>
                <a:latin typeface="Times New Roman" pitchFamily="18" charset="0"/>
                <a:cs typeface="Times New Roman" pitchFamily="18" charset="0"/>
              </a:rPr>
            </a:br>
            <a:endParaRPr lang="en-US" sz="3600" dirty="0">
              <a:solidFill>
                <a:schemeClr val="tx1"/>
              </a:solidFill>
              <a:latin typeface="Times New Roman" pitchFamily="18" charset="0"/>
              <a:cs typeface="Times New Roman" pitchFamily="18" charset="0"/>
            </a:endParaRPr>
          </a:p>
        </p:txBody>
      </p:sp>
      <p:sp>
        <p:nvSpPr>
          <p:cNvPr id="79876" name="Rectangle 3"/>
          <p:cNvSpPr>
            <a:spLocks noGrp="1" noChangeArrowheads="1"/>
          </p:cNvSpPr>
          <p:nvPr>
            <p:ph idx="4294967295"/>
          </p:nvPr>
        </p:nvSpPr>
        <p:spPr>
          <a:xfrm>
            <a:off x="1676400" y="1371600"/>
            <a:ext cx="8991600" cy="5257800"/>
          </a:xfrm>
        </p:spPr>
        <p:txBody>
          <a:bodyPr/>
          <a:lstStyle/>
          <a:p>
            <a:pPr eaLnBrk="1" hangingPunct="1">
              <a:spcBef>
                <a:spcPct val="0"/>
              </a:spcBef>
              <a:buFont typeface="Georgia" panose="02040502050405020303" pitchFamily="18" charset="0"/>
              <a:buNone/>
            </a:pPr>
            <a:r>
              <a:rPr lang="en-US" altLang="en-US" i="1" dirty="0" err="1"/>
              <a:t>Levene’s</a:t>
            </a:r>
            <a:r>
              <a:rPr lang="en-US" altLang="en-US" i="1" dirty="0"/>
              <a:t> Test:</a:t>
            </a:r>
            <a:endParaRPr lang="en-US" altLang="en-US" dirty="0"/>
          </a:p>
          <a:p>
            <a:pPr eaLnBrk="1" hangingPunct="1">
              <a:spcBef>
                <a:spcPct val="0"/>
              </a:spcBef>
              <a:buFont typeface="Georgia" panose="02040502050405020303" pitchFamily="18" charset="0"/>
              <a:buNone/>
            </a:pPr>
            <a:r>
              <a:rPr lang="en-US" altLang="en-US" dirty="0"/>
              <a:t>Given that p&gt;0.05, the </a:t>
            </a:r>
          </a:p>
          <a:p>
            <a:pPr eaLnBrk="1" hangingPunct="1">
              <a:spcBef>
                <a:spcPct val="0"/>
              </a:spcBef>
              <a:buFont typeface="Georgia" panose="02040502050405020303" pitchFamily="18" charset="0"/>
              <a:buNone/>
            </a:pPr>
            <a:r>
              <a:rPr lang="en-US" altLang="en-US" dirty="0"/>
              <a:t>assumption of </a:t>
            </a:r>
          </a:p>
          <a:p>
            <a:pPr eaLnBrk="1" hangingPunct="1">
              <a:spcBef>
                <a:spcPct val="0"/>
              </a:spcBef>
              <a:buFont typeface="Georgia" panose="02040502050405020303" pitchFamily="18" charset="0"/>
              <a:buNone/>
            </a:pPr>
            <a:r>
              <a:rPr lang="en-US" altLang="en-US" dirty="0"/>
              <a:t>homogeneity of variance </a:t>
            </a:r>
          </a:p>
          <a:p>
            <a:pPr eaLnBrk="1" hangingPunct="1">
              <a:spcBef>
                <a:spcPct val="0"/>
              </a:spcBef>
              <a:buFont typeface="Georgia" panose="02040502050405020303" pitchFamily="18" charset="0"/>
              <a:buNone/>
            </a:pPr>
            <a:r>
              <a:rPr lang="en-US" altLang="en-US" dirty="0"/>
              <a:t>appears tenable. </a:t>
            </a:r>
          </a:p>
          <a:p>
            <a:pPr eaLnBrk="1" hangingPunct="1">
              <a:spcBef>
                <a:spcPct val="0"/>
              </a:spcBef>
              <a:buFont typeface="Georgia" panose="02040502050405020303" pitchFamily="18" charset="0"/>
              <a:buNone/>
            </a:pPr>
            <a:endParaRPr lang="en-US" altLang="en-US" i="1" dirty="0"/>
          </a:p>
          <a:p>
            <a:pPr eaLnBrk="1" hangingPunct="1">
              <a:spcBef>
                <a:spcPct val="0"/>
              </a:spcBef>
              <a:buFont typeface="Georgia" panose="02040502050405020303" pitchFamily="18" charset="0"/>
              <a:buNone/>
            </a:pPr>
            <a:r>
              <a:rPr lang="en-US" altLang="en-US" i="1" dirty="0"/>
              <a:t>t-Test</a:t>
            </a:r>
            <a:r>
              <a:rPr lang="en-US" altLang="en-US" dirty="0"/>
              <a:t>: Given that </a:t>
            </a:r>
          </a:p>
          <a:p>
            <a:pPr eaLnBrk="1" hangingPunct="1">
              <a:spcBef>
                <a:spcPct val="0"/>
              </a:spcBef>
              <a:buFont typeface="Georgia" panose="02040502050405020303" pitchFamily="18" charset="0"/>
              <a:buNone/>
            </a:pPr>
            <a:r>
              <a:rPr lang="en-US" altLang="en-US" dirty="0"/>
              <a:t>the test has a p-value </a:t>
            </a:r>
          </a:p>
          <a:p>
            <a:pPr eaLnBrk="1" hangingPunct="1">
              <a:spcBef>
                <a:spcPct val="0"/>
              </a:spcBef>
              <a:buFont typeface="Georgia" panose="02040502050405020303" pitchFamily="18" charset="0"/>
              <a:buNone/>
            </a:pPr>
            <a:r>
              <a:rPr lang="en-US" altLang="en-US" dirty="0"/>
              <a:t>&lt; .05, we reject </a:t>
            </a:r>
            <a:r>
              <a:rPr lang="en-US" altLang="en-US" dirty="0">
                <a:latin typeface="Times New Roman" panose="02020603050405020304" pitchFamily="18" charset="0"/>
                <a:cs typeface="Times New Roman" panose="02020603050405020304" pitchFamily="18" charset="0"/>
              </a:rPr>
              <a:t>H</a:t>
            </a:r>
            <a:r>
              <a:rPr lang="en-US" altLang="en-US" baseline="-25000" dirty="0">
                <a:latin typeface="Times New Roman" panose="02020603050405020304" pitchFamily="18" charset="0"/>
                <a:cs typeface="Times New Roman" panose="02020603050405020304" pitchFamily="18" charset="0"/>
              </a:rPr>
              <a:t>0 </a:t>
            </a:r>
            <a:r>
              <a:rPr lang="en-US" altLang="en-US" dirty="0"/>
              <a:t>the </a:t>
            </a:r>
          </a:p>
          <a:p>
            <a:pPr eaLnBrk="1" hangingPunct="1">
              <a:spcBef>
                <a:spcPct val="0"/>
              </a:spcBef>
              <a:buFont typeface="Georgia" panose="02040502050405020303" pitchFamily="18" charset="0"/>
              <a:buNone/>
            </a:pPr>
            <a:r>
              <a:rPr lang="en-US" altLang="en-US" dirty="0"/>
              <a:t>in favor of </a:t>
            </a:r>
            <a:r>
              <a:rPr lang="en-US" altLang="en-US" dirty="0">
                <a:latin typeface="Times New Roman" panose="02020603050405020304" pitchFamily="18" charset="0"/>
                <a:cs typeface="Times New Roman" panose="02020603050405020304" pitchFamily="18" charset="0"/>
              </a:rPr>
              <a:t>H</a:t>
            </a:r>
            <a:r>
              <a:rPr lang="en-US" altLang="en-US" baseline="-25000" dirty="0">
                <a:latin typeface="Times New Roman" panose="02020603050405020304" pitchFamily="18" charset="0"/>
                <a:cs typeface="Times New Roman" panose="02020603050405020304" pitchFamily="18" charset="0"/>
              </a:rPr>
              <a:t>1 </a:t>
            </a:r>
            <a:r>
              <a:rPr lang="en-US" altLang="en-US" dirty="0"/>
              <a:t>&amp; </a:t>
            </a:r>
          </a:p>
          <a:p>
            <a:pPr eaLnBrk="1" hangingPunct="1">
              <a:spcBef>
                <a:spcPct val="0"/>
              </a:spcBef>
              <a:buFont typeface="Georgia" panose="02040502050405020303" pitchFamily="18" charset="0"/>
              <a:buNone/>
            </a:pPr>
            <a:r>
              <a:rPr lang="en-US" altLang="en-US" dirty="0"/>
              <a:t>conclude that men and women who smoke at time 1 have</a:t>
            </a:r>
          </a:p>
          <a:p>
            <a:pPr eaLnBrk="1" hangingPunct="1">
              <a:spcBef>
                <a:spcPct val="0"/>
              </a:spcBef>
              <a:buFont typeface="Georgia" panose="02040502050405020303" pitchFamily="18" charset="0"/>
              <a:buNone/>
            </a:pPr>
            <a:r>
              <a:rPr lang="en-US" altLang="en-US" dirty="0"/>
              <a:t>different BMI values on average.</a:t>
            </a:r>
          </a:p>
        </p:txBody>
      </p:sp>
      <p:pic>
        <p:nvPicPr>
          <p:cNvPr id="5" name="Picture 4">
            <a:extLst>
              <a:ext uri="{FF2B5EF4-FFF2-40B4-BE49-F238E27FC236}">
                <a16:creationId xmlns:a16="http://schemas.microsoft.com/office/drawing/2014/main" id="{11023C6B-5DD8-5148-AC2B-02A23EC2A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742864"/>
            <a:ext cx="4953000" cy="1111673"/>
          </a:xfrm>
          <a:prstGeom prst="rect">
            <a:avLst/>
          </a:prstGeom>
        </p:spPr>
      </p:pic>
      <p:pic>
        <p:nvPicPr>
          <p:cNvPr id="7" name="Picture 6">
            <a:extLst>
              <a:ext uri="{FF2B5EF4-FFF2-40B4-BE49-F238E27FC236}">
                <a16:creationId xmlns:a16="http://schemas.microsoft.com/office/drawing/2014/main" id="{4F8F88B4-B6AA-1544-84E9-0FF361512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1312" y="3657600"/>
            <a:ext cx="5296688" cy="1933364"/>
          </a:xfrm>
          <a:prstGeom prst="rect">
            <a:avLst/>
          </a:prstGeom>
        </p:spPr>
      </p:pic>
    </p:spTree>
    <p:extLst>
      <p:ext uri="{BB962C8B-B14F-4D97-AF65-F5344CB8AC3E}">
        <p14:creationId xmlns:p14="http://schemas.microsoft.com/office/powerpoint/2010/main" val="4149351177"/>
      </p:ext>
    </p:extLst>
  </p:cSld>
  <p:clrMapOvr>
    <a:masterClrMapping/>
  </p:clrMapOvr>
  <p:transition>
    <p:fade thruBlk="1"/>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A5D2E25-DD2A-4974-8544-1C50AD4CA892}" type="slidenum">
              <a:rPr lang="en-US" altLang="en-US" smtClean="0">
                <a:solidFill>
                  <a:srgbClr val="FFFFFF"/>
                </a:solidFill>
              </a:rPr>
              <a:pPr/>
              <a:t>332</a:t>
            </a:fld>
            <a:endParaRPr lang="en-US" altLang="en-US">
              <a:solidFill>
                <a:srgbClr val="FFFFFF"/>
              </a:solidFill>
            </a:endParaRPr>
          </a:p>
        </p:txBody>
      </p:sp>
      <p:sp>
        <p:nvSpPr>
          <p:cNvPr id="81923" name="Rectangle 2"/>
          <p:cNvSpPr>
            <a:spLocks noGrp="1" noChangeArrowheads="1"/>
          </p:cNvSpPr>
          <p:nvPr>
            <p:ph type="title" idx="4294967295"/>
          </p:nvPr>
        </p:nvSpPr>
        <p:spPr>
          <a:xfrm>
            <a:off x="1981200" y="709614"/>
            <a:ext cx="8229600" cy="814387"/>
          </a:xfrm>
        </p:spPr>
        <p:txBody>
          <a:bodyPr/>
          <a:lstStyle/>
          <a:p>
            <a:pPr algn="ctr" eaLnBrk="1" hangingPunct="1"/>
            <a:r>
              <a:rPr lang="en-US" altLang="en-US" sz="3200" b="1">
                <a:solidFill>
                  <a:schemeClr val="tx1"/>
                </a:solidFill>
              </a:rPr>
              <a:t>Effect Size for Independent Samples </a:t>
            </a:r>
            <a:r>
              <a:rPr lang="en-US" altLang="en-US" sz="3200" b="1" i="1">
                <a:solidFill>
                  <a:schemeClr val="tx1"/>
                </a:solidFill>
              </a:rPr>
              <a:t>t</a:t>
            </a:r>
            <a:r>
              <a:rPr lang="en-US" altLang="en-US" sz="3200" b="1">
                <a:solidFill>
                  <a:schemeClr val="tx1"/>
                </a:solidFill>
              </a:rPr>
              <a:t>-Test</a:t>
            </a:r>
            <a:br>
              <a:rPr lang="en-US" altLang="en-US" sz="3200">
                <a:solidFill>
                  <a:schemeClr val="tx1"/>
                </a:solidFill>
              </a:rPr>
            </a:br>
            <a:endParaRPr lang="en-US" altLang="en-US" sz="3200">
              <a:solidFill>
                <a:schemeClr val="tx1"/>
              </a:solidFill>
            </a:endParaRPr>
          </a:p>
        </p:txBody>
      </p:sp>
      <p:sp>
        <p:nvSpPr>
          <p:cNvPr id="81924" name="Rectangle 3"/>
          <p:cNvSpPr>
            <a:spLocks noGrp="1" noChangeArrowheads="1"/>
          </p:cNvSpPr>
          <p:nvPr>
            <p:ph idx="4294967295"/>
          </p:nvPr>
        </p:nvSpPr>
        <p:spPr>
          <a:xfrm>
            <a:off x="1981200" y="1524000"/>
            <a:ext cx="8229600" cy="5049838"/>
          </a:xfrm>
        </p:spPr>
        <p:txBody>
          <a:bodyPr/>
          <a:lstStyle/>
          <a:p>
            <a:pPr eaLnBrk="1" hangingPunct="1">
              <a:buFont typeface="Georgia" panose="02040502050405020303" pitchFamily="18" charset="0"/>
              <a:buNone/>
            </a:pPr>
            <a:r>
              <a:rPr lang="en-US" altLang="en-US"/>
              <a:t>Formula:</a:t>
            </a:r>
          </a:p>
          <a:p>
            <a:pPr eaLnBrk="1" hangingPunct="1">
              <a:buFont typeface="Georgia" panose="02040502050405020303" pitchFamily="18" charset="0"/>
              <a:buNone/>
            </a:pPr>
            <a:endParaRPr lang="en-US" altLang="en-US"/>
          </a:p>
          <a:p>
            <a:pPr eaLnBrk="1" hangingPunct="1">
              <a:buFont typeface="Georgia" panose="02040502050405020303" pitchFamily="18" charset="0"/>
              <a:buNone/>
            </a:pPr>
            <a:endParaRPr lang="en-US" altLang="en-US"/>
          </a:p>
          <a:p>
            <a:pPr eaLnBrk="1" hangingPunct="1">
              <a:buFont typeface="Georgia" panose="02040502050405020303" pitchFamily="18" charset="0"/>
              <a:buNone/>
            </a:pPr>
            <a:r>
              <a:rPr lang="en-US" altLang="en-US"/>
              <a:t>If N</a:t>
            </a:r>
            <a:r>
              <a:rPr lang="en-US" altLang="en-US" baseline="-25000"/>
              <a:t>1</a:t>
            </a:r>
            <a:r>
              <a:rPr lang="en-US" altLang="en-US"/>
              <a:t>= N</a:t>
            </a:r>
            <a:r>
              <a:rPr lang="en-US" altLang="en-US" baseline="-25000"/>
              <a:t>2</a:t>
            </a:r>
            <a:r>
              <a:rPr lang="en-US" altLang="en-US"/>
              <a:t>, the above formula may be simplified to: </a:t>
            </a:r>
          </a:p>
          <a:p>
            <a:pPr eaLnBrk="1" hangingPunct="1">
              <a:buClr>
                <a:srgbClr val="FF0000"/>
              </a:buClr>
              <a:buFontTx/>
              <a:buNone/>
            </a:pPr>
            <a:endParaRPr lang="en-US" altLang="en-US" sz="2400"/>
          </a:p>
        </p:txBody>
      </p:sp>
      <p:graphicFrame>
        <p:nvGraphicFramePr>
          <p:cNvPr id="81925" name="Object 4"/>
          <p:cNvGraphicFramePr>
            <a:graphicFrameLocks noChangeAspect="1"/>
          </p:cNvGraphicFramePr>
          <p:nvPr/>
        </p:nvGraphicFramePr>
        <p:xfrm>
          <a:off x="4876800" y="1600201"/>
          <a:ext cx="3352800" cy="1014413"/>
        </p:xfrm>
        <a:graphic>
          <a:graphicData uri="http://schemas.openxmlformats.org/presentationml/2006/ole">
            <mc:AlternateContent xmlns:mc="http://schemas.openxmlformats.org/markup-compatibility/2006">
              <mc:Choice xmlns:v="urn:schemas-microsoft-com:vml" Requires="v">
                <p:oleObj name="Equation" r:id="rId3" imgW="2362200" imgH="711200" progId="Equation.3">
                  <p:embed/>
                </p:oleObj>
              </mc:Choice>
              <mc:Fallback>
                <p:oleObj name="Equation" r:id="rId3" imgW="2362200" imgH="711200" progId="Equation.3">
                  <p:embed/>
                  <p:pic>
                    <p:nvPicPr>
                      <p:cNvPr id="8192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600201"/>
                        <a:ext cx="33528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26" name="Object 10"/>
          <p:cNvGraphicFramePr>
            <a:graphicFrameLocks noChangeAspect="1"/>
          </p:cNvGraphicFramePr>
          <p:nvPr/>
        </p:nvGraphicFramePr>
        <p:xfrm>
          <a:off x="4953000" y="4081464"/>
          <a:ext cx="2133600" cy="1330325"/>
        </p:xfrm>
        <a:graphic>
          <a:graphicData uri="http://schemas.openxmlformats.org/presentationml/2006/ole">
            <mc:AlternateContent xmlns:mc="http://schemas.openxmlformats.org/markup-compatibility/2006">
              <mc:Choice xmlns:v="urn:schemas-microsoft-com:vml" Requires="v">
                <p:oleObj name="Equation" r:id="rId5" imgW="977900" imgH="609600" progId="Equation.3">
                  <p:embed/>
                </p:oleObj>
              </mc:Choice>
              <mc:Fallback>
                <p:oleObj name="Equation" r:id="rId5" imgW="977900" imgH="609600" progId="Equation.3">
                  <p:embed/>
                  <p:pic>
                    <p:nvPicPr>
                      <p:cNvPr id="81926"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4081464"/>
                        <a:ext cx="2133600"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62860407"/>
      </p:ext>
    </p:extLst>
  </p:cSld>
  <p:clrMapOvr>
    <a:masterClrMapping/>
  </p:clrMapOvr>
  <p:transition>
    <p:fade thruBlk="1"/>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28D15F-E573-4573-AF2A-1AC5434EDE11}" type="slidenum">
              <a:rPr lang="en-US" altLang="en-US" smtClean="0">
                <a:solidFill>
                  <a:srgbClr val="FFFFFF"/>
                </a:solidFill>
              </a:rPr>
              <a:pPr/>
              <a:t>333</a:t>
            </a:fld>
            <a:endParaRPr lang="en-US" altLang="en-US">
              <a:solidFill>
                <a:srgbClr val="FFFFFF"/>
              </a:solidFill>
            </a:endParaRPr>
          </a:p>
        </p:txBody>
      </p:sp>
      <p:sp>
        <p:nvSpPr>
          <p:cNvPr id="83971" name="Rectangle 2"/>
          <p:cNvSpPr>
            <a:spLocks noGrp="1" noChangeArrowheads="1"/>
          </p:cNvSpPr>
          <p:nvPr>
            <p:ph type="title" idx="4294967295"/>
          </p:nvPr>
        </p:nvSpPr>
        <p:spPr>
          <a:xfrm>
            <a:off x="1981200" y="533400"/>
            <a:ext cx="8229600" cy="1066800"/>
          </a:xfrm>
        </p:spPr>
        <p:txBody>
          <a:bodyPr/>
          <a:lstStyle/>
          <a:p>
            <a:pPr algn="ctr" eaLnBrk="1" hangingPunct="1"/>
            <a:r>
              <a:rPr lang="en-US" altLang="en-US" sz="2800" b="1">
                <a:solidFill>
                  <a:schemeClr val="tx1"/>
                </a:solidFill>
              </a:rPr>
              <a:t>Effect Size Calculation for Example 1</a:t>
            </a:r>
            <a:br>
              <a:rPr lang="en-US" altLang="en-US" sz="2800" b="1">
                <a:solidFill>
                  <a:schemeClr val="tx1"/>
                </a:solidFill>
              </a:rPr>
            </a:br>
            <a:endParaRPr lang="en-US" altLang="en-US" sz="2800" b="1">
              <a:solidFill>
                <a:schemeClr val="tx1"/>
              </a:solidFill>
            </a:endParaRPr>
          </a:p>
        </p:txBody>
      </p:sp>
      <p:sp>
        <p:nvSpPr>
          <p:cNvPr id="83972" name="Rectangle 3"/>
          <p:cNvSpPr>
            <a:spLocks noGrp="1" noChangeArrowheads="1"/>
          </p:cNvSpPr>
          <p:nvPr>
            <p:ph idx="4294967295"/>
          </p:nvPr>
        </p:nvSpPr>
        <p:spPr>
          <a:xfrm>
            <a:off x="1981200" y="1765300"/>
            <a:ext cx="8229600" cy="4808538"/>
          </a:xfrm>
        </p:spPr>
        <p:txBody>
          <a:bodyPr/>
          <a:lstStyle/>
          <a:p>
            <a:pPr eaLnBrk="1" hangingPunct="1">
              <a:buFont typeface="Georgia" panose="02040502050405020303" pitchFamily="18" charset="0"/>
              <a:buNone/>
            </a:pPr>
            <a:endParaRPr lang="en-US" altLang="en-US"/>
          </a:p>
          <a:p>
            <a:pPr eaLnBrk="1" hangingPunct="1">
              <a:buFont typeface="Georgia" panose="02040502050405020303" pitchFamily="18" charset="0"/>
              <a:buNone/>
            </a:pPr>
            <a:endParaRPr lang="en-US" altLang="en-US"/>
          </a:p>
          <a:p>
            <a:pPr eaLnBrk="1" hangingPunct="1">
              <a:buFont typeface="Georgia" panose="02040502050405020303" pitchFamily="18" charset="0"/>
              <a:buNone/>
            </a:pPr>
            <a:endParaRPr lang="en-US" altLang="en-US"/>
          </a:p>
          <a:p>
            <a:pPr eaLnBrk="1" hangingPunct="1">
              <a:buFont typeface="Georgia" panose="02040502050405020303" pitchFamily="18" charset="0"/>
              <a:buNone/>
            </a:pPr>
            <a:endParaRPr lang="en-US" altLang="en-US"/>
          </a:p>
          <a:p>
            <a:pPr eaLnBrk="1" hangingPunct="1">
              <a:buFont typeface="Georgia" panose="02040502050405020303" pitchFamily="18" charset="0"/>
              <a:buNone/>
            </a:pPr>
            <a:r>
              <a:rPr lang="en-US" altLang="en-US"/>
              <a:t>The average BMI at time 1 for males is .31 standard deviations higher than for females, which is a reasonably moderate effect, suggesting that the difference is both statistically and substantively significant.</a:t>
            </a:r>
          </a:p>
          <a:p>
            <a:pPr eaLnBrk="1" hangingPunct="1">
              <a:buClr>
                <a:srgbClr val="FF0000"/>
              </a:buClr>
              <a:buFontTx/>
              <a:buNone/>
            </a:pPr>
            <a:endParaRPr lang="en-US" altLang="en-US" sz="2400"/>
          </a:p>
        </p:txBody>
      </p:sp>
      <p:graphicFrame>
        <p:nvGraphicFramePr>
          <p:cNvPr id="83973" name="Object 10"/>
          <p:cNvGraphicFramePr>
            <a:graphicFrameLocks noChangeAspect="1"/>
          </p:cNvGraphicFramePr>
          <p:nvPr/>
        </p:nvGraphicFramePr>
        <p:xfrm>
          <a:off x="3213101" y="1981201"/>
          <a:ext cx="5254625" cy="1158875"/>
        </p:xfrm>
        <a:graphic>
          <a:graphicData uri="http://schemas.openxmlformats.org/presentationml/2006/ole">
            <mc:AlternateContent xmlns:mc="http://schemas.openxmlformats.org/markup-compatibility/2006">
              <mc:Choice xmlns:v="urn:schemas-microsoft-com:vml" Requires="v">
                <p:oleObj name="Equation" r:id="rId3" imgW="2705100" imgH="596900" progId="Equation.3">
                  <p:embed/>
                </p:oleObj>
              </mc:Choice>
              <mc:Fallback>
                <p:oleObj name="Equation" r:id="rId3" imgW="2705100" imgH="596900" progId="Equation.3">
                  <p:embed/>
                  <p:pic>
                    <p:nvPicPr>
                      <p:cNvPr id="83973"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101" y="1981201"/>
                        <a:ext cx="52546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58069293"/>
      </p:ext>
    </p:extLst>
  </p:cSld>
  <p:clrMapOvr>
    <a:masterClrMapping/>
  </p:clrMapOvr>
  <p:transition>
    <p:fade thruBlk="1"/>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84DFB23-B419-4DF6-8BB0-EBEA8BEA4A6A}" type="slidenum">
              <a:rPr lang="en-US" altLang="en-US" smtClean="0">
                <a:solidFill>
                  <a:srgbClr val="FFFFFF"/>
                </a:solidFill>
              </a:rPr>
              <a:pPr/>
              <a:t>334</a:t>
            </a:fld>
            <a:endParaRPr lang="en-US" altLang="en-US">
              <a:solidFill>
                <a:srgbClr val="FFFFFF"/>
              </a:solidFill>
            </a:endParaRPr>
          </a:p>
        </p:txBody>
      </p:sp>
      <p:sp>
        <p:nvSpPr>
          <p:cNvPr id="86019" name="Text Box 2"/>
          <p:cNvSpPr txBox="1">
            <a:spLocks noChangeArrowheads="1"/>
          </p:cNvSpPr>
          <p:nvPr/>
        </p:nvSpPr>
        <p:spPr bwMode="auto">
          <a:xfrm>
            <a:off x="1722438" y="495301"/>
            <a:ext cx="24177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2400" b="1" u="sng">
                <a:latin typeface="Times New Roman" panose="02020603050405020304" pitchFamily="18" charset="0"/>
                <a:cs typeface="Times New Roman" panose="02020603050405020304" pitchFamily="18" charset="0"/>
              </a:rPr>
              <a:t>Paired Samples </a:t>
            </a:r>
            <a:r>
              <a:rPr lang="en-US" altLang="en-US" sz="2400" b="1" i="1" u="sng">
                <a:latin typeface="Times New Roman" panose="02020603050405020304" pitchFamily="18" charset="0"/>
                <a:cs typeface="Times New Roman" panose="02020603050405020304" pitchFamily="18" charset="0"/>
              </a:rPr>
              <a:t>t</a:t>
            </a:r>
            <a:r>
              <a:rPr lang="en-US" altLang="en-US" sz="2400" b="1" u="sng">
                <a:latin typeface="Times New Roman" panose="02020603050405020304" pitchFamily="18" charset="0"/>
                <a:cs typeface="Times New Roman" panose="02020603050405020304" pitchFamily="18" charset="0"/>
              </a:rPr>
              <a:t>-test: </a:t>
            </a:r>
          </a:p>
        </p:txBody>
      </p:sp>
      <p:sp>
        <p:nvSpPr>
          <p:cNvPr id="86020" name="Line 3"/>
          <p:cNvSpPr>
            <a:spLocks noChangeShapeType="1"/>
          </p:cNvSpPr>
          <p:nvPr/>
        </p:nvSpPr>
        <p:spPr bwMode="auto">
          <a:xfrm>
            <a:off x="5867400" y="914400"/>
            <a:ext cx="2133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21" name="Text Box 4"/>
          <p:cNvSpPr txBox="1">
            <a:spLocks noChangeArrowheads="1"/>
          </p:cNvSpPr>
          <p:nvPr/>
        </p:nvSpPr>
        <p:spPr bwMode="auto">
          <a:xfrm>
            <a:off x="4678364" y="2398714"/>
            <a:ext cx="24447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86022" name="Rectangle 5"/>
          <p:cNvSpPr>
            <a:spLocks noChangeArrowheads="1"/>
          </p:cNvSpPr>
          <p:nvPr/>
        </p:nvSpPr>
        <p:spPr bwMode="auto">
          <a:xfrm>
            <a:off x="3003550" y="1028701"/>
            <a:ext cx="1466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Test is robust</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to violations of normality</a:t>
            </a:r>
          </a:p>
        </p:txBody>
      </p:sp>
      <p:sp>
        <p:nvSpPr>
          <p:cNvPr id="86023" name="Text Box 6"/>
          <p:cNvSpPr txBox="1">
            <a:spLocks noChangeArrowheads="1"/>
          </p:cNvSpPr>
          <p:nvPr/>
        </p:nvSpPr>
        <p:spPr bwMode="auto">
          <a:xfrm>
            <a:off x="7010400" y="917575"/>
            <a:ext cx="26114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r>
              <a:rPr lang="en-US" altLang="en-US" sz="1200">
                <a:latin typeface="Times New Roman" panose="02020603050405020304" pitchFamily="18" charset="0"/>
                <a:cs typeface="Times New Roman" panose="02020603050405020304" pitchFamily="18" charset="0"/>
              </a:rPr>
              <a:t>: Need to check normality</a:t>
            </a:r>
          </a:p>
        </p:txBody>
      </p:sp>
      <p:sp>
        <p:nvSpPr>
          <p:cNvPr id="86024" name="Text Box 7"/>
          <p:cNvSpPr txBox="1">
            <a:spLocks noChangeArrowheads="1"/>
          </p:cNvSpPr>
          <p:nvPr/>
        </p:nvSpPr>
        <p:spPr bwMode="auto">
          <a:xfrm>
            <a:off x="7162800" y="1619250"/>
            <a:ext cx="1684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skewness ratio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less than 2?</a:t>
            </a:r>
          </a:p>
        </p:txBody>
      </p:sp>
      <p:sp>
        <p:nvSpPr>
          <p:cNvPr id="86025" name="Rectangle 8"/>
          <p:cNvSpPr>
            <a:spLocks noChangeArrowheads="1"/>
          </p:cNvSpPr>
          <p:nvPr/>
        </p:nvSpPr>
        <p:spPr bwMode="auto">
          <a:xfrm>
            <a:off x="5105400" y="1527175"/>
            <a:ext cx="1608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Normality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tenable</a:t>
            </a:r>
          </a:p>
        </p:txBody>
      </p:sp>
      <p:sp>
        <p:nvSpPr>
          <p:cNvPr id="86026" name="Text Box 9"/>
          <p:cNvSpPr txBox="1">
            <a:spLocks noChangeArrowheads="1"/>
          </p:cNvSpPr>
          <p:nvPr/>
        </p:nvSpPr>
        <p:spPr bwMode="auto">
          <a:xfrm>
            <a:off x="9042401" y="2457451"/>
            <a:ext cx="5381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86027" name="Rectangle 10"/>
          <p:cNvSpPr>
            <a:spLocks noChangeArrowheads="1"/>
          </p:cNvSpPr>
          <p:nvPr/>
        </p:nvSpPr>
        <p:spPr bwMode="auto">
          <a:xfrm>
            <a:off x="1828800" y="5638800"/>
            <a:ext cx="2032000" cy="8763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stat. 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results.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Calculate and report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effect size.</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86028" name="Rectangle 11"/>
          <p:cNvSpPr>
            <a:spLocks noChangeArrowheads="1"/>
          </p:cNvSpPr>
          <p:nvPr/>
        </p:nvSpPr>
        <p:spPr bwMode="auto">
          <a:xfrm>
            <a:off x="4038600" y="5943600"/>
            <a:ext cx="2057400" cy="457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not stat.sig.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a:t>
            </a:r>
          </a:p>
        </p:txBody>
      </p:sp>
      <p:sp>
        <p:nvSpPr>
          <p:cNvPr id="86029" name="Rectangle 12"/>
          <p:cNvSpPr>
            <a:spLocks noChangeArrowheads="1"/>
          </p:cNvSpPr>
          <p:nvPr/>
        </p:nvSpPr>
        <p:spPr bwMode="auto">
          <a:xfrm>
            <a:off x="3962400" y="4800600"/>
            <a:ext cx="2057400" cy="457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not stat. 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a:t>
            </a:r>
          </a:p>
        </p:txBody>
      </p:sp>
      <p:sp>
        <p:nvSpPr>
          <p:cNvPr id="86030" name="Line 13"/>
          <p:cNvSpPr>
            <a:spLocks noChangeShapeType="1"/>
          </p:cNvSpPr>
          <p:nvPr/>
        </p:nvSpPr>
        <p:spPr bwMode="auto">
          <a:xfrm flipH="1">
            <a:off x="4495800" y="914400"/>
            <a:ext cx="838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31" name="Rectangle 14"/>
          <p:cNvSpPr>
            <a:spLocks noChangeArrowheads="1"/>
          </p:cNvSpPr>
          <p:nvPr/>
        </p:nvSpPr>
        <p:spPr bwMode="auto">
          <a:xfrm>
            <a:off x="4470400" y="628650"/>
            <a:ext cx="2209800" cy="3429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a:t>
            </a:r>
            <a:r>
              <a:rPr lang="en-US" altLang="en-US" sz="1200" i="1">
                <a:latin typeface="Times New Roman" panose="02020603050405020304" pitchFamily="18" charset="0"/>
                <a:cs typeface="Times New Roman" panose="02020603050405020304" pitchFamily="18" charset="0"/>
              </a:rPr>
              <a:t>N</a:t>
            </a:r>
            <a:r>
              <a:rPr lang="en-US" altLang="en-US" sz="1200" i="1" baseline="-25000">
                <a:latin typeface="Times New Roman" panose="02020603050405020304" pitchFamily="18" charset="0"/>
                <a:cs typeface="Times New Roman" panose="02020603050405020304" pitchFamily="18" charset="0"/>
              </a:rPr>
              <a:t>1</a:t>
            </a:r>
            <a:r>
              <a:rPr lang="en-US" altLang="en-US" sz="1200">
                <a:latin typeface="Times New Roman" panose="02020603050405020304" pitchFamily="18" charset="0"/>
                <a:cs typeface="Times New Roman" panose="02020603050405020304" pitchFamily="18" charset="0"/>
              </a:rPr>
              <a:t> = </a:t>
            </a:r>
            <a:r>
              <a:rPr lang="en-US" altLang="en-US" sz="1200" i="1">
                <a:latin typeface="Times New Roman" panose="02020603050405020304" pitchFamily="18" charset="0"/>
                <a:cs typeface="Times New Roman" panose="02020603050405020304" pitchFamily="18" charset="0"/>
              </a:rPr>
              <a:t>N</a:t>
            </a:r>
            <a:r>
              <a:rPr lang="en-US" altLang="en-US" sz="1200" i="1" baseline="-25000">
                <a:latin typeface="Times New Roman" panose="02020603050405020304" pitchFamily="18" charset="0"/>
                <a:cs typeface="Times New Roman" panose="02020603050405020304" pitchFamily="18" charset="0"/>
              </a:rPr>
              <a:t>2</a:t>
            </a:r>
            <a:r>
              <a:rPr lang="en-US" altLang="en-US" sz="1200" baseline="-25000">
                <a:latin typeface="Times New Roman" panose="02020603050405020304" pitchFamily="18" charset="0"/>
                <a:cs typeface="Times New Roman" panose="02020603050405020304" pitchFamily="18" charset="0"/>
              </a:rPr>
              <a:t> </a:t>
            </a:r>
            <a:r>
              <a:rPr lang="en-US" altLang="en-US" sz="1200">
                <a:latin typeface="Times New Roman" panose="02020603050405020304" pitchFamily="18" charset="0"/>
                <a:cs typeface="Times New Roman" panose="02020603050405020304" pitchFamily="18" charset="0"/>
              </a:rPr>
              <a:t>&gt; 30?</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86032" name="Line 15"/>
          <p:cNvSpPr>
            <a:spLocks noChangeShapeType="1"/>
          </p:cNvSpPr>
          <p:nvPr/>
        </p:nvSpPr>
        <p:spPr bwMode="auto">
          <a:xfrm flipH="1">
            <a:off x="3124200" y="4343400"/>
            <a:ext cx="304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33" name="Line 16"/>
          <p:cNvSpPr>
            <a:spLocks noChangeShapeType="1"/>
          </p:cNvSpPr>
          <p:nvPr/>
        </p:nvSpPr>
        <p:spPr bwMode="auto">
          <a:xfrm>
            <a:off x="4419600" y="43434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34" name="Line 17"/>
          <p:cNvSpPr>
            <a:spLocks noChangeShapeType="1"/>
          </p:cNvSpPr>
          <p:nvPr/>
        </p:nvSpPr>
        <p:spPr bwMode="auto">
          <a:xfrm>
            <a:off x="2819400" y="5105400"/>
            <a:ext cx="25400" cy="666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35" name="Line 18"/>
          <p:cNvSpPr>
            <a:spLocks noChangeShapeType="1"/>
          </p:cNvSpPr>
          <p:nvPr/>
        </p:nvSpPr>
        <p:spPr bwMode="auto">
          <a:xfrm>
            <a:off x="3048000" y="5105400"/>
            <a:ext cx="1524000" cy="781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36" name="Rectangle 19"/>
          <p:cNvSpPr>
            <a:spLocks noChangeArrowheads="1"/>
          </p:cNvSpPr>
          <p:nvPr/>
        </p:nvSpPr>
        <p:spPr bwMode="auto">
          <a:xfrm>
            <a:off x="2971800" y="3810000"/>
            <a:ext cx="2743200" cy="5334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Do sample means differ in the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direction of the alternative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hypothesis?</a:t>
            </a:r>
          </a:p>
        </p:txBody>
      </p:sp>
      <p:sp>
        <p:nvSpPr>
          <p:cNvPr id="86037" name="Rectangle 20"/>
          <p:cNvSpPr>
            <a:spLocks noChangeArrowheads="1"/>
          </p:cNvSpPr>
          <p:nvPr/>
        </p:nvSpPr>
        <p:spPr bwMode="auto">
          <a:xfrm>
            <a:off x="2133600" y="4724400"/>
            <a:ext cx="1295400" cy="3810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a:t>
            </a:r>
            <a:r>
              <a:rPr lang="en-US" altLang="en-US" sz="1200" i="1">
                <a:latin typeface="Times New Roman" panose="02020603050405020304" pitchFamily="18" charset="0"/>
                <a:cs typeface="Times New Roman" panose="02020603050405020304" pitchFamily="18" charset="0"/>
              </a:rPr>
              <a:t>(p/</a:t>
            </a:r>
            <a:r>
              <a:rPr lang="en-US" altLang="en-US" sz="1200">
                <a:latin typeface="Times New Roman" panose="02020603050405020304" pitchFamily="18" charset="0"/>
                <a:cs typeface="Times New Roman" panose="02020603050405020304" pitchFamily="18" charset="0"/>
              </a:rPr>
              <a:t>2) &lt; .05?</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86038" name="Rectangle 21"/>
          <p:cNvSpPr>
            <a:spLocks noChangeArrowheads="1"/>
          </p:cNvSpPr>
          <p:nvPr/>
        </p:nvSpPr>
        <p:spPr bwMode="auto">
          <a:xfrm>
            <a:off x="2540000" y="4457701"/>
            <a:ext cx="1149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86039" name="Rectangle 22"/>
          <p:cNvSpPr>
            <a:spLocks noChangeArrowheads="1"/>
          </p:cNvSpPr>
          <p:nvPr/>
        </p:nvSpPr>
        <p:spPr bwMode="auto">
          <a:xfrm>
            <a:off x="2133600" y="5257801"/>
            <a:ext cx="8699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86040" name="Rectangle 23"/>
          <p:cNvSpPr>
            <a:spLocks noChangeArrowheads="1"/>
          </p:cNvSpPr>
          <p:nvPr/>
        </p:nvSpPr>
        <p:spPr bwMode="auto">
          <a:xfrm>
            <a:off x="4572000" y="4400551"/>
            <a:ext cx="787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86041" name="Rectangle 24"/>
          <p:cNvSpPr>
            <a:spLocks noChangeArrowheads="1"/>
          </p:cNvSpPr>
          <p:nvPr/>
        </p:nvSpPr>
        <p:spPr bwMode="auto">
          <a:xfrm>
            <a:off x="3759200" y="5372101"/>
            <a:ext cx="762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86042" name="Line 25"/>
          <p:cNvSpPr>
            <a:spLocks noChangeShapeType="1"/>
          </p:cNvSpPr>
          <p:nvPr/>
        </p:nvSpPr>
        <p:spPr bwMode="auto">
          <a:xfrm flipH="1">
            <a:off x="4673600" y="3276600"/>
            <a:ext cx="203200" cy="552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43" name="Rectangle 26"/>
          <p:cNvSpPr>
            <a:spLocks noChangeArrowheads="1"/>
          </p:cNvSpPr>
          <p:nvPr/>
        </p:nvSpPr>
        <p:spPr bwMode="auto">
          <a:xfrm>
            <a:off x="3759200" y="3543301"/>
            <a:ext cx="9017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1-tailed</a:t>
            </a:r>
          </a:p>
        </p:txBody>
      </p:sp>
      <p:sp>
        <p:nvSpPr>
          <p:cNvPr id="86044" name="Rectangle 27"/>
          <p:cNvSpPr>
            <a:spLocks noChangeArrowheads="1"/>
          </p:cNvSpPr>
          <p:nvPr/>
        </p:nvSpPr>
        <p:spPr bwMode="auto">
          <a:xfrm>
            <a:off x="8001000" y="2743200"/>
            <a:ext cx="2362200" cy="8572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Test result may not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be valid.  Perform a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non-linear transformation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or use a non-parametric</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test.</a:t>
            </a:r>
          </a:p>
        </p:txBody>
      </p:sp>
      <p:sp>
        <p:nvSpPr>
          <p:cNvPr id="86045" name="Line 28"/>
          <p:cNvSpPr>
            <a:spLocks noChangeShapeType="1"/>
          </p:cNvSpPr>
          <p:nvPr/>
        </p:nvSpPr>
        <p:spPr bwMode="auto">
          <a:xfrm>
            <a:off x="8534400" y="2057400"/>
            <a:ext cx="4572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46" name="Rectangle 29"/>
          <p:cNvSpPr>
            <a:spLocks noChangeArrowheads="1"/>
          </p:cNvSpPr>
          <p:nvPr/>
        </p:nvSpPr>
        <p:spPr bwMode="auto">
          <a:xfrm>
            <a:off x="6299200" y="4876800"/>
            <a:ext cx="2616200" cy="11239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stat. sig.  Look at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sample mean to determine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the direction of the difference.</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results.  Calculate</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and report effect size.</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86047" name="Rectangle 30"/>
          <p:cNvSpPr>
            <a:spLocks noChangeArrowheads="1"/>
          </p:cNvSpPr>
          <p:nvPr/>
        </p:nvSpPr>
        <p:spPr bwMode="auto">
          <a:xfrm>
            <a:off x="9144000" y="5029200"/>
            <a:ext cx="1219200" cy="6096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not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stat.sig.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a:t>
            </a:r>
          </a:p>
        </p:txBody>
      </p:sp>
      <p:sp>
        <p:nvSpPr>
          <p:cNvPr id="86048" name="Line 31"/>
          <p:cNvSpPr>
            <a:spLocks noChangeShapeType="1"/>
          </p:cNvSpPr>
          <p:nvPr/>
        </p:nvSpPr>
        <p:spPr bwMode="auto">
          <a:xfrm>
            <a:off x="5943600" y="3276600"/>
            <a:ext cx="1879600" cy="723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49" name="Rectangle 32"/>
          <p:cNvSpPr>
            <a:spLocks noChangeArrowheads="1"/>
          </p:cNvSpPr>
          <p:nvPr/>
        </p:nvSpPr>
        <p:spPr bwMode="auto">
          <a:xfrm>
            <a:off x="2844800" y="2743200"/>
            <a:ext cx="3759200" cy="7429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the test 1-tailed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(i.e. H</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Symbol" panose="05050102010706020507" pitchFamily="18" charset="2"/>
                <a:cs typeface="Times New Roman" panose="02020603050405020304" pitchFamily="18" charset="0"/>
              </a:rPr>
              <a:t>: m</a:t>
            </a:r>
            <a:r>
              <a:rPr lang="en-US" altLang="en-US" sz="1200" baseline="-25000">
                <a:latin typeface="Times New Roman" panose="02020603050405020304" pitchFamily="18" charset="0"/>
                <a:cs typeface="Times New Roman" panose="02020603050405020304" pitchFamily="18" charset="0"/>
              </a:rPr>
              <a:t>1 </a:t>
            </a:r>
            <a:r>
              <a:rPr lang="en-US" altLang="en-US" sz="1200">
                <a:latin typeface="Symbol" panose="05050102010706020507" pitchFamily="18" charset="2"/>
                <a:cs typeface="Times New Roman" panose="02020603050405020304" pitchFamily="18" charset="0"/>
              </a:rPr>
              <a:t>&gt; m</a:t>
            </a:r>
            <a:r>
              <a:rPr lang="en-US" altLang="en-US" sz="1200" baseline="-25000">
                <a:latin typeface="Times New Roman" panose="02020603050405020304" pitchFamily="18" charset="0"/>
                <a:cs typeface="Times New Roman" panose="02020603050405020304" pitchFamily="18" charset="0"/>
              </a:rPr>
              <a:t>2</a:t>
            </a:r>
            <a:r>
              <a:rPr lang="en-US" altLang="en-US" sz="1200">
                <a:latin typeface="Times New Roman" panose="02020603050405020304" pitchFamily="18" charset="0"/>
                <a:cs typeface="Times New Roman" panose="02020603050405020304" pitchFamily="18" charset="0"/>
              </a:rPr>
              <a:t> or H</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Symbol" panose="05050102010706020507" pitchFamily="18" charset="2"/>
                <a:cs typeface="Times New Roman" panose="02020603050405020304" pitchFamily="18" charset="0"/>
              </a:rPr>
              <a:t>: m</a:t>
            </a:r>
            <a:r>
              <a:rPr lang="en-US" altLang="en-US" sz="1200" baseline="-25000">
                <a:latin typeface="Times New Roman" panose="02020603050405020304" pitchFamily="18" charset="0"/>
                <a:cs typeface="Times New Roman" panose="02020603050405020304" pitchFamily="18" charset="0"/>
              </a:rPr>
              <a:t>1 </a:t>
            </a:r>
            <a:r>
              <a:rPr lang="en-US" altLang="en-US" sz="1200">
                <a:latin typeface="Symbol" panose="05050102010706020507" pitchFamily="18" charset="2"/>
                <a:cs typeface="Times New Roman" panose="02020603050405020304" pitchFamily="18" charset="0"/>
              </a:rPr>
              <a:t>&lt; m</a:t>
            </a:r>
            <a:r>
              <a:rPr lang="en-US" altLang="en-US" sz="1200" baseline="-25000">
                <a:latin typeface="Times New Roman" panose="02020603050405020304" pitchFamily="18" charset="0"/>
                <a:cs typeface="Times New Roman" panose="02020603050405020304" pitchFamily="18" charset="0"/>
              </a:rPr>
              <a:t>2</a:t>
            </a:r>
            <a:r>
              <a:rPr lang="en-US" altLang="en-US" sz="1200">
                <a:latin typeface="Times New Roman" panose="02020603050405020304" pitchFamily="18" charset="0"/>
                <a:cs typeface="Times New Roman" panose="02020603050405020304" pitchFamily="18" charset="0"/>
              </a:rPr>
              <a:t> </a:t>
            </a:r>
            <a:r>
              <a:rPr lang="en-US" altLang="en-US" sz="1200">
                <a:latin typeface="Symbol" panose="05050102010706020507" pitchFamily="18" charset="2"/>
                <a:cs typeface="Times New Roman" panose="02020603050405020304" pitchFamily="18" charset="0"/>
              </a:rPr>
              <a:t>)</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or 2-tailed</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(i.e. H</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Times New Roman" panose="02020603050405020304" pitchFamily="18" charset="0"/>
                <a:cs typeface="Times New Roman" panose="02020603050405020304" pitchFamily="18" charset="0"/>
              </a:rPr>
              <a:t>: </a:t>
            </a:r>
            <a:r>
              <a:rPr lang="en-US" altLang="en-US" sz="1200">
                <a:latin typeface="Symbol" panose="05050102010706020507" pitchFamily="18" charset="2"/>
                <a:cs typeface="Times New Roman" panose="02020603050405020304" pitchFamily="18" charset="0"/>
              </a:rPr>
              <a:t>m</a:t>
            </a:r>
            <a:r>
              <a:rPr lang="en-US" altLang="en-US" sz="1200" baseline="-25000">
                <a:latin typeface="Times New Roman" panose="02020603050405020304" pitchFamily="18" charset="0"/>
                <a:cs typeface="Times New Roman" panose="02020603050405020304" pitchFamily="18" charset="0"/>
              </a:rPr>
              <a:t>1 </a:t>
            </a:r>
            <a:r>
              <a:rPr lang="en-US" altLang="en-US" sz="1200">
                <a:latin typeface="Times New Roman" panose="02020603050405020304" pitchFamily="18" charset="0"/>
                <a:cs typeface="Times New Roman" panose="02020603050405020304" pitchFamily="18" charset="0"/>
              </a:rPr>
              <a:t>≠ </a:t>
            </a:r>
            <a:r>
              <a:rPr lang="en-US" altLang="en-US" sz="1200">
                <a:latin typeface="Symbol" panose="05050102010706020507" pitchFamily="18" charset="2"/>
                <a:cs typeface="Times New Roman" panose="02020603050405020304" pitchFamily="18" charset="0"/>
              </a:rPr>
              <a:t>m</a:t>
            </a:r>
            <a:r>
              <a:rPr lang="en-US" altLang="en-US" sz="1200" baseline="-25000">
                <a:latin typeface="Times New Roman" panose="02020603050405020304" pitchFamily="18" charset="0"/>
                <a:cs typeface="Times New Roman" panose="02020603050405020304" pitchFamily="18" charset="0"/>
              </a:rPr>
              <a:t>2</a:t>
            </a:r>
            <a:r>
              <a:rPr lang="en-US" altLang="en-US" sz="1200">
                <a:latin typeface="Times New Roman" panose="02020603050405020304" pitchFamily="18" charset="0"/>
                <a:cs typeface="Times New Roman" panose="02020603050405020304" pitchFamily="18" charset="0"/>
              </a:rPr>
              <a:t>)?</a:t>
            </a:r>
          </a:p>
        </p:txBody>
      </p:sp>
      <p:sp>
        <p:nvSpPr>
          <p:cNvPr id="86050" name="Rectangle 33"/>
          <p:cNvSpPr>
            <a:spLocks noChangeArrowheads="1"/>
          </p:cNvSpPr>
          <p:nvPr/>
        </p:nvSpPr>
        <p:spPr bwMode="auto">
          <a:xfrm>
            <a:off x="6807200" y="3486151"/>
            <a:ext cx="9017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2-tailed</a:t>
            </a:r>
          </a:p>
        </p:txBody>
      </p:sp>
      <p:sp>
        <p:nvSpPr>
          <p:cNvPr id="86051" name="Line 34"/>
          <p:cNvSpPr>
            <a:spLocks noChangeShapeType="1"/>
          </p:cNvSpPr>
          <p:nvPr/>
        </p:nvSpPr>
        <p:spPr bwMode="auto">
          <a:xfrm flipH="1">
            <a:off x="7543800" y="4419600"/>
            <a:ext cx="5334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52" name="Line 35"/>
          <p:cNvSpPr>
            <a:spLocks noChangeShapeType="1"/>
          </p:cNvSpPr>
          <p:nvPr/>
        </p:nvSpPr>
        <p:spPr bwMode="auto">
          <a:xfrm>
            <a:off x="8534400" y="4419600"/>
            <a:ext cx="609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53" name="Rectangle 36"/>
          <p:cNvSpPr>
            <a:spLocks noChangeArrowheads="1"/>
          </p:cNvSpPr>
          <p:nvPr/>
        </p:nvSpPr>
        <p:spPr bwMode="auto">
          <a:xfrm>
            <a:off x="6908800" y="3733800"/>
            <a:ext cx="3251200" cy="7239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For p-values is  </a:t>
            </a:r>
            <a:r>
              <a:rPr lang="en-US" altLang="en-US" sz="1200" i="1">
                <a:latin typeface="Times New Roman" panose="02020603050405020304" pitchFamily="18" charset="0"/>
                <a:cs typeface="Times New Roman" panose="02020603050405020304" pitchFamily="18" charset="0"/>
              </a:rPr>
              <a:t>p</a:t>
            </a:r>
            <a:r>
              <a:rPr lang="en-US" altLang="en-US" sz="1200">
                <a:latin typeface="Times New Roman" panose="02020603050405020304" pitchFamily="18" charset="0"/>
                <a:cs typeface="Times New Roman" panose="02020603050405020304" pitchFamily="18" charset="0"/>
              </a:rPr>
              <a:t>  &lt;  </a:t>
            </a:r>
            <a:r>
              <a:rPr lang="en-US" altLang="en-US" sz="1200">
                <a:latin typeface="Symbol" panose="05050102010706020507" pitchFamily="18" charset="2"/>
                <a:cs typeface="Times New Roman" panose="02020603050405020304" pitchFamily="18" charset="0"/>
              </a:rPr>
              <a:t>.05</a:t>
            </a:r>
            <a:r>
              <a:rPr lang="en-US" altLang="en-US" sz="1200">
                <a:latin typeface="Times New Roman" panose="02020603050405020304" pitchFamily="18" charset="0"/>
                <a:cs typeface="Times New Roman" panose="02020603050405020304" pitchFamily="18" charset="0"/>
              </a:rPr>
              <a:t>?</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For confidence intervals</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0 outside of the range of values?</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86054" name="Rectangle 37"/>
          <p:cNvSpPr>
            <a:spLocks noChangeArrowheads="1"/>
          </p:cNvSpPr>
          <p:nvPr/>
        </p:nvSpPr>
        <p:spPr bwMode="auto">
          <a:xfrm>
            <a:off x="7112000" y="4629151"/>
            <a:ext cx="9969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86055" name="Rectangle 38"/>
          <p:cNvSpPr>
            <a:spLocks noChangeArrowheads="1"/>
          </p:cNvSpPr>
          <p:nvPr/>
        </p:nvSpPr>
        <p:spPr bwMode="auto">
          <a:xfrm>
            <a:off x="8940800" y="4629151"/>
            <a:ext cx="990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86056" name="Line 39"/>
          <p:cNvSpPr>
            <a:spLocks noChangeShapeType="1"/>
          </p:cNvSpPr>
          <p:nvPr/>
        </p:nvSpPr>
        <p:spPr bwMode="auto">
          <a:xfrm flipH="1">
            <a:off x="4953000" y="1828800"/>
            <a:ext cx="2438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57" name="Rectangle 40"/>
          <p:cNvSpPr>
            <a:spLocks noChangeArrowheads="1"/>
          </p:cNvSpPr>
          <p:nvPr/>
        </p:nvSpPr>
        <p:spPr bwMode="auto">
          <a:xfrm>
            <a:off x="7162800" y="1600200"/>
            <a:ext cx="2590800" cy="7429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for both groups?</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86058" name="Line 41"/>
          <p:cNvSpPr>
            <a:spLocks noChangeShapeType="1"/>
          </p:cNvSpPr>
          <p:nvPr/>
        </p:nvSpPr>
        <p:spPr bwMode="auto">
          <a:xfrm flipH="1">
            <a:off x="4572000" y="2514600"/>
            <a:ext cx="762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59" name="Rectangle 42"/>
          <p:cNvSpPr>
            <a:spLocks noChangeArrowheads="1"/>
          </p:cNvSpPr>
          <p:nvPr/>
        </p:nvSpPr>
        <p:spPr bwMode="auto">
          <a:xfrm>
            <a:off x="2362200" y="1676400"/>
            <a:ext cx="2590800" cy="838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Because </a:t>
            </a:r>
            <a:r>
              <a:rPr lang="en-US" altLang="en-US" sz="1200" i="1">
                <a:latin typeface="Times New Roman" panose="02020603050405020304" pitchFamily="18" charset="0"/>
                <a:cs typeface="Times New Roman" panose="02020603050405020304" pitchFamily="18" charset="0"/>
              </a:rPr>
              <a:t>N</a:t>
            </a:r>
            <a:r>
              <a:rPr lang="en-US" altLang="en-US" sz="1200" i="1" baseline="-25000">
                <a:latin typeface="Times New Roman" panose="02020603050405020304" pitchFamily="18" charset="0"/>
                <a:cs typeface="Times New Roman" panose="02020603050405020304" pitchFamily="18" charset="0"/>
              </a:rPr>
              <a:t>1</a:t>
            </a:r>
            <a:r>
              <a:rPr lang="en-US" altLang="en-US" sz="1200">
                <a:latin typeface="Times New Roman" panose="02020603050405020304" pitchFamily="18" charset="0"/>
                <a:cs typeface="Times New Roman" panose="02020603050405020304" pitchFamily="18" charset="0"/>
              </a:rPr>
              <a:t> = </a:t>
            </a:r>
            <a:r>
              <a:rPr lang="en-US" altLang="en-US" sz="1200" i="1">
                <a:latin typeface="Times New Roman" panose="02020603050405020304" pitchFamily="18" charset="0"/>
                <a:cs typeface="Times New Roman" panose="02020603050405020304" pitchFamily="18" charset="0"/>
              </a:rPr>
              <a:t>N</a:t>
            </a:r>
            <a:r>
              <a:rPr lang="en-US" altLang="en-US" sz="1200" i="1" baseline="-25000">
                <a:latin typeface="Times New Roman" panose="02020603050405020304" pitchFamily="18" charset="0"/>
                <a:cs typeface="Times New Roman" panose="02020603050405020304" pitchFamily="18" charset="0"/>
              </a:rPr>
              <a:t>2</a:t>
            </a:r>
            <a:r>
              <a:rPr lang="en-US" altLang="en-US" sz="1200">
                <a:latin typeface="Times New Roman" panose="02020603050405020304" pitchFamily="18" charset="0"/>
                <a:cs typeface="Times New Roman" panose="02020603050405020304" pitchFamily="18" charset="0"/>
              </a:rPr>
              <a:t> , the test is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robust  to violations of  the</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homogeneity of variances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assumption.  </a:t>
            </a:r>
          </a:p>
          <a:p>
            <a:pP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86060" name="FlagCount" hidden="1">
            <a:hlinkClick r:id="rId3"/>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0</a:t>
            </a:r>
          </a:p>
        </p:txBody>
      </p:sp>
      <p:graphicFrame>
        <p:nvGraphicFramePr>
          <p:cNvPr id="86061" name="Object 44"/>
          <p:cNvGraphicFramePr>
            <a:graphicFrameLocks noChangeAspect="1"/>
          </p:cNvGraphicFramePr>
          <p:nvPr/>
        </p:nvGraphicFramePr>
        <p:xfrm>
          <a:off x="7823200" y="1828800"/>
          <a:ext cx="1320800" cy="266700"/>
        </p:xfrm>
        <a:graphic>
          <a:graphicData uri="http://schemas.openxmlformats.org/presentationml/2006/ole">
            <mc:AlternateContent xmlns:mc="http://schemas.openxmlformats.org/markup-compatibility/2006">
              <mc:Choice xmlns:v="urn:schemas-microsoft-com:vml" Requires="v">
                <p:oleObj name="Equation" r:id="rId4" imgW="825500" imgH="431800" progId="Equation.3">
                  <p:embed/>
                </p:oleObj>
              </mc:Choice>
              <mc:Fallback>
                <p:oleObj name="Equation" r:id="rId4" imgW="825500" imgH="431800" progId="Equation.3">
                  <p:embed/>
                  <p:pic>
                    <p:nvPicPr>
                      <p:cNvPr id="86061"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3200" y="1828800"/>
                        <a:ext cx="13208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29630804"/>
      </p:ext>
    </p:extLst>
  </p:cSld>
  <p:clrMapOvr>
    <a:masterClrMapping/>
  </p:clrMapOvr>
  <p:transition>
    <p:fade thruBlk="1"/>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01FF77-E4C5-46D1-9DCA-EF41D447F5B6}" type="slidenum">
              <a:rPr lang="en-US" altLang="en-US" smtClean="0">
                <a:solidFill>
                  <a:srgbClr val="FFFFFF"/>
                </a:solidFill>
              </a:rPr>
              <a:pPr/>
              <a:t>335</a:t>
            </a:fld>
            <a:endParaRPr lang="en-US" altLang="en-US">
              <a:solidFill>
                <a:srgbClr val="FFFFFF"/>
              </a:solidFill>
            </a:endParaRPr>
          </a:p>
        </p:txBody>
      </p:sp>
      <p:sp>
        <p:nvSpPr>
          <p:cNvPr id="88067" name="Rectangle 2"/>
          <p:cNvSpPr>
            <a:spLocks noGrp="1" noChangeArrowheads="1"/>
          </p:cNvSpPr>
          <p:nvPr>
            <p:ph type="title" idx="4294967295"/>
          </p:nvPr>
        </p:nvSpPr>
        <p:spPr>
          <a:xfrm>
            <a:off x="1981200" y="609600"/>
            <a:ext cx="8229600" cy="685800"/>
          </a:xfrm>
        </p:spPr>
        <p:txBody>
          <a:bodyPr/>
          <a:lstStyle/>
          <a:p>
            <a:pPr algn="ctr" eaLnBrk="1" hangingPunct="1"/>
            <a:r>
              <a:rPr lang="en-US" altLang="en-US" sz="2800" b="1">
                <a:solidFill>
                  <a:schemeClr val="tx1"/>
                </a:solidFill>
              </a:rPr>
              <a:t>Paired Samples </a:t>
            </a:r>
            <a:r>
              <a:rPr lang="en-US" altLang="en-US" sz="2800" b="1" i="1">
                <a:solidFill>
                  <a:schemeClr val="tx1"/>
                </a:solidFill>
              </a:rPr>
              <a:t>t</a:t>
            </a:r>
            <a:r>
              <a:rPr lang="en-US" altLang="en-US" sz="2800" b="1">
                <a:solidFill>
                  <a:schemeClr val="tx1"/>
                </a:solidFill>
              </a:rPr>
              <a:t>-Test: Example 2</a:t>
            </a:r>
          </a:p>
        </p:txBody>
      </p:sp>
      <p:sp>
        <p:nvSpPr>
          <p:cNvPr id="69635" name="Rectangle 3"/>
          <p:cNvSpPr>
            <a:spLocks noGrp="1" noChangeArrowheads="1"/>
          </p:cNvSpPr>
          <p:nvPr>
            <p:ph idx="4294967295"/>
          </p:nvPr>
        </p:nvSpPr>
        <p:spPr>
          <a:xfrm>
            <a:off x="1981200" y="1447800"/>
            <a:ext cx="8478838" cy="5126038"/>
          </a:xfrm>
        </p:spPr>
        <p:txBody>
          <a:bodyPr/>
          <a:lstStyle/>
          <a:p>
            <a:pPr eaLnBrk="1" hangingPunct="1">
              <a:buClr>
                <a:srgbClr val="FF0000"/>
              </a:buClr>
              <a:buFontTx/>
              <a:buChar char="•"/>
              <a:defRPr/>
            </a:pPr>
            <a:r>
              <a:rPr lang="en-US" altLang="en-US" b="1" dirty="0"/>
              <a:t>Example 2: </a:t>
            </a:r>
            <a:r>
              <a:rPr lang="en-US" altLang="en-US" dirty="0"/>
              <a:t>Is there a change in BMI from time 1 to time 3 for people who are current smokers at both times 1 and 3? </a:t>
            </a:r>
          </a:p>
          <a:p>
            <a:pPr eaLnBrk="1" hangingPunct="1">
              <a:buClr>
                <a:srgbClr val="FF0000"/>
              </a:buClr>
              <a:buFontTx/>
              <a:buChar char="•"/>
              <a:defRPr/>
            </a:pPr>
            <a:r>
              <a:rPr lang="en-US" altLang="en-US" dirty="0"/>
              <a:t>We use the following R command:</a:t>
            </a:r>
          </a:p>
          <a:p>
            <a:pPr marL="109537" indent="0" eaLnBrk="1" hangingPunct="1">
              <a:buClr>
                <a:srgbClr val="FF0000"/>
              </a:buClr>
              <a:buNone/>
              <a:defRPr/>
            </a:pPr>
            <a:r>
              <a:rPr lang="en-US" altLang="en-US" sz="2000" b="1" dirty="0" err="1"/>
              <a:t>t.test</a:t>
            </a:r>
            <a:r>
              <a:rPr lang="en-US" altLang="en-US" sz="2000" b="1" dirty="0"/>
              <a:t>(Framingham$BMI1[Framingham$CURSMOKE1 == "Yes" &amp; Framingham$CURSMOKE3 == "Yes"], Framingham$BMI3[Framingham$CURSMOKE1 == "Yes" &amp; Framingham$CURSMOKE3 == "Yes"], paired = T)</a:t>
            </a:r>
            <a:endParaRPr lang="en-US" altLang="en-US" b="1" dirty="0"/>
          </a:p>
          <a:p>
            <a:pPr eaLnBrk="1" hangingPunct="1">
              <a:buClr>
                <a:srgbClr val="FF0000"/>
              </a:buClr>
              <a:buFontTx/>
              <a:buChar char="•"/>
              <a:defRPr/>
            </a:pPr>
            <a:r>
              <a:rPr lang="en-US" altLang="en-US" dirty="0"/>
              <a:t>Because this sample size exceeds 30 (N=160), we can assume, based on the Central Limit Theorem, that the test is robust to violations of the normality assumption.</a:t>
            </a:r>
            <a:endParaRPr lang="en-US" altLang="en-US" b="1" dirty="0"/>
          </a:p>
          <a:p>
            <a:pPr eaLnBrk="1" hangingPunct="1">
              <a:buClr>
                <a:srgbClr val="FF0000"/>
              </a:buClr>
              <a:buFontTx/>
              <a:buChar char="•"/>
              <a:defRPr/>
            </a:pPr>
            <a:endParaRPr lang="en-US" altLang="en-US" dirty="0"/>
          </a:p>
        </p:txBody>
      </p:sp>
    </p:spTree>
    <p:extLst>
      <p:ext uri="{BB962C8B-B14F-4D97-AF65-F5344CB8AC3E}">
        <p14:creationId xmlns:p14="http://schemas.microsoft.com/office/powerpoint/2010/main" val="3678140263"/>
      </p:ext>
    </p:extLst>
  </p:cSld>
  <p:clrMapOvr>
    <a:masterClrMapping/>
  </p:clrMapOvr>
  <p:transition>
    <p:fade thruBlk="1"/>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D5A8D0-32A4-46C1-AA33-B6C6152FB737}" type="slidenum">
              <a:rPr lang="en-US" altLang="en-US" smtClean="0">
                <a:solidFill>
                  <a:srgbClr val="FFFFFF"/>
                </a:solidFill>
              </a:rPr>
              <a:pPr/>
              <a:t>336</a:t>
            </a:fld>
            <a:endParaRPr lang="en-US" altLang="en-US">
              <a:solidFill>
                <a:srgbClr val="FFFFFF"/>
              </a:solidFill>
            </a:endParaRPr>
          </a:p>
        </p:txBody>
      </p:sp>
      <p:sp>
        <p:nvSpPr>
          <p:cNvPr id="90115" name="Rectangle 2"/>
          <p:cNvSpPr>
            <a:spLocks noGrp="1" noChangeArrowheads="1"/>
          </p:cNvSpPr>
          <p:nvPr>
            <p:ph type="title" idx="4294967295"/>
          </p:nvPr>
        </p:nvSpPr>
        <p:spPr>
          <a:xfrm>
            <a:off x="1981200" y="685800"/>
            <a:ext cx="8229600" cy="685800"/>
          </a:xfrm>
        </p:spPr>
        <p:txBody>
          <a:bodyPr/>
          <a:lstStyle/>
          <a:p>
            <a:pPr algn="ctr" eaLnBrk="1" hangingPunct="1"/>
            <a:r>
              <a:rPr lang="en-US" altLang="en-US" sz="2800" b="1" dirty="0">
                <a:solidFill>
                  <a:schemeClr val="tx1"/>
                </a:solidFill>
                <a:latin typeface="Times New Roman" panose="02020603050405020304" pitchFamily="18" charset="0"/>
                <a:cs typeface="Times New Roman" panose="02020603050405020304" pitchFamily="18" charset="0"/>
              </a:rPr>
              <a:t>Output: Example 2</a:t>
            </a:r>
            <a:endParaRPr lang="en-US" altLang="en-US" sz="2800" dirty="0">
              <a:solidFill>
                <a:schemeClr val="tx1"/>
              </a:solidFill>
            </a:endParaRPr>
          </a:p>
        </p:txBody>
      </p:sp>
      <p:sp>
        <p:nvSpPr>
          <p:cNvPr id="14339" name="Rectangle 3"/>
          <p:cNvSpPr>
            <a:spLocks noGrp="1" noChangeArrowheads="1"/>
          </p:cNvSpPr>
          <p:nvPr>
            <p:ph idx="4294967295"/>
          </p:nvPr>
        </p:nvSpPr>
        <p:spPr>
          <a:xfrm>
            <a:off x="1981200" y="1524001"/>
            <a:ext cx="8229600" cy="5070475"/>
          </a:xfrm>
        </p:spPr>
        <p:txBody>
          <a:bodyPr/>
          <a:lstStyle/>
          <a:p>
            <a:pPr eaLnBrk="1" hangingPunct="1">
              <a:spcBef>
                <a:spcPct val="0"/>
              </a:spcBef>
              <a:buFont typeface="Georgia" panose="02040502050405020303" pitchFamily="18" charset="0"/>
              <a:buNone/>
            </a:pPr>
            <a:r>
              <a:rPr lang="en-US" altLang="en-US" sz="2400" dirty="0"/>
              <a:t>Given that the test has a p-value &gt; .05 (p=0.3646), we do not reject </a:t>
            </a:r>
            <a:r>
              <a:rPr lang="en-US" altLang="en-US" sz="2400" dirty="0">
                <a:latin typeface="Times New Roman" panose="02020603050405020304" pitchFamily="18" charset="0"/>
                <a:cs typeface="Times New Roman" panose="02020603050405020304" pitchFamily="18" charset="0"/>
              </a:rPr>
              <a:t>H</a:t>
            </a:r>
            <a:r>
              <a:rPr lang="en-US" altLang="en-US" sz="2400" baseline="-25000" dirty="0">
                <a:latin typeface="Times New Roman" panose="02020603050405020304" pitchFamily="18" charset="0"/>
                <a:cs typeface="Times New Roman" panose="02020603050405020304" pitchFamily="18" charset="0"/>
              </a:rPr>
              <a:t>0 </a:t>
            </a:r>
            <a:r>
              <a:rPr lang="en-US" altLang="en-US" sz="2400" dirty="0"/>
              <a:t>the in favor of </a:t>
            </a:r>
            <a:r>
              <a:rPr lang="en-US" altLang="en-US" sz="2400" dirty="0">
                <a:latin typeface="Times New Roman" panose="02020603050405020304" pitchFamily="18" charset="0"/>
                <a:cs typeface="Times New Roman" panose="02020603050405020304" pitchFamily="18" charset="0"/>
              </a:rPr>
              <a:t>H</a:t>
            </a:r>
            <a:r>
              <a:rPr lang="en-US" altLang="en-US" sz="2400" baseline="-25000" dirty="0">
                <a:latin typeface="Times New Roman" panose="02020603050405020304" pitchFamily="18" charset="0"/>
                <a:cs typeface="Times New Roman" panose="02020603050405020304" pitchFamily="18" charset="0"/>
              </a:rPr>
              <a:t>1 </a:t>
            </a:r>
            <a:r>
              <a:rPr lang="en-US" altLang="en-US" sz="2400" dirty="0"/>
              <a:t>and conclude that, on average, the BMI of people who smoke at both times 1 and 3 does not change from time 1 to time 3. Because the result is non-significant, we do not compute an effect size.</a:t>
            </a:r>
          </a:p>
        </p:txBody>
      </p:sp>
      <p:pic>
        <p:nvPicPr>
          <p:cNvPr id="3" name="Picture 2">
            <a:extLst>
              <a:ext uri="{FF2B5EF4-FFF2-40B4-BE49-F238E27FC236}">
                <a16:creationId xmlns:a16="http://schemas.microsoft.com/office/drawing/2014/main" id="{1AEC0D75-B658-8A4A-A8A5-CA334653E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505200"/>
            <a:ext cx="9144000" cy="2757870"/>
          </a:xfrm>
          <a:prstGeom prst="rect">
            <a:avLst/>
          </a:prstGeom>
        </p:spPr>
      </p:pic>
    </p:spTree>
    <p:extLst>
      <p:ext uri="{BB962C8B-B14F-4D97-AF65-F5344CB8AC3E}">
        <p14:creationId xmlns:p14="http://schemas.microsoft.com/office/powerpoint/2010/main" val="47988992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01FF77-E4C5-46D1-9DCA-EF41D447F5B6}" type="slidenum">
              <a:rPr lang="en-US" altLang="en-US" smtClean="0">
                <a:solidFill>
                  <a:srgbClr val="FFFFFF"/>
                </a:solidFill>
              </a:rPr>
              <a:pPr/>
              <a:t>337</a:t>
            </a:fld>
            <a:endParaRPr lang="en-US" altLang="en-US">
              <a:solidFill>
                <a:srgbClr val="FFFFFF"/>
              </a:solidFill>
            </a:endParaRPr>
          </a:p>
        </p:txBody>
      </p:sp>
      <p:sp>
        <p:nvSpPr>
          <p:cNvPr id="88067" name="Rectangle 2"/>
          <p:cNvSpPr>
            <a:spLocks noGrp="1" noChangeArrowheads="1"/>
          </p:cNvSpPr>
          <p:nvPr>
            <p:ph type="title" idx="4294967295"/>
          </p:nvPr>
        </p:nvSpPr>
        <p:spPr>
          <a:xfrm>
            <a:off x="1981200" y="685800"/>
            <a:ext cx="8229600" cy="914400"/>
          </a:xfrm>
        </p:spPr>
        <p:txBody>
          <a:bodyPr/>
          <a:lstStyle/>
          <a:p>
            <a:pPr algn="ctr" eaLnBrk="1" hangingPunct="1"/>
            <a:r>
              <a:rPr lang="en-US" altLang="en-US" sz="2800" b="1" dirty="0">
                <a:solidFill>
                  <a:schemeClr val="tx1"/>
                </a:solidFill>
              </a:rPr>
              <a:t>Conducting Power Analyses for </a:t>
            </a:r>
            <a:r>
              <a:rPr lang="en-US" altLang="en-US" sz="2800" b="1" i="1" dirty="0">
                <a:solidFill>
                  <a:schemeClr val="tx1"/>
                </a:solidFill>
              </a:rPr>
              <a:t>t</a:t>
            </a:r>
            <a:r>
              <a:rPr lang="en-US" altLang="en-US" sz="2800" b="1" dirty="0">
                <a:solidFill>
                  <a:schemeClr val="tx1"/>
                </a:solidFill>
              </a:rPr>
              <a:t>-Tests of Means:</a:t>
            </a:r>
            <a:br>
              <a:rPr lang="en-US" altLang="en-US" sz="2800" b="1" dirty="0">
                <a:solidFill>
                  <a:schemeClr val="tx1"/>
                </a:solidFill>
              </a:rPr>
            </a:br>
            <a:r>
              <a:rPr lang="en-US" altLang="en-US" sz="2800" b="1" dirty="0">
                <a:solidFill>
                  <a:schemeClr val="tx1"/>
                </a:solidFill>
              </a:rPr>
              <a:t>Two-Tailed One Sample </a:t>
            </a:r>
            <a:r>
              <a:rPr lang="en-US" altLang="en-US" sz="2800" b="1" i="1" dirty="0">
                <a:solidFill>
                  <a:schemeClr val="tx1"/>
                </a:solidFill>
              </a:rPr>
              <a:t>t</a:t>
            </a:r>
            <a:r>
              <a:rPr lang="en-US" altLang="en-US" sz="2800" b="1" dirty="0">
                <a:solidFill>
                  <a:schemeClr val="tx1"/>
                </a:solidFill>
              </a:rPr>
              <a:t>-Test</a:t>
            </a:r>
            <a:br>
              <a:rPr lang="en-US" altLang="en-US" sz="2800" b="1" dirty="0">
                <a:solidFill>
                  <a:schemeClr val="tx1"/>
                </a:solidFill>
              </a:rPr>
            </a:br>
            <a:endParaRPr lang="en-US" altLang="en-US" sz="2800" b="1" dirty="0">
              <a:solidFill>
                <a:schemeClr val="tx1"/>
              </a:solidFill>
            </a:endParaRPr>
          </a:p>
        </p:txBody>
      </p:sp>
      <p:sp>
        <p:nvSpPr>
          <p:cNvPr id="69635" name="Rectangle 3"/>
          <p:cNvSpPr>
            <a:spLocks noGrp="1" noChangeArrowheads="1"/>
          </p:cNvSpPr>
          <p:nvPr>
            <p:ph idx="4294967295"/>
          </p:nvPr>
        </p:nvSpPr>
        <p:spPr>
          <a:xfrm>
            <a:off x="1981200" y="1676400"/>
            <a:ext cx="8478838" cy="4897438"/>
          </a:xfrm>
        </p:spPr>
        <p:txBody>
          <a:bodyPr/>
          <a:lstStyle/>
          <a:p>
            <a:pPr marL="109537" indent="0" eaLnBrk="1" hangingPunct="1">
              <a:buClr>
                <a:srgbClr val="FF0000"/>
              </a:buClr>
              <a:buNone/>
              <a:defRPr/>
            </a:pPr>
            <a:r>
              <a:rPr lang="en-US" dirty="0"/>
              <a:t>Example: Find the sample size necessary to achieve a power of 0.80 to detect a minimum mean difference of 0.20 standard deviations, from the null hypothesis value of 100 with </a:t>
            </a:r>
            <a:r>
              <a:rPr lang="en-US" i="1" dirty="0"/>
              <a:t>α</a:t>
            </a:r>
            <a:r>
              <a:rPr lang="en-US" dirty="0"/>
              <a:t> set to 0.05.</a:t>
            </a:r>
          </a:p>
          <a:p>
            <a:pPr marL="109537" indent="0" eaLnBrk="1" hangingPunct="1">
              <a:buClr>
                <a:srgbClr val="FF0000"/>
              </a:buClr>
              <a:buNone/>
              <a:defRPr/>
            </a:pPr>
            <a:endParaRPr lang="en-US" altLang="en-US" dirty="0"/>
          </a:p>
          <a:p>
            <a:pPr marL="109537" indent="0" eaLnBrk="1" hangingPunct="1">
              <a:buClr>
                <a:srgbClr val="FF0000"/>
              </a:buClr>
              <a:buNone/>
              <a:defRPr/>
            </a:pPr>
            <a:r>
              <a:rPr lang="en-US" altLang="en-US" dirty="0"/>
              <a:t>We first load the library named </a:t>
            </a:r>
            <a:r>
              <a:rPr lang="en-US" altLang="en-US" dirty="0" err="1"/>
              <a:t>pwr</a:t>
            </a:r>
            <a:endParaRPr lang="en-US" altLang="en-US" dirty="0"/>
          </a:p>
          <a:p>
            <a:pPr marL="109537" indent="0" eaLnBrk="1" hangingPunct="1">
              <a:buClr>
                <a:srgbClr val="FF0000"/>
              </a:buClr>
              <a:buNone/>
              <a:defRPr/>
            </a:pPr>
            <a:r>
              <a:rPr lang="en-US" altLang="en-US" b="1" dirty="0"/>
              <a:t>library(</a:t>
            </a:r>
            <a:r>
              <a:rPr lang="en-US" altLang="en-US" b="1" dirty="0" err="1"/>
              <a:t>pwr</a:t>
            </a:r>
            <a:r>
              <a:rPr lang="en-US" altLang="en-US" b="1" dirty="0"/>
              <a:t>)</a:t>
            </a:r>
          </a:p>
          <a:p>
            <a:pPr marL="109537" indent="0" eaLnBrk="1" hangingPunct="1">
              <a:buClr>
                <a:srgbClr val="FF0000"/>
              </a:buClr>
              <a:buNone/>
              <a:defRPr/>
            </a:pPr>
            <a:endParaRPr lang="en-US" altLang="en-US" b="1" dirty="0"/>
          </a:p>
          <a:p>
            <a:pPr marL="109537" indent="0" eaLnBrk="1" hangingPunct="1">
              <a:buClr>
                <a:srgbClr val="FF0000"/>
              </a:buClr>
              <a:buNone/>
              <a:defRPr/>
            </a:pPr>
            <a:r>
              <a:rPr lang="en-US" altLang="en-US" dirty="0"/>
              <a:t>We then use the following command:</a:t>
            </a:r>
          </a:p>
          <a:p>
            <a:pPr marL="109537" indent="0" eaLnBrk="1" hangingPunct="1">
              <a:buClr>
                <a:srgbClr val="FF0000"/>
              </a:buClr>
              <a:buNone/>
              <a:defRPr/>
            </a:pPr>
            <a:r>
              <a:rPr lang="en-US" altLang="en-US" b="1" dirty="0" err="1"/>
              <a:t>pwr.t.test</a:t>
            </a:r>
            <a:r>
              <a:rPr lang="en-US" altLang="en-US" b="1" dirty="0"/>
              <a:t>(d = 0.2, </a:t>
            </a:r>
            <a:r>
              <a:rPr lang="en-US" altLang="en-US" b="1" dirty="0" err="1"/>
              <a:t>sig.level</a:t>
            </a:r>
            <a:r>
              <a:rPr lang="en-US" altLang="en-US" b="1" dirty="0"/>
              <a:t> = 0.05, power = 0.8, type = "</a:t>
            </a:r>
            <a:r>
              <a:rPr lang="en-US" altLang="en-US" b="1" dirty="0" err="1"/>
              <a:t>one.sample</a:t>
            </a:r>
            <a:r>
              <a:rPr lang="en-US" altLang="en-US" b="1" dirty="0"/>
              <a:t>", alternative = "</a:t>
            </a:r>
            <a:r>
              <a:rPr lang="en-US" altLang="en-US" b="1" dirty="0" err="1"/>
              <a:t>two.sided</a:t>
            </a:r>
            <a:r>
              <a:rPr lang="en-US" altLang="en-US" b="1" dirty="0"/>
              <a:t>")</a:t>
            </a:r>
          </a:p>
        </p:txBody>
      </p:sp>
    </p:spTree>
    <p:extLst>
      <p:ext uri="{BB962C8B-B14F-4D97-AF65-F5344CB8AC3E}">
        <p14:creationId xmlns:p14="http://schemas.microsoft.com/office/powerpoint/2010/main" val="3338280719"/>
      </p:ext>
    </p:extLst>
  </p:cSld>
  <p:clrMapOvr>
    <a:masterClrMapping/>
  </p:clrMapOvr>
  <p:transition>
    <p:fade thruBlk="1"/>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01FF77-E4C5-46D1-9DCA-EF41D447F5B6}" type="slidenum">
              <a:rPr lang="en-US" altLang="en-US" smtClean="0">
                <a:solidFill>
                  <a:srgbClr val="FFFFFF"/>
                </a:solidFill>
              </a:rPr>
              <a:pPr/>
              <a:t>338</a:t>
            </a:fld>
            <a:endParaRPr lang="en-US" altLang="en-US">
              <a:solidFill>
                <a:srgbClr val="FFFFFF"/>
              </a:solidFill>
            </a:endParaRPr>
          </a:p>
        </p:txBody>
      </p:sp>
      <p:sp>
        <p:nvSpPr>
          <p:cNvPr id="88067" name="Rectangle 2"/>
          <p:cNvSpPr>
            <a:spLocks noGrp="1" noChangeArrowheads="1"/>
          </p:cNvSpPr>
          <p:nvPr>
            <p:ph type="title" idx="4294967295"/>
          </p:nvPr>
        </p:nvSpPr>
        <p:spPr>
          <a:xfrm>
            <a:off x="1981200" y="685800"/>
            <a:ext cx="8229600" cy="914400"/>
          </a:xfrm>
        </p:spPr>
        <p:txBody>
          <a:bodyPr/>
          <a:lstStyle/>
          <a:p>
            <a:pPr algn="ctr" eaLnBrk="1" hangingPunct="1"/>
            <a:r>
              <a:rPr lang="en-US" altLang="en-US" sz="2800" b="1" dirty="0">
                <a:solidFill>
                  <a:schemeClr val="tx1"/>
                </a:solidFill>
              </a:rPr>
              <a:t>Conducting Power Analyses for </a:t>
            </a:r>
            <a:r>
              <a:rPr lang="en-US" altLang="en-US" sz="2800" b="1" i="1" dirty="0">
                <a:solidFill>
                  <a:schemeClr val="tx1"/>
                </a:solidFill>
              </a:rPr>
              <a:t>t</a:t>
            </a:r>
            <a:r>
              <a:rPr lang="en-US" altLang="en-US" sz="2800" b="1" dirty="0">
                <a:solidFill>
                  <a:schemeClr val="tx1"/>
                </a:solidFill>
              </a:rPr>
              <a:t>-Tests of Means:</a:t>
            </a:r>
            <a:br>
              <a:rPr lang="en-US" altLang="en-US" sz="2800" b="1" dirty="0">
                <a:solidFill>
                  <a:schemeClr val="tx1"/>
                </a:solidFill>
              </a:rPr>
            </a:br>
            <a:r>
              <a:rPr lang="en-US" altLang="en-US" sz="2800" b="1" dirty="0">
                <a:solidFill>
                  <a:schemeClr val="tx1"/>
                </a:solidFill>
              </a:rPr>
              <a:t>Two-tailed One Sample </a:t>
            </a:r>
            <a:r>
              <a:rPr lang="en-US" altLang="en-US" sz="2800" b="1" i="1" dirty="0">
                <a:solidFill>
                  <a:schemeClr val="tx1"/>
                </a:solidFill>
              </a:rPr>
              <a:t>t</a:t>
            </a:r>
            <a:r>
              <a:rPr lang="en-US" altLang="en-US" sz="2800" b="1" dirty="0">
                <a:solidFill>
                  <a:schemeClr val="tx1"/>
                </a:solidFill>
              </a:rPr>
              <a:t>-Test</a:t>
            </a:r>
            <a:br>
              <a:rPr lang="en-US" altLang="en-US" sz="2800" b="1" dirty="0">
                <a:solidFill>
                  <a:schemeClr val="tx1"/>
                </a:solidFill>
              </a:rPr>
            </a:br>
            <a:endParaRPr lang="en-US" altLang="en-US" sz="2800" b="1" dirty="0">
              <a:solidFill>
                <a:schemeClr val="tx1"/>
              </a:solidFill>
            </a:endParaRPr>
          </a:p>
        </p:txBody>
      </p:sp>
      <p:sp>
        <p:nvSpPr>
          <p:cNvPr id="69635" name="Rectangle 3"/>
          <p:cNvSpPr>
            <a:spLocks noGrp="1" noChangeArrowheads="1"/>
          </p:cNvSpPr>
          <p:nvPr>
            <p:ph idx="4294967295"/>
          </p:nvPr>
        </p:nvSpPr>
        <p:spPr>
          <a:xfrm>
            <a:off x="1981200" y="1676400"/>
            <a:ext cx="8478838" cy="4897438"/>
          </a:xfrm>
        </p:spPr>
        <p:txBody>
          <a:bodyPr/>
          <a:lstStyle/>
          <a:p>
            <a:pPr marL="109537" indent="0">
              <a:buNone/>
            </a:pPr>
            <a:r>
              <a:rPr lang="en-US" dirty="0"/>
              <a:t>According to R, </a:t>
            </a:r>
          </a:p>
          <a:p>
            <a:pPr marL="109537" indent="0">
              <a:buNone/>
            </a:pPr>
            <a:r>
              <a:rPr lang="en-US" dirty="0"/>
              <a:t>the estimated </a:t>
            </a:r>
          </a:p>
          <a:p>
            <a:pPr marL="109537" indent="0">
              <a:buNone/>
            </a:pPr>
            <a:r>
              <a:rPr lang="en-US" dirty="0"/>
              <a:t>sample size is </a:t>
            </a:r>
          </a:p>
          <a:p>
            <a:pPr marL="109537" indent="0">
              <a:buNone/>
            </a:pPr>
            <a:r>
              <a:rPr lang="en-US" i="1" dirty="0"/>
              <a:t>N</a:t>
            </a:r>
            <a:r>
              <a:rPr lang="en-US" dirty="0"/>
              <a:t> = 199</a:t>
            </a:r>
          </a:p>
          <a:p>
            <a:pPr marL="109537" indent="0">
              <a:buNone/>
            </a:pPr>
            <a:endParaRPr lang="en-US" dirty="0"/>
          </a:p>
          <a:p>
            <a:pPr marL="109537" indent="0">
              <a:buNone/>
            </a:pPr>
            <a:endParaRPr lang="en-US" dirty="0"/>
          </a:p>
          <a:p>
            <a:pPr marL="109537" indent="0">
              <a:buNone/>
            </a:pPr>
            <a:r>
              <a:rPr lang="en-US" dirty="0"/>
              <a:t>Based on these results, for this two-tailed test, we would need a sample of size 199 to obtain a power of 0.80 to detect a small effect size of 0.2 standard deviations with </a:t>
            </a:r>
            <a:r>
              <a:rPr lang="en-US" i="1" dirty="0"/>
              <a:t>α </a:t>
            </a:r>
            <a:r>
              <a:rPr lang="en-US" dirty="0"/>
              <a:t>= 0.05.</a:t>
            </a:r>
            <a:endParaRPr lang="en-US" altLang="en-US" dirty="0"/>
          </a:p>
          <a:p>
            <a:pPr marL="109537" indent="0" eaLnBrk="1" hangingPunct="1">
              <a:buClr>
                <a:srgbClr val="FF0000"/>
              </a:buClr>
              <a:buNone/>
              <a:defRPr/>
            </a:pPr>
            <a:endParaRPr lang="en-US" altLang="en-US" dirty="0"/>
          </a:p>
        </p:txBody>
      </p:sp>
      <p:pic>
        <p:nvPicPr>
          <p:cNvPr id="3" name="Picture 2">
            <a:extLst>
              <a:ext uri="{FF2B5EF4-FFF2-40B4-BE49-F238E27FC236}">
                <a16:creationId xmlns:a16="http://schemas.microsoft.com/office/drawing/2014/main" id="{BAB51B8B-42DF-6145-B378-8B6B7AAA7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676400"/>
            <a:ext cx="5811838" cy="2313847"/>
          </a:xfrm>
          <a:prstGeom prst="rect">
            <a:avLst/>
          </a:prstGeom>
        </p:spPr>
      </p:pic>
    </p:spTree>
    <p:extLst>
      <p:ext uri="{BB962C8B-B14F-4D97-AF65-F5344CB8AC3E}">
        <p14:creationId xmlns:p14="http://schemas.microsoft.com/office/powerpoint/2010/main" val="2903234455"/>
      </p:ext>
    </p:extLst>
  </p:cSld>
  <p:clrMapOvr>
    <a:masterClrMapping/>
  </p:clrMapOvr>
  <p:transition>
    <p:fade thruBlk="1"/>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01FF77-E4C5-46D1-9DCA-EF41D447F5B6}" type="slidenum">
              <a:rPr lang="en-US" altLang="en-US" smtClean="0">
                <a:solidFill>
                  <a:srgbClr val="FFFFFF"/>
                </a:solidFill>
              </a:rPr>
              <a:pPr/>
              <a:t>339</a:t>
            </a:fld>
            <a:endParaRPr lang="en-US" altLang="en-US">
              <a:solidFill>
                <a:srgbClr val="FFFFFF"/>
              </a:solidFill>
            </a:endParaRPr>
          </a:p>
        </p:txBody>
      </p:sp>
      <p:sp>
        <p:nvSpPr>
          <p:cNvPr id="88067" name="Rectangle 2"/>
          <p:cNvSpPr>
            <a:spLocks noGrp="1" noChangeArrowheads="1"/>
          </p:cNvSpPr>
          <p:nvPr>
            <p:ph type="title" idx="4294967295"/>
          </p:nvPr>
        </p:nvSpPr>
        <p:spPr>
          <a:xfrm>
            <a:off x="1981200" y="685800"/>
            <a:ext cx="8229600" cy="914400"/>
          </a:xfrm>
        </p:spPr>
        <p:txBody>
          <a:bodyPr/>
          <a:lstStyle/>
          <a:p>
            <a:pPr algn="ctr" eaLnBrk="1" hangingPunct="1"/>
            <a:r>
              <a:rPr lang="en-US" altLang="en-US" sz="2800" b="1" dirty="0">
                <a:solidFill>
                  <a:schemeClr val="tx1"/>
                </a:solidFill>
              </a:rPr>
              <a:t>Conducting Power Analyses for </a:t>
            </a:r>
            <a:r>
              <a:rPr lang="en-US" altLang="en-US" sz="2800" b="1" i="1" dirty="0">
                <a:solidFill>
                  <a:schemeClr val="tx1"/>
                </a:solidFill>
              </a:rPr>
              <a:t>t</a:t>
            </a:r>
            <a:r>
              <a:rPr lang="en-US" altLang="en-US" sz="2800" b="1" dirty="0">
                <a:solidFill>
                  <a:schemeClr val="tx1"/>
                </a:solidFill>
              </a:rPr>
              <a:t>-Tests of Means:</a:t>
            </a:r>
            <a:br>
              <a:rPr lang="en-US" altLang="en-US" sz="2800" b="1" dirty="0">
                <a:solidFill>
                  <a:schemeClr val="tx1"/>
                </a:solidFill>
              </a:rPr>
            </a:br>
            <a:r>
              <a:rPr lang="en-US" altLang="en-US" sz="2800" b="1" dirty="0">
                <a:solidFill>
                  <a:schemeClr val="tx1"/>
                </a:solidFill>
              </a:rPr>
              <a:t>One-Tailed One Sample </a:t>
            </a:r>
            <a:r>
              <a:rPr lang="en-US" altLang="en-US" sz="2800" b="1" i="1" dirty="0">
                <a:solidFill>
                  <a:schemeClr val="tx1"/>
                </a:solidFill>
              </a:rPr>
              <a:t>t</a:t>
            </a:r>
            <a:r>
              <a:rPr lang="en-US" altLang="en-US" sz="2800" b="1" dirty="0">
                <a:solidFill>
                  <a:schemeClr val="tx1"/>
                </a:solidFill>
              </a:rPr>
              <a:t>-Test</a:t>
            </a:r>
            <a:br>
              <a:rPr lang="en-US" altLang="en-US" sz="2800" b="1" dirty="0">
                <a:solidFill>
                  <a:schemeClr val="tx1"/>
                </a:solidFill>
              </a:rPr>
            </a:br>
            <a:endParaRPr lang="en-US" altLang="en-US" sz="2800" b="1" dirty="0">
              <a:solidFill>
                <a:schemeClr val="tx1"/>
              </a:solidFill>
            </a:endParaRPr>
          </a:p>
        </p:txBody>
      </p:sp>
      <p:sp>
        <p:nvSpPr>
          <p:cNvPr id="69635" name="Rectangle 3"/>
          <p:cNvSpPr>
            <a:spLocks noGrp="1" noChangeArrowheads="1"/>
          </p:cNvSpPr>
          <p:nvPr>
            <p:ph idx="4294967295"/>
          </p:nvPr>
        </p:nvSpPr>
        <p:spPr>
          <a:xfrm>
            <a:off x="1981200" y="1676400"/>
            <a:ext cx="8478838" cy="4897438"/>
          </a:xfrm>
        </p:spPr>
        <p:txBody>
          <a:bodyPr/>
          <a:lstStyle/>
          <a:p>
            <a:pPr marL="109537" indent="0" eaLnBrk="1" hangingPunct="1">
              <a:buClr>
                <a:srgbClr val="FF0000"/>
              </a:buClr>
              <a:buNone/>
              <a:defRPr/>
            </a:pPr>
            <a:r>
              <a:rPr lang="en-US" dirty="0"/>
              <a:t>Example: Find the sample size necessary to achieve a power of 0.80 to detect a minimum mean difference of 0.20 standard deviations, from the null hypothesis value of 100 with </a:t>
            </a:r>
            <a:r>
              <a:rPr lang="en-US" i="1" dirty="0"/>
              <a:t>α</a:t>
            </a:r>
            <a:r>
              <a:rPr lang="en-US" dirty="0"/>
              <a:t> set to 0.05. Note that the only change from the previous example is that the alternative hypothesis is now directional.</a:t>
            </a:r>
            <a:endParaRPr lang="en-US" altLang="en-US" dirty="0"/>
          </a:p>
        </p:txBody>
      </p:sp>
    </p:spTree>
    <p:extLst>
      <p:ext uri="{BB962C8B-B14F-4D97-AF65-F5344CB8AC3E}">
        <p14:creationId xmlns:p14="http://schemas.microsoft.com/office/powerpoint/2010/main" val="4001915781"/>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3AD7CD-9BB7-CE48-AD1D-9048F2B6D1E1}"/>
              </a:ext>
            </a:extLst>
          </p:cNvPr>
          <p:cNvSpPr/>
          <p:nvPr/>
        </p:nvSpPr>
        <p:spPr>
          <a:xfrm>
            <a:off x="1828800" y="388938"/>
            <a:ext cx="8853488" cy="830262"/>
          </a:xfrm>
          <a:prstGeom prst="rect">
            <a:avLst/>
          </a:prstGeom>
        </p:spPr>
        <p:txBody>
          <a:bodyPr wrap="square">
            <a:spAutoFit/>
          </a:bodyPr>
          <a:lstStyle/>
          <a:p>
            <a:pPr eaLnBrk="1" hangingPunct="1">
              <a:defRPr/>
            </a:pPr>
            <a:r>
              <a:rPr lang="en-US" sz="2400" i="1" dirty="0">
                <a:effectLst>
                  <a:outerShdw blurRad="38100" dist="38100" dir="2700000" algn="tl">
                    <a:srgbClr val="FFFFFF"/>
                  </a:outerShdw>
                </a:effectLst>
                <a:latin typeface="+mn-lt"/>
                <a:cs typeface="Arial" charset="0"/>
              </a:rPr>
              <a:t>Example</a:t>
            </a:r>
            <a:r>
              <a:rPr lang="en-US" sz="2400" dirty="0">
                <a:effectLst>
                  <a:outerShdw blurRad="38100" dist="38100" dir="2700000" algn="tl">
                    <a:srgbClr val="FFFFFF"/>
                  </a:outerShdw>
                </a:effectLst>
                <a:latin typeface="+mn-lt"/>
                <a:cs typeface="Arial" charset="0"/>
              </a:rPr>
              <a:t>:  Stem-and-Leaf of percentage of students taking the SAT for </a:t>
            </a:r>
          </a:p>
          <a:p>
            <a:pPr eaLnBrk="1" hangingPunct="1">
              <a:defRPr/>
            </a:pPr>
            <a:r>
              <a:rPr lang="en-US" sz="2400" dirty="0">
                <a:effectLst>
                  <a:outerShdw blurRad="38100" dist="38100" dir="2700000" algn="tl">
                    <a:srgbClr val="FFFFFF"/>
                  </a:outerShdw>
                </a:effectLst>
                <a:latin typeface="+mn-lt"/>
                <a:cs typeface="Arial" charset="0"/>
              </a:rPr>
              <a:t>the States data set, </a:t>
            </a:r>
            <a:r>
              <a:rPr lang="en-US" sz="2400" b="1" dirty="0" err="1">
                <a:effectLst>
                  <a:outerShdw blurRad="38100" dist="38100" dir="2700000" algn="tl">
                    <a:srgbClr val="FFFFFF"/>
                  </a:outerShdw>
                </a:effectLst>
                <a:latin typeface="+mn-lt"/>
                <a:cs typeface="Arial" charset="0"/>
              </a:rPr>
              <a:t>pertak</a:t>
            </a:r>
            <a:endParaRPr lang="en-US" sz="2400" b="1" dirty="0">
              <a:latin typeface="+mn-lt"/>
              <a:cs typeface="Arial" charset="0"/>
            </a:endParaRPr>
          </a:p>
        </p:txBody>
      </p:sp>
      <p:pic>
        <p:nvPicPr>
          <p:cNvPr id="38914" name="Picture 3" descr="Macintosh HD:Users:daphnaharel:Desktop:Table 2.6.png">
            <a:extLst>
              <a:ext uri="{FF2B5EF4-FFF2-40B4-BE49-F238E27FC236}">
                <a16:creationId xmlns:a16="http://schemas.microsoft.com/office/drawing/2014/main" id="{36438EBD-6BD3-1110-479D-FF9EE9F86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447800"/>
            <a:ext cx="49911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14529C62-C2BC-F145-AB19-7DFDAD08365D}"/>
              </a:ext>
            </a:extLst>
          </p:cNvPr>
          <p:cNvSpPr/>
          <p:nvPr/>
        </p:nvSpPr>
        <p:spPr>
          <a:xfrm>
            <a:off x="1828800" y="4279901"/>
            <a:ext cx="8229600" cy="2862263"/>
          </a:xfrm>
          <a:prstGeom prst="rect">
            <a:avLst/>
          </a:prstGeom>
        </p:spPr>
        <p:txBody>
          <a:bodyPr wrap="square">
            <a:spAutoFit/>
          </a:bodyPr>
          <a:lstStyle/>
          <a:p>
            <a:pPr>
              <a:spcBef>
                <a:spcPts val="0"/>
              </a:spcBef>
              <a:spcAft>
                <a:spcPts val="0"/>
              </a:spcAft>
              <a:defRPr/>
            </a:pPr>
            <a:r>
              <a:rPr lang="en-US" dirty="0">
                <a:solidFill>
                  <a:srgbClr val="000000"/>
                </a:solidFill>
                <a:latin typeface="+mj-lt"/>
                <a:ea typeface="SimSun" panose="02010600030101010101" pitchFamily="2" charset="-122"/>
                <a:cs typeface="Minion"/>
              </a:rPr>
              <a:t>This stem and leaf sorts the 50 values into eleven groupings. The first grouping includes the values from 0 to 9 only, the second grouping includes the values from 10 to 19, the third grouping includes the values from 20 to 29, and so on. We know this to be the case because the heading of this plot notes that “the decimal point is 1 digit to the right of the |.” Accordingly, in the first row, for example, we place the decimal point to the right of the 3 and read the value of 0 | 3 as 03 or, more simply, as 3. Likewise, 10 | 0 represents the number 100, and so on. We see that there are three instances of 0 | 6 or 06 or, more simply, 6 indicating that three states have only 6% of their high school seniors taking the SAT tests.</a:t>
            </a:r>
          </a:p>
          <a:p>
            <a:pPr>
              <a:spcBef>
                <a:spcPts val="0"/>
              </a:spcBef>
              <a:spcAft>
                <a:spcPts val="0"/>
              </a:spcAft>
              <a:defRPr/>
            </a:pPr>
            <a:r>
              <a:rPr lang="en-US" dirty="0">
                <a:solidFill>
                  <a:srgbClr val="000000"/>
                </a:solidFill>
                <a:latin typeface="Times New Roman" panose="02020603050405020304" pitchFamily="18" charset="0"/>
                <a:ea typeface="SimSun" panose="02010600030101010101" pitchFamily="2" charset="-122"/>
                <a:cs typeface="Minion"/>
              </a:rPr>
              <a:t> </a:t>
            </a:r>
            <a:endParaRPr lang="en-US" dirty="0">
              <a:solidFill>
                <a:srgbClr val="000000"/>
              </a:solidFill>
              <a:latin typeface="Minion"/>
              <a:ea typeface="SimSun" panose="02010600030101010101" pitchFamily="2" charset="-122"/>
              <a:cs typeface="Minion"/>
            </a:endParaRPr>
          </a:p>
        </p:txBody>
      </p:sp>
    </p:spTree>
    <p:extLst>
      <p:ext uri="{BB962C8B-B14F-4D97-AF65-F5344CB8AC3E}">
        <p14:creationId xmlns:p14="http://schemas.microsoft.com/office/powerpoint/2010/main" val="3369834453"/>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01FF77-E4C5-46D1-9DCA-EF41D447F5B6}" type="slidenum">
              <a:rPr lang="en-US" altLang="en-US" smtClean="0">
                <a:solidFill>
                  <a:srgbClr val="FFFFFF"/>
                </a:solidFill>
              </a:rPr>
              <a:pPr/>
              <a:t>340</a:t>
            </a:fld>
            <a:endParaRPr lang="en-US" altLang="en-US">
              <a:solidFill>
                <a:srgbClr val="FFFFFF"/>
              </a:solidFill>
            </a:endParaRPr>
          </a:p>
        </p:txBody>
      </p:sp>
      <p:sp>
        <p:nvSpPr>
          <p:cNvPr id="88067" name="Rectangle 2"/>
          <p:cNvSpPr>
            <a:spLocks noGrp="1" noChangeArrowheads="1"/>
          </p:cNvSpPr>
          <p:nvPr>
            <p:ph type="title" idx="4294967295"/>
          </p:nvPr>
        </p:nvSpPr>
        <p:spPr>
          <a:xfrm>
            <a:off x="1981200" y="685800"/>
            <a:ext cx="8229600" cy="914400"/>
          </a:xfrm>
        </p:spPr>
        <p:txBody>
          <a:bodyPr/>
          <a:lstStyle/>
          <a:p>
            <a:pPr algn="ctr" eaLnBrk="1" hangingPunct="1"/>
            <a:r>
              <a:rPr lang="en-US" altLang="en-US" sz="2800" b="1" dirty="0">
                <a:solidFill>
                  <a:schemeClr val="tx1"/>
                </a:solidFill>
              </a:rPr>
              <a:t>Conducting Power Analyses for </a:t>
            </a:r>
            <a:r>
              <a:rPr lang="en-US" altLang="en-US" sz="2800" b="1" i="1" dirty="0">
                <a:solidFill>
                  <a:schemeClr val="tx1"/>
                </a:solidFill>
              </a:rPr>
              <a:t>t</a:t>
            </a:r>
            <a:r>
              <a:rPr lang="en-US" altLang="en-US" sz="2800" b="1" dirty="0">
                <a:solidFill>
                  <a:schemeClr val="tx1"/>
                </a:solidFill>
              </a:rPr>
              <a:t>-Tests of Means:</a:t>
            </a:r>
            <a:br>
              <a:rPr lang="en-US" altLang="en-US" sz="2800" b="1" dirty="0">
                <a:solidFill>
                  <a:schemeClr val="tx1"/>
                </a:solidFill>
              </a:rPr>
            </a:br>
            <a:r>
              <a:rPr lang="en-US" altLang="en-US" sz="2800" b="1" dirty="0">
                <a:solidFill>
                  <a:schemeClr val="tx1"/>
                </a:solidFill>
              </a:rPr>
              <a:t>One Sample </a:t>
            </a:r>
            <a:r>
              <a:rPr lang="en-US" altLang="en-US" sz="2800" b="1" i="1" dirty="0">
                <a:solidFill>
                  <a:schemeClr val="tx1"/>
                </a:solidFill>
              </a:rPr>
              <a:t>t</a:t>
            </a:r>
            <a:r>
              <a:rPr lang="en-US" altLang="en-US" sz="2800" b="1" dirty="0">
                <a:solidFill>
                  <a:schemeClr val="tx1"/>
                </a:solidFill>
              </a:rPr>
              <a:t>-Test</a:t>
            </a:r>
            <a:br>
              <a:rPr lang="en-US" altLang="en-US" sz="2800" b="1" dirty="0">
                <a:solidFill>
                  <a:schemeClr val="tx1"/>
                </a:solidFill>
              </a:rPr>
            </a:br>
            <a:endParaRPr lang="en-US" altLang="en-US" sz="2800" b="1" dirty="0">
              <a:solidFill>
                <a:schemeClr val="tx1"/>
              </a:solidFill>
            </a:endParaRPr>
          </a:p>
        </p:txBody>
      </p:sp>
      <p:sp>
        <p:nvSpPr>
          <p:cNvPr id="69635" name="Rectangle 3"/>
          <p:cNvSpPr>
            <a:spLocks noGrp="1" noChangeArrowheads="1"/>
          </p:cNvSpPr>
          <p:nvPr>
            <p:ph idx="4294967295"/>
          </p:nvPr>
        </p:nvSpPr>
        <p:spPr>
          <a:xfrm>
            <a:off x="1981200" y="1676400"/>
            <a:ext cx="8478838" cy="4897438"/>
          </a:xfrm>
        </p:spPr>
        <p:txBody>
          <a:bodyPr/>
          <a:lstStyle/>
          <a:p>
            <a:pPr marL="109537" indent="0" eaLnBrk="1" hangingPunct="1">
              <a:buClr>
                <a:srgbClr val="FF0000"/>
              </a:buClr>
              <a:buNone/>
              <a:defRPr/>
            </a:pPr>
            <a:r>
              <a:rPr lang="en-US" dirty="0"/>
              <a:t>Solution: We use the R command:</a:t>
            </a:r>
          </a:p>
          <a:p>
            <a:pPr marL="109537" indent="0">
              <a:buNone/>
            </a:pPr>
            <a:r>
              <a:rPr lang="en-US" b="1" dirty="0" err="1"/>
              <a:t>pwr.t.test</a:t>
            </a:r>
            <a:r>
              <a:rPr lang="en-US" b="1" dirty="0"/>
              <a:t>(d = 0.2, </a:t>
            </a:r>
            <a:r>
              <a:rPr lang="en-US" b="1" dirty="0" err="1"/>
              <a:t>sig.level</a:t>
            </a:r>
            <a:r>
              <a:rPr lang="en-US" b="1" dirty="0"/>
              <a:t> = 0.05, power = 0.8, type = "</a:t>
            </a:r>
            <a:r>
              <a:rPr lang="en-US" b="1" dirty="0" err="1"/>
              <a:t>one.sample</a:t>
            </a:r>
            <a:r>
              <a:rPr lang="en-US" b="1" dirty="0"/>
              <a:t>", alternative = "greater")</a:t>
            </a:r>
          </a:p>
          <a:p>
            <a:pPr marL="109537" indent="0" eaLnBrk="1" hangingPunct="1">
              <a:buClr>
                <a:srgbClr val="FF0000"/>
              </a:buClr>
              <a:buNone/>
              <a:defRPr/>
            </a:pPr>
            <a:endParaRPr lang="en-US" altLang="en-US" dirty="0"/>
          </a:p>
          <a:p>
            <a:pPr marL="109537" indent="0">
              <a:buNone/>
            </a:pPr>
            <a:r>
              <a:rPr lang="en-US" dirty="0"/>
              <a:t>According to the R output, the estimated sample size is </a:t>
            </a:r>
            <a:r>
              <a:rPr lang="en-US" i="1" dirty="0"/>
              <a:t>N</a:t>
            </a:r>
            <a:r>
              <a:rPr lang="en-US" dirty="0"/>
              <a:t> = 156</a:t>
            </a:r>
          </a:p>
          <a:p>
            <a:pPr marL="109537" indent="0">
              <a:buNone/>
            </a:pPr>
            <a:endParaRPr lang="en-US" dirty="0"/>
          </a:p>
          <a:p>
            <a:pPr marL="109537" indent="0">
              <a:buNone/>
            </a:pPr>
            <a:r>
              <a:rPr lang="en-US" dirty="0"/>
              <a:t>Based on these results, for this one-tailed test, we would need a sample of size 156 to obtain a power of 0.80 to detect a small effect size of 0.2 standard deviations with </a:t>
            </a:r>
            <a:r>
              <a:rPr lang="en-US" i="1" dirty="0"/>
              <a:t>α </a:t>
            </a:r>
            <a:r>
              <a:rPr lang="en-US" dirty="0"/>
              <a:t>= 0.05.</a:t>
            </a:r>
            <a:endParaRPr lang="en-US" altLang="en-US" dirty="0"/>
          </a:p>
          <a:p>
            <a:pPr marL="109537" indent="0" eaLnBrk="1" hangingPunct="1">
              <a:buClr>
                <a:srgbClr val="FF0000"/>
              </a:buClr>
              <a:buNone/>
              <a:defRPr/>
            </a:pPr>
            <a:endParaRPr lang="en-US" altLang="en-US" dirty="0"/>
          </a:p>
        </p:txBody>
      </p:sp>
    </p:spTree>
    <p:extLst>
      <p:ext uri="{BB962C8B-B14F-4D97-AF65-F5344CB8AC3E}">
        <p14:creationId xmlns:p14="http://schemas.microsoft.com/office/powerpoint/2010/main" val="3426460113"/>
      </p:ext>
    </p:extLst>
  </p:cSld>
  <p:clrMapOvr>
    <a:masterClrMapping/>
  </p:clrMapOvr>
  <p:transition>
    <p:fade thruBlk="1"/>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01FF77-E4C5-46D1-9DCA-EF41D447F5B6}" type="slidenum">
              <a:rPr lang="en-US" altLang="en-US" smtClean="0">
                <a:solidFill>
                  <a:srgbClr val="FFFFFF"/>
                </a:solidFill>
              </a:rPr>
              <a:pPr/>
              <a:t>341</a:t>
            </a:fld>
            <a:endParaRPr lang="en-US" altLang="en-US">
              <a:solidFill>
                <a:srgbClr val="FFFFFF"/>
              </a:solidFill>
            </a:endParaRPr>
          </a:p>
        </p:txBody>
      </p:sp>
      <p:sp>
        <p:nvSpPr>
          <p:cNvPr id="88067" name="Rectangle 2"/>
          <p:cNvSpPr>
            <a:spLocks noGrp="1" noChangeArrowheads="1"/>
          </p:cNvSpPr>
          <p:nvPr>
            <p:ph type="title" idx="4294967295"/>
          </p:nvPr>
        </p:nvSpPr>
        <p:spPr>
          <a:xfrm>
            <a:off x="1981200" y="685800"/>
            <a:ext cx="8229600" cy="914400"/>
          </a:xfrm>
        </p:spPr>
        <p:txBody>
          <a:bodyPr/>
          <a:lstStyle/>
          <a:p>
            <a:pPr algn="ctr" eaLnBrk="1" hangingPunct="1"/>
            <a:r>
              <a:rPr lang="en-US" altLang="en-US" sz="2800" b="1" dirty="0">
                <a:solidFill>
                  <a:schemeClr val="tx1"/>
                </a:solidFill>
              </a:rPr>
              <a:t>Conducting Power Analyses for </a:t>
            </a:r>
            <a:r>
              <a:rPr lang="en-US" altLang="en-US" sz="2800" b="1" i="1" dirty="0">
                <a:solidFill>
                  <a:schemeClr val="tx1"/>
                </a:solidFill>
              </a:rPr>
              <a:t>t</a:t>
            </a:r>
            <a:r>
              <a:rPr lang="en-US" altLang="en-US" sz="2800" b="1" dirty="0">
                <a:solidFill>
                  <a:schemeClr val="tx1"/>
                </a:solidFill>
              </a:rPr>
              <a:t>-Tests of Means:</a:t>
            </a:r>
            <a:br>
              <a:rPr lang="en-US" altLang="en-US" sz="2800" b="1" dirty="0">
                <a:solidFill>
                  <a:schemeClr val="tx1"/>
                </a:solidFill>
              </a:rPr>
            </a:br>
            <a:r>
              <a:rPr lang="en-US" altLang="en-US" sz="2800" b="1" dirty="0">
                <a:solidFill>
                  <a:schemeClr val="tx1"/>
                </a:solidFill>
              </a:rPr>
              <a:t>One Sample </a:t>
            </a:r>
            <a:r>
              <a:rPr lang="en-US" altLang="en-US" sz="2800" b="1" i="1" dirty="0">
                <a:solidFill>
                  <a:schemeClr val="tx1"/>
                </a:solidFill>
              </a:rPr>
              <a:t>t</a:t>
            </a:r>
            <a:r>
              <a:rPr lang="en-US" altLang="en-US" sz="2800" b="1" dirty="0">
                <a:solidFill>
                  <a:schemeClr val="tx1"/>
                </a:solidFill>
              </a:rPr>
              <a:t>-Test</a:t>
            </a:r>
            <a:br>
              <a:rPr lang="en-US" altLang="en-US" sz="2800" b="1" dirty="0">
                <a:solidFill>
                  <a:schemeClr val="tx1"/>
                </a:solidFill>
              </a:rPr>
            </a:br>
            <a:endParaRPr lang="en-US" altLang="en-US" sz="2800" b="1" dirty="0">
              <a:solidFill>
                <a:schemeClr val="tx1"/>
              </a:solidFill>
            </a:endParaRPr>
          </a:p>
        </p:txBody>
      </p:sp>
      <p:sp>
        <p:nvSpPr>
          <p:cNvPr id="69635" name="Rectangle 3"/>
          <p:cNvSpPr>
            <a:spLocks noGrp="1" noChangeArrowheads="1"/>
          </p:cNvSpPr>
          <p:nvPr>
            <p:ph idx="4294967295"/>
          </p:nvPr>
        </p:nvSpPr>
        <p:spPr>
          <a:xfrm>
            <a:off x="1981200" y="1676400"/>
            <a:ext cx="8478838" cy="4897438"/>
          </a:xfrm>
        </p:spPr>
        <p:txBody>
          <a:bodyPr/>
          <a:lstStyle/>
          <a:p>
            <a:pPr marL="109537" indent="0" eaLnBrk="1" hangingPunct="1">
              <a:buClr>
                <a:srgbClr val="FF0000"/>
              </a:buClr>
              <a:buNone/>
              <a:defRPr/>
            </a:pPr>
            <a:r>
              <a:rPr lang="en-US" dirty="0"/>
              <a:t>Notice with all things being equal, the required sample size to detect a small effect size with power equal to 0.80 and</a:t>
            </a:r>
            <a:r>
              <a:rPr lang="en-US" i="1" dirty="0"/>
              <a:t> α </a:t>
            </a:r>
            <a:r>
              <a:rPr lang="en-US" dirty="0"/>
              <a:t>equal to 0.05 is only 156 individuals for the one-tailed test as opposed to 199 for the two-tailed test.</a:t>
            </a:r>
          </a:p>
          <a:p>
            <a:pPr marL="109537" indent="0" eaLnBrk="1" hangingPunct="1">
              <a:buClr>
                <a:srgbClr val="FF0000"/>
              </a:buClr>
              <a:buNone/>
              <a:defRPr/>
            </a:pPr>
            <a:r>
              <a:rPr lang="en-US" dirty="0"/>
              <a:t>In general, all things being equal, one-tailed (one-sided) tests are more powerful than two-tailed (two-sided) tests and therefore typically require smaller sample sizes to achieve a desired level of power, as long as the direction of the difference is specified correctly in the alternative hypothesis.</a:t>
            </a:r>
            <a:endParaRPr lang="en-US" altLang="en-US" dirty="0"/>
          </a:p>
        </p:txBody>
      </p:sp>
    </p:spTree>
    <p:extLst>
      <p:ext uri="{BB962C8B-B14F-4D97-AF65-F5344CB8AC3E}">
        <p14:creationId xmlns:p14="http://schemas.microsoft.com/office/powerpoint/2010/main" val="2894801470"/>
      </p:ext>
    </p:extLst>
  </p:cSld>
  <p:clrMapOvr>
    <a:masterClrMapping/>
  </p:clrMapOvr>
  <p:transition>
    <p:fade thruBlk="1"/>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01FF77-E4C5-46D1-9DCA-EF41D447F5B6}" type="slidenum">
              <a:rPr lang="en-US" altLang="en-US" smtClean="0">
                <a:solidFill>
                  <a:srgbClr val="FFFFFF"/>
                </a:solidFill>
              </a:rPr>
              <a:pPr/>
              <a:t>342</a:t>
            </a:fld>
            <a:endParaRPr lang="en-US" altLang="en-US">
              <a:solidFill>
                <a:srgbClr val="FFFFFF"/>
              </a:solidFill>
            </a:endParaRPr>
          </a:p>
        </p:txBody>
      </p:sp>
      <p:sp>
        <p:nvSpPr>
          <p:cNvPr id="88067" name="Rectangle 2"/>
          <p:cNvSpPr>
            <a:spLocks noGrp="1" noChangeArrowheads="1"/>
          </p:cNvSpPr>
          <p:nvPr>
            <p:ph type="title" idx="4294967295"/>
          </p:nvPr>
        </p:nvSpPr>
        <p:spPr>
          <a:xfrm>
            <a:off x="1981200" y="685800"/>
            <a:ext cx="8229600" cy="914400"/>
          </a:xfrm>
        </p:spPr>
        <p:txBody>
          <a:bodyPr/>
          <a:lstStyle/>
          <a:p>
            <a:pPr algn="ctr" eaLnBrk="1" hangingPunct="1"/>
            <a:r>
              <a:rPr lang="en-US" altLang="en-US" sz="2800" b="1" dirty="0">
                <a:solidFill>
                  <a:schemeClr val="tx1"/>
                </a:solidFill>
              </a:rPr>
              <a:t>Conducting Power Analyses for </a:t>
            </a:r>
            <a:r>
              <a:rPr lang="en-US" altLang="en-US" sz="2800" b="1" i="1" dirty="0">
                <a:solidFill>
                  <a:schemeClr val="tx1"/>
                </a:solidFill>
              </a:rPr>
              <a:t>t</a:t>
            </a:r>
            <a:r>
              <a:rPr lang="en-US" altLang="en-US" sz="2800" b="1" dirty="0">
                <a:solidFill>
                  <a:schemeClr val="tx1"/>
                </a:solidFill>
              </a:rPr>
              <a:t>-Tests of Means:</a:t>
            </a:r>
            <a:br>
              <a:rPr lang="en-US" altLang="en-US" sz="2800" b="1" dirty="0">
                <a:solidFill>
                  <a:schemeClr val="tx1"/>
                </a:solidFill>
              </a:rPr>
            </a:br>
            <a:r>
              <a:rPr lang="en-US" altLang="en-US" sz="2800" b="1" dirty="0">
                <a:solidFill>
                  <a:schemeClr val="tx1"/>
                </a:solidFill>
              </a:rPr>
              <a:t>Independent Samples </a:t>
            </a:r>
            <a:r>
              <a:rPr lang="en-US" altLang="en-US" sz="2800" b="1" i="1" dirty="0">
                <a:solidFill>
                  <a:schemeClr val="tx1"/>
                </a:solidFill>
              </a:rPr>
              <a:t>t</a:t>
            </a:r>
            <a:r>
              <a:rPr lang="en-US" altLang="en-US" sz="2800" b="1" dirty="0">
                <a:solidFill>
                  <a:schemeClr val="tx1"/>
                </a:solidFill>
              </a:rPr>
              <a:t>-Test</a:t>
            </a:r>
            <a:br>
              <a:rPr lang="en-US" altLang="en-US" sz="2800" b="1" dirty="0">
                <a:solidFill>
                  <a:schemeClr val="tx1"/>
                </a:solidFill>
              </a:rPr>
            </a:br>
            <a:endParaRPr lang="en-US" altLang="en-US" sz="2800" b="1" dirty="0">
              <a:solidFill>
                <a:schemeClr val="tx1"/>
              </a:solidFill>
            </a:endParaRPr>
          </a:p>
        </p:txBody>
      </p:sp>
      <p:sp>
        <p:nvSpPr>
          <p:cNvPr id="69635" name="Rectangle 3"/>
          <p:cNvSpPr>
            <a:spLocks noGrp="1" noChangeArrowheads="1"/>
          </p:cNvSpPr>
          <p:nvPr>
            <p:ph idx="4294967295"/>
          </p:nvPr>
        </p:nvSpPr>
        <p:spPr>
          <a:xfrm>
            <a:off x="1981200" y="1676400"/>
            <a:ext cx="8478838" cy="4897438"/>
          </a:xfrm>
        </p:spPr>
        <p:txBody>
          <a:bodyPr/>
          <a:lstStyle/>
          <a:p>
            <a:pPr marL="109537" indent="0" eaLnBrk="1" hangingPunct="1">
              <a:buClr>
                <a:srgbClr val="FF0000"/>
              </a:buClr>
              <a:buNone/>
              <a:defRPr/>
            </a:pPr>
            <a:r>
              <a:rPr lang="en-US" dirty="0"/>
              <a:t>Example: Find the sample size necessary to achieve a power of 0.80 to detect a minimum mean difference of 0.50 standard deviations, from the null hypothesis value of 100 with </a:t>
            </a:r>
            <a:r>
              <a:rPr lang="en-US" i="1" dirty="0"/>
              <a:t>α</a:t>
            </a:r>
            <a:r>
              <a:rPr lang="en-US" dirty="0"/>
              <a:t> set to 0.05 in a two-tailed independent samples t-test. </a:t>
            </a:r>
          </a:p>
          <a:p>
            <a:pPr marL="109537" indent="0" eaLnBrk="1" hangingPunct="1">
              <a:buClr>
                <a:srgbClr val="FF0000"/>
              </a:buClr>
              <a:buNone/>
              <a:defRPr/>
            </a:pPr>
            <a:endParaRPr lang="en-US" sz="1000" dirty="0"/>
          </a:p>
        </p:txBody>
      </p:sp>
    </p:spTree>
    <p:extLst>
      <p:ext uri="{BB962C8B-B14F-4D97-AF65-F5344CB8AC3E}">
        <p14:creationId xmlns:p14="http://schemas.microsoft.com/office/powerpoint/2010/main" val="3769391823"/>
      </p:ext>
    </p:extLst>
  </p:cSld>
  <p:clrMapOvr>
    <a:masterClrMapping/>
  </p:clrMapOvr>
  <p:transition>
    <p:fade thruBlk="1"/>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01FF77-E4C5-46D1-9DCA-EF41D447F5B6}" type="slidenum">
              <a:rPr lang="en-US" altLang="en-US" smtClean="0">
                <a:solidFill>
                  <a:srgbClr val="FFFFFF"/>
                </a:solidFill>
              </a:rPr>
              <a:pPr/>
              <a:t>343</a:t>
            </a:fld>
            <a:endParaRPr lang="en-US" altLang="en-US">
              <a:solidFill>
                <a:srgbClr val="FFFFFF"/>
              </a:solidFill>
            </a:endParaRPr>
          </a:p>
        </p:txBody>
      </p:sp>
      <p:sp>
        <p:nvSpPr>
          <p:cNvPr id="88067" name="Rectangle 2"/>
          <p:cNvSpPr>
            <a:spLocks noGrp="1" noChangeArrowheads="1"/>
          </p:cNvSpPr>
          <p:nvPr>
            <p:ph type="title" idx="4294967295"/>
          </p:nvPr>
        </p:nvSpPr>
        <p:spPr>
          <a:xfrm>
            <a:off x="1981200" y="685800"/>
            <a:ext cx="8229600" cy="914400"/>
          </a:xfrm>
        </p:spPr>
        <p:txBody>
          <a:bodyPr/>
          <a:lstStyle/>
          <a:p>
            <a:pPr algn="ctr" eaLnBrk="1" hangingPunct="1"/>
            <a:r>
              <a:rPr lang="en-US" altLang="en-US" sz="2800" b="1" dirty="0">
                <a:solidFill>
                  <a:schemeClr val="tx1"/>
                </a:solidFill>
              </a:rPr>
              <a:t>Conducting Power Analyses for </a:t>
            </a:r>
            <a:r>
              <a:rPr lang="en-US" altLang="en-US" sz="2800" b="1" i="1" dirty="0">
                <a:solidFill>
                  <a:schemeClr val="tx1"/>
                </a:solidFill>
              </a:rPr>
              <a:t>t</a:t>
            </a:r>
            <a:r>
              <a:rPr lang="en-US" altLang="en-US" sz="2800" b="1" dirty="0">
                <a:solidFill>
                  <a:schemeClr val="tx1"/>
                </a:solidFill>
              </a:rPr>
              <a:t>-Tests of Means:</a:t>
            </a:r>
            <a:br>
              <a:rPr lang="en-US" altLang="en-US" sz="2800" b="1" dirty="0">
                <a:solidFill>
                  <a:schemeClr val="tx1"/>
                </a:solidFill>
              </a:rPr>
            </a:br>
            <a:r>
              <a:rPr lang="en-US" altLang="en-US" sz="2800" b="1" dirty="0">
                <a:solidFill>
                  <a:schemeClr val="tx1"/>
                </a:solidFill>
              </a:rPr>
              <a:t>Independent Samples </a:t>
            </a:r>
            <a:r>
              <a:rPr lang="en-US" altLang="en-US" sz="2800" b="1" i="1" dirty="0">
                <a:solidFill>
                  <a:schemeClr val="tx1"/>
                </a:solidFill>
              </a:rPr>
              <a:t>t</a:t>
            </a:r>
            <a:r>
              <a:rPr lang="en-US" altLang="en-US" sz="2800" b="1" dirty="0">
                <a:solidFill>
                  <a:schemeClr val="tx1"/>
                </a:solidFill>
              </a:rPr>
              <a:t>-Test</a:t>
            </a:r>
            <a:br>
              <a:rPr lang="en-US" altLang="en-US" sz="2800" b="1" dirty="0">
                <a:solidFill>
                  <a:schemeClr val="tx1"/>
                </a:solidFill>
              </a:rPr>
            </a:br>
            <a:endParaRPr lang="en-US" altLang="en-US" sz="2800" b="1" dirty="0">
              <a:solidFill>
                <a:schemeClr val="tx1"/>
              </a:solidFill>
            </a:endParaRPr>
          </a:p>
        </p:txBody>
      </p:sp>
      <p:sp>
        <p:nvSpPr>
          <p:cNvPr id="69635" name="Rectangle 3"/>
          <p:cNvSpPr>
            <a:spLocks noGrp="1" noChangeArrowheads="1"/>
          </p:cNvSpPr>
          <p:nvPr>
            <p:ph idx="4294967295"/>
          </p:nvPr>
        </p:nvSpPr>
        <p:spPr>
          <a:xfrm>
            <a:off x="1981200" y="1676400"/>
            <a:ext cx="8478838" cy="4897438"/>
          </a:xfrm>
        </p:spPr>
        <p:txBody>
          <a:bodyPr/>
          <a:lstStyle/>
          <a:p>
            <a:pPr marL="109537" indent="0" eaLnBrk="1" hangingPunct="1">
              <a:buClr>
                <a:srgbClr val="FF0000"/>
              </a:buClr>
              <a:buNone/>
              <a:defRPr/>
            </a:pPr>
            <a:r>
              <a:rPr lang="en-US" dirty="0"/>
              <a:t>Solution: We use the R command</a:t>
            </a:r>
            <a:endParaRPr lang="en-US" b="1" dirty="0"/>
          </a:p>
          <a:p>
            <a:pPr marL="109537" indent="0" eaLnBrk="1" hangingPunct="1">
              <a:buClr>
                <a:srgbClr val="FF0000"/>
              </a:buClr>
              <a:buNone/>
              <a:defRPr/>
            </a:pPr>
            <a:r>
              <a:rPr lang="en-US" b="1" dirty="0" err="1"/>
              <a:t>pwr.t.test</a:t>
            </a:r>
            <a:r>
              <a:rPr lang="en-US" b="1" dirty="0"/>
              <a:t>(d = 0.5, </a:t>
            </a:r>
            <a:r>
              <a:rPr lang="en-US" b="1" dirty="0" err="1"/>
              <a:t>sig.level</a:t>
            </a:r>
            <a:r>
              <a:rPr lang="en-US" b="1" dirty="0"/>
              <a:t> = 0.05, power = 0.8, type = "</a:t>
            </a:r>
            <a:r>
              <a:rPr lang="en-US" b="1" dirty="0" err="1"/>
              <a:t>two.sample</a:t>
            </a:r>
            <a:r>
              <a:rPr lang="en-US" b="1" dirty="0"/>
              <a:t>", alternative = "</a:t>
            </a:r>
            <a:r>
              <a:rPr lang="en-US" b="1" dirty="0" err="1"/>
              <a:t>two.sided</a:t>
            </a:r>
            <a:r>
              <a:rPr lang="en-US" b="1" dirty="0"/>
              <a:t>")</a:t>
            </a:r>
            <a:endParaRPr lang="en-US" altLang="en-US" dirty="0"/>
          </a:p>
          <a:p>
            <a:pPr marL="109537" indent="0">
              <a:buNone/>
            </a:pPr>
            <a:endParaRPr lang="en-US" dirty="0"/>
          </a:p>
          <a:p>
            <a:pPr marL="109537" indent="0">
              <a:buNone/>
            </a:pPr>
            <a:r>
              <a:rPr lang="en-US" dirty="0"/>
              <a:t>According to the R output, </a:t>
            </a:r>
          </a:p>
          <a:p>
            <a:pPr marL="109537" indent="0">
              <a:buNone/>
            </a:pPr>
            <a:r>
              <a:rPr lang="en-US" dirty="0"/>
              <a:t>the estimated </a:t>
            </a:r>
          </a:p>
          <a:p>
            <a:pPr marL="109537" indent="0">
              <a:buNone/>
            </a:pPr>
            <a:r>
              <a:rPr lang="en-US" dirty="0"/>
              <a:t>sample size is </a:t>
            </a:r>
          </a:p>
          <a:p>
            <a:pPr marL="109537" indent="0">
              <a:buNone/>
            </a:pPr>
            <a:r>
              <a:rPr lang="en-US" i="1" dirty="0"/>
              <a:t>N</a:t>
            </a:r>
            <a:r>
              <a:rPr lang="en-US" dirty="0"/>
              <a:t> = 128 with </a:t>
            </a:r>
          </a:p>
          <a:p>
            <a:pPr marL="109537" indent="0">
              <a:buNone/>
            </a:pPr>
            <a:r>
              <a:rPr lang="en-US" dirty="0"/>
              <a:t>An </a:t>
            </a:r>
            <a:r>
              <a:rPr lang="en-US" i="1" dirty="0"/>
              <a:t>n</a:t>
            </a:r>
            <a:r>
              <a:rPr lang="en-US" dirty="0"/>
              <a:t> per group </a:t>
            </a:r>
          </a:p>
          <a:p>
            <a:pPr marL="109537" indent="0">
              <a:buNone/>
            </a:pPr>
            <a:r>
              <a:rPr lang="en-US" dirty="0"/>
              <a:t>of 64.</a:t>
            </a:r>
          </a:p>
          <a:p>
            <a:pPr marL="109537" indent="0">
              <a:buNone/>
            </a:pPr>
            <a:endParaRPr lang="en-US" dirty="0"/>
          </a:p>
        </p:txBody>
      </p:sp>
      <p:pic>
        <p:nvPicPr>
          <p:cNvPr id="3" name="Picture 2">
            <a:extLst>
              <a:ext uri="{FF2B5EF4-FFF2-40B4-BE49-F238E27FC236}">
                <a16:creationId xmlns:a16="http://schemas.microsoft.com/office/drawing/2014/main" id="{82EFA15E-F050-9847-842A-6BEEED92B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4050636"/>
            <a:ext cx="5285874" cy="2547265"/>
          </a:xfrm>
          <a:prstGeom prst="rect">
            <a:avLst/>
          </a:prstGeom>
        </p:spPr>
      </p:pic>
    </p:spTree>
    <p:extLst>
      <p:ext uri="{BB962C8B-B14F-4D97-AF65-F5344CB8AC3E}">
        <p14:creationId xmlns:p14="http://schemas.microsoft.com/office/powerpoint/2010/main" val="2884708136"/>
      </p:ext>
    </p:extLst>
  </p:cSld>
  <p:clrMapOvr>
    <a:masterClrMapping/>
  </p:clrMapOvr>
  <p:transition>
    <p:fade thruBlk="1"/>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01FF77-E4C5-46D1-9DCA-EF41D447F5B6}" type="slidenum">
              <a:rPr lang="en-US" altLang="en-US" smtClean="0">
                <a:solidFill>
                  <a:srgbClr val="FFFFFF"/>
                </a:solidFill>
              </a:rPr>
              <a:pPr/>
              <a:t>344</a:t>
            </a:fld>
            <a:endParaRPr lang="en-US" altLang="en-US">
              <a:solidFill>
                <a:srgbClr val="FFFFFF"/>
              </a:solidFill>
            </a:endParaRPr>
          </a:p>
        </p:txBody>
      </p:sp>
      <p:sp>
        <p:nvSpPr>
          <p:cNvPr id="88067" name="Rectangle 2"/>
          <p:cNvSpPr>
            <a:spLocks noGrp="1" noChangeArrowheads="1"/>
          </p:cNvSpPr>
          <p:nvPr>
            <p:ph type="title" idx="4294967295"/>
          </p:nvPr>
        </p:nvSpPr>
        <p:spPr>
          <a:xfrm>
            <a:off x="1981200" y="685800"/>
            <a:ext cx="8229600" cy="914400"/>
          </a:xfrm>
        </p:spPr>
        <p:txBody>
          <a:bodyPr/>
          <a:lstStyle/>
          <a:p>
            <a:pPr algn="ctr" eaLnBrk="1" hangingPunct="1"/>
            <a:r>
              <a:rPr lang="en-US" altLang="en-US" sz="2800" b="1" dirty="0">
                <a:solidFill>
                  <a:schemeClr val="tx1"/>
                </a:solidFill>
              </a:rPr>
              <a:t>Conducting Power Analyses for </a:t>
            </a:r>
            <a:r>
              <a:rPr lang="en-US" altLang="en-US" sz="2800" b="1" i="1" dirty="0">
                <a:solidFill>
                  <a:schemeClr val="tx1"/>
                </a:solidFill>
              </a:rPr>
              <a:t>t</a:t>
            </a:r>
            <a:r>
              <a:rPr lang="en-US" altLang="en-US" sz="2800" b="1" dirty="0">
                <a:solidFill>
                  <a:schemeClr val="tx1"/>
                </a:solidFill>
              </a:rPr>
              <a:t>-Tests of Means:</a:t>
            </a:r>
            <a:br>
              <a:rPr lang="en-US" altLang="en-US" sz="2800" b="1" dirty="0">
                <a:solidFill>
                  <a:schemeClr val="tx1"/>
                </a:solidFill>
              </a:rPr>
            </a:br>
            <a:r>
              <a:rPr lang="en-US" altLang="en-US" sz="2800" b="1" dirty="0">
                <a:solidFill>
                  <a:schemeClr val="tx1"/>
                </a:solidFill>
              </a:rPr>
              <a:t>Paired Samples </a:t>
            </a:r>
            <a:r>
              <a:rPr lang="en-US" altLang="en-US" sz="2800" b="1" i="1" dirty="0">
                <a:solidFill>
                  <a:schemeClr val="tx1"/>
                </a:solidFill>
              </a:rPr>
              <a:t>t</a:t>
            </a:r>
            <a:r>
              <a:rPr lang="en-US" altLang="en-US" sz="2800" b="1" dirty="0">
                <a:solidFill>
                  <a:schemeClr val="tx1"/>
                </a:solidFill>
              </a:rPr>
              <a:t>-Test</a:t>
            </a:r>
            <a:br>
              <a:rPr lang="en-US" altLang="en-US" sz="2800" b="1" dirty="0">
                <a:solidFill>
                  <a:schemeClr val="tx1"/>
                </a:solidFill>
              </a:rPr>
            </a:br>
            <a:endParaRPr lang="en-US" altLang="en-US" sz="2800" b="1" dirty="0">
              <a:solidFill>
                <a:schemeClr val="tx1"/>
              </a:solidFill>
            </a:endParaRPr>
          </a:p>
        </p:txBody>
      </p:sp>
      <p:sp>
        <p:nvSpPr>
          <p:cNvPr id="69635" name="Rectangle 3"/>
          <p:cNvSpPr>
            <a:spLocks noGrp="1" noChangeArrowheads="1"/>
          </p:cNvSpPr>
          <p:nvPr>
            <p:ph idx="4294967295"/>
          </p:nvPr>
        </p:nvSpPr>
        <p:spPr>
          <a:xfrm>
            <a:off x="1981200" y="1676400"/>
            <a:ext cx="8478838" cy="4897438"/>
          </a:xfrm>
        </p:spPr>
        <p:txBody>
          <a:bodyPr/>
          <a:lstStyle/>
          <a:p>
            <a:pPr marL="109537" indent="0" eaLnBrk="1" hangingPunct="1">
              <a:buClr>
                <a:srgbClr val="FF0000"/>
              </a:buClr>
              <a:buNone/>
              <a:defRPr/>
            </a:pPr>
            <a:r>
              <a:rPr lang="en-US" dirty="0"/>
              <a:t>Example: Find the sample size necessary to achieve a power of 0.80 to detect a minimum mean difference of 0.50 standard deviations with </a:t>
            </a:r>
            <a:r>
              <a:rPr lang="en-US" i="1" dirty="0"/>
              <a:t>α</a:t>
            </a:r>
            <a:r>
              <a:rPr lang="en-US" dirty="0"/>
              <a:t> set to 0.05 in a two-tailed paired samples t-test. </a:t>
            </a:r>
          </a:p>
        </p:txBody>
      </p:sp>
    </p:spTree>
    <p:extLst>
      <p:ext uri="{BB962C8B-B14F-4D97-AF65-F5344CB8AC3E}">
        <p14:creationId xmlns:p14="http://schemas.microsoft.com/office/powerpoint/2010/main" val="40870216"/>
      </p:ext>
    </p:extLst>
  </p:cSld>
  <p:clrMapOvr>
    <a:masterClrMapping/>
  </p:clrMapOvr>
  <p:transition>
    <p:fade thruBlk="1"/>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Slide Number Placeholder 2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01FF77-E4C5-46D1-9DCA-EF41D447F5B6}" type="slidenum">
              <a:rPr lang="en-US" altLang="en-US" smtClean="0">
                <a:solidFill>
                  <a:srgbClr val="FFFFFF"/>
                </a:solidFill>
              </a:rPr>
              <a:pPr/>
              <a:t>345</a:t>
            </a:fld>
            <a:endParaRPr lang="en-US" altLang="en-US">
              <a:solidFill>
                <a:srgbClr val="FFFFFF"/>
              </a:solidFill>
            </a:endParaRPr>
          </a:p>
        </p:txBody>
      </p:sp>
      <p:sp>
        <p:nvSpPr>
          <p:cNvPr id="88067" name="Rectangle 2"/>
          <p:cNvSpPr>
            <a:spLocks noGrp="1" noChangeArrowheads="1"/>
          </p:cNvSpPr>
          <p:nvPr>
            <p:ph type="title" idx="4294967295"/>
          </p:nvPr>
        </p:nvSpPr>
        <p:spPr>
          <a:xfrm>
            <a:off x="1981200" y="685800"/>
            <a:ext cx="8229600" cy="914400"/>
          </a:xfrm>
        </p:spPr>
        <p:txBody>
          <a:bodyPr/>
          <a:lstStyle/>
          <a:p>
            <a:pPr algn="ctr" eaLnBrk="1" hangingPunct="1"/>
            <a:r>
              <a:rPr lang="en-US" altLang="en-US" sz="2800" b="1" dirty="0">
                <a:solidFill>
                  <a:schemeClr val="tx1"/>
                </a:solidFill>
              </a:rPr>
              <a:t>Conducting Power Analyses for </a:t>
            </a:r>
            <a:r>
              <a:rPr lang="en-US" altLang="en-US" sz="2800" b="1" i="1" dirty="0">
                <a:solidFill>
                  <a:schemeClr val="tx1"/>
                </a:solidFill>
              </a:rPr>
              <a:t>t</a:t>
            </a:r>
            <a:r>
              <a:rPr lang="en-US" altLang="en-US" sz="2800" b="1" dirty="0">
                <a:solidFill>
                  <a:schemeClr val="tx1"/>
                </a:solidFill>
              </a:rPr>
              <a:t>-Tests of Means:</a:t>
            </a:r>
            <a:br>
              <a:rPr lang="en-US" altLang="en-US" sz="2800" b="1" dirty="0">
                <a:solidFill>
                  <a:schemeClr val="tx1"/>
                </a:solidFill>
              </a:rPr>
            </a:br>
            <a:r>
              <a:rPr lang="en-US" altLang="en-US" sz="2800" b="1" dirty="0">
                <a:solidFill>
                  <a:schemeClr val="tx1"/>
                </a:solidFill>
              </a:rPr>
              <a:t>Paired Samples </a:t>
            </a:r>
            <a:r>
              <a:rPr lang="en-US" altLang="en-US" sz="2800" b="1" i="1" dirty="0">
                <a:solidFill>
                  <a:schemeClr val="tx1"/>
                </a:solidFill>
              </a:rPr>
              <a:t>t</a:t>
            </a:r>
            <a:r>
              <a:rPr lang="en-US" altLang="en-US" sz="2800" b="1" dirty="0">
                <a:solidFill>
                  <a:schemeClr val="tx1"/>
                </a:solidFill>
              </a:rPr>
              <a:t>-Test</a:t>
            </a:r>
            <a:br>
              <a:rPr lang="en-US" altLang="en-US" sz="2800" b="1" dirty="0">
                <a:solidFill>
                  <a:schemeClr val="tx1"/>
                </a:solidFill>
              </a:rPr>
            </a:br>
            <a:endParaRPr lang="en-US" altLang="en-US" sz="2800" b="1" dirty="0">
              <a:solidFill>
                <a:schemeClr val="tx1"/>
              </a:solidFill>
            </a:endParaRPr>
          </a:p>
        </p:txBody>
      </p:sp>
      <p:sp>
        <p:nvSpPr>
          <p:cNvPr id="69635" name="Rectangle 3"/>
          <p:cNvSpPr>
            <a:spLocks noGrp="1" noChangeArrowheads="1"/>
          </p:cNvSpPr>
          <p:nvPr>
            <p:ph idx="4294967295"/>
          </p:nvPr>
        </p:nvSpPr>
        <p:spPr>
          <a:xfrm>
            <a:off x="1981200" y="1676400"/>
            <a:ext cx="8478838" cy="4897438"/>
          </a:xfrm>
        </p:spPr>
        <p:txBody>
          <a:bodyPr/>
          <a:lstStyle/>
          <a:p>
            <a:pPr marL="109537" indent="0" eaLnBrk="1" hangingPunct="1">
              <a:buClr>
                <a:srgbClr val="FF0000"/>
              </a:buClr>
              <a:buNone/>
              <a:defRPr/>
            </a:pPr>
            <a:r>
              <a:rPr lang="en-US" dirty="0"/>
              <a:t>Solution:  We use the R command:</a:t>
            </a:r>
          </a:p>
          <a:p>
            <a:pPr marL="109537" indent="0">
              <a:buNone/>
            </a:pPr>
            <a:r>
              <a:rPr lang="en-US" b="1" dirty="0" err="1"/>
              <a:t>pwr.t.test</a:t>
            </a:r>
            <a:r>
              <a:rPr lang="en-US" b="1" dirty="0"/>
              <a:t>(d = 0.5, </a:t>
            </a:r>
            <a:r>
              <a:rPr lang="en-US" b="1" dirty="0" err="1"/>
              <a:t>sig.level</a:t>
            </a:r>
            <a:r>
              <a:rPr lang="en-US" b="1" dirty="0"/>
              <a:t> = 0.05, power = 0.8, type = "paired", alternative = "</a:t>
            </a:r>
            <a:r>
              <a:rPr lang="en-US" b="1" dirty="0" err="1"/>
              <a:t>two.sided</a:t>
            </a:r>
            <a:r>
              <a:rPr lang="en-US" b="1" dirty="0"/>
              <a:t>")</a:t>
            </a:r>
            <a:br>
              <a:rPr lang="en-US" b="1" dirty="0"/>
            </a:br>
            <a:endParaRPr lang="en-US" altLang="en-US" dirty="0"/>
          </a:p>
          <a:p>
            <a:pPr marL="109537" indent="0">
              <a:buNone/>
            </a:pPr>
            <a:r>
              <a:rPr lang="en-US" dirty="0"/>
              <a:t>According to the R output, the estimated sample size is </a:t>
            </a:r>
            <a:r>
              <a:rPr lang="en-US" i="1" dirty="0"/>
              <a:t>N</a:t>
            </a:r>
            <a:r>
              <a:rPr lang="en-US" dirty="0"/>
              <a:t> = 34.</a:t>
            </a:r>
          </a:p>
          <a:p>
            <a:pPr marL="109537" indent="0">
              <a:buNone/>
            </a:pPr>
            <a:endParaRPr lang="en-US" dirty="0"/>
          </a:p>
          <a:p>
            <a:pPr marL="109537" indent="0">
              <a:buNone/>
            </a:pPr>
            <a:endParaRPr lang="en-US" dirty="0"/>
          </a:p>
        </p:txBody>
      </p:sp>
      <p:pic>
        <p:nvPicPr>
          <p:cNvPr id="3" name="Picture 2">
            <a:extLst>
              <a:ext uri="{FF2B5EF4-FFF2-40B4-BE49-F238E27FC236}">
                <a16:creationId xmlns:a16="http://schemas.microsoft.com/office/drawing/2014/main" id="{6C5F1F17-62E3-8141-94EB-14F1E05CB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3962317"/>
            <a:ext cx="5194300" cy="2679700"/>
          </a:xfrm>
          <a:prstGeom prst="rect">
            <a:avLst/>
          </a:prstGeom>
        </p:spPr>
      </p:pic>
    </p:spTree>
    <p:extLst>
      <p:ext uri="{BB962C8B-B14F-4D97-AF65-F5344CB8AC3E}">
        <p14:creationId xmlns:p14="http://schemas.microsoft.com/office/powerpoint/2010/main" val="3287935952"/>
      </p:ext>
    </p:extLst>
  </p:cSld>
  <p:clrMapOvr>
    <a:masterClrMapping/>
  </p:clrMapOvr>
  <p:transition>
    <p:fade thruBlk="1"/>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1C05A2-5E41-2549-AC16-63122EECC9A1}"/>
              </a:ext>
            </a:extLst>
          </p:cNvPr>
          <p:cNvSpPr/>
          <p:nvPr/>
        </p:nvSpPr>
        <p:spPr>
          <a:xfrm>
            <a:off x="1828800" y="838200"/>
            <a:ext cx="4038600" cy="49784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2" name="Rectangle 2">
            <a:extLst>
              <a:ext uri="{FF2B5EF4-FFF2-40B4-BE49-F238E27FC236}">
                <a16:creationId xmlns:a16="http://schemas.microsoft.com/office/drawing/2014/main" id="{6B0579BA-06F5-3441-9660-D6FC3D9372EC}"/>
              </a:ext>
            </a:extLst>
          </p:cNvPr>
          <p:cNvSpPr>
            <a:spLocks noGrp="1" noChangeArrowheads="1"/>
          </p:cNvSpPr>
          <p:nvPr>
            <p:ph type="ctrTitle"/>
          </p:nvPr>
        </p:nvSpPr>
        <p:spPr>
          <a:xfrm>
            <a:off x="1958975" y="1474788"/>
            <a:ext cx="4114800" cy="1966912"/>
          </a:xfrm>
        </p:spPr>
        <p:txBody>
          <a:bodyPr/>
          <a:lstStyle/>
          <a:p>
            <a:pPr eaLnBrk="1" hangingPunct="1">
              <a:defRPr/>
            </a:pPr>
            <a:r>
              <a:rPr lang="en-US" altLang="en-US" sz="2800" b="1" dirty="0">
                <a:solidFill>
                  <a:srgbClr val="00B050"/>
                </a:solidFill>
                <a:effectLst>
                  <a:outerShdw blurRad="38100" dist="38100" dir="2700000" algn="tl">
                    <a:srgbClr val="FFFFFF"/>
                  </a:outerShdw>
                </a:effectLst>
                <a:latin typeface="Arial Rounded MT Bold" panose="020F0704030504030204" pitchFamily="34" charset="77"/>
                <a:ea typeface="宋体" panose="02010600030101010101" pitchFamily="2" charset="-122"/>
              </a:rPr>
              <a:t>Research Design: Introduction and </a:t>
            </a:r>
            <a:br>
              <a:rPr lang="en-US" altLang="en-US" sz="2800" b="1" dirty="0">
                <a:solidFill>
                  <a:srgbClr val="00B050"/>
                </a:solidFill>
                <a:effectLst>
                  <a:outerShdw blurRad="38100" dist="38100" dir="2700000" algn="tl">
                    <a:srgbClr val="FFFFFF"/>
                  </a:outerShdw>
                </a:effectLst>
                <a:latin typeface="Arial Rounded MT Bold" panose="020F0704030504030204" pitchFamily="34" charset="77"/>
                <a:ea typeface="宋体" panose="02010600030101010101" pitchFamily="2" charset="-122"/>
              </a:rPr>
            </a:br>
            <a:r>
              <a:rPr lang="en-US" altLang="en-US" sz="2800" b="1" dirty="0">
                <a:solidFill>
                  <a:srgbClr val="00B050"/>
                </a:solidFill>
                <a:effectLst>
                  <a:outerShdw blurRad="38100" dist="38100" dir="2700000" algn="tl">
                    <a:srgbClr val="FFFFFF"/>
                  </a:outerShdw>
                </a:effectLst>
                <a:latin typeface="Arial Rounded MT Bold" panose="020F0704030504030204" pitchFamily="34" charset="77"/>
                <a:ea typeface="宋体" panose="02010600030101010101" pitchFamily="2" charset="-122"/>
              </a:rPr>
              <a:t>Overview</a:t>
            </a:r>
            <a:endParaRPr lang="en-US" altLang="en-US" sz="2800" b="1" dirty="0">
              <a:solidFill>
                <a:srgbClr val="00B050"/>
              </a:solidFill>
              <a:effectLst>
                <a:outerShdw blurRad="38100" dist="38100" dir="2700000" algn="tl">
                  <a:srgbClr val="FFFFFF"/>
                </a:outerShdw>
              </a:effectLst>
              <a:latin typeface="Arial Rounded MT Bold" panose="020F0704030504030204" pitchFamily="34" charset="77"/>
            </a:endParaRPr>
          </a:p>
        </p:txBody>
      </p:sp>
      <p:sp>
        <p:nvSpPr>
          <p:cNvPr id="5123" name="Rectangle 3">
            <a:extLst>
              <a:ext uri="{FF2B5EF4-FFF2-40B4-BE49-F238E27FC236}">
                <a16:creationId xmlns:a16="http://schemas.microsoft.com/office/drawing/2014/main" id="{59397D42-C5C2-6F41-815C-0CB283746837}"/>
              </a:ext>
            </a:extLst>
          </p:cNvPr>
          <p:cNvSpPr>
            <a:spLocks noGrp="1" noChangeArrowheads="1"/>
          </p:cNvSpPr>
          <p:nvPr>
            <p:ph type="subTitle" idx="1"/>
          </p:nvPr>
        </p:nvSpPr>
        <p:spPr>
          <a:xfrm>
            <a:off x="1981200" y="3886200"/>
            <a:ext cx="4953000" cy="1752600"/>
          </a:xfrm>
        </p:spPr>
        <p:txBody>
          <a:bodyPr/>
          <a:lstStyle/>
          <a:p>
            <a:pPr marL="63500" eaLnBrk="1" hangingPunct="1">
              <a:defRPr/>
            </a:pPr>
            <a:r>
              <a:rPr lang="en-US" sz="2800" dirty="0">
                <a:solidFill>
                  <a:srgbClr val="00B050"/>
                </a:solidFill>
                <a:effectLst>
                  <a:outerShdw blurRad="38100" dist="38100" dir="2700000" algn="tl">
                    <a:srgbClr val="FFFFFF"/>
                  </a:outerShdw>
                </a:effectLst>
                <a:latin typeface="Arial Rounded MT Bold" panose="020F0704030504030204" pitchFamily="34" charset="77"/>
              </a:rPr>
              <a:t>Chapter 12</a:t>
            </a:r>
          </a:p>
        </p:txBody>
      </p:sp>
      <p:sp>
        <p:nvSpPr>
          <p:cNvPr id="27653" name="TextBox 4">
            <a:extLst>
              <a:ext uri="{FF2B5EF4-FFF2-40B4-BE49-F238E27FC236}">
                <a16:creationId xmlns:a16="http://schemas.microsoft.com/office/drawing/2014/main" id="{17D70A2B-513C-5059-DF22-46D6E798BF77}"/>
              </a:ext>
            </a:extLst>
          </p:cNvPr>
          <p:cNvSpPr txBox="1">
            <a:spLocks noChangeArrowheads="1"/>
          </p:cNvSpPr>
          <p:nvPr/>
        </p:nvSpPr>
        <p:spPr bwMode="auto">
          <a:xfrm>
            <a:off x="8305800" y="228601"/>
            <a:ext cx="2209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algn="r" eaLnBrk="1" hangingPunct="1">
              <a:spcBef>
                <a:spcPct val="0"/>
              </a:spcBef>
              <a:buClrTx/>
              <a:buFontTx/>
              <a:buNone/>
            </a:pPr>
            <a:endParaRPr lang="en-US" altLang="en-US" sz="1000">
              <a:solidFill>
                <a:srgbClr val="EAEAEA"/>
              </a:solidFill>
              <a:latin typeface="Arial Rounded MT Bold" panose="020F0704030504030204" pitchFamily="34" charset="0"/>
            </a:endParaRPr>
          </a:p>
        </p:txBody>
      </p:sp>
      <p:sp>
        <p:nvSpPr>
          <p:cNvPr id="27654" name="TextBox 7">
            <a:extLst>
              <a:ext uri="{FF2B5EF4-FFF2-40B4-BE49-F238E27FC236}">
                <a16:creationId xmlns:a16="http://schemas.microsoft.com/office/drawing/2014/main" id="{9A693C25-D8A1-2794-3280-13DC3558A807}"/>
              </a:ext>
            </a:extLst>
          </p:cNvPr>
          <p:cNvSpPr txBox="1">
            <a:spLocks noChangeArrowheads="1"/>
          </p:cNvSpPr>
          <p:nvPr/>
        </p:nvSpPr>
        <p:spPr bwMode="auto">
          <a:xfrm>
            <a:off x="7543800" y="1981200"/>
            <a:ext cx="2971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p:txBody>
      </p:sp>
      <p:sp>
        <p:nvSpPr>
          <p:cNvPr id="8" name="TextBox 8">
            <a:extLst>
              <a:ext uri="{FF2B5EF4-FFF2-40B4-BE49-F238E27FC236}">
                <a16:creationId xmlns:a16="http://schemas.microsoft.com/office/drawing/2014/main" id="{73957C72-8095-E44F-87C1-6103D636DFC9}"/>
              </a:ext>
            </a:extLst>
          </p:cNvPr>
          <p:cNvSpPr txBox="1">
            <a:spLocks noChangeArrowheads="1"/>
          </p:cNvSpPr>
          <p:nvPr/>
        </p:nvSpPr>
        <p:spPr bwMode="auto">
          <a:xfrm>
            <a:off x="7566025" y="2935288"/>
            <a:ext cx="1371600" cy="646112"/>
          </a:xfrm>
          <a:prstGeom prst="rect">
            <a:avLst/>
          </a:prstGeom>
          <a:noFill/>
          <a:ln w="9525">
            <a:noFill/>
            <a:miter lim="800000"/>
            <a:headEnd/>
            <a:tailEnd/>
          </a:ln>
        </p:spPr>
        <p:txBody>
          <a:bodyPr wrap="square">
            <a:spAutoFit/>
          </a:bodyPr>
          <a:lstStyle/>
          <a:p>
            <a:pPr eaLnBrk="1" hangingPunct="1">
              <a:defRPr/>
            </a:pPr>
            <a:endParaRPr lang="en-US" sz="3600" dirty="0">
              <a:solidFill>
                <a:srgbClr val="EAEAEA"/>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p:txBody>
      </p:sp>
      <p:cxnSp>
        <p:nvCxnSpPr>
          <p:cNvPr id="13" name="Straight Connector 12">
            <a:extLst>
              <a:ext uri="{FF2B5EF4-FFF2-40B4-BE49-F238E27FC236}">
                <a16:creationId xmlns:a16="http://schemas.microsoft.com/office/drawing/2014/main" id="{5D6808C4-038D-9E47-8CDF-3D1BD0E7A64E}"/>
              </a:ext>
            </a:extLst>
          </p:cNvPr>
          <p:cNvCxnSpPr/>
          <p:nvPr/>
        </p:nvCxnSpPr>
        <p:spPr>
          <a:xfrm rot="5400000">
            <a:off x="4914106" y="3163094"/>
            <a:ext cx="2516188" cy="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pic>
        <p:nvPicPr>
          <p:cNvPr id="27657" name="Content Placeholder 4">
            <a:extLst>
              <a:ext uri="{FF2B5EF4-FFF2-40B4-BE49-F238E27FC236}">
                <a16:creationId xmlns:a16="http://schemas.microsoft.com/office/drawing/2014/main" id="{7C91EB15-1DF6-F8EB-00D4-264384C98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838200"/>
            <a:ext cx="393065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8871269"/>
      </p:ext>
    </p:extLst>
  </p:cSld>
  <p:clrMapOvr>
    <a:masterClrMapping/>
  </p:clrMapOvr>
  <p:transition>
    <p:fade thruBlk="1"/>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Slide Number Placeholder 22">
            <a:extLst>
              <a:ext uri="{FF2B5EF4-FFF2-40B4-BE49-F238E27FC236}">
                <a16:creationId xmlns:a16="http://schemas.microsoft.com/office/drawing/2014/main" id="{7F5DB6D6-2D08-0C52-AFB4-49EC1FBB8E3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B89E0DE-3A2E-430B-9E9B-04A1B44AE895}" type="slidenum">
              <a:rPr lang="en-US" altLang="en-US">
                <a:solidFill>
                  <a:srgbClr val="FFFFFF"/>
                </a:solidFill>
              </a:rPr>
              <a:pPr/>
              <a:t>347</a:t>
            </a:fld>
            <a:endParaRPr lang="en-US" altLang="en-US">
              <a:solidFill>
                <a:srgbClr val="FFFFFF"/>
              </a:solidFill>
            </a:endParaRPr>
          </a:p>
        </p:txBody>
      </p:sp>
      <p:sp>
        <p:nvSpPr>
          <p:cNvPr id="7170" name="Rectangle 2">
            <a:extLst>
              <a:ext uri="{FF2B5EF4-FFF2-40B4-BE49-F238E27FC236}">
                <a16:creationId xmlns:a16="http://schemas.microsoft.com/office/drawing/2014/main" id="{74FB6D48-01E2-0449-98FE-BB36262ED070}"/>
              </a:ext>
            </a:extLst>
          </p:cNvPr>
          <p:cNvSpPr>
            <a:spLocks noGrp="1" noChangeArrowheads="1"/>
          </p:cNvSpPr>
          <p:nvPr>
            <p:ph type="title"/>
          </p:nvPr>
        </p:nvSpPr>
        <p:spPr>
          <a:xfrm>
            <a:off x="1885950" y="457200"/>
            <a:ext cx="8229600" cy="685800"/>
          </a:xfrm>
        </p:spPr>
        <p:txBody>
          <a:bodyPr>
            <a:normAutofit fontScale="90000"/>
          </a:bodyPr>
          <a:lstStyle/>
          <a:p>
            <a:pPr algn="ctr" eaLnBrk="1" hangingPunct="1">
              <a:defRPr/>
            </a:pPr>
            <a:r>
              <a:rPr lang="en-US" dirty="0">
                <a:solidFill>
                  <a:srgbClr val="FF0000"/>
                </a:solidFill>
                <a:effectLst>
                  <a:outerShdw blurRad="38100" dist="38100" dir="2700000" algn="tl">
                    <a:srgbClr val="FFFFFF"/>
                  </a:outerShdw>
                </a:effectLst>
              </a:rPr>
              <a:t>Overview</a:t>
            </a:r>
          </a:p>
        </p:txBody>
      </p:sp>
      <p:sp>
        <p:nvSpPr>
          <p:cNvPr id="28676" name="Rectangle 3">
            <a:extLst>
              <a:ext uri="{FF2B5EF4-FFF2-40B4-BE49-F238E27FC236}">
                <a16:creationId xmlns:a16="http://schemas.microsoft.com/office/drawing/2014/main" id="{6656A43A-B19B-A887-F5B8-0AFC71E16734}"/>
              </a:ext>
            </a:extLst>
          </p:cNvPr>
          <p:cNvSpPr>
            <a:spLocks noGrp="1"/>
          </p:cNvSpPr>
          <p:nvPr>
            <p:ph idx="1"/>
          </p:nvPr>
        </p:nvSpPr>
        <p:spPr>
          <a:xfrm>
            <a:off x="1752600" y="1143000"/>
            <a:ext cx="8707438" cy="5410200"/>
          </a:xfrm>
        </p:spPr>
        <p:txBody>
          <a:bodyPr/>
          <a:lstStyle/>
          <a:p>
            <a:pPr eaLnBrk="1" hangingPunct="1"/>
            <a:r>
              <a:rPr lang="en-US" altLang="en-US">
                <a:cs typeface="Times New Roman" panose="02020603050405020304" pitchFamily="18" charset="0"/>
              </a:rPr>
              <a:t>Questions and their links to types of research studies</a:t>
            </a:r>
          </a:p>
          <a:p>
            <a:pPr eaLnBrk="1" hangingPunct="1"/>
            <a:r>
              <a:rPr lang="en-US" altLang="en-US">
                <a:cs typeface="Times New Roman" panose="02020603050405020304" pitchFamily="18" charset="0"/>
              </a:rPr>
              <a:t>Study types: Descriptive, Relational, Causal</a:t>
            </a:r>
          </a:p>
          <a:p>
            <a:pPr eaLnBrk="1" hangingPunct="1"/>
            <a:r>
              <a:rPr lang="en-US" altLang="en-US">
                <a:cs typeface="Times New Roman" panose="02020603050405020304" pitchFamily="18" charset="0"/>
              </a:rPr>
              <a:t>Observational studies with intact groups</a:t>
            </a:r>
          </a:p>
          <a:p>
            <a:pPr eaLnBrk="1" hangingPunct="1"/>
            <a:r>
              <a:rPr lang="en-US" altLang="en-US">
                <a:cs typeface="Times New Roman" panose="02020603050405020304" pitchFamily="18" charset="0"/>
              </a:rPr>
              <a:t>The randomized control study: </a:t>
            </a:r>
          </a:p>
          <a:p>
            <a:pPr eaLnBrk="1" hangingPunct="1"/>
            <a:r>
              <a:rPr lang="en-US" altLang="en-US">
                <a:cs typeface="Times New Roman" panose="02020603050405020304" pitchFamily="18" charset="0"/>
              </a:rPr>
              <a:t>The true experiment as the gold standard of causal studies</a:t>
            </a:r>
            <a:endParaRPr lang="en-GB" altLang="en-US">
              <a:cs typeface="Times New Roman" panose="02020603050405020304" pitchFamily="18" charset="0"/>
            </a:endParaRPr>
          </a:p>
          <a:p>
            <a:pPr eaLnBrk="1" hangingPunct="1"/>
            <a:r>
              <a:rPr lang="en-US" altLang="en-US">
                <a:cs typeface="Times New Roman" panose="02020603050405020304" pitchFamily="18" charset="0"/>
              </a:rPr>
              <a:t>Quasi-experiments and confounders</a:t>
            </a:r>
          </a:p>
          <a:p>
            <a:pPr eaLnBrk="1" hangingPunct="1"/>
            <a:r>
              <a:rPr lang="en-US" altLang="en-US">
                <a:cs typeface="Times New Roman" panose="02020603050405020304" pitchFamily="18" charset="0"/>
              </a:rPr>
              <a:t>Counterfactuals and true control groups</a:t>
            </a:r>
          </a:p>
          <a:p>
            <a:pPr eaLnBrk="1" hangingPunct="1"/>
            <a:r>
              <a:rPr lang="en-US" altLang="en-US">
                <a:cs typeface="Times New Roman" panose="02020603050405020304" pitchFamily="18" charset="0"/>
              </a:rPr>
              <a:t>The fundamental problem of causal inference</a:t>
            </a:r>
          </a:p>
          <a:p>
            <a:pPr eaLnBrk="1" hangingPunct="1"/>
            <a:r>
              <a:rPr lang="en-US" altLang="en-US">
                <a:cs typeface="Times New Roman" panose="02020603050405020304" pitchFamily="18" charset="0"/>
              </a:rPr>
              <a:t>Threats to the internal and external validity of a study</a:t>
            </a:r>
          </a:p>
          <a:p>
            <a:pPr eaLnBrk="1" hangingPunct="1"/>
            <a:r>
              <a:rPr lang="en-US" altLang="en-US"/>
              <a:t>Caveats and final comments</a:t>
            </a:r>
            <a:endParaRPr lang="en-US" altLang="en-US">
              <a:latin typeface="Times New Roman" panose="02020603050405020304" pitchFamily="18" charset="0"/>
              <a:cs typeface="Times New Roman" panose="02020603050405020304" pitchFamily="18" charset="0"/>
            </a:endParaRPr>
          </a:p>
          <a:p>
            <a:pPr eaLnBrk="1" hangingPunct="1"/>
            <a:endParaRPr lang="en-US" altLang="en-US"/>
          </a:p>
          <a:p>
            <a:pPr eaLnBrk="1" hangingPunct="1"/>
            <a:endParaRPr lang="en-US"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334377"/>
      </p:ext>
    </p:extLst>
  </p:cSld>
  <p:clrMapOvr>
    <a:masterClrMapping/>
  </p:clrMapOvr>
  <p:transition>
    <p:fade thruBlk="1"/>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443067C2-E9BA-CBFB-4D00-F28F83C257E0}"/>
              </a:ext>
            </a:extLst>
          </p:cNvPr>
          <p:cNvSpPr>
            <a:spLocks noGrp="1"/>
          </p:cNvSpPr>
          <p:nvPr>
            <p:ph type="title"/>
          </p:nvPr>
        </p:nvSpPr>
        <p:spPr>
          <a:xfrm>
            <a:off x="1981200" y="533400"/>
            <a:ext cx="8229600" cy="685800"/>
          </a:xfrm>
        </p:spPr>
        <p:txBody>
          <a:bodyPr/>
          <a:lstStyle/>
          <a:p>
            <a:pPr algn="ctr"/>
            <a:r>
              <a:rPr lang="en-US" altLang="en-US"/>
              <a:t>Variable Measurement</a:t>
            </a:r>
          </a:p>
        </p:txBody>
      </p:sp>
      <p:sp>
        <p:nvSpPr>
          <p:cNvPr id="30723" name="Content Placeholder 2">
            <a:extLst>
              <a:ext uri="{FF2B5EF4-FFF2-40B4-BE49-F238E27FC236}">
                <a16:creationId xmlns:a16="http://schemas.microsoft.com/office/drawing/2014/main" id="{E8C44817-F9FF-DEED-05DC-55130C91D48A}"/>
              </a:ext>
            </a:extLst>
          </p:cNvPr>
          <p:cNvSpPr>
            <a:spLocks noGrp="1"/>
          </p:cNvSpPr>
          <p:nvPr>
            <p:ph idx="1"/>
          </p:nvPr>
        </p:nvSpPr>
        <p:spPr>
          <a:xfrm>
            <a:off x="1981200" y="1384300"/>
            <a:ext cx="8229600" cy="5189538"/>
          </a:xfrm>
        </p:spPr>
        <p:txBody>
          <a:bodyPr/>
          <a:lstStyle/>
          <a:p>
            <a:r>
              <a:rPr lang="en-US" altLang="en-US"/>
              <a:t>Want the measure to be valid:  That it measures what it claims to measure</a:t>
            </a:r>
          </a:p>
          <a:p>
            <a:r>
              <a:rPr lang="en-US" altLang="en-US"/>
              <a:t>Want the measure to be reliable: That it is free from random errors that could occur at the time of measurement that would cause the recorded value to vary from one occasion to the next; to be inconsistent or unstable</a:t>
            </a:r>
          </a:p>
          <a:p>
            <a:r>
              <a:rPr lang="en-US" altLang="en-US"/>
              <a:t>Reliability of a measure at a single point in time is often measured by Cronbach’s alpha internal consistency reliability coefficient on a scale from 0 (not at all reliable) to 1 (perfectly reliable)</a:t>
            </a:r>
          </a:p>
        </p:txBody>
      </p:sp>
      <p:sp>
        <p:nvSpPr>
          <p:cNvPr id="30724" name="Slide Number Placeholder 3">
            <a:extLst>
              <a:ext uri="{FF2B5EF4-FFF2-40B4-BE49-F238E27FC236}">
                <a16:creationId xmlns:a16="http://schemas.microsoft.com/office/drawing/2014/main" id="{0A9554AC-3EC0-BFB9-FAD0-D694A9539D8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A97C98E-4BE5-4DA8-9CE4-7CA331E955AE}" type="slidenum">
              <a:rPr lang="en-US" altLang="en-US">
                <a:solidFill>
                  <a:srgbClr val="FFFFFF"/>
                </a:solidFill>
              </a:rPr>
              <a:pPr/>
              <a:t>348</a:t>
            </a:fld>
            <a:endParaRPr lang="en-US" altLang="en-US">
              <a:solidFill>
                <a:srgbClr val="FFFFFF"/>
              </a:solidFill>
            </a:endParaRPr>
          </a:p>
        </p:txBody>
      </p:sp>
    </p:spTree>
    <p:extLst>
      <p:ext uri="{BB962C8B-B14F-4D97-AF65-F5344CB8AC3E}">
        <p14:creationId xmlns:p14="http://schemas.microsoft.com/office/powerpoint/2010/main" val="3451562718"/>
      </p:ext>
    </p:extLst>
  </p:cSld>
  <p:clrMapOvr>
    <a:masterClrMapping/>
  </p:clrMapOvr>
  <p:transition>
    <p:fade thruBlk="1"/>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3FCE8398-5B89-1A53-02DD-F27815A08751}"/>
              </a:ext>
            </a:extLst>
          </p:cNvPr>
          <p:cNvSpPr>
            <a:spLocks noGrp="1"/>
          </p:cNvSpPr>
          <p:nvPr>
            <p:ph type="title"/>
          </p:nvPr>
        </p:nvSpPr>
        <p:spPr>
          <a:xfrm>
            <a:off x="1981200" y="368300"/>
            <a:ext cx="8229600" cy="927100"/>
          </a:xfrm>
        </p:spPr>
        <p:txBody>
          <a:bodyPr/>
          <a:lstStyle/>
          <a:p>
            <a:pPr algn="ctr"/>
            <a:r>
              <a:rPr lang="en-US" altLang="en-US"/>
              <a:t>More about Validity and Reliability</a:t>
            </a:r>
          </a:p>
        </p:txBody>
      </p:sp>
      <p:sp>
        <p:nvSpPr>
          <p:cNvPr id="3" name="Content Placeholder 2">
            <a:extLst>
              <a:ext uri="{FF2B5EF4-FFF2-40B4-BE49-F238E27FC236}">
                <a16:creationId xmlns:a16="http://schemas.microsoft.com/office/drawing/2014/main" id="{77E98F19-9A99-9348-A9EE-C6C4AADC7069}"/>
              </a:ext>
            </a:extLst>
          </p:cNvPr>
          <p:cNvSpPr>
            <a:spLocks noGrp="1"/>
          </p:cNvSpPr>
          <p:nvPr>
            <p:ph idx="1"/>
          </p:nvPr>
        </p:nvSpPr>
        <p:spPr>
          <a:xfrm>
            <a:off x="1981200" y="1371600"/>
            <a:ext cx="8229600" cy="5202238"/>
          </a:xfrm>
        </p:spPr>
        <p:txBody>
          <a:bodyPr/>
          <a:lstStyle/>
          <a:p>
            <a:pPr>
              <a:defRPr/>
            </a:pPr>
            <a:r>
              <a:rPr lang="en-US" dirty="0"/>
              <a:t>Measures may lack validity, yet be highly reliable as in a situation in which hair length is used to measure a person’s weight from one day to the next. </a:t>
            </a:r>
          </a:p>
          <a:p>
            <a:pPr marL="109537" indent="0">
              <a:buFont typeface="Georgia" panose="02040502050405020303" pitchFamily="18" charset="0"/>
              <a:buNone/>
              <a:defRPr/>
            </a:pPr>
            <a:endParaRPr lang="en-US" dirty="0"/>
          </a:p>
          <a:p>
            <a:pPr>
              <a:defRPr/>
            </a:pPr>
            <a:r>
              <a:rPr lang="en-US" dirty="0"/>
              <a:t>For traits that do not change naturally from time to time, an index of test-retest reliability may be used, but for traits that do change naturally from time to time (like mood), assessing the reliability of a measure at a single point in time would be more appropriate than using test-retest methods. </a:t>
            </a:r>
          </a:p>
        </p:txBody>
      </p:sp>
      <p:sp>
        <p:nvSpPr>
          <p:cNvPr id="31747" name="Slide Number Placeholder 3">
            <a:extLst>
              <a:ext uri="{FF2B5EF4-FFF2-40B4-BE49-F238E27FC236}">
                <a16:creationId xmlns:a16="http://schemas.microsoft.com/office/drawing/2014/main" id="{53B9A088-E368-4D42-7488-442EB16FB62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CED6DA-70DB-4003-873B-5A69DF301317}" type="slidenum">
              <a:rPr lang="en-US" altLang="en-US">
                <a:solidFill>
                  <a:srgbClr val="FFFFFF"/>
                </a:solidFill>
              </a:rPr>
              <a:pPr/>
              <a:t>349</a:t>
            </a:fld>
            <a:endParaRPr lang="en-US" altLang="en-US">
              <a:solidFill>
                <a:srgbClr val="FFFFFF"/>
              </a:solidFill>
            </a:endParaRPr>
          </a:p>
        </p:txBody>
      </p:sp>
    </p:spTree>
    <p:extLst>
      <p:ext uri="{BB962C8B-B14F-4D97-AF65-F5344CB8AC3E}">
        <p14:creationId xmlns:p14="http://schemas.microsoft.com/office/powerpoint/2010/main" val="2563953371"/>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9D549F-1B48-1A4B-A41B-CBDBF5FD62AE}"/>
              </a:ext>
            </a:extLst>
          </p:cNvPr>
          <p:cNvSpPr/>
          <p:nvPr/>
        </p:nvSpPr>
        <p:spPr>
          <a:xfrm>
            <a:off x="1828800" y="381001"/>
            <a:ext cx="8610600" cy="461963"/>
          </a:xfrm>
          <a:prstGeom prst="rect">
            <a:avLst/>
          </a:prstGeom>
        </p:spPr>
        <p:txBody>
          <a:bodyPr wrap="square">
            <a:spAutoFit/>
          </a:bodyPr>
          <a:lstStyle/>
          <a:p>
            <a:pPr eaLnBrk="1" hangingPunct="1">
              <a:defRPr/>
            </a:pPr>
            <a:r>
              <a:rPr lang="en-US" sz="2400" i="1" dirty="0">
                <a:effectLst>
                  <a:outerShdw blurRad="38100" dist="38100" dir="2700000" algn="tl">
                    <a:srgbClr val="FFFFFF"/>
                  </a:outerShdw>
                </a:effectLst>
                <a:latin typeface="+mj-lt"/>
                <a:cs typeface="Arial" charset="0"/>
              </a:rPr>
              <a:t>Example</a:t>
            </a:r>
            <a:r>
              <a:rPr lang="en-US" sz="2400" dirty="0">
                <a:effectLst>
                  <a:outerShdw blurRad="38100" dist="38100" dir="2700000" algn="tl">
                    <a:srgbClr val="FFFFFF"/>
                  </a:outerShdw>
                </a:effectLst>
                <a:latin typeface="+mj-lt"/>
                <a:cs typeface="Arial" charset="0"/>
              </a:rPr>
              <a:t>:  Stem-and-Leaf of average math SAT for the States data set</a:t>
            </a:r>
            <a:endParaRPr lang="en-US" sz="2400" dirty="0">
              <a:latin typeface="+mj-lt"/>
              <a:cs typeface="Arial" charset="0"/>
            </a:endParaRPr>
          </a:p>
        </p:txBody>
      </p:sp>
      <p:pic>
        <p:nvPicPr>
          <p:cNvPr id="40962" name="Picture 4" descr="Macintosh HD:Users:daphnaharel:Dropbox:Research:Statistics Using R Textbook:Statistics Using R 2018:Images to create 300 DPI from:Table 2.7.png">
            <a:extLst>
              <a:ext uri="{FF2B5EF4-FFF2-40B4-BE49-F238E27FC236}">
                <a16:creationId xmlns:a16="http://schemas.microsoft.com/office/drawing/2014/main" id="{683DD575-6315-E84A-6467-3BF50CF7C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990600"/>
            <a:ext cx="5029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07B7AA5-2C73-E742-A0E6-3B530170D5FE}"/>
              </a:ext>
            </a:extLst>
          </p:cNvPr>
          <p:cNvSpPr/>
          <p:nvPr/>
        </p:nvSpPr>
        <p:spPr>
          <a:xfrm>
            <a:off x="1981200" y="5029201"/>
            <a:ext cx="8001000" cy="1323975"/>
          </a:xfrm>
          <a:prstGeom prst="rect">
            <a:avLst/>
          </a:prstGeom>
        </p:spPr>
        <p:txBody>
          <a:bodyPr wrap="square">
            <a:spAutoFit/>
          </a:bodyPr>
          <a:lstStyle/>
          <a:p>
            <a:pPr>
              <a:spcBef>
                <a:spcPts val="0"/>
              </a:spcBef>
              <a:spcAft>
                <a:spcPts val="0"/>
              </a:spcAft>
              <a:defRPr/>
            </a:pPr>
            <a:r>
              <a:rPr lang="en-US" sz="2000" dirty="0">
                <a:solidFill>
                  <a:srgbClr val="000000"/>
                </a:solidFill>
                <a:latin typeface="+mj-lt"/>
                <a:ea typeface="SimSun" panose="02010600030101010101" pitchFamily="2" charset="-122"/>
                <a:cs typeface="Minion"/>
              </a:rPr>
              <a:t>The stem (the value to the left of |) represents the beginning digits of the values in the distribution. For example, 61 | 7 represents the value 617, the highest </a:t>
            </a:r>
            <a:r>
              <a:rPr lang="en-US" sz="2000" dirty="0" err="1">
                <a:solidFill>
                  <a:srgbClr val="000000"/>
                </a:solidFill>
                <a:latin typeface="+mj-lt"/>
                <a:ea typeface="SimSun" panose="02010600030101010101" pitchFamily="2" charset="-122"/>
                <a:cs typeface="Minion"/>
              </a:rPr>
              <a:t>satm</a:t>
            </a:r>
            <a:r>
              <a:rPr lang="en-US" sz="2000" dirty="0">
                <a:solidFill>
                  <a:srgbClr val="000000"/>
                </a:solidFill>
                <a:latin typeface="+mj-lt"/>
                <a:ea typeface="SimSun" panose="02010600030101010101" pitchFamily="2" charset="-122"/>
                <a:cs typeface="Minion"/>
              </a:rPr>
              <a:t> average of all 50 states. T</a:t>
            </a:r>
            <a:r>
              <a:rPr lang="en-US" dirty="0"/>
              <a:t>he code we used to create this graphic is </a:t>
            </a:r>
            <a:r>
              <a:rPr lang="en-US" b="1" dirty="0"/>
              <a:t>stem(</a:t>
            </a:r>
            <a:r>
              <a:rPr lang="en-US" b="1" dirty="0" err="1"/>
              <a:t>States$satm</a:t>
            </a:r>
            <a:r>
              <a:rPr lang="en-US" b="1" dirty="0"/>
              <a:t>, scale = 2)</a:t>
            </a:r>
            <a:r>
              <a:rPr lang="en-US" dirty="0"/>
              <a:t>. </a:t>
            </a:r>
            <a:endParaRPr lang="en-US" sz="2000" dirty="0">
              <a:solidFill>
                <a:srgbClr val="000000"/>
              </a:solidFill>
              <a:latin typeface="+mj-lt"/>
              <a:ea typeface="SimSun" panose="02010600030101010101" pitchFamily="2" charset="-122"/>
              <a:cs typeface="Minion"/>
            </a:endParaRPr>
          </a:p>
        </p:txBody>
      </p:sp>
    </p:spTree>
    <p:extLst>
      <p:ext uri="{BB962C8B-B14F-4D97-AF65-F5344CB8AC3E}">
        <p14:creationId xmlns:p14="http://schemas.microsoft.com/office/powerpoint/2010/main" val="1740098768"/>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A3B330A9-CD4D-D389-8473-9CCF61CA2FBD}"/>
              </a:ext>
            </a:extLst>
          </p:cNvPr>
          <p:cNvSpPr>
            <a:spLocks noGrp="1"/>
          </p:cNvSpPr>
          <p:nvPr>
            <p:ph type="title"/>
          </p:nvPr>
        </p:nvSpPr>
        <p:spPr>
          <a:xfrm>
            <a:off x="1981200" y="533400"/>
            <a:ext cx="8229600" cy="609600"/>
          </a:xfrm>
        </p:spPr>
        <p:txBody>
          <a:bodyPr/>
          <a:lstStyle/>
          <a:p>
            <a:pPr algn="ctr"/>
            <a:r>
              <a:rPr lang="en-US" altLang="en-US"/>
              <a:t>Types of Studies and Their Aims</a:t>
            </a:r>
          </a:p>
        </p:txBody>
      </p:sp>
      <p:sp>
        <p:nvSpPr>
          <p:cNvPr id="32770" name="Content Placeholder 2">
            <a:extLst>
              <a:ext uri="{FF2B5EF4-FFF2-40B4-BE49-F238E27FC236}">
                <a16:creationId xmlns:a16="http://schemas.microsoft.com/office/drawing/2014/main" id="{3656C71F-A603-B06E-951E-69AED5D26B48}"/>
              </a:ext>
            </a:extLst>
          </p:cNvPr>
          <p:cNvSpPr>
            <a:spLocks noGrp="1"/>
          </p:cNvSpPr>
          <p:nvPr>
            <p:ph idx="1"/>
          </p:nvPr>
        </p:nvSpPr>
        <p:spPr>
          <a:xfrm>
            <a:off x="1981200" y="1143000"/>
            <a:ext cx="8382000" cy="5715000"/>
          </a:xfrm>
        </p:spPr>
        <p:txBody>
          <a:bodyPr/>
          <a:lstStyle/>
          <a:p>
            <a:r>
              <a:rPr lang="en-US" altLang="en-US" i="1"/>
              <a:t>Descriptive study </a:t>
            </a:r>
            <a:r>
              <a:rPr lang="en-US" altLang="en-US"/>
              <a:t>– Used to describe the way things are. E.g., “How much do male and female college freshmen weigh?”</a:t>
            </a:r>
          </a:p>
          <a:p>
            <a:r>
              <a:rPr lang="en-US" altLang="en-US" i="1"/>
              <a:t>Relational study </a:t>
            </a:r>
            <a:r>
              <a:rPr lang="en-US" altLang="en-US"/>
              <a:t>– Used to determine if and how two or more things are related. E.g., “Is there a relationship between gender and weight considering the population of male and female college freshmen?”</a:t>
            </a:r>
          </a:p>
          <a:p>
            <a:r>
              <a:rPr lang="en-US" altLang="en-US" i="1"/>
              <a:t>Causal study </a:t>
            </a:r>
            <a:r>
              <a:rPr lang="en-US" altLang="en-US"/>
              <a:t>– Used to determine if two or more things are causally related -- if changing the value on one variable results in a predictable change in another variable. E.g., “Does Diet A cause weight loss in college freshmen?”</a:t>
            </a:r>
          </a:p>
        </p:txBody>
      </p:sp>
      <p:sp>
        <p:nvSpPr>
          <p:cNvPr id="32771" name="Slide Number Placeholder 3">
            <a:extLst>
              <a:ext uri="{FF2B5EF4-FFF2-40B4-BE49-F238E27FC236}">
                <a16:creationId xmlns:a16="http://schemas.microsoft.com/office/drawing/2014/main" id="{9692C4EB-3C2F-FBFB-3FA4-3C793C4404D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34AB78-AFFD-4E90-887B-4030BBF0E5D0}" type="slidenum">
              <a:rPr lang="en-US" altLang="en-US">
                <a:solidFill>
                  <a:srgbClr val="FFFFFF"/>
                </a:solidFill>
              </a:rPr>
              <a:pPr/>
              <a:t>350</a:t>
            </a:fld>
            <a:endParaRPr lang="en-US" altLang="en-US">
              <a:solidFill>
                <a:srgbClr val="FFFFFF"/>
              </a:solidFill>
            </a:endParaRPr>
          </a:p>
        </p:txBody>
      </p:sp>
    </p:spTree>
    <p:extLst>
      <p:ext uri="{BB962C8B-B14F-4D97-AF65-F5344CB8AC3E}">
        <p14:creationId xmlns:p14="http://schemas.microsoft.com/office/powerpoint/2010/main" val="2068712399"/>
      </p:ext>
    </p:extLst>
  </p:cSld>
  <p:clrMapOvr>
    <a:masterClrMapping/>
  </p:clrMapOvr>
  <p:transition>
    <p:fade thruBlk="1"/>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A51E0FF4-1C64-073D-223D-857BEC6BC5C9}"/>
              </a:ext>
            </a:extLst>
          </p:cNvPr>
          <p:cNvSpPr>
            <a:spLocks noGrp="1"/>
          </p:cNvSpPr>
          <p:nvPr>
            <p:ph type="title"/>
          </p:nvPr>
        </p:nvSpPr>
        <p:spPr>
          <a:xfrm>
            <a:off x="1981200" y="457200"/>
            <a:ext cx="8229600" cy="762000"/>
          </a:xfrm>
        </p:spPr>
        <p:txBody>
          <a:bodyPr/>
          <a:lstStyle/>
          <a:p>
            <a:pPr algn="ctr"/>
            <a:r>
              <a:rPr lang="en-US" altLang="en-US"/>
              <a:t>More on Causal Studies</a:t>
            </a:r>
          </a:p>
        </p:txBody>
      </p:sp>
      <p:sp>
        <p:nvSpPr>
          <p:cNvPr id="3" name="Content Placeholder 2">
            <a:extLst>
              <a:ext uri="{FF2B5EF4-FFF2-40B4-BE49-F238E27FC236}">
                <a16:creationId xmlns:a16="http://schemas.microsoft.com/office/drawing/2014/main" id="{FB0DBC64-D85B-2342-A3AD-B207FA85A839}"/>
              </a:ext>
            </a:extLst>
          </p:cNvPr>
          <p:cNvSpPr>
            <a:spLocks noGrp="1"/>
          </p:cNvSpPr>
          <p:nvPr>
            <p:ph idx="1"/>
          </p:nvPr>
        </p:nvSpPr>
        <p:spPr>
          <a:xfrm>
            <a:off x="1676400" y="1219200"/>
            <a:ext cx="8783638" cy="5430838"/>
          </a:xfrm>
        </p:spPr>
        <p:txBody>
          <a:bodyPr/>
          <a:lstStyle/>
          <a:p>
            <a:pPr marL="109537" indent="0">
              <a:buFont typeface="Georgia" panose="02040502050405020303" pitchFamily="18" charset="0"/>
              <a:buNone/>
              <a:defRPr/>
            </a:pPr>
            <a:r>
              <a:rPr lang="en-US" dirty="0"/>
              <a:t>To be able to claim that variable X causes variable Y:</a:t>
            </a:r>
          </a:p>
          <a:p>
            <a:pPr>
              <a:defRPr/>
            </a:pPr>
            <a:r>
              <a:rPr lang="en-US" dirty="0"/>
              <a:t>X must be correlated with Y (Those on Diet A weigh less than those not on Diet A after some time period)</a:t>
            </a:r>
          </a:p>
          <a:p>
            <a:pPr>
              <a:defRPr/>
            </a:pPr>
            <a:r>
              <a:rPr lang="en-US" dirty="0"/>
              <a:t>X must precede Y in time (Weight loss occurred only after eating according to Diet A) </a:t>
            </a:r>
          </a:p>
          <a:p>
            <a:pPr>
              <a:defRPr/>
            </a:pPr>
            <a:r>
              <a:rPr lang="en-US" dirty="0"/>
              <a:t>There must be no alternative plausible explanation for the observed X-Y relationship; that is, the X-Y relationship must not be attributable to any other variable not included in the study (Those who ate according to Diet A did not also exercise more because if they did, the increased exercise could be the real reason for their weight loss rather than Diet A.)</a:t>
            </a:r>
          </a:p>
        </p:txBody>
      </p:sp>
      <p:sp>
        <p:nvSpPr>
          <p:cNvPr id="34819" name="Slide Number Placeholder 3">
            <a:extLst>
              <a:ext uri="{FF2B5EF4-FFF2-40B4-BE49-F238E27FC236}">
                <a16:creationId xmlns:a16="http://schemas.microsoft.com/office/drawing/2014/main" id="{35558692-AE96-8950-0F1F-06A1CC0B473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D580F4E-810B-4B1D-8161-C43160E745A0}" type="slidenum">
              <a:rPr lang="en-US" altLang="en-US">
                <a:solidFill>
                  <a:srgbClr val="FFFFFF"/>
                </a:solidFill>
              </a:rPr>
              <a:pPr/>
              <a:t>351</a:t>
            </a:fld>
            <a:endParaRPr lang="en-US" altLang="en-US">
              <a:solidFill>
                <a:srgbClr val="FFFFFF"/>
              </a:solidFill>
            </a:endParaRPr>
          </a:p>
        </p:txBody>
      </p:sp>
    </p:spTree>
    <p:extLst>
      <p:ext uri="{BB962C8B-B14F-4D97-AF65-F5344CB8AC3E}">
        <p14:creationId xmlns:p14="http://schemas.microsoft.com/office/powerpoint/2010/main" val="3971124788"/>
      </p:ext>
    </p:extLst>
  </p:cSld>
  <p:clrMapOvr>
    <a:masterClrMapping/>
  </p:clrMapOvr>
  <p:transition>
    <p:fade thruBlk="1"/>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6AB2716-B6D9-A56C-672D-0690C7571370}"/>
              </a:ext>
            </a:extLst>
          </p:cNvPr>
          <p:cNvSpPr>
            <a:spLocks noGrp="1"/>
          </p:cNvSpPr>
          <p:nvPr>
            <p:ph type="title"/>
          </p:nvPr>
        </p:nvSpPr>
        <p:spPr>
          <a:xfrm>
            <a:off x="1981200" y="685800"/>
            <a:ext cx="8229600" cy="762000"/>
          </a:xfrm>
        </p:spPr>
        <p:txBody>
          <a:bodyPr/>
          <a:lstStyle/>
          <a:p>
            <a:pPr algn="ctr"/>
            <a:r>
              <a:rPr lang="en-US" altLang="en-US"/>
              <a:t>Example from the Text:  </a:t>
            </a:r>
            <a:r>
              <a:rPr lang="en-US" altLang="en-US" i="1"/>
              <a:t>Injustices at Work May Harm Men’s Hearts</a:t>
            </a:r>
            <a:endParaRPr lang="en-US" altLang="en-US"/>
          </a:p>
        </p:txBody>
      </p:sp>
      <p:sp>
        <p:nvSpPr>
          <p:cNvPr id="3" name="Content Placeholder 2">
            <a:extLst>
              <a:ext uri="{FF2B5EF4-FFF2-40B4-BE49-F238E27FC236}">
                <a16:creationId xmlns:a16="http://schemas.microsoft.com/office/drawing/2014/main" id="{837880FC-43E4-3B47-9A1A-DC2966C52389}"/>
              </a:ext>
            </a:extLst>
          </p:cNvPr>
          <p:cNvSpPr>
            <a:spLocks noGrp="1"/>
          </p:cNvSpPr>
          <p:nvPr>
            <p:ph idx="1"/>
          </p:nvPr>
        </p:nvSpPr>
        <p:spPr>
          <a:xfrm>
            <a:off x="1828800" y="1752600"/>
            <a:ext cx="8631238" cy="4821238"/>
          </a:xfrm>
        </p:spPr>
        <p:txBody>
          <a:bodyPr/>
          <a:lstStyle/>
          <a:p>
            <a:pPr>
              <a:defRPr/>
            </a:pPr>
            <a:r>
              <a:rPr lang="en-US" dirty="0"/>
              <a:t>Based on men’s responses to a survey about  </a:t>
            </a:r>
          </a:p>
          <a:p>
            <a:pPr marL="109537" indent="0">
              <a:buFont typeface="Georgia" panose="02040502050405020303" pitchFamily="18" charset="0"/>
              <a:buNone/>
              <a:defRPr/>
            </a:pPr>
            <a:r>
              <a:rPr lang="en-US" dirty="0"/>
              <a:t>   perceived justice at work as well as on data on </a:t>
            </a:r>
          </a:p>
          <a:p>
            <a:pPr marL="109537" indent="0">
              <a:buFont typeface="Georgia" panose="02040502050405020303" pitchFamily="18" charset="0"/>
              <a:buNone/>
              <a:defRPr/>
            </a:pPr>
            <a:r>
              <a:rPr lang="en-US" dirty="0"/>
              <a:t>   whether or not these men showed incidence of</a:t>
            </a:r>
          </a:p>
          <a:p>
            <a:pPr marL="109537" indent="0">
              <a:buFont typeface="Georgia" panose="02040502050405020303" pitchFamily="18" charset="0"/>
              <a:buNone/>
              <a:defRPr/>
            </a:pPr>
            <a:r>
              <a:rPr lang="en-US" dirty="0"/>
              <a:t>   coronary heart disease (CHD), the authors found</a:t>
            </a:r>
          </a:p>
          <a:p>
            <a:pPr marL="109537" indent="0">
              <a:buFont typeface="Georgia" panose="02040502050405020303" pitchFamily="18" charset="0"/>
              <a:buNone/>
              <a:defRPr/>
            </a:pPr>
            <a:r>
              <a:rPr lang="en-US" dirty="0"/>
              <a:t>   that those who perceived a high level of justice at</a:t>
            </a:r>
          </a:p>
          <a:p>
            <a:pPr marL="109537" indent="0">
              <a:buFont typeface="Georgia" panose="02040502050405020303" pitchFamily="18" charset="0"/>
              <a:buNone/>
              <a:defRPr/>
            </a:pPr>
            <a:r>
              <a:rPr lang="en-US" dirty="0"/>
              <a:t>   work showed evidence of CHD at 70% of the rate of</a:t>
            </a:r>
          </a:p>
          <a:p>
            <a:pPr marL="109537" indent="0">
              <a:buFont typeface="Georgia" panose="02040502050405020303" pitchFamily="18" charset="0"/>
              <a:buNone/>
              <a:defRPr/>
            </a:pPr>
            <a:r>
              <a:rPr lang="en-US" dirty="0"/>
              <a:t>   those who did not.</a:t>
            </a:r>
          </a:p>
          <a:p>
            <a:pPr marL="109537" indent="0">
              <a:buFont typeface="Georgia" panose="02040502050405020303" pitchFamily="18" charset="0"/>
              <a:buNone/>
              <a:defRPr/>
            </a:pPr>
            <a:endParaRPr lang="en-US" dirty="0"/>
          </a:p>
          <a:p>
            <a:pPr>
              <a:defRPr/>
            </a:pPr>
            <a:r>
              <a:rPr lang="en-US" dirty="0"/>
              <a:t>Can the authors conclude with authority that being treated unfairly at work may cause heart problems? </a:t>
            </a:r>
          </a:p>
          <a:p>
            <a:pPr marL="109537" indent="0">
              <a:buFont typeface="Georgia" panose="02040502050405020303" pitchFamily="18" charset="0"/>
              <a:buNone/>
              <a:defRPr/>
            </a:pPr>
            <a:r>
              <a:rPr lang="en-US" dirty="0"/>
              <a:t>  </a:t>
            </a:r>
          </a:p>
        </p:txBody>
      </p:sp>
      <p:sp>
        <p:nvSpPr>
          <p:cNvPr id="35843" name="Slide Number Placeholder 3">
            <a:extLst>
              <a:ext uri="{FF2B5EF4-FFF2-40B4-BE49-F238E27FC236}">
                <a16:creationId xmlns:a16="http://schemas.microsoft.com/office/drawing/2014/main" id="{6EAAA454-39C4-45D8-4971-2C02291A012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A762CF9-86AF-452C-B70F-097D0000E884}" type="slidenum">
              <a:rPr lang="en-US" altLang="en-US">
                <a:solidFill>
                  <a:srgbClr val="FFFFFF"/>
                </a:solidFill>
              </a:rPr>
              <a:pPr/>
              <a:t>352</a:t>
            </a:fld>
            <a:endParaRPr lang="en-US" altLang="en-US">
              <a:solidFill>
                <a:srgbClr val="FFFFFF"/>
              </a:solidFill>
            </a:endParaRPr>
          </a:p>
        </p:txBody>
      </p:sp>
    </p:spTree>
    <p:extLst>
      <p:ext uri="{BB962C8B-B14F-4D97-AF65-F5344CB8AC3E}">
        <p14:creationId xmlns:p14="http://schemas.microsoft.com/office/powerpoint/2010/main" val="622061312"/>
      </p:ext>
    </p:extLst>
  </p:cSld>
  <p:clrMapOvr>
    <a:masterClrMapping/>
  </p:clrMapOvr>
  <p:transition>
    <p:fade thruBlk="1"/>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7DD39F74-79FD-2AE4-4B85-2C4DE554EECD}"/>
              </a:ext>
            </a:extLst>
          </p:cNvPr>
          <p:cNvSpPr>
            <a:spLocks noGrp="1"/>
          </p:cNvSpPr>
          <p:nvPr>
            <p:ph type="title"/>
          </p:nvPr>
        </p:nvSpPr>
        <p:spPr>
          <a:xfrm>
            <a:off x="1981200" y="685800"/>
            <a:ext cx="8229600" cy="1066800"/>
          </a:xfrm>
        </p:spPr>
        <p:txBody>
          <a:bodyPr/>
          <a:lstStyle/>
          <a:p>
            <a:pPr algn="ctr"/>
            <a:r>
              <a:rPr lang="en-US" altLang="en-US"/>
              <a:t>Example from the Text:  </a:t>
            </a:r>
            <a:r>
              <a:rPr lang="en-US" altLang="en-US" i="1"/>
              <a:t>Injustices at Work May Harm Men’s Hearts</a:t>
            </a:r>
            <a:endParaRPr lang="en-US" altLang="en-US"/>
          </a:p>
        </p:txBody>
      </p:sp>
      <p:sp>
        <p:nvSpPr>
          <p:cNvPr id="36866" name="Content Placeholder 2">
            <a:extLst>
              <a:ext uri="{FF2B5EF4-FFF2-40B4-BE49-F238E27FC236}">
                <a16:creationId xmlns:a16="http://schemas.microsoft.com/office/drawing/2014/main" id="{C56C719C-A807-3E8A-5685-AC962C18FFB0}"/>
              </a:ext>
            </a:extLst>
          </p:cNvPr>
          <p:cNvSpPr>
            <a:spLocks noGrp="1"/>
          </p:cNvSpPr>
          <p:nvPr>
            <p:ph idx="1"/>
          </p:nvPr>
        </p:nvSpPr>
        <p:spPr>
          <a:xfrm>
            <a:off x="1676400" y="1981200"/>
            <a:ext cx="8783638" cy="4592638"/>
          </a:xfrm>
        </p:spPr>
        <p:txBody>
          <a:bodyPr/>
          <a:lstStyle/>
          <a:p>
            <a:r>
              <a:rPr lang="en-US" altLang="en-US"/>
              <a:t>An important question: Are the two groups balanced on all covariates related to incidence of CHD?</a:t>
            </a:r>
          </a:p>
          <a:p>
            <a:r>
              <a:rPr lang="en-US" altLang="en-US"/>
              <a:t>According to the authors, the group who believed they were treated fairly were older, more likely to be married, have a higher education level, higher employment grade, and lower BMI [Body Mass Index] compared to those who believed they were treated unfairly.  </a:t>
            </a:r>
          </a:p>
          <a:p>
            <a:r>
              <a:rPr lang="en-US" altLang="en-US"/>
              <a:t>Even after the authors controlled for these and other variables, the relationship was still found to exist.</a:t>
            </a:r>
          </a:p>
        </p:txBody>
      </p:sp>
      <p:sp>
        <p:nvSpPr>
          <p:cNvPr id="36867" name="Slide Number Placeholder 3">
            <a:extLst>
              <a:ext uri="{FF2B5EF4-FFF2-40B4-BE49-F238E27FC236}">
                <a16:creationId xmlns:a16="http://schemas.microsoft.com/office/drawing/2014/main" id="{4EEDEAAF-6CF3-9ABF-693C-99937F2A4F4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21E37D-C51E-4660-8202-3D73AF57BB9C}" type="slidenum">
              <a:rPr lang="en-US" altLang="en-US">
                <a:solidFill>
                  <a:srgbClr val="FFFFFF"/>
                </a:solidFill>
              </a:rPr>
              <a:pPr/>
              <a:t>353</a:t>
            </a:fld>
            <a:endParaRPr lang="en-US" altLang="en-US">
              <a:solidFill>
                <a:srgbClr val="FFFFFF"/>
              </a:solidFill>
            </a:endParaRPr>
          </a:p>
        </p:txBody>
      </p:sp>
    </p:spTree>
    <p:extLst>
      <p:ext uri="{BB962C8B-B14F-4D97-AF65-F5344CB8AC3E}">
        <p14:creationId xmlns:p14="http://schemas.microsoft.com/office/powerpoint/2010/main" val="2311928087"/>
      </p:ext>
    </p:extLst>
  </p:cSld>
  <p:clrMapOvr>
    <a:masterClrMapping/>
  </p:clrMapOvr>
  <p:transition>
    <p:fade thruBlk="1"/>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7D28DF59-19E4-A614-90A4-100C02BD2206}"/>
              </a:ext>
            </a:extLst>
          </p:cNvPr>
          <p:cNvSpPr>
            <a:spLocks noGrp="1"/>
          </p:cNvSpPr>
          <p:nvPr>
            <p:ph type="title"/>
          </p:nvPr>
        </p:nvSpPr>
        <p:spPr>
          <a:xfrm>
            <a:off x="1981200" y="609600"/>
            <a:ext cx="8229600" cy="838200"/>
          </a:xfrm>
        </p:spPr>
        <p:txBody>
          <a:bodyPr/>
          <a:lstStyle/>
          <a:p>
            <a:pPr algn="ctr"/>
            <a:r>
              <a:rPr lang="en-US" altLang="en-US" sz="3600"/>
              <a:t>Example from the Text:  </a:t>
            </a:r>
            <a:r>
              <a:rPr lang="en-US" altLang="en-US" sz="3600" i="1"/>
              <a:t>Injustices at Work May Harm Men’s Hearts</a:t>
            </a:r>
            <a:endParaRPr lang="en-US" altLang="en-US" sz="3600"/>
          </a:p>
        </p:txBody>
      </p:sp>
      <p:sp>
        <p:nvSpPr>
          <p:cNvPr id="37890" name="Content Placeholder 2">
            <a:extLst>
              <a:ext uri="{FF2B5EF4-FFF2-40B4-BE49-F238E27FC236}">
                <a16:creationId xmlns:a16="http://schemas.microsoft.com/office/drawing/2014/main" id="{ED3E2EE7-DE96-6448-A80C-FBB9692C8C16}"/>
              </a:ext>
            </a:extLst>
          </p:cNvPr>
          <p:cNvSpPr>
            <a:spLocks noGrp="1"/>
          </p:cNvSpPr>
          <p:nvPr>
            <p:ph idx="1"/>
          </p:nvPr>
        </p:nvSpPr>
        <p:spPr>
          <a:xfrm>
            <a:off x="1981200" y="1752600"/>
            <a:ext cx="8229600" cy="4821238"/>
          </a:xfrm>
        </p:spPr>
        <p:txBody>
          <a:bodyPr/>
          <a:lstStyle/>
          <a:p>
            <a:r>
              <a:rPr lang="en-US" altLang="en-US" i="1"/>
              <a:t>Another important question: </a:t>
            </a:r>
            <a:r>
              <a:rPr lang="en-US" altLang="en-US"/>
              <a:t>Could the imbalance in the two groups on several variables be the true cause of the noted difference in CHD, rather than the difference in perceived levels of justice?</a:t>
            </a:r>
          </a:p>
          <a:p>
            <a:r>
              <a:rPr lang="en-US" altLang="en-US"/>
              <a:t>I.e., could these other variables on which the two groups differ be the ones that are the real reasons for the observed increase in CHD by those who perceived the workplace to be unfair?</a:t>
            </a:r>
          </a:p>
          <a:p>
            <a:r>
              <a:rPr lang="en-US" altLang="en-US"/>
              <a:t>As a result, could the causal conclusion that injustices at work may harm men’s hearts be unjustified?</a:t>
            </a:r>
          </a:p>
          <a:p>
            <a:endParaRPr lang="en-US" altLang="en-US"/>
          </a:p>
          <a:p>
            <a:endParaRPr lang="en-US" altLang="en-US"/>
          </a:p>
        </p:txBody>
      </p:sp>
      <p:sp>
        <p:nvSpPr>
          <p:cNvPr id="37891" name="Slide Number Placeholder 3">
            <a:extLst>
              <a:ext uri="{FF2B5EF4-FFF2-40B4-BE49-F238E27FC236}">
                <a16:creationId xmlns:a16="http://schemas.microsoft.com/office/drawing/2014/main" id="{82BBC3EC-4CDA-98BA-B94C-CE430B03387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719FFB-A9AA-41DB-B564-28509A4DBE5D}" type="slidenum">
              <a:rPr lang="en-US" altLang="en-US">
                <a:solidFill>
                  <a:srgbClr val="FFFFFF"/>
                </a:solidFill>
              </a:rPr>
              <a:pPr/>
              <a:t>354</a:t>
            </a:fld>
            <a:endParaRPr lang="en-US" altLang="en-US">
              <a:solidFill>
                <a:srgbClr val="FFFFFF"/>
              </a:solidFill>
            </a:endParaRPr>
          </a:p>
        </p:txBody>
      </p:sp>
    </p:spTree>
    <p:extLst>
      <p:ext uri="{BB962C8B-B14F-4D97-AF65-F5344CB8AC3E}">
        <p14:creationId xmlns:p14="http://schemas.microsoft.com/office/powerpoint/2010/main" val="2131700381"/>
      </p:ext>
    </p:extLst>
  </p:cSld>
  <p:clrMapOvr>
    <a:masterClrMapping/>
  </p:clrMapOvr>
  <p:transition>
    <p:fade thruBlk="1"/>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4E3F2945-E6EA-887F-68BA-1C024A7394F7}"/>
              </a:ext>
            </a:extLst>
          </p:cNvPr>
          <p:cNvSpPr>
            <a:spLocks noGrp="1"/>
          </p:cNvSpPr>
          <p:nvPr>
            <p:ph type="title"/>
          </p:nvPr>
        </p:nvSpPr>
        <p:spPr>
          <a:xfrm>
            <a:off x="1981200" y="457200"/>
            <a:ext cx="8229600" cy="1295400"/>
          </a:xfrm>
        </p:spPr>
        <p:txBody>
          <a:bodyPr/>
          <a:lstStyle/>
          <a:p>
            <a:pPr algn="ctr"/>
            <a:r>
              <a:rPr lang="en-US" altLang="en-US" sz="3600"/>
              <a:t>Example from the Text:  </a:t>
            </a:r>
            <a:r>
              <a:rPr lang="en-US" altLang="en-US" sz="3600" i="1"/>
              <a:t>Injustices at Work May Harm Men’s Hearts</a:t>
            </a:r>
            <a:endParaRPr lang="en-US" altLang="en-US" sz="3600"/>
          </a:p>
        </p:txBody>
      </p:sp>
      <p:sp>
        <p:nvSpPr>
          <p:cNvPr id="3" name="Content Placeholder 2">
            <a:extLst>
              <a:ext uri="{FF2B5EF4-FFF2-40B4-BE49-F238E27FC236}">
                <a16:creationId xmlns:a16="http://schemas.microsoft.com/office/drawing/2014/main" id="{124DD703-3F92-0542-A6A4-890E27D0E12D}"/>
              </a:ext>
            </a:extLst>
          </p:cNvPr>
          <p:cNvSpPr>
            <a:spLocks noGrp="1"/>
          </p:cNvSpPr>
          <p:nvPr>
            <p:ph idx="1"/>
          </p:nvPr>
        </p:nvSpPr>
        <p:spPr>
          <a:xfrm>
            <a:off x="1981200" y="1841500"/>
            <a:ext cx="8478838" cy="4732338"/>
          </a:xfrm>
        </p:spPr>
        <p:txBody>
          <a:bodyPr/>
          <a:lstStyle/>
          <a:p>
            <a:pPr>
              <a:defRPr/>
            </a:pPr>
            <a:r>
              <a:rPr lang="en-US" dirty="0"/>
              <a:t>Contributing problem: Study is observational and not a randomized control (a true experiment).</a:t>
            </a:r>
          </a:p>
          <a:p>
            <a:pPr>
              <a:defRPr/>
            </a:pPr>
            <a:r>
              <a:rPr lang="en-US" dirty="0"/>
              <a:t>In an observational study, individuals merely are observed and data are collected on an outcome (or outcomes) of interest. </a:t>
            </a:r>
          </a:p>
          <a:p>
            <a:pPr marL="109537" indent="0">
              <a:buFont typeface="Georgia" panose="02040502050405020303" pitchFamily="18" charset="0"/>
              <a:buNone/>
              <a:defRPr/>
            </a:pPr>
            <a:endParaRPr lang="en-US" dirty="0"/>
          </a:p>
          <a:p>
            <a:pPr>
              <a:defRPr/>
            </a:pPr>
            <a:r>
              <a:rPr lang="en-US" dirty="0"/>
              <a:t>In this study, a survey was used to collect data on men’s perceptions of being treated fairly at work and other data were used to obtain evidence of CHD. </a:t>
            </a:r>
          </a:p>
          <a:p>
            <a:pPr>
              <a:defRPr/>
            </a:pPr>
            <a:endParaRPr lang="en-US" dirty="0"/>
          </a:p>
        </p:txBody>
      </p:sp>
      <p:sp>
        <p:nvSpPr>
          <p:cNvPr id="38915" name="Slide Number Placeholder 3">
            <a:extLst>
              <a:ext uri="{FF2B5EF4-FFF2-40B4-BE49-F238E27FC236}">
                <a16:creationId xmlns:a16="http://schemas.microsoft.com/office/drawing/2014/main" id="{1AEDDA5D-49A0-8BCC-C9EA-EE732942FC1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155745-F156-4476-B45A-3E94D63CE30F}" type="slidenum">
              <a:rPr lang="en-US" altLang="en-US">
                <a:solidFill>
                  <a:srgbClr val="FFFFFF"/>
                </a:solidFill>
              </a:rPr>
              <a:pPr/>
              <a:t>355</a:t>
            </a:fld>
            <a:endParaRPr lang="en-US" altLang="en-US">
              <a:solidFill>
                <a:srgbClr val="FFFFFF"/>
              </a:solidFill>
            </a:endParaRPr>
          </a:p>
        </p:txBody>
      </p:sp>
    </p:spTree>
    <p:extLst>
      <p:ext uri="{BB962C8B-B14F-4D97-AF65-F5344CB8AC3E}">
        <p14:creationId xmlns:p14="http://schemas.microsoft.com/office/powerpoint/2010/main" val="3574238126"/>
      </p:ext>
    </p:extLst>
  </p:cSld>
  <p:clrMapOvr>
    <a:masterClrMapping/>
  </p:clrMapOvr>
  <p:transition>
    <p:fade thruBlk="1"/>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BEB179D8-3DDC-BC50-E434-F43008BC48D6}"/>
              </a:ext>
            </a:extLst>
          </p:cNvPr>
          <p:cNvSpPr>
            <a:spLocks noGrp="1"/>
          </p:cNvSpPr>
          <p:nvPr>
            <p:ph type="title"/>
          </p:nvPr>
        </p:nvSpPr>
        <p:spPr>
          <a:xfrm>
            <a:off x="1676400" y="457200"/>
            <a:ext cx="8991600" cy="685800"/>
          </a:xfrm>
        </p:spPr>
        <p:txBody>
          <a:bodyPr/>
          <a:lstStyle/>
          <a:p>
            <a:pPr algn="ctr"/>
            <a:r>
              <a:rPr lang="en-US" altLang="en-US"/>
              <a:t>Observational Studies and Intact Groups</a:t>
            </a:r>
          </a:p>
        </p:txBody>
      </p:sp>
      <p:sp>
        <p:nvSpPr>
          <p:cNvPr id="39938" name="Content Placeholder 2">
            <a:extLst>
              <a:ext uri="{FF2B5EF4-FFF2-40B4-BE49-F238E27FC236}">
                <a16:creationId xmlns:a16="http://schemas.microsoft.com/office/drawing/2014/main" id="{DE8E8FF5-3BC0-F9D9-6342-95D524842C22}"/>
              </a:ext>
            </a:extLst>
          </p:cNvPr>
          <p:cNvSpPr>
            <a:spLocks noGrp="1"/>
          </p:cNvSpPr>
          <p:nvPr>
            <p:ph idx="1"/>
          </p:nvPr>
        </p:nvSpPr>
        <p:spPr>
          <a:xfrm>
            <a:off x="1828800" y="1295400"/>
            <a:ext cx="8382000" cy="5278438"/>
          </a:xfrm>
        </p:spPr>
        <p:txBody>
          <a:bodyPr/>
          <a:lstStyle/>
          <a:p>
            <a:r>
              <a:rPr lang="en-US" altLang="en-US" i="1"/>
              <a:t>Intact groups </a:t>
            </a:r>
            <a:r>
              <a:rPr lang="en-US" altLang="en-US"/>
              <a:t>were used, formed merely by their scores on the survey.  </a:t>
            </a:r>
          </a:p>
          <a:p>
            <a:r>
              <a:rPr lang="en-US" altLang="en-US"/>
              <a:t>The </a:t>
            </a:r>
            <a:r>
              <a:rPr lang="en-US" altLang="en-US" i="1"/>
              <a:t>treatment</a:t>
            </a:r>
            <a:r>
              <a:rPr lang="en-US" altLang="en-US"/>
              <a:t> group was comprised of those who were observed to perceive a high level of justice at work. </a:t>
            </a:r>
          </a:p>
          <a:p>
            <a:r>
              <a:rPr lang="en-US" altLang="en-US"/>
              <a:t>The </a:t>
            </a:r>
            <a:r>
              <a:rPr lang="en-US" altLang="en-US" i="1"/>
              <a:t>comparison</a:t>
            </a:r>
            <a:r>
              <a:rPr lang="en-US" altLang="en-US"/>
              <a:t> or </a:t>
            </a:r>
            <a:r>
              <a:rPr lang="en-US" altLang="en-US" i="1"/>
              <a:t>control</a:t>
            </a:r>
            <a:r>
              <a:rPr lang="en-US" altLang="en-US"/>
              <a:t> group was comprised of those who were observed to perceive a low or moderate level of justice at work.</a:t>
            </a:r>
          </a:p>
          <a:p>
            <a:r>
              <a:rPr lang="en-US" altLang="en-US"/>
              <a:t>No treatment was administered; therefore, no treatment and control group was formed at the outset of the study. </a:t>
            </a:r>
          </a:p>
        </p:txBody>
      </p:sp>
      <p:sp>
        <p:nvSpPr>
          <p:cNvPr id="39939" name="Slide Number Placeholder 3">
            <a:extLst>
              <a:ext uri="{FF2B5EF4-FFF2-40B4-BE49-F238E27FC236}">
                <a16:creationId xmlns:a16="http://schemas.microsoft.com/office/drawing/2014/main" id="{CC38F127-EB1A-EB9D-A946-5D85EC7839B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A651D3D-DF53-4D96-B0CE-AC16821599D7}" type="slidenum">
              <a:rPr lang="en-US" altLang="en-US">
                <a:solidFill>
                  <a:srgbClr val="FFFFFF"/>
                </a:solidFill>
              </a:rPr>
              <a:pPr/>
              <a:t>356</a:t>
            </a:fld>
            <a:endParaRPr lang="en-US" altLang="en-US">
              <a:solidFill>
                <a:srgbClr val="FFFFFF"/>
              </a:solidFill>
            </a:endParaRPr>
          </a:p>
        </p:txBody>
      </p:sp>
    </p:spTree>
    <p:extLst>
      <p:ext uri="{BB962C8B-B14F-4D97-AF65-F5344CB8AC3E}">
        <p14:creationId xmlns:p14="http://schemas.microsoft.com/office/powerpoint/2010/main" val="3417499379"/>
      </p:ext>
    </p:extLst>
  </p:cSld>
  <p:clrMapOvr>
    <a:masterClrMapping/>
  </p:clrMapOvr>
  <p:transition>
    <p:fade thruBlk="1"/>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0BEFFBAC-5329-1568-130B-E604EBB540CC}"/>
              </a:ext>
            </a:extLst>
          </p:cNvPr>
          <p:cNvSpPr>
            <a:spLocks noGrp="1"/>
          </p:cNvSpPr>
          <p:nvPr>
            <p:ph type="title"/>
          </p:nvPr>
        </p:nvSpPr>
        <p:spPr>
          <a:xfrm>
            <a:off x="1981200" y="368300"/>
            <a:ext cx="8229600" cy="774700"/>
          </a:xfrm>
        </p:spPr>
        <p:txBody>
          <a:bodyPr/>
          <a:lstStyle/>
          <a:p>
            <a:pPr algn="ctr"/>
            <a:r>
              <a:rPr lang="en-US" altLang="en-US"/>
              <a:t>Randomized Control Studies</a:t>
            </a:r>
          </a:p>
        </p:txBody>
      </p:sp>
      <p:sp>
        <p:nvSpPr>
          <p:cNvPr id="40962" name="Content Placeholder 2">
            <a:extLst>
              <a:ext uri="{FF2B5EF4-FFF2-40B4-BE49-F238E27FC236}">
                <a16:creationId xmlns:a16="http://schemas.microsoft.com/office/drawing/2014/main" id="{ABBD6E55-3ED1-E00E-CA0D-773AE7DC2AB1}"/>
              </a:ext>
            </a:extLst>
          </p:cNvPr>
          <p:cNvSpPr>
            <a:spLocks noGrp="1"/>
          </p:cNvSpPr>
          <p:nvPr>
            <p:ph idx="1"/>
          </p:nvPr>
        </p:nvSpPr>
        <p:spPr>
          <a:xfrm>
            <a:off x="1981200" y="1143000"/>
            <a:ext cx="8229600" cy="5486400"/>
          </a:xfrm>
        </p:spPr>
        <p:txBody>
          <a:bodyPr/>
          <a:lstStyle/>
          <a:p>
            <a:r>
              <a:rPr lang="en-US" altLang="en-US"/>
              <a:t>When, instead, a treatment is to be administered, and individuals are assigned to treatment and control groups randomly, </a:t>
            </a:r>
          </a:p>
          <a:p>
            <a:r>
              <a:rPr lang="en-US" altLang="en-US"/>
              <a:t>We have what is called a </a:t>
            </a:r>
            <a:r>
              <a:rPr lang="en-US" altLang="en-US" i="1"/>
              <a:t>controlled randomized study </a:t>
            </a:r>
            <a:r>
              <a:rPr lang="en-US" altLang="en-US"/>
              <a:t>or </a:t>
            </a:r>
            <a:r>
              <a:rPr lang="en-US" altLang="en-US" i="1"/>
              <a:t>true experiment</a:t>
            </a:r>
            <a:r>
              <a:rPr lang="en-US" altLang="en-US"/>
              <a:t>.</a:t>
            </a:r>
          </a:p>
          <a:p>
            <a:r>
              <a:rPr lang="en-US" altLang="en-US"/>
              <a:t>Random assignment to the two groups guarantees that with large enough samples, the two groups will be </a:t>
            </a:r>
            <a:r>
              <a:rPr lang="en-US" altLang="en-US" i="1"/>
              <a:t>balanced</a:t>
            </a:r>
            <a:r>
              <a:rPr lang="en-US" altLang="en-US"/>
              <a:t> (not different) on all variables. </a:t>
            </a:r>
          </a:p>
          <a:p>
            <a:r>
              <a:rPr lang="en-US" altLang="en-US"/>
              <a:t>Neither group will be more endowed on a variable or set of variables that might affect the outcome, leaving the treatment itself as the only possible cause of the obtained outcome result.</a:t>
            </a:r>
          </a:p>
          <a:p>
            <a:endParaRPr lang="en-US" altLang="en-US"/>
          </a:p>
        </p:txBody>
      </p:sp>
      <p:sp>
        <p:nvSpPr>
          <p:cNvPr id="40963" name="Slide Number Placeholder 3">
            <a:extLst>
              <a:ext uri="{FF2B5EF4-FFF2-40B4-BE49-F238E27FC236}">
                <a16:creationId xmlns:a16="http://schemas.microsoft.com/office/drawing/2014/main" id="{10E162A9-9C36-B4FE-36C8-B8D7636409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407D87-056B-4BBC-8691-C2F342B0D37E}" type="slidenum">
              <a:rPr lang="en-US" altLang="en-US">
                <a:solidFill>
                  <a:srgbClr val="FFFFFF"/>
                </a:solidFill>
              </a:rPr>
              <a:pPr/>
              <a:t>357</a:t>
            </a:fld>
            <a:endParaRPr lang="en-US" altLang="en-US">
              <a:solidFill>
                <a:srgbClr val="FFFFFF"/>
              </a:solidFill>
            </a:endParaRPr>
          </a:p>
        </p:txBody>
      </p:sp>
    </p:spTree>
    <p:extLst>
      <p:ext uri="{BB962C8B-B14F-4D97-AF65-F5344CB8AC3E}">
        <p14:creationId xmlns:p14="http://schemas.microsoft.com/office/powerpoint/2010/main" val="631069037"/>
      </p:ext>
    </p:extLst>
  </p:cSld>
  <p:clrMapOvr>
    <a:masterClrMapping/>
  </p:clrMapOvr>
  <p:transition>
    <p:fade thruBlk="1"/>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0A786736-185C-8957-B92B-67B126A50F22}"/>
              </a:ext>
            </a:extLst>
          </p:cNvPr>
          <p:cNvSpPr>
            <a:spLocks noGrp="1"/>
          </p:cNvSpPr>
          <p:nvPr>
            <p:ph type="title"/>
          </p:nvPr>
        </p:nvSpPr>
        <p:spPr>
          <a:xfrm>
            <a:off x="1600200" y="368300"/>
            <a:ext cx="8610600" cy="1003300"/>
          </a:xfrm>
        </p:spPr>
        <p:txBody>
          <a:bodyPr/>
          <a:lstStyle/>
          <a:p>
            <a:pPr algn="ctr"/>
            <a:r>
              <a:rPr lang="en-US" altLang="en-US"/>
              <a:t>The True Experiment as Gold Standard </a:t>
            </a:r>
          </a:p>
        </p:txBody>
      </p:sp>
      <p:sp>
        <p:nvSpPr>
          <p:cNvPr id="41986" name="Content Placeholder 2">
            <a:extLst>
              <a:ext uri="{FF2B5EF4-FFF2-40B4-BE49-F238E27FC236}">
                <a16:creationId xmlns:a16="http://schemas.microsoft.com/office/drawing/2014/main" id="{6AC27A93-259A-8DD5-759E-606270A4F973}"/>
              </a:ext>
            </a:extLst>
          </p:cNvPr>
          <p:cNvSpPr>
            <a:spLocks noGrp="1"/>
          </p:cNvSpPr>
          <p:nvPr>
            <p:ph idx="1"/>
          </p:nvPr>
        </p:nvSpPr>
        <p:spPr>
          <a:xfrm>
            <a:off x="1981200" y="1524000"/>
            <a:ext cx="7924800" cy="6858000"/>
          </a:xfrm>
        </p:spPr>
        <p:txBody>
          <a:bodyPr/>
          <a:lstStyle/>
          <a:p>
            <a:r>
              <a:rPr lang="en-US" altLang="en-US"/>
              <a:t>Random assignment with large enough sized groups will produce groups that are equivalent at the outset but for the fact that one group is given the treatment and the other group is not.</a:t>
            </a:r>
          </a:p>
          <a:p>
            <a:r>
              <a:rPr lang="en-US" altLang="en-US"/>
              <a:t>Any difference on the outcome variable between the two groups must therefore be because one group was given the treatment and the other group was not; </a:t>
            </a:r>
          </a:p>
          <a:p>
            <a:r>
              <a:rPr lang="en-US" altLang="en-US"/>
              <a:t>Accordingly, a </a:t>
            </a:r>
            <a:r>
              <a:rPr lang="en-US" altLang="en-US" i="1"/>
              <a:t>true experiment</a:t>
            </a:r>
            <a:r>
              <a:rPr lang="en-US" altLang="en-US"/>
              <a:t>, defined by random assignment to groups, provides the </a:t>
            </a:r>
            <a:r>
              <a:rPr lang="en-US" altLang="en-US" i="1"/>
              <a:t>gold standard </a:t>
            </a:r>
            <a:r>
              <a:rPr lang="en-US" altLang="en-US"/>
              <a:t>for reaching causal conclusions.</a:t>
            </a:r>
          </a:p>
        </p:txBody>
      </p:sp>
      <p:sp>
        <p:nvSpPr>
          <p:cNvPr id="41987" name="Slide Number Placeholder 3">
            <a:extLst>
              <a:ext uri="{FF2B5EF4-FFF2-40B4-BE49-F238E27FC236}">
                <a16:creationId xmlns:a16="http://schemas.microsoft.com/office/drawing/2014/main" id="{081A4FC6-852A-D6C3-E612-FBAFAD8CC2D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C58CBD-31CD-41ED-BA94-7D9444EC9302}" type="slidenum">
              <a:rPr lang="en-US" altLang="en-US">
                <a:solidFill>
                  <a:srgbClr val="FFFFFF"/>
                </a:solidFill>
              </a:rPr>
              <a:pPr/>
              <a:t>358</a:t>
            </a:fld>
            <a:endParaRPr lang="en-US" altLang="en-US">
              <a:solidFill>
                <a:srgbClr val="FFFFFF"/>
              </a:solidFill>
            </a:endParaRPr>
          </a:p>
        </p:txBody>
      </p:sp>
    </p:spTree>
    <p:extLst>
      <p:ext uri="{BB962C8B-B14F-4D97-AF65-F5344CB8AC3E}">
        <p14:creationId xmlns:p14="http://schemas.microsoft.com/office/powerpoint/2010/main" val="1489070975"/>
      </p:ext>
    </p:extLst>
  </p:cSld>
  <p:clrMapOvr>
    <a:masterClrMapping/>
  </p:clrMapOvr>
  <p:transition>
    <p:fade thruBlk="1"/>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845AE05D-6C07-CF55-57F9-28A1E47393DE}"/>
              </a:ext>
            </a:extLst>
          </p:cNvPr>
          <p:cNvSpPr>
            <a:spLocks noGrp="1"/>
          </p:cNvSpPr>
          <p:nvPr>
            <p:ph type="title"/>
          </p:nvPr>
        </p:nvSpPr>
        <p:spPr>
          <a:xfrm>
            <a:off x="1981200" y="368300"/>
            <a:ext cx="8229600" cy="774700"/>
          </a:xfrm>
        </p:spPr>
        <p:txBody>
          <a:bodyPr/>
          <a:lstStyle/>
          <a:p>
            <a:pPr algn="ctr"/>
            <a:r>
              <a:rPr lang="en-US" altLang="en-US"/>
              <a:t>Quasi-Experiments and Confounders</a:t>
            </a:r>
          </a:p>
        </p:txBody>
      </p:sp>
      <p:sp>
        <p:nvSpPr>
          <p:cNvPr id="43010" name="Content Placeholder 2">
            <a:extLst>
              <a:ext uri="{FF2B5EF4-FFF2-40B4-BE49-F238E27FC236}">
                <a16:creationId xmlns:a16="http://schemas.microsoft.com/office/drawing/2014/main" id="{E5F024FB-E92E-DD38-BC49-C1D67D3B4A5D}"/>
              </a:ext>
            </a:extLst>
          </p:cNvPr>
          <p:cNvSpPr>
            <a:spLocks noGrp="1"/>
          </p:cNvSpPr>
          <p:nvPr>
            <p:ph idx="1"/>
          </p:nvPr>
        </p:nvSpPr>
        <p:spPr>
          <a:xfrm>
            <a:off x="1828800" y="1219200"/>
            <a:ext cx="8534400" cy="5354638"/>
          </a:xfrm>
        </p:spPr>
        <p:txBody>
          <a:bodyPr/>
          <a:lstStyle/>
          <a:p>
            <a:r>
              <a:rPr lang="en-US" altLang="en-US"/>
              <a:t>If a treatment is to be administered, and individuals are assigned to treatment and control groups using other than random assignment, we have what is called a </a:t>
            </a:r>
            <a:r>
              <a:rPr lang="en-US" altLang="en-US" i="1"/>
              <a:t>nonrandomized controlled study</a:t>
            </a:r>
            <a:r>
              <a:rPr lang="en-US" altLang="en-US"/>
              <a:t> or </a:t>
            </a:r>
            <a:r>
              <a:rPr lang="en-US" altLang="en-US" i="1"/>
              <a:t>quasi-experiment</a:t>
            </a:r>
            <a:r>
              <a:rPr lang="en-US" altLang="en-US"/>
              <a:t>.</a:t>
            </a:r>
          </a:p>
          <a:p>
            <a:r>
              <a:rPr lang="en-US" altLang="en-US"/>
              <a:t>Without non-random assignment to groups, the groups may differ on variables that could explain the observed difference in the outcome measure. </a:t>
            </a:r>
          </a:p>
          <a:p>
            <a:r>
              <a:rPr lang="en-US" altLang="en-US"/>
              <a:t>Variables such as these are called </a:t>
            </a:r>
            <a:r>
              <a:rPr lang="en-US" altLang="en-US" i="1"/>
              <a:t>confounders </a:t>
            </a:r>
            <a:r>
              <a:rPr lang="en-US" altLang="en-US"/>
              <a:t>as they confound the interpretation of results. </a:t>
            </a:r>
          </a:p>
          <a:p>
            <a:r>
              <a:rPr lang="en-US" altLang="en-US"/>
              <a:t>In the </a:t>
            </a:r>
            <a:r>
              <a:rPr lang="en-US" altLang="en-US" i="1"/>
              <a:t>Injustice at Work </a:t>
            </a:r>
            <a:r>
              <a:rPr lang="en-US" altLang="en-US"/>
              <a:t>example, age, BMI, education are examples of potential confounders.</a:t>
            </a:r>
          </a:p>
        </p:txBody>
      </p:sp>
      <p:sp>
        <p:nvSpPr>
          <p:cNvPr id="43011" name="Slide Number Placeholder 3">
            <a:extLst>
              <a:ext uri="{FF2B5EF4-FFF2-40B4-BE49-F238E27FC236}">
                <a16:creationId xmlns:a16="http://schemas.microsoft.com/office/drawing/2014/main" id="{8C7C69A9-7C23-1666-9DD1-077AEA80CB5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AFDC1E3-1EF3-436D-AA0C-6FF8BCF66229}" type="slidenum">
              <a:rPr lang="en-US" altLang="en-US">
                <a:solidFill>
                  <a:srgbClr val="FFFFFF"/>
                </a:solidFill>
              </a:rPr>
              <a:pPr/>
              <a:t>359</a:t>
            </a:fld>
            <a:endParaRPr lang="en-US" altLang="en-US">
              <a:solidFill>
                <a:srgbClr val="FFFFFF"/>
              </a:solidFill>
            </a:endParaRPr>
          </a:p>
        </p:txBody>
      </p:sp>
    </p:spTree>
    <p:extLst>
      <p:ext uri="{BB962C8B-B14F-4D97-AF65-F5344CB8AC3E}">
        <p14:creationId xmlns:p14="http://schemas.microsoft.com/office/powerpoint/2010/main" val="1565026482"/>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6">
            <a:extLst>
              <a:ext uri="{FF2B5EF4-FFF2-40B4-BE49-F238E27FC236}">
                <a16:creationId xmlns:a16="http://schemas.microsoft.com/office/drawing/2014/main" id="{BB1D9278-CC83-111C-FA72-E09AD3734250}"/>
              </a:ext>
            </a:extLst>
          </p:cNvPr>
          <p:cNvSpPr>
            <a:spLocks noChangeArrowheads="1"/>
          </p:cNvSpPr>
          <p:nvPr/>
        </p:nvSpPr>
        <p:spPr bwMode="auto">
          <a:xfrm>
            <a:off x="1752600" y="-914400"/>
            <a:ext cx="8763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eaLnBrk="1" hangingPunct="1">
              <a:spcBef>
                <a:spcPct val="50000"/>
              </a:spcBef>
              <a:buClrTx/>
              <a:buFontTx/>
              <a:buNone/>
            </a:pPr>
            <a:endParaRPr lang="en-US" altLang="en-US" sz="1000">
              <a:solidFill>
                <a:schemeClr val="tx1"/>
              </a:solidFill>
              <a:latin typeface="Arial" panose="020B0604020202020204" pitchFamily="34" charset="0"/>
            </a:endParaRPr>
          </a:p>
          <a:p>
            <a:pPr eaLnBrk="1" hangingPunct="1">
              <a:spcBef>
                <a:spcPct val="50000"/>
              </a:spcBef>
              <a:buClrTx/>
              <a:buFontTx/>
              <a:buNone/>
            </a:pPr>
            <a:endParaRPr lang="en-US" altLang="en-US">
              <a:solidFill>
                <a:schemeClr val="tx1"/>
              </a:solidFill>
              <a:latin typeface="Arial" panose="020B0604020202020204" pitchFamily="34" charset="0"/>
            </a:endParaRPr>
          </a:p>
        </p:txBody>
      </p:sp>
      <p:sp>
        <p:nvSpPr>
          <p:cNvPr id="4" name="Rectangle 3">
            <a:extLst>
              <a:ext uri="{FF2B5EF4-FFF2-40B4-BE49-F238E27FC236}">
                <a16:creationId xmlns:a16="http://schemas.microsoft.com/office/drawing/2014/main" id="{F1E8B3AA-6632-D642-9602-4A82DBFB658D}"/>
              </a:ext>
            </a:extLst>
          </p:cNvPr>
          <p:cNvSpPr/>
          <p:nvPr/>
        </p:nvSpPr>
        <p:spPr>
          <a:xfrm>
            <a:off x="1981200" y="381001"/>
            <a:ext cx="8305800" cy="461963"/>
          </a:xfrm>
          <a:prstGeom prst="rect">
            <a:avLst/>
          </a:prstGeom>
        </p:spPr>
        <p:txBody>
          <a:bodyPr wrap="square">
            <a:spAutoFit/>
          </a:bodyPr>
          <a:lstStyle/>
          <a:p>
            <a:pPr eaLnBrk="1" hangingPunct="1">
              <a:defRPr/>
            </a:pPr>
            <a:r>
              <a:rPr lang="en-US" sz="2400" i="1" dirty="0">
                <a:effectLst>
                  <a:outerShdw blurRad="38100" dist="38100" dir="2700000" algn="tl">
                    <a:srgbClr val="FFFFFF"/>
                  </a:outerShdw>
                </a:effectLst>
                <a:latin typeface="+mj-lt"/>
                <a:cs typeface="Arial" charset="0"/>
              </a:rPr>
              <a:t>Example</a:t>
            </a:r>
            <a:r>
              <a:rPr lang="en-US" sz="2400" dirty="0">
                <a:effectLst>
                  <a:outerShdw blurRad="38100" dist="38100" dir="2700000" algn="tl">
                    <a:srgbClr val="FFFFFF"/>
                  </a:outerShdw>
                </a:effectLst>
                <a:latin typeface="+mj-lt"/>
                <a:cs typeface="Arial" charset="0"/>
              </a:rPr>
              <a:t>:  Stem-and-Leaf of </a:t>
            </a:r>
            <a:r>
              <a:rPr lang="en-US" sz="2400" dirty="0" err="1">
                <a:effectLst>
                  <a:outerShdw blurRad="38100" dist="38100" dir="2700000" algn="tl">
                    <a:srgbClr val="FFFFFF"/>
                  </a:outerShdw>
                </a:effectLst>
                <a:latin typeface="+mj-lt"/>
                <a:cs typeface="Arial" charset="0"/>
              </a:rPr>
              <a:t>ses</a:t>
            </a:r>
            <a:r>
              <a:rPr lang="en-US" sz="2400" dirty="0">
                <a:effectLst>
                  <a:outerShdw blurRad="38100" dist="38100" dir="2700000" algn="tl">
                    <a:srgbClr val="FFFFFF"/>
                  </a:outerShdw>
                </a:effectLst>
                <a:latin typeface="+mj-lt"/>
                <a:cs typeface="Arial" charset="0"/>
              </a:rPr>
              <a:t> for the NELS Data Set</a:t>
            </a:r>
            <a:endParaRPr lang="en-US" sz="2400" dirty="0">
              <a:latin typeface="+mj-lt"/>
              <a:cs typeface="Arial" charset="0"/>
            </a:endParaRPr>
          </a:p>
        </p:txBody>
      </p:sp>
      <p:sp>
        <p:nvSpPr>
          <p:cNvPr id="2" name="Rectangle 1">
            <a:extLst>
              <a:ext uri="{FF2B5EF4-FFF2-40B4-BE49-F238E27FC236}">
                <a16:creationId xmlns:a16="http://schemas.microsoft.com/office/drawing/2014/main" id="{84C4C3A5-A504-D844-A957-9F40354696B7}"/>
              </a:ext>
            </a:extLst>
          </p:cNvPr>
          <p:cNvSpPr/>
          <p:nvPr/>
        </p:nvSpPr>
        <p:spPr>
          <a:xfrm>
            <a:off x="1752600" y="990600"/>
            <a:ext cx="8534400" cy="5632450"/>
          </a:xfrm>
          <a:prstGeom prst="rect">
            <a:avLst/>
          </a:prstGeom>
        </p:spPr>
        <p:txBody>
          <a:bodyPr wrap="square">
            <a:spAutoFit/>
          </a:bodyPr>
          <a:lstStyle/>
          <a:p>
            <a:pPr>
              <a:defRPr/>
            </a:pPr>
            <a:r>
              <a:rPr lang="en-US" dirty="0"/>
              <a:t>The decimal point is at the |</a:t>
            </a:r>
          </a:p>
          <a:p>
            <a:pPr>
              <a:defRPr/>
            </a:pPr>
            <a:endParaRPr lang="en-US" dirty="0"/>
          </a:p>
          <a:p>
            <a:pPr>
              <a:defRPr/>
            </a:pPr>
            <a:r>
              <a:rPr lang="en-US" dirty="0"/>
              <a:t>   </a:t>
            </a:r>
            <a:r>
              <a:rPr lang="en-US" dirty="0">
                <a:latin typeface="+mj-lt"/>
              </a:rPr>
              <a:t>0 | 00</a:t>
            </a:r>
          </a:p>
          <a:p>
            <a:pPr>
              <a:defRPr/>
            </a:pPr>
            <a:r>
              <a:rPr lang="en-US" dirty="0">
                <a:latin typeface="+mj-lt"/>
              </a:rPr>
              <a:t>   2 | 0000</a:t>
            </a:r>
          </a:p>
          <a:p>
            <a:pPr>
              <a:defRPr/>
            </a:pPr>
            <a:r>
              <a:rPr lang="en-US" dirty="0">
                <a:latin typeface="+mj-lt"/>
              </a:rPr>
              <a:t>   4 | 00000</a:t>
            </a:r>
          </a:p>
          <a:p>
            <a:pPr>
              <a:defRPr/>
            </a:pPr>
            <a:r>
              <a:rPr lang="en-US" dirty="0">
                <a:latin typeface="+mj-lt"/>
              </a:rPr>
              <a:t>   6 | 0000000000000000000</a:t>
            </a:r>
          </a:p>
          <a:p>
            <a:pPr>
              <a:defRPr/>
            </a:pPr>
            <a:r>
              <a:rPr lang="en-US" dirty="0">
                <a:latin typeface="+mj-lt"/>
              </a:rPr>
              <a:t>   8 | 000000000000000000000000</a:t>
            </a:r>
          </a:p>
          <a:p>
            <a:pPr>
              <a:defRPr/>
            </a:pPr>
            <a:r>
              <a:rPr lang="en-US" dirty="0">
                <a:latin typeface="+mj-lt"/>
              </a:rPr>
              <a:t>  10 | 0000000000000000000000000000000000000000</a:t>
            </a:r>
          </a:p>
          <a:p>
            <a:pPr>
              <a:defRPr/>
            </a:pPr>
            <a:r>
              <a:rPr lang="en-US" dirty="0">
                <a:latin typeface="+mj-lt"/>
              </a:rPr>
              <a:t>  12 | 0000000000000000000000000000000</a:t>
            </a:r>
          </a:p>
          <a:p>
            <a:pPr>
              <a:defRPr/>
            </a:pPr>
            <a:r>
              <a:rPr lang="en-US" dirty="0">
                <a:latin typeface="+mj-lt"/>
              </a:rPr>
              <a:t>  14 | 0000000000000000000000000000000000000000000</a:t>
            </a:r>
          </a:p>
          <a:p>
            <a:pPr>
              <a:defRPr/>
            </a:pPr>
            <a:r>
              <a:rPr lang="en-US" dirty="0">
                <a:latin typeface="+mj-lt"/>
              </a:rPr>
              <a:t>  16 | 000000000000000000000000000000000000000000000000000</a:t>
            </a:r>
          </a:p>
          <a:p>
            <a:pPr>
              <a:defRPr/>
            </a:pPr>
            <a:r>
              <a:rPr lang="en-US" dirty="0">
                <a:latin typeface="+mj-lt"/>
              </a:rPr>
              <a:t>  18 | 0000000000000000000000000000000000000000000000000000000000000000000</a:t>
            </a:r>
          </a:p>
          <a:p>
            <a:pPr>
              <a:defRPr/>
            </a:pPr>
            <a:r>
              <a:rPr lang="en-US" dirty="0">
                <a:latin typeface="+mj-lt"/>
              </a:rPr>
              <a:t>  20 | 0000000000000000000000000000000000000000000000</a:t>
            </a:r>
          </a:p>
          <a:p>
            <a:pPr>
              <a:defRPr/>
            </a:pPr>
            <a:r>
              <a:rPr lang="en-US" dirty="0">
                <a:latin typeface="+mj-lt"/>
              </a:rPr>
              <a:t>  22 | 00000000000000000000000000000000000000000</a:t>
            </a:r>
          </a:p>
          <a:p>
            <a:pPr>
              <a:defRPr/>
            </a:pPr>
            <a:r>
              <a:rPr lang="en-US" dirty="0">
                <a:latin typeface="+mj-lt"/>
              </a:rPr>
              <a:t>  24 | 00000000000000000000000000000000000</a:t>
            </a:r>
          </a:p>
          <a:p>
            <a:pPr>
              <a:defRPr/>
            </a:pPr>
            <a:r>
              <a:rPr lang="en-US" dirty="0">
                <a:latin typeface="+mj-lt"/>
              </a:rPr>
              <a:t>  26 | 000000000000000000000000000000000000</a:t>
            </a:r>
          </a:p>
          <a:p>
            <a:pPr>
              <a:defRPr/>
            </a:pPr>
            <a:r>
              <a:rPr lang="en-US" dirty="0">
                <a:latin typeface="+mj-lt"/>
              </a:rPr>
              <a:t>  28 | 0000000000000000000000000000</a:t>
            </a:r>
          </a:p>
          <a:p>
            <a:pPr>
              <a:defRPr/>
            </a:pPr>
            <a:r>
              <a:rPr lang="en-US" dirty="0">
                <a:latin typeface="+mj-lt"/>
              </a:rPr>
              <a:t>  30 | 000000000000000000000000</a:t>
            </a:r>
          </a:p>
          <a:p>
            <a:pPr>
              <a:defRPr/>
            </a:pPr>
            <a:r>
              <a:rPr lang="en-US" dirty="0">
                <a:latin typeface="+mj-lt"/>
              </a:rPr>
              <a:t>  32 | 000</a:t>
            </a:r>
          </a:p>
          <a:p>
            <a:pPr>
              <a:defRPr/>
            </a:pPr>
            <a:r>
              <a:rPr lang="en-US" dirty="0">
                <a:latin typeface="+mj-lt"/>
              </a:rPr>
              <a:t>  34 | 0</a:t>
            </a:r>
          </a:p>
        </p:txBody>
      </p:sp>
    </p:spTree>
    <p:extLst>
      <p:ext uri="{BB962C8B-B14F-4D97-AF65-F5344CB8AC3E}">
        <p14:creationId xmlns:p14="http://schemas.microsoft.com/office/powerpoint/2010/main" val="3065403054"/>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04E771D0-4098-A90A-31D1-7CDBF16BB2EA}"/>
              </a:ext>
            </a:extLst>
          </p:cNvPr>
          <p:cNvSpPr>
            <a:spLocks noGrp="1"/>
          </p:cNvSpPr>
          <p:nvPr>
            <p:ph type="title"/>
          </p:nvPr>
        </p:nvSpPr>
        <p:spPr>
          <a:xfrm>
            <a:off x="1981200" y="533400"/>
            <a:ext cx="8382000" cy="685800"/>
          </a:xfrm>
        </p:spPr>
        <p:txBody>
          <a:bodyPr/>
          <a:lstStyle/>
          <a:p>
            <a:pPr algn="ctr"/>
            <a:r>
              <a:rPr lang="en-US" altLang="en-US"/>
              <a:t>Kidney Stone Example </a:t>
            </a:r>
          </a:p>
        </p:txBody>
      </p:sp>
      <p:sp>
        <p:nvSpPr>
          <p:cNvPr id="44034" name="Content Placeholder 2">
            <a:extLst>
              <a:ext uri="{FF2B5EF4-FFF2-40B4-BE49-F238E27FC236}">
                <a16:creationId xmlns:a16="http://schemas.microsoft.com/office/drawing/2014/main" id="{CD8430EE-7ADC-2EDD-48C6-21DA89DDF297}"/>
              </a:ext>
            </a:extLst>
          </p:cNvPr>
          <p:cNvSpPr>
            <a:spLocks noGrp="1"/>
          </p:cNvSpPr>
          <p:nvPr>
            <p:ph idx="1"/>
          </p:nvPr>
        </p:nvSpPr>
        <p:spPr>
          <a:xfrm>
            <a:off x="1981200" y="1295400"/>
            <a:ext cx="8229600" cy="5278438"/>
          </a:xfrm>
        </p:spPr>
        <p:txBody>
          <a:bodyPr/>
          <a:lstStyle/>
          <a:p>
            <a:r>
              <a:rPr lang="en-US" altLang="en-US"/>
              <a:t>Two treatments for kidney stones, A and B.</a:t>
            </a:r>
          </a:p>
          <a:p>
            <a:r>
              <a:rPr lang="en-US" altLang="en-US"/>
              <a:t>Overall Treatment B appears to a more effective procedure than Treatment A</a:t>
            </a:r>
          </a:p>
          <a:p>
            <a:r>
              <a:rPr lang="en-US" altLang="en-US"/>
              <a:t>But, doctors tend to administer Treatment B to the severe cases and Treatment A to the milder cases</a:t>
            </a:r>
          </a:p>
          <a:p>
            <a:r>
              <a:rPr lang="en-US" altLang="en-US"/>
              <a:t>When the severity of the case (kidney stone size) is taken into account, the reverse occurs -– Treatment A is more effective than Treatment B.</a:t>
            </a:r>
          </a:p>
          <a:p>
            <a:r>
              <a:rPr lang="en-US" altLang="en-US"/>
              <a:t>The severity of the case confounds the interpretation of results and must be taken into account to achieve the correct conclusion. </a:t>
            </a:r>
          </a:p>
        </p:txBody>
      </p:sp>
      <p:sp>
        <p:nvSpPr>
          <p:cNvPr id="44035" name="Slide Number Placeholder 3">
            <a:extLst>
              <a:ext uri="{FF2B5EF4-FFF2-40B4-BE49-F238E27FC236}">
                <a16:creationId xmlns:a16="http://schemas.microsoft.com/office/drawing/2014/main" id="{1D95140A-871B-35ED-0E64-D0177D648DF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F77DADB-10DB-4722-BF29-675B75C2E94F}" type="slidenum">
              <a:rPr lang="en-US" altLang="en-US">
                <a:solidFill>
                  <a:srgbClr val="FFFFFF"/>
                </a:solidFill>
              </a:rPr>
              <a:pPr/>
              <a:t>360</a:t>
            </a:fld>
            <a:endParaRPr lang="en-US" altLang="en-US">
              <a:solidFill>
                <a:srgbClr val="FFFFFF"/>
              </a:solidFill>
            </a:endParaRPr>
          </a:p>
        </p:txBody>
      </p:sp>
    </p:spTree>
    <p:extLst>
      <p:ext uri="{BB962C8B-B14F-4D97-AF65-F5344CB8AC3E}">
        <p14:creationId xmlns:p14="http://schemas.microsoft.com/office/powerpoint/2010/main" val="3545332206"/>
      </p:ext>
    </p:extLst>
  </p:cSld>
  <p:clrMapOvr>
    <a:masterClrMapping/>
  </p:clrMapOvr>
  <p:transition>
    <p:fade thruBlk="1"/>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E239950F-D3AF-2FFA-28A3-3FB4E09E518D}"/>
              </a:ext>
            </a:extLst>
          </p:cNvPr>
          <p:cNvSpPr>
            <a:spLocks noGrp="1"/>
          </p:cNvSpPr>
          <p:nvPr>
            <p:ph type="title"/>
          </p:nvPr>
        </p:nvSpPr>
        <p:spPr>
          <a:xfrm>
            <a:off x="1676400" y="533400"/>
            <a:ext cx="8839200" cy="762000"/>
          </a:xfrm>
        </p:spPr>
        <p:txBody>
          <a:bodyPr/>
          <a:lstStyle/>
          <a:p>
            <a:pPr algn="ctr"/>
            <a:r>
              <a:rPr lang="en-US" altLang="en-US" sz="3600"/>
              <a:t>Measuring Average Treatment Effect (ATE) </a:t>
            </a:r>
            <a:br>
              <a:rPr lang="en-US" altLang="en-US" sz="3600"/>
            </a:br>
            <a:r>
              <a:rPr lang="en-US" altLang="en-US" sz="3600"/>
              <a:t>Without a Control: Diet Example</a:t>
            </a:r>
          </a:p>
        </p:txBody>
      </p:sp>
      <p:sp>
        <p:nvSpPr>
          <p:cNvPr id="45058" name="Content Placeholder 2">
            <a:extLst>
              <a:ext uri="{FF2B5EF4-FFF2-40B4-BE49-F238E27FC236}">
                <a16:creationId xmlns:a16="http://schemas.microsoft.com/office/drawing/2014/main" id="{89A53CA1-46A8-FB9B-B741-919BA72549EB}"/>
              </a:ext>
            </a:extLst>
          </p:cNvPr>
          <p:cNvSpPr>
            <a:spLocks noGrp="1"/>
          </p:cNvSpPr>
          <p:nvPr>
            <p:ph idx="1"/>
          </p:nvPr>
        </p:nvSpPr>
        <p:spPr>
          <a:xfrm>
            <a:off x="1752600" y="1460500"/>
            <a:ext cx="8707438" cy="5473700"/>
          </a:xfrm>
        </p:spPr>
        <p:txBody>
          <a:bodyPr/>
          <a:lstStyle/>
          <a:p>
            <a:r>
              <a:rPr lang="en-US" altLang="en-US"/>
              <a:t>What is the causal effect of a particular college freshman diet provided by a university on weight gain/loss from September to June? (Lord, 1967)</a:t>
            </a:r>
          </a:p>
          <a:p>
            <a:r>
              <a:rPr lang="en-US" altLang="en-US"/>
              <a:t>Want to measure the average effect of the diet on weight loss from September to June – the ATE. </a:t>
            </a:r>
          </a:p>
          <a:p>
            <a:r>
              <a:rPr lang="en-US" altLang="en-US"/>
              <a:t>To claim that the diet itself is the cause of weight loss, need to rule out other possible causal explanations (e.g., more exercise, greater stress, etc. ). </a:t>
            </a:r>
          </a:p>
          <a:p>
            <a:r>
              <a:rPr lang="en-US" altLang="en-US"/>
              <a:t>I.e., need a comparison group that shares the same values on all these other characteristics.  </a:t>
            </a:r>
          </a:p>
          <a:p>
            <a:r>
              <a:rPr lang="en-US" altLang="en-US"/>
              <a:t>But do not have a comparison group in this example. Have only the group exposed to the university diet.</a:t>
            </a:r>
          </a:p>
        </p:txBody>
      </p:sp>
      <p:sp>
        <p:nvSpPr>
          <p:cNvPr id="45059" name="Slide Number Placeholder 3">
            <a:extLst>
              <a:ext uri="{FF2B5EF4-FFF2-40B4-BE49-F238E27FC236}">
                <a16:creationId xmlns:a16="http://schemas.microsoft.com/office/drawing/2014/main" id="{F19D8A37-AD47-2D8E-F53C-79890A9575C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6F8497-E79E-4093-9CF1-E805153B950B}" type="slidenum">
              <a:rPr lang="en-US" altLang="en-US">
                <a:solidFill>
                  <a:srgbClr val="FFFFFF"/>
                </a:solidFill>
              </a:rPr>
              <a:pPr/>
              <a:t>361</a:t>
            </a:fld>
            <a:endParaRPr lang="en-US" altLang="en-US">
              <a:solidFill>
                <a:srgbClr val="FFFFFF"/>
              </a:solidFill>
            </a:endParaRPr>
          </a:p>
        </p:txBody>
      </p:sp>
    </p:spTree>
    <p:extLst>
      <p:ext uri="{BB962C8B-B14F-4D97-AF65-F5344CB8AC3E}">
        <p14:creationId xmlns:p14="http://schemas.microsoft.com/office/powerpoint/2010/main" val="2403458547"/>
      </p:ext>
    </p:extLst>
  </p:cSld>
  <p:clrMapOvr>
    <a:masterClrMapping/>
  </p:clrMapOvr>
  <p:transition>
    <p:fade thruBlk="1"/>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0096B94B-6C8B-FB44-D239-F2D47EB07FC2}"/>
              </a:ext>
            </a:extLst>
          </p:cNvPr>
          <p:cNvSpPr>
            <a:spLocks noGrp="1"/>
          </p:cNvSpPr>
          <p:nvPr>
            <p:ph type="title"/>
          </p:nvPr>
        </p:nvSpPr>
        <p:spPr>
          <a:xfrm>
            <a:off x="1981200" y="609600"/>
            <a:ext cx="8229600" cy="609600"/>
          </a:xfrm>
        </p:spPr>
        <p:txBody>
          <a:bodyPr/>
          <a:lstStyle/>
          <a:p>
            <a:pPr algn="ctr"/>
            <a:r>
              <a:rPr lang="en-US" altLang="en-US"/>
              <a:t>Counterfactuals: The Diet Example</a:t>
            </a:r>
          </a:p>
        </p:txBody>
      </p:sp>
      <p:sp>
        <p:nvSpPr>
          <p:cNvPr id="3" name="Content Placeholder 2">
            <a:extLst>
              <a:ext uri="{FF2B5EF4-FFF2-40B4-BE49-F238E27FC236}">
                <a16:creationId xmlns:a16="http://schemas.microsoft.com/office/drawing/2014/main" id="{3429FD49-0F53-0E4F-A674-33D066F320C9}"/>
              </a:ext>
            </a:extLst>
          </p:cNvPr>
          <p:cNvSpPr>
            <a:spLocks noGrp="1"/>
          </p:cNvSpPr>
          <p:nvPr>
            <p:ph idx="1"/>
          </p:nvPr>
        </p:nvSpPr>
        <p:spPr>
          <a:xfrm>
            <a:off x="1981200" y="1219200"/>
            <a:ext cx="8229600" cy="5354638"/>
          </a:xfrm>
        </p:spPr>
        <p:txBody>
          <a:bodyPr/>
          <a:lstStyle/>
          <a:p>
            <a:pPr>
              <a:defRPr/>
            </a:pPr>
            <a:r>
              <a:rPr lang="en-US" dirty="0"/>
              <a:t>To estimate the university diet’s ATE we would need to know </a:t>
            </a:r>
            <a:r>
              <a:rPr lang="en-US" i="1" dirty="0"/>
              <a:t>the amount by which the college freshmen’s weight would have changed from</a:t>
            </a:r>
          </a:p>
          <a:p>
            <a:pPr marL="109537" indent="0">
              <a:buFont typeface="Georgia" panose="02040502050405020303" pitchFamily="18" charset="0"/>
              <a:buNone/>
              <a:defRPr/>
            </a:pPr>
            <a:r>
              <a:rPr lang="en-US" i="1" dirty="0"/>
              <a:t>   September to June if they were NOT exposed to the</a:t>
            </a:r>
          </a:p>
          <a:p>
            <a:pPr marL="109537" indent="0">
              <a:buFont typeface="Georgia" panose="02040502050405020303" pitchFamily="18" charset="0"/>
              <a:buNone/>
              <a:defRPr/>
            </a:pPr>
            <a:r>
              <a:rPr lang="en-US" i="1" dirty="0"/>
              <a:t>   particular diet provided by the university</a:t>
            </a:r>
            <a:r>
              <a:rPr lang="en-US" dirty="0"/>
              <a:t>?</a:t>
            </a:r>
          </a:p>
          <a:p>
            <a:pPr>
              <a:defRPr/>
            </a:pPr>
            <a:r>
              <a:rPr lang="en-US" dirty="0"/>
              <a:t>But, there is no one in the freshman class who was not exposed to this particular university diet.</a:t>
            </a:r>
          </a:p>
          <a:p>
            <a:pPr>
              <a:defRPr/>
            </a:pPr>
            <a:r>
              <a:rPr lang="en-US" dirty="0"/>
              <a:t>What we need is information related to a situation that is literally contrary to fact. </a:t>
            </a:r>
          </a:p>
          <a:p>
            <a:pPr>
              <a:defRPr/>
            </a:pPr>
            <a:r>
              <a:rPr lang="en-US" dirty="0"/>
              <a:t>Such situations are called c</a:t>
            </a:r>
            <a:r>
              <a:rPr lang="en-US" i="1" dirty="0"/>
              <a:t>ounterfactuals.</a:t>
            </a:r>
            <a:endParaRPr lang="en-US" b="1" dirty="0"/>
          </a:p>
          <a:p>
            <a:pPr marL="109537" indent="0">
              <a:buFont typeface="Georgia" panose="02040502050405020303" pitchFamily="18" charset="0"/>
              <a:buNone/>
              <a:defRPr/>
            </a:pPr>
            <a:endParaRPr lang="en-US" dirty="0"/>
          </a:p>
          <a:p>
            <a:pPr marL="109537" indent="0">
              <a:buFont typeface="Georgia" panose="02040502050405020303" pitchFamily="18" charset="0"/>
              <a:buNone/>
              <a:defRPr/>
            </a:pPr>
            <a:endParaRPr lang="en-US" dirty="0"/>
          </a:p>
          <a:p>
            <a:pPr>
              <a:defRPr/>
            </a:pPr>
            <a:endParaRPr lang="en-US" dirty="0"/>
          </a:p>
        </p:txBody>
      </p:sp>
      <p:sp>
        <p:nvSpPr>
          <p:cNvPr id="46083" name="Slide Number Placeholder 3">
            <a:extLst>
              <a:ext uri="{FF2B5EF4-FFF2-40B4-BE49-F238E27FC236}">
                <a16:creationId xmlns:a16="http://schemas.microsoft.com/office/drawing/2014/main" id="{79A42419-B7D4-694E-BF54-B79CE451DA6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E2C0AB-7169-40EC-9710-0B5F909C7BB4}" type="slidenum">
              <a:rPr lang="en-US" altLang="en-US">
                <a:solidFill>
                  <a:srgbClr val="FFFFFF"/>
                </a:solidFill>
              </a:rPr>
              <a:pPr/>
              <a:t>362</a:t>
            </a:fld>
            <a:endParaRPr lang="en-US" altLang="en-US">
              <a:solidFill>
                <a:srgbClr val="FFFFFF"/>
              </a:solidFill>
            </a:endParaRPr>
          </a:p>
        </p:txBody>
      </p:sp>
    </p:spTree>
    <p:extLst>
      <p:ext uri="{BB962C8B-B14F-4D97-AF65-F5344CB8AC3E}">
        <p14:creationId xmlns:p14="http://schemas.microsoft.com/office/powerpoint/2010/main" val="2539549427"/>
      </p:ext>
    </p:extLst>
  </p:cSld>
  <p:clrMapOvr>
    <a:masterClrMapping/>
  </p:clrMapOvr>
  <p:transition>
    <p:fade thruBlk="1"/>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9A6C9216-ABC3-8BB7-19A0-1B7EFDF4595D}"/>
              </a:ext>
            </a:extLst>
          </p:cNvPr>
          <p:cNvSpPr>
            <a:spLocks noGrp="1"/>
          </p:cNvSpPr>
          <p:nvPr>
            <p:ph type="title"/>
          </p:nvPr>
        </p:nvSpPr>
        <p:spPr>
          <a:xfrm>
            <a:off x="1981200" y="368300"/>
            <a:ext cx="8229600" cy="774700"/>
          </a:xfrm>
        </p:spPr>
        <p:txBody>
          <a:bodyPr/>
          <a:lstStyle/>
          <a:p>
            <a:r>
              <a:rPr lang="en-US" altLang="en-US"/>
              <a:t>Other Examples of Counterfactuals</a:t>
            </a:r>
          </a:p>
        </p:txBody>
      </p:sp>
      <p:sp>
        <p:nvSpPr>
          <p:cNvPr id="47106" name="Content Placeholder 2">
            <a:extLst>
              <a:ext uri="{FF2B5EF4-FFF2-40B4-BE49-F238E27FC236}">
                <a16:creationId xmlns:a16="http://schemas.microsoft.com/office/drawing/2014/main" id="{B25FB93A-10F1-49AF-22EC-E8C5C63B515B}"/>
              </a:ext>
            </a:extLst>
          </p:cNvPr>
          <p:cNvSpPr>
            <a:spLocks noGrp="1"/>
          </p:cNvSpPr>
          <p:nvPr>
            <p:ph idx="1"/>
          </p:nvPr>
        </p:nvSpPr>
        <p:spPr>
          <a:xfrm>
            <a:off x="1981200" y="1219200"/>
            <a:ext cx="8229600" cy="5354638"/>
          </a:xfrm>
        </p:spPr>
        <p:txBody>
          <a:bodyPr/>
          <a:lstStyle/>
          <a:p>
            <a:r>
              <a:rPr lang="en-US" altLang="en-US"/>
              <a:t> If I had taken three Advil instead of only one, my headache would be gone by now.</a:t>
            </a:r>
          </a:p>
          <a:p>
            <a:r>
              <a:rPr lang="en-US" altLang="en-US"/>
              <a:t> If I were you, I would have applied for the job, eaten more spinach, run the marathon, etc.</a:t>
            </a:r>
          </a:p>
          <a:p>
            <a:r>
              <a:rPr lang="en-US" altLang="en-US"/>
              <a:t>The term counterfactual is often used as a synonym for control group or comparison. </a:t>
            </a:r>
          </a:p>
          <a:p>
            <a:r>
              <a:rPr lang="en-US" altLang="en-US"/>
              <a:t>What is the counterfactual? This question just usually means, “To what is the treatment being</a:t>
            </a:r>
          </a:p>
          <a:p>
            <a:r>
              <a:rPr lang="en-US" altLang="en-US"/>
              <a:t>compared?” </a:t>
            </a:r>
          </a:p>
          <a:p>
            <a:r>
              <a:rPr lang="en-US" altLang="en-US"/>
              <a:t>When causative claims are made in a research study, it is always sensible to ask, “What is the counterfactual?”</a:t>
            </a:r>
          </a:p>
          <a:p>
            <a:endParaRPr lang="en-US" altLang="en-US"/>
          </a:p>
        </p:txBody>
      </p:sp>
      <p:sp>
        <p:nvSpPr>
          <p:cNvPr id="47107" name="Slide Number Placeholder 3">
            <a:extLst>
              <a:ext uri="{FF2B5EF4-FFF2-40B4-BE49-F238E27FC236}">
                <a16:creationId xmlns:a16="http://schemas.microsoft.com/office/drawing/2014/main" id="{3E51411F-6FD0-C8CA-CF5B-2250DED8387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30A803-43D7-44E3-AB36-2D80507F99D1}" type="slidenum">
              <a:rPr lang="en-US" altLang="en-US">
                <a:solidFill>
                  <a:srgbClr val="FFFFFF"/>
                </a:solidFill>
              </a:rPr>
              <a:pPr/>
              <a:t>363</a:t>
            </a:fld>
            <a:endParaRPr lang="en-US" altLang="en-US">
              <a:solidFill>
                <a:srgbClr val="FFFFFF"/>
              </a:solidFill>
            </a:endParaRPr>
          </a:p>
        </p:txBody>
      </p:sp>
    </p:spTree>
    <p:extLst>
      <p:ext uri="{BB962C8B-B14F-4D97-AF65-F5344CB8AC3E}">
        <p14:creationId xmlns:p14="http://schemas.microsoft.com/office/powerpoint/2010/main" val="855821674"/>
      </p:ext>
    </p:extLst>
  </p:cSld>
  <p:clrMapOvr>
    <a:masterClrMapping/>
  </p:clrMapOvr>
  <p:transition>
    <p:fade thruBlk="1"/>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7F0F6FBC-5974-9C54-7BF1-DE73EA879652}"/>
              </a:ext>
            </a:extLst>
          </p:cNvPr>
          <p:cNvSpPr>
            <a:spLocks noGrp="1"/>
          </p:cNvSpPr>
          <p:nvPr>
            <p:ph type="title"/>
          </p:nvPr>
        </p:nvSpPr>
        <p:spPr>
          <a:xfrm>
            <a:off x="1524000" y="304800"/>
            <a:ext cx="8991600" cy="838200"/>
          </a:xfrm>
        </p:spPr>
        <p:txBody>
          <a:bodyPr/>
          <a:lstStyle/>
          <a:p>
            <a:pPr algn="ctr"/>
            <a:r>
              <a:rPr lang="en-US" altLang="en-US" sz="3600"/>
              <a:t>Without A True Control (or Counterfactual)</a:t>
            </a:r>
          </a:p>
        </p:txBody>
      </p:sp>
      <p:sp>
        <p:nvSpPr>
          <p:cNvPr id="48130" name="Content Placeholder 2">
            <a:extLst>
              <a:ext uri="{FF2B5EF4-FFF2-40B4-BE49-F238E27FC236}">
                <a16:creationId xmlns:a16="http://schemas.microsoft.com/office/drawing/2014/main" id="{DB886117-4F1D-3731-A579-B721273FD0E4}"/>
              </a:ext>
            </a:extLst>
          </p:cNvPr>
          <p:cNvSpPr>
            <a:spLocks noGrp="1"/>
          </p:cNvSpPr>
          <p:nvPr>
            <p:ph idx="1"/>
          </p:nvPr>
        </p:nvSpPr>
        <p:spPr>
          <a:xfrm>
            <a:off x="1752600" y="990600"/>
            <a:ext cx="8839200" cy="5715000"/>
          </a:xfrm>
        </p:spPr>
        <p:txBody>
          <a:bodyPr/>
          <a:lstStyle/>
          <a:p>
            <a:r>
              <a:rPr lang="en-US" altLang="en-US"/>
              <a:t>We have data to obtain the average weight change for all college freshmen from September to June by subtracting the students’ mean weight in September from their mean weight in June. </a:t>
            </a:r>
          </a:p>
          <a:p>
            <a:r>
              <a:rPr lang="en-US" altLang="en-US"/>
              <a:t>But, in order to obtain a true ATE estimate, we would need, instead, to subtract from the students’ mean weight in June the average weight of college freshmen in June who were assigned to a true control group diet.</a:t>
            </a:r>
          </a:p>
          <a:p>
            <a:r>
              <a:rPr lang="en-US" altLang="en-US"/>
              <a:t>The difference in the first bullet will equal the difference in the second, only if we assume that the  students’ mean weight in September equals the mean weight in June of students in a true control diet group. </a:t>
            </a:r>
          </a:p>
        </p:txBody>
      </p:sp>
      <p:sp>
        <p:nvSpPr>
          <p:cNvPr id="48131" name="Slide Number Placeholder 3">
            <a:extLst>
              <a:ext uri="{FF2B5EF4-FFF2-40B4-BE49-F238E27FC236}">
                <a16:creationId xmlns:a16="http://schemas.microsoft.com/office/drawing/2014/main" id="{BE1F807A-125D-93A1-60F5-14AB0BCC296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B8FFA1C-6AA2-46BF-A124-70BFCA50C7C0}" type="slidenum">
              <a:rPr lang="en-US" altLang="en-US">
                <a:solidFill>
                  <a:srgbClr val="FFFFFF"/>
                </a:solidFill>
              </a:rPr>
              <a:pPr/>
              <a:t>364</a:t>
            </a:fld>
            <a:endParaRPr lang="en-US" altLang="en-US">
              <a:solidFill>
                <a:srgbClr val="FFFFFF"/>
              </a:solidFill>
            </a:endParaRPr>
          </a:p>
        </p:txBody>
      </p:sp>
    </p:spTree>
    <p:extLst>
      <p:ext uri="{BB962C8B-B14F-4D97-AF65-F5344CB8AC3E}">
        <p14:creationId xmlns:p14="http://schemas.microsoft.com/office/powerpoint/2010/main" val="1903485964"/>
      </p:ext>
    </p:extLst>
  </p:cSld>
  <p:clrMapOvr>
    <a:masterClrMapping/>
  </p:clrMapOvr>
  <p:transition>
    <p:fade thruBlk="1"/>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239DB870-DB8B-20DC-EEB5-059B703B28BE}"/>
              </a:ext>
            </a:extLst>
          </p:cNvPr>
          <p:cNvSpPr>
            <a:spLocks noGrp="1"/>
          </p:cNvSpPr>
          <p:nvPr>
            <p:ph type="title"/>
          </p:nvPr>
        </p:nvSpPr>
        <p:spPr>
          <a:xfrm>
            <a:off x="1600200" y="368300"/>
            <a:ext cx="9067800" cy="850900"/>
          </a:xfrm>
        </p:spPr>
        <p:txBody>
          <a:bodyPr/>
          <a:lstStyle/>
          <a:p>
            <a:pPr algn="ctr"/>
            <a:r>
              <a:rPr lang="en-US" altLang="en-US" sz="3600"/>
              <a:t>Are these two mean weights equal?</a:t>
            </a:r>
          </a:p>
        </p:txBody>
      </p:sp>
      <p:sp>
        <p:nvSpPr>
          <p:cNvPr id="49154" name="Content Placeholder 2">
            <a:extLst>
              <a:ext uri="{FF2B5EF4-FFF2-40B4-BE49-F238E27FC236}">
                <a16:creationId xmlns:a16="http://schemas.microsoft.com/office/drawing/2014/main" id="{08AD7B8A-8652-A382-FE70-FF3333580FC6}"/>
              </a:ext>
            </a:extLst>
          </p:cNvPr>
          <p:cNvSpPr>
            <a:spLocks noGrp="1"/>
          </p:cNvSpPr>
          <p:nvPr>
            <p:ph idx="1"/>
          </p:nvPr>
        </p:nvSpPr>
        <p:spPr>
          <a:xfrm>
            <a:off x="1981200" y="1219200"/>
            <a:ext cx="8382000" cy="5354638"/>
          </a:xfrm>
        </p:spPr>
        <p:txBody>
          <a:bodyPr/>
          <a:lstStyle/>
          <a:p>
            <a:r>
              <a:rPr lang="en-US" altLang="en-US"/>
              <a:t>To test the assumption that the students’ mean weight in June under a control diet equals their mean weight in September, we would need weight data from September and June on the </a:t>
            </a:r>
            <a:r>
              <a:rPr lang="en-US" altLang="en-US" i="1"/>
              <a:t>same </a:t>
            </a:r>
            <a:r>
              <a:rPr lang="en-US" altLang="en-US"/>
              <a:t>students exposed to a true control group condition.</a:t>
            </a:r>
          </a:p>
          <a:p>
            <a:r>
              <a:rPr lang="en-US" altLang="en-US"/>
              <a:t>But the same students </a:t>
            </a:r>
            <a:r>
              <a:rPr lang="en-US" altLang="en-US" i="1"/>
              <a:t>cannot</a:t>
            </a:r>
            <a:r>
              <a:rPr lang="en-US" altLang="en-US"/>
              <a:t> be exposed to the control diet given they were exposed to the treatment diet.</a:t>
            </a:r>
          </a:p>
          <a:p>
            <a:r>
              <a:rPr lang="en-US" altLang="en-US"/>
              <a:t>So our belief in the truth of this assumption must be based only on intuition and/or subject-matter expertise. It cannot be tested with available data. </a:t>
            </a:r>
          </a:p>
        </p:txBody>
      </p:sp>
      <p:sp>
        <p:nvSpPr>
          <p:cNvPr id="49155" name="Slide Number Placeholder 3">
            <a:extLst>
              <a:ext uri="{FF2B5EF4-FFF2-40B4-BE49-F238E27FC236}">
                <a16:creationId xmlns:a16="http://schemas.microsoft.com/office/drawing/2014/main" id="{916A98D6-51E3-9B1C-B32C-A7389B6FA43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DD50DC1-0DF6-4EE1-9EEB-E35A8361A282}" type="slidenum">
              <a:rPr lang="en-US" altLang="en-US">
                <a:solidFill>
                  <a:srgbClr val="FFFFFF"/>
                </a:solidFill>
              </a:rPr>
              <a:pPr/>
              <a:t>365</a:t>
            </a:fld>
            <a:endParaRPr lang="en-US" altLang="en-US">
              <a:solidFill>
                <a:srgbClr val="FFFFFF"/>
              </a:solidFill>
            </a:endParaRPr>
          </a:p>
        </p:txBody>
      </p:sp>
    </p:spTree>
    <p:extLst>
      <p:ext uri="{BB962C8B-B14F-4D97-AF65-F5344CB8AC3E}">
        <p14:creationId xmlns:p14="http://schemas.microsoft.com/office/powerpoint/2010/main" val="3475809515"/>
      </p:ext>
    </p:extLst>
  </p:cSld>
  <p:clrMapOvr>
    <a:masterClrMapping/>
  </p:clrMapOvr>
  <p:transition>
    <p:fade thruBlk="1"/>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AFBCA155-3C75-B350-4E53-DA63EE003316}"/>
              </a:ext>
            </a:extLst>
          </p:cNvPr>
          <p:cNvSpPr>
            <a:spLocks noGrp="1"/>
          </p:cNvSpPr>
          <p:nvPr>
            <p:ph type="title"/>
          </p:nvPr>
        </p:nvSpPr>
        <p:spPr>
          <a:xfrm>
            <a:off x="1981200" y="685800"/>
            <a:ext cx="8229600" cy="762000"/>
          </a:xfrm>
        </p:spPr>
        <p:txBody>
          <a:bodyPr/>
          <a:lstStyle/>
          <a:p>
            <a:pPr algn="ctr"/>
            <a:r>
              <a:rPr lang="en-US" altLang="en-US"/>
              <a:t>The fundamental problem of</a:t>
            </a:r>
            <a:br>
              <a:rPr lang="en-US" altLang="en-US"/>
            </a:br>
            <a:r>
              <a:rPr lang="en-US" altLang="en-US"/>
              <a:t>causal inference</a:t>
            </a:r>
          </a:p>
        </p:txBody>
      </p:sp>
      <p:sp>
        <p:nvSpPr>
          <p:cNvPr id="3" name="Content Placeholder 2">
            <a:extLst>
              <a:ext uri="{FF2B5EF4-FFF2-40B4-BE49-F238E27FC236}">
                <a16:creationId xmlns:a16="http://schemas.microsoft.com/office/drawing/2014/main" id="{91875461-B5A8-5046-A2D8-3F4C499D3B05}"/>
              </a:ext>
            </a:extLst>
          </p:cNvPr>
          <p:cNvSpPr>
            <a:spLocks noGrp="1"/>
          </p:cNvSpPr>
          <p:nvPr>
            <p:ph idx="1"/>
          </p:nvPr>
        </p:nvSpPr>
        <p:spPr>
          <a:xfrm>
            <a:off x="1981200" y="1676400"/>
            <a:ext cx="8478838" cy="5029200"/>
          </a:xfrm>
        </p:spPr>
        <p:txBody>
          <a:bodyPr/>
          <a:lstStyle/>
          <a:p>
            <a:pPr>
              <a:defRPr/>
            </a:pPr>
            <a:r>
              <a:rPr lang="en-US" dirty="0"/>
              <a:t>The </a:t>
            </a:r>
            <a:r>
              <a:rPr lang="en-US" i="1" dirty="0"/>
              <a:t>fundamental problem of causal inference</a:t>
            </a:r>
            <a:r>
              <a:rPr lang="en-US" dirty="0"/>
              <a:t> is that the same students cannot be exposed to the control diet given they were exposed to the treatment diet.</a:t>
            </a:r>
          </a:p>
          <a:p>
            <a:pPr>
              <a:defRPr/>
            </a:pPr>
            <a:r>
              <a:rPr lang="en-US" dirty="0"/>
              <a:t>That is, we only can observe students under one condition, not both. </a:t>
            </a:r>
          </a:p>
          <a:p>
            <a:pPr>
              <a:defRPr/>
            </a:pPr>
            <a:r>
              <a:rPr lang="en-US" dirty="0"/>
              <a:t>As such, one or more assumptions must be made about what would have happened had that person</a:t>
            </a:r>
          </a:p>
          <a:p>
            <a:pPr marL="109537" indent="0">
              <a:buFont typeface="Georgia" panose="02040502050405020303" pitchFamily="18" charset="0"/>
              <a:buNone/>
              <a:defRPr/>
            </a:pPr>
            <a:r>
              <a:rPr lang="en-US" dirty="0"/>
              <a:t>   been in the other group or taken the other path.</a:t>
            </a:r>
          </a:p>
          <a:p>
            <a:pPr>
              <a:defRPr/>
            </a:pPr>
            <a:r>
              <a:rPr lang="en-US" dirty="0"/>
              <a:t>This is what gives causal inference in observational settings an air of uncertainty.</a:t>
            </a:r>
          </a:p>
          <a:p>
            <a:pPr>
              <a:defRPr/>
            </a:pPr>
            <a:endParaRPr lang="en-US" dirty="0"/>
          </a:p>
        </p:txBody>
      </p:sp>
      <p:sp>
        <p:nvSpPr>
          <p:cNvPr id="50179" name="Slide Number Placeholder 3">
            <a:extLst>
              <a:ext uri="{FF2B5EF4-FFF2-40B4-BE49-F238E27FC236}">
                <a16:creationId xmlns:a16="http://schemas.microsoft.com/office/drawing/2014/main" id="{57B984F9-23F3-3243-ED7C-8CFE2722C41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DFCA71A-5936-43BE-921E-DEC70B874EDA}" type="slidenum">
              <a:rPr lang="en-US" altLang="en-US">
                <a:solidFill>
                  <a:srgbClr val="FFFFFF"/>
                </a:solidFill>
              </a:rPr>
              <a:pPr/>
              <a:t>366</a:t>
            </a:fld>
            <a:endParaRPr lang="en-US" altLang="en-US">
              <a:solidFill>
                <a:srgbClr val="FFFFFF"/>
              </a:solidFill>
            </a:endParaRPr>
          </a:p>
        </p:txBody>
      </p:sp>
    </p:spTree>
    <p:extLst>
      <p:ext uri="{BB962C8B-B14F-4D97-AF65-F5344CB8AC3E}">
        <p14:creationId xmlns:p14="http://schemas.microsoft.com/office/powerpoint/2010/main" val="2279570902"/>
      </p:ext>
    </p:extLst>
  </p:cSld>
  <p:clrMapOvr>
    <a:masterClrMapping/>
  </p:clrMapOvr>
  <p:transition>
    <p:fade thruBlk="1"/>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A0D85F18-19A8-D673-B9E2-51AEF0D3FB9E}"/>
              </a:ext>
            </a:extLst>
          </p:cNvPr>
          <p:cNvSpPr>
            <a:spLocks noGrp="1"/>
          </p:cNvSpPr>
          <p:nvPr>
            <p:ph type="title"/>
          </p:nvPr>
        </p:nvSpPr>
        <p:spPr>
          <a:xfrm>
            <a:off x="1981200" y="533400"/>
            <a:ext cx="8229600" cy="1143000"/>
          </a:xfrm>
        </p:spPr>
        <p:txBody>
          <a:bodyPr/>
          <a:lstStyle/>
          <a:p>
            <a:pPr algn="ctr"/>
            <a:r>
              <a:rPr lang="en-US" altLang="en-US"/>
              <a:t>New Methods for Bolstering Claims of Causality from Observational Data</a:t>
            </a:r>
          </a:p>
        </p:txBody>
      </p:sp>
      <p:sp>
        <p:nvSpPr>
          <p:cNvPr id="51202" name="Content Placeholder 2">
            <a:extLst>
              <a:ext uri="{FF2B5EF4-FFF2-40B4-BE49-F238E27FC236}">
                <a16:creationId xmlns:a16="http://schemas.microsoft.com/office/drawing/2014/main" id="{9CE7E776-C1D3-C220-3516-85F3DEA90C83}"/>
              </a:ext>
            </a:extLst>
          </p:cNvPr>
          <p:cNvSpPr>
            <a:spLocks noGrp="1"/>
          </p:cNvSpPr>
          <p:nvPr>
            <p:ph idx="1"/>
          </p:nvPr>
        </p:nvSpPr>
        <p:spPr>
          <a:xfrm>
            <a:off x="1981200" y="1841500"/>
            <a:ext cx="8229600" cy="4732338"/>
          </a:xfrm>
        </p:spPr>
        <p:txBody>
          <a:bodyPr/>
          <a:lstStyle/>
          <a:p>
            <a:r>
              <a:rPr lang="en-US" altLang="en-US"/>
              <a:t>Three examples of advanced analytic approaches for bolstering a researcher’s claim of causality by helping to reduce or even eliminate bias in the estimation of a treatment effect or other variable in which one is interested.</a:t>
            </a:r>
          </a:p>
          <a:p>
            <a:r>
              <a:rPr lang="en-US" altLang="en-US" i="1"/>
              <a:t>Propensity Score Matching</a:t>
            </a:r>
          </a:p>
          <a:p>
            <a:r>
              <a:rPr lang="en-US" altLang="en-US" i="1"/>
              <a:t>Instrumental Variables</a:t>
            </a:r>
          </a:p>
          <a:p>
            <a:r>
              <a:rPr lang="en-US" altLang="en-US" i="1"/>
              <a:t>Regression Discontinuity Designs</a:t>
            </a:r>
          </a:p>
          <a:p>
            <a:r>
              <a:rPr lang="en-US" altLang="en-US"/>
              <a:t>(For greater detail, see the text and related references given in the text.)</a:t>
            </a:r>
          </a:p>
        </p:txBody>
      </p:sp>
      <p:sp>
        <p:nvSpPr>
          <p:cNvPr id="51203" name="Slide Number Placeholder 3">
            <a:extLst>
              <a:ext uri="{FF2B5EF4-FFF2-40B4-BE49-F238E27FC236}">
                <a16:creationId xmlns:a16="http://schemas.microsoft.com/office/drawing/2014/main" id="{18FB8364-12F2-88DF-B2C1-AFB3FA1279C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7A5E6-DD45-49B3-837A-BA219D00A160}" type="slidenum">
              <a:rPr lang="en-US" altLang="en-US">
                <a:solidFill>
                  <a:srgbClr val="FFFFFF"/>
                </a:solidFill>
              </a:rPr>
              <a:pPr/>
              <a:t>367</a:t>
            </a:fld>
            <a:endParaRPr lang="en-US" altLang="en-US">
              <a:solidFill>
                <a:srgbClr val="FFFFFF"/>
              </a:solidFill>
            </a:endParaRPr>
          </a:p>
        </p:txBody>
      </p:sp>
    </p:spTree>
    <p:extLst>
      <p:ext uri="{BB962C8B-B14F-4D97-AF65-F5344CB8AC3E}">
        <p14:creationId xmlns:p14="http://schemas.microsoft.com/office/powerpoint/2010/main" val="1879363676"/>
      </p:ext>
    </p:extLst>
  </p:cSld>
  <p:clrMapOvr>
    <a:masterClrMapping/>
  </p:clrMapOvr>
  <p:transition>
    <p:fade thruBlk="1"/>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85CF0A3B-A711-5333-D0CB-024A62A4AD61}"/>
              </a:ext>
            </a:extLst>
          </p:cNvPr>
          <p:cNvSpPr>
            <a:spLocks noGrp="1"/>
          </p:cNvSpPr>
          <p:nvPr>
            <p:ph type="title"/>
          </p:nvPr>
        </p:nvSpPr>
        <p:spPr>
          <a:xfrm>
            <a:off x="1981200" y="457200"/>
            <a:ext cx="8229600" cy="762000"/>
          </a:xfrm>
        </p:spPr>
        <p:txBody>
          <a:bodyPr/>
          <a:lstStyle/>
          <a:p>
            <a:pPr algn="ctr"/>
            <a:r>
              <a:rPr lang="en-US" altLang="en-US"/>
              <a:t>More on Quasi-Experiments </a:t>
            </a:r>
          </a:p>
        </p:txBody>
      </p:sp>
      <p:sp>
        <p:nvSpPr>
          <p:cNvPr id="52226" name="Content Placeholder 2">
            <a:extLst>
              <a:ext uri="{FF2B5EF4-FFF2-40B4-BE49-F238E27FC236}">
                <a16:creationId xmlns:a16="http://schemas.microsoft.com/office/drawing/2014/main" id="{D56389D9-734A-982F-0B21-2BDC63D95E6A}"/>
              </a:ext>
            </a:extLst>
          </p:cNvPr>
          <p:cNvSpPr>
            <a:spLocks noGrp="1"/>
          </p:cNvSpPr>
          <p:nvPr>
            <p:ph idx="1"/>
          </p:nvPr>
        </p:nvSpPr>
        <p:spPr>
          <a:xfrm>
            <a:off x="1981200" y="1066800"/>
            <a:ext cx="8229600" cy="5715000"/>
          </a:xfrm>
        </p:spPr>
        <p:txBody>
          <a:bodyPr/>
          <a:lstStyle/>
          <a:p>
            <a:r>
              <a:rPr lang="en-US" altLang="en-US"/>
              <a:t>Recall, there is no randomization to treatment and control groups </a:t>
            </a:r>
          </a:p>
          <a:p>
            <a:r>
              <a:rPr lang="en-US" altLang="en-US"/>
              <a:t>Yet, other aspects of an experimental design (e.g., selection of research participants, use of a control group, repeated observations) are included.</a:t>
            </a:r>
          </a:p>
          <a:p>
            <a:r>
              <a:rPr lang="en-US" altLang="en-US"/>
              <a:t>Issue -- groups likely not balanced at the outset</a:t>
            </a:r>
          </a:p>
          <a:p>
            <a:r>
              <a:rPr lang="en-US" altLang="en-US"/>
              <a:t>Imbalances may create threats to the </a:t>
            </a:r>
            <a:r>
              <a:rPr lang="en-US" altLang="en-US" i="1"/>
              <a:t>internal validity</a:t>
            </a:r>
            <a:r>
              <a:rPr lang="en-US" altLang="en-US"/>
              <a:t> of the study as they may bias the estimation of an average treatment effect</a:t>
            </a:r>
          </a:p>
          <a:p>
            <a:r>
              <a:rPr lang="en-US" altLang="en-US"/>
              <a:t>Another issue – generalizability of results to other populations, settings, etc.</a:t>
            </a:r>
          </a:p>
          <a:p>
            <a:r>
              <a:rPr lang="en-US" altLang="en-US"/>
              <a:t>The latter are threats to the </a:t>
            </a:r>
            <a:r>
              <a:rPr lang="en-US" altLang="en-US" i="1"/>
              <a:t>external validity </a:t>
            </a:r>
            <a:r>
              <a:rPr lang="en-US" altLang="en-US"/>
              <a:t>of the study.</a:t>
            </a:r>
          </a:p>
        </p:txBody>
      </p:sp>
      <p:sp>
        <p:nvSpPr>
          <p:cNvPr id="52227" name="Slide Number Placeholder 3">
            <a:extLst>
              <a:ext uri="{FF2B5EF4-FFF2-40B4-BE49-F238E27FC236}">
                <a16:creationId xmlns:a16="http://schemas.microsoft.com/office/drawing/2014/main" id="{4EB22F29-959E-E802-4DFF-79BD25E4DD5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DEC960-B5EA-48F9-B30E-88617B5D351D}" type="slidenum">
              <a:rPr lang="en-US" altLang="en-US">
                <a:solidFill>
                  <a:srgbClr val="FFFFFF"/>
                </a:solidFill>
              </a:rPr>
              <a:pPr/>
              <a:t>368</a:t>
            </a:fld>
            <a:endParaRPr lang="en-US" altLang="en-US">
              <a:solidFill>
                <a:srgbClr val="FFFFFF"/>
              </a:solidFill>
            </a:endParaRPr>
          </a:p>
        </p:txBody>
      </p:sp>
    </p:spTree>
    <p:extLst>
      <p:ext uri="{BB962C8B-B14F-4D97-AF65-F5344CB8AC3E}">
        <p14:creationId xmlns:p14="http://schemas.microsoft.com/office/powerpoint/2010/main" val="352474153"/>
      </p:ext>
    </p:extLst>
  </p:cSld>
  <p:clrMapOvr>
    <a:masterClrMapping/>
  </p:clrMapOvr>
  <p:transition>
    <p:fade thruBlk="1"/>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97F2AB1A-1837-B709-F761-BBC7215DBE2E}"/>
              </a:ext>
            </a:extLst>
          </p:cNvPr>
          <p:cNvSpPr>
            <a:spLocks noGrp="1"/>
          </p:cNvSpPr>
          <p:nvPr>
            <p:ph type="title"/>
          </p:nvPr>
        </p:nvSpPr>
        <p:spPr>
          <a:xfrm>
            <a:off x="1981200" y="368300"/>
            <a:ext cx="8229600" cy="774700"/>
          </a:xfrm>
        </p:spPr>
        <p:txBody>
          <a:bodyPr/>
          <a:lstStyle/>
          <a:p>
            <a:pPr algn="ctr"/>
            <a:r>
              <a:rPr lang="en-US" altLang="en-US"/>
              <a:t>Some Threats to Internal Validity</a:t>
            </a:r>
          </a:p>
        </p:txBody>
      </p:sp>
      <p:sp>
        <p:nvSpPr>
          <p:cNvPr id="53250" name="Content Placeholder 2">
            <a:extLst>
              <a:ext uri="{FF2B5EF4-FFF2-40B4-BE49-F238E27FC236}">
                <a16:creationId xmlns:a16="http://schemas.microsoft.com/office/drawing/2014/main" id="{C0A96D1F-E242-0D17-6A4E-3DAF8ED32593}"/>
              </a:ext>
            </a:extLst>
          </p:cNvPr>
          <p:cNvSpPr>
            <a:spLocks noGrp="1"/>
          </p:cNvSpPr>
          <p:nvPr>
            <p:ph idx="1"/>
          </p:nvPr>
        </p:nvSpPr>
        <p:spPr>
          <a:xfrm>
            <a:off x="1981200" y="1066800"/>
            <a:ext cx="8229600" cy="5638800"/>
          </a:xfrm>
        </p:spPr>
        <p:txBody>
          <a:bodyPr/>
          <a:lstStyle/>
          <a:p>
            <a:r>
              <a:rPr lang="en-US" altLang="en-US" b="1"/>
              <a:t>Maturation </a:t>
            </a:r>
            <a:r>
              <a:rPr lang="en-US" altLang="en-US"/>
              <a:t>– Changes in the participants that occur over time within the course of the study that could differentially affect the outcome variable for the groups (e.g., growing older, more tired, more aware of being in an experiment).</a:t>
            </a:r>
          </a:p>
          <a:p>
            <a:r>
              <a:rPr lang="en-US" altLang="en-US" b="1"/>
              <a:t>Experimental Mortality </a:t>
            </a:r>
            <a:r>
              <a:rPr lang="en-US" altLang="en-US"/>
              <a:t>– Differential attrition of subjects from the treatment and control groups.</a:t>
            </a:r>
          </a:p>
          <a:p>
            <a:r>
              <a:rPr lang="en-US" altLang="en-US" b="1"/>
              <a:t>Selection Bias – </a:t>
            </a:r>
            <a:r>
              <a:rPr lang="en-US" altLang="en-US"/>
              <a:t>Differential selection of subjects for groups; subjects in the treatment group compared to the control group, on average, have different endowments on the pretest and other relevant covariates that are known to affect the outcome.</a:t>
            </a:r>
          </a:p>
          <a:p>
            <a:endParaRPr lang="en-US" altLang="en-US"/>
          </a:p>
        </p:txBody>
      </p:sp>
      <p:sp>
        <p:nvSpPr>
          <p:cNvPr id="53251" name="Slide Number Placeholder 3">
            <a:extLst>
              <a:ext uri="{FF2B5EF4-FFF2-40B4-BE49-F238E27FC236}">
                <a16:creationId xmlns:a16="http://schemas.microsoft.com/office/drawing/2014/main" id="{ABFC4180-5FD5-C0FC-D867-4E1623C7F9C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020089-3DC0-4C9E-B65D-8EA1D1556D6C}" type="slidenum">
              <a:rPr lang="en-US" altLang="en-US">
                <a:solidFill>
                  <a:srgbClr val="FFFFFF"/>
                </a:solidFill>
              </a:rPr>
              <a:pPr/>
              <a:t>369</a:t>
            </a:fld>
            <a:endParaRPr lang="en-US" altLang="en-US">
              <a:solidFill>
                <a:srgbClr val="FFFFFF"/>
              </a:solidFill>
            </a:endParaRPr>
          </a:p>
        </p:txBody>
      </p:sp>
    </p:spTree>
    <p:extLst>
      <p:ext uri="{BB962C8B-B14F-4D97-AF65-F5344CB8AC3E}">
        <p14:creationId xmlns:p14="http://schemas.microsoft.com/office/powerpoint/2010/main" val="4045699421"/>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FB463AF-CC5C-B546-8D98-42D8560C72EB}"/>
              </a:ext>
            </a:extLst>
          </p:cNvPr>
          <p:cNvSpPr>
            <a:spLocks noGrp="1" noChangeArrowheads="1"/>
          </p:cNvSpPr>
          <p:nvPr>
            <p:ph type="title"/>
          </p:nvPr>
        </p:nvSpPr>
        <p:spPr>
          <a:xfrm>
            <a:off x="3165475" y="401638"/>
            <a:ext cx="5937250" cy="893762"/>
          </a:xfrm>
        </p:spPr>
        <p:txBody>
          <a:bodyPr>
            <a:normAutofit fontScale="90000"/>
          </a:bodyPr>
          <a:lstStyle/>
          <a:p>
            <a:pPr fontAlgn="auto">
              <a:spcAft>
                <a:spcPts val="0"/>
              </a:spcAft>
              <a:defRPr/>
            </a:pPr>
            <a:r>
              <a:rPr lang="en-US" sz="2700" dirty="0">
                <a:solidFill>
                  <a:schemeClr val="tx1"/>
                </a:solidFill>
                <a:effectLst>
                  <a:outerShdw blurRad="38100" dist="38100" dir="2700000" algn="tl">
                    <a:srgbClr val="000000">
                      <a:alpha val="43137"/>
                    </a:srgbClr>
                  </a:outerShdw>
                </a:effectLst>
              </a:rPr>
              <a:t>Accumulating Data</a:t>
            </a:r>
            <a:br>
              <a:rPr lang="en-US" sz="2700" dirty="0">
                <a:solidFill>
                  <a:schemeClr val="tx1"/>
                </a:solidFill>
                <a:effectLst>
                  <a:outerShdw blurRad="38100" dist="38100" dir="2700000" algn="tl">
                    <a:srgbClr val="000000">
                      <a:alpha val="43137"/>
                    </a:srgbClr>
                  </a:outerShdw>
                </a:effectLst>
              </a:rPr>
            </a:br>
            <a:r>
              <a:rPr lang="en-US" sz="2700" dirty="0">
                <a:solidFill>
                  <a:schemeClr val="tx1"/>
                </a:solidFill>
              </a:rPr>
              <a:t>(Data are at least ordinal</a:t>
            </a:r>
            <a:r>
              <a:rPr lang="en-US" sz="3800" dirty="0">
                <a:solidFill>
                  <a:schemeClr val="tx1"/>
                </a:solidFill>
              </a:rPr>
              <a:t>)</a:t>
            </a:r>
          </a:p>
        </p:txBody>
      </p:sp>
      <p:sp>
        <p:nvSpPr>
          <p:cNvPr id="13315" name="Rectangle 3">
            <a:extLst>
              <a:ext uri="{FF2B5EF4-FFF2-40B4-BE49-F238E27FC236}">
                <a16:creationId xmlns:a16="http://schemas.microsoft.com/office/drawing/2014/main" id="{B2E17B1C-3BC9-4446-BE49-FC4CAE69A5FE}"/>
              </a:ext>
            </a:extLst>
          </p:cNvPr>
          <p:cNvSpPr>
            <a:spLocks noGrp="1"/>
          </p:cNvSpPr>
          <p:nvPr>
            <p:ph idx="1"/>
          </p:nvPr>
        </p:nvSpPr>
        <p:spPr>
          <a:xfrm>
            <a:off x="2133600" y="1512888"/>
            <a:ext cx="7848600" cy="2374900"/>
          </a:xfrm>
        </p:spPr>
        <p:txBody>
          <a:bodyPr rtlCol="0">
            <a:normAutofit lnSpcReduction="10000"/>
          </a:bodyPr>
          <a:lstStyle/>
          <a:p>
            <a:pPr fontAlgn="auto">
              <a:spcAft>
                <a:spcPts val="0"/>
              </a:spcAft>
              <a:buClr>
                <a:srgbClr val="CC0000"/>
              </a:buClr>
              <a:buFontTx/>
              <a:buChar char="•"/>
              <a:defRPr/>
            </a:pPr>
            <a:r>
              <a:rPr lang="en-US" altLang="en-US" sz="2000" dirty="0">
                <a:solidFill>
                  <a:schemeClr val="tx1">
                    <a:lumMod val="85000"/>
                    <a:lumOff val="15000"/>
                  </a:schemeClr>
                </a:solidFill>
              </a:rPr>
              <a:t>Tabular: Cumulative percent distribution</a:t>
            </a:r>
          </a:p>
          <a:p>
            <a:pPr fontAlgn="auto">
              <a:spcAft>
                <a:spcPts val="0"/>
              </a:spcAft>
              <a:buClr>
                <a:srgbClr val="CC0000"/>
              </a:buClr>
              <a:buFontTx/>
              <a:buChar char="•"/>
              <a:defRPr/>
            </a:pPr>
            <a:r>
              <a:rPr lang="en-US" altLang="en-US" sz="2000" dirty="0">
                <a:solidFill>
                  <a:schemeClr val="tx1">
                    <a:lumMod val="85000"/>
                    <a:lumOff val="15000"/>
                  </a:schemeClr>
                </a:solidFill>
              </a:rPr>
              <a:t>Graphical: Ogive </a:t>
            </a:r>
          </a:p>
          <a:p>
            <a:pPr fontAlgn="auto">
              <a:spcAft>
                <a:spcPts val="0"/>
              </a:spcAft>
              <a:buClr>
                <a:srgbClr val="CC0000"/>
              </a:buClr>
              <a:buFontTx/>
              <a:buChar char="•"/>
              <a:defRPr/>
            </a:pPr>
            <a:r>
              <a:rPr lang="en-US" altLang="en-US" sz="2000" dirty="0">
                <a:solidFill>
                  <a:schemeClr val="tx1">
                    <a:lumMod val="85000"/>
                    <a:lumOff val="15000"/>
                  </a:schemeClr>
                </a:solidFill>
              </a:rPr>
              <a:t>Percentile rank = % of scores falling below</a:t>
            </a:r>
          </a:p>
          <a:p>
            <a:pPr fontAlgn="auto">
              <a:spcAft>
                <a:spcPts val="0"/>
              </a:spcAft>
              <a:buClr>
                <a:srgbClr val="CC0000"/>
              </a:buClr>
              <a:buFontTx/>
              <a:buChar char="•"/>
              <a:defRPr/>
            </a:pPr>
            <a:r>
              <a:rPr lang="en-US" altLang="en-US" sz="2000" dirty="0">
                <a:solidFill>
                  <a:schemeClr val="tx1">
                    <a:lumMod val="85000"/>
                    <a:lumOff val="15000"/>
                  </a:schemeClr>
                </a:solidFill>
              </a:rPr>
              <a:t>Cumulative percent = % of scores at or below</a:t>
            </a:r>
          </a:p>
          <a:p>
            <a:pPr fontAlgn="auto">
              <a:spcAft>
                <a:spcPts val="0"/>
              </a:spcAft>
              <a:buClr>
                <a:srgbClr val="CC0000"/>
              </a:buClr>
              <a:buFontTx/>
              <a:buChar char="•"/>
              <a:defRPr/>
            </a:pPr>
            <a:r>
              <a:rPr lang="en-US" altLang="en-US" sz="2000" dirty="0">
                <a:solidFill>
                  <a:schemeClr val="tx1">
                    <a:lumMod val="85000"/>
                    <a:lumOff val="15000"/>
                  </a:schemeClr>
                </a:solidFill>
              </a:rPr>
              <a:t>Example: Find the </a:t>
            </a:r>
            <a:r>
              <a:rPr lang="en-US" altLang="en-US" sz="2000" dirty="0" err="1">
                <a:solidFill>
                  <a:schemeClr val="tx1">
                    <a:lumMod val="85000"/>
                    <a:lumOff val="15000"/>
                  </a:schemeClr>
                </a:solidFill>
              </a:rPr>
              <a:t>ses</a:t>
            </a:r>
            <a:r>
              <a:rPr lang="en-US" altLang="en-US" sz="2000" dirty="0">
                <a:solidFill>
                  <a:schemeClr val="tx1">
                    <a:lumMod val="85000"/>
                    <a:lumOff val="15000"/>
                  </a:schemeClr>
                </a:solidFill>
              </a:rPr>
              <a:t> value that has a percentile rank of 25, called the 25</a:t>
            </a:r>
            <a:r>
              <a:rPr lang="en-US" altLang="en-US" sz="2000" baseline="30000" dirty="0">
                <a:solidFill>
                  <a:schemeClr val="tx1">
                    <a:lumMod val="85000"/>
                    <a:lumOff val="15000"/>
                  </a:schemeClr>
                </a:solidFill>
              </a:rPr>
              <a:t>th</a:t>
            </a:r>
            <a:r>
              <a:rPr lang="en-US" altLang="en-US" sz="2000" dirty="0">
                <a:solidFill>
                  <a:schemeClr val="tx1">
                    <a:lumMod val="85000"/>
                    <a:lumOff val="15000"/>
                  </a:schemeClr>
                </a:solidFill>
              </a:rPr>
              <a:t> percentile; i.e., the value that has 25% of the values falling below.  </a:t>
            </a:r>
          </a:p>
        </p:txBody>
      </p:sp>
      <p:sp>
        <p:nvSpPr>
          <p:cNvPr id="5" name="TextBox 4">
            <a:extLst>
              <a:ext uri="{FF2B5EF4-FFF2-40B4-BE49-F238E27FC236}">
                <a16:creationId xmlns:a16="http://schemas.microsoft.com/office/drawing/2014/main" id="{5E7E2AA5-89CB-EF8C-0DD4-F1F32CF1C783}"/>
              </a:ext>
            </a:extLst>
          </p:cNvPr>
          <p:cNvSpPr txBox="1">
            <a:spLocks noChangeArrowheads="1"/>
          </p:cNvSpPr>
          <p:nvPr/>
        </p:nvSpPr>
        <p:spPr bwMode="auto">
          <a:xfrm>
            <a:off x="2743200" y="10031413"/>
            <a:ext cx="7696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eaLnBrk="1" hangingPunct="1">
              <a:spcBef>
                <a:spcPct val="0"/>
              </a:spcBef>
              <a:buClrTx/>
              <a:buFontTx/>
              <a:buNone/>
            </a:pPr>
            <a:r>
              <a:rPr lang="en-US" altLang="en-US">
                <a:solidFill>
                  <a:srgbClr val="CC0000"/>
                </a:solidFill>
                <a:latin typeface="Cambria" panose="02040503050406030204" pitchFamily="18" charset="0"/>
              </a:rPr>
              <a:t>Solution: </a:t>
            </a:r>
          </a:p>
          <a:p>
            <a:pPr eaLnBrk="1" hangingPunct="1">
              <a:spcBef>
                <a:spcPct val="0"/>
              </a:spcBef>
              <a:buClrTx/>
              <a:buFontTx/>
              <a:buNone/>
            </a:pPr>
            <a:endParaRPr lang="en-US" altLang="en-US">
              <a:solidFill>
                <a:schemeClr val="tx1"/>
              </a:solidFill>
              <a:latin typeface="Arial" panose="020B0604020202020204" pitchFamily="34" charset="0"/>
            </a:endParaRPr>
          </a:p>
        </p:txBody>
      </p:sp>
      <p:sp>
        <p:nvSpPr>
          <p:cNvPr id="2" name="Rectangle 5">
            <a:extLst>
              <a:ext uri="{FF2B5EF4-FFF2-40B4-BE49-F238E27FC236}">
                <a16:creationId xmlns:a16="http://schemas.microsoft.com/office/drawing/2014/main" id="{A81418D7-F9E1-E248-95F6-53783CC09B34}"/>
              </a:ext>
            </a:extLst>
          </p:cNvPr>
          <p:cNvSpPr>
            <a:spLocks noChangeArrowheads="1"/>
          </p:cNvSpPr>
          <p:nvPr/>
        </p:nvSpPr>
        <p:spPr bwMode="auto">
          <a:xfrm>
            <a:off x="1981201" y="3890963"/>
            <a:ext cx="8658225" cy="283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en-US" altLang="zh-CN" sz="2000" b="1" dirty="0">
                <a:solidFill>
                  <a:srgbClr val="000000"/>
                </a:solidFill>
                <a:latin typeface="+mj-lt"/>
                <a:ea typeface="宋体" panose="02010600030101010101" pitchFamily="2" charset="-122"/>
              </a:rPr>
              <a:t>Solution: </a:t>
            </a:r>
            <a:r>
              <a:rPr lang="en-US" altLang="zh-CN" sz="2000" dirty="0">
                <a:solidFill>
                  <a:srgbClr val="000000"/>
                </a:solidFill>
                <a:latin typeface="+mj-lt"/>
                <a:ea typeface="宋体" panose="02010600030101010101" pitchFamily="2" charset="-122"/>
              </a:rPr>
              <a:t>Type the following command in the console and pressing Enter:</a:t>
            </a:r>
            <a:endParaRPr lang="en-US" altLang="zh-CN" sz="2000" dirty="0">
              <a:latin typeface="+mj-lt"/>
            </a:endParaRPr>
          </a:p>
          <a:p>
            <a:pPr>
              <a:defRPr/>
            </a:pPr>
            <a:r>
              <a:rPr lang="en-US" altLang="zh-CN" sz="2000" b="1" dirty="0">
                <a:solidFill>
                  <a:srgbClr val="000000"/>
                </a:solidFill>
                <a:latin typeface="+mj-lt"/>
                <a:ea typeface="宋体" panose="02010600030101010101" pitchFamily="2" charset="-122"/>
              </a:rPr>
              <a:t>                         quantile(</a:t>
            </a:r>
            <a:r>
              <a:rPr lang="en-US" altLang="zh-CN" sz="2000" b="1" dirty="0" err="1">
                <a:solidFill>
                  <a:srgbClr val="000000"/>
                </a:solidFill>
                <a:latin typeface="+mj-lt"/>
                <a:ea typeface="宋体" panose="02010600030101010101" pitchFamily="2" charset="-122"/>
              </a:rPr>
              <a:t>NELS$ses</a:t>
            </a:r>
            <a:r>
              <a:rPr lang="en-US" altLang="zh-CN" sz="2000" b="1" dirty="0">
                <a:solidFill>
                  <a:srgbClr val="000000"/>
                </a:solidFill>
                <a:latin typeface="+mj-lt"/>
                <a:ea typeface="宋体" panose="02010600030101010101" pitchFamily="2" charset="-122"/>
              </a:rPr>
              <a:t>, c(0.25, 0.5, 0.75))</a:t>
            </a:r>
            <a:endParaRPr lang="en-US" altLang="zh-CN" sz="2000" dirty="0">
              <a:latin typeface="+mj-lt"/>
            </a:endParaRPr>
          </a:p>
          <a:p>
            <a:pPr>
              <a:defRPr/>
            </a:pPr>
            <a:r>
              <a:rPr lang="en-US" altLang="zh-CN" sz="2000" dirty="0">
                <a:solidFill>
                  <a:srgbClr val="000000"/>
                </a:solidFill>
                <a:latin typeface="+mj-lt"/>
                <a:ea typeface="宋体" panose="02010600030101010101" pitchFamily="2" charset="-122"/>
              </a:rPr>
              <a:t>Note: the option </a:t>
            </a:r>
            <a:r>
              <a:rPr lang="en-US" altLang="zh-CN" sz="2000" b="1" dirty="0">
                <a:solidFill>
                  <a:srgbClr val="000000"/>
                </a:solidFill>
                <a:latin typeface="+mj-lt"/>
                <a:ea typeface="宋体" panose="02010600030101010101" pitchFamily="2" charset="-122"/>
              </a:rPr>
              <a:t>c(0.25, 0.5, 0.75)</a:t>
            </a:r>
            <a:r>
              <a:rPr lang="en-US" altLang="zh-CN" sz="2000" dirty="0">
                <a:solidFill>
                  <a:srgbClr val="000000"/>
                </a:solidFill>
                <a:latin typeface="+mj-lt"/>
                <a:ea typeface="宋体" panose="02010600030101010101" pitchFamily="2" charset="-122"/>
              </a:rPr>
              <a:t> in the command instructs R to find the first, </a:t>
            </a:r>
          </a:p>
          <a:p>
            <a:pPr>
              <a:defRPr/>
            </a:pPr>
            <a:r>
              <a:rPr lang="en-US" altLang="zh-CN" sz="2000" dirty="0">
                <a:solidFill>
                  <a:srgbClr val="000000"/>
                </a:solidFill>
                <a:latin typeface="+mj-lt"/>
                <a:ea typeface="宋体" panose="02010600030101010101" pitchFamily="2" charset="-122"/>
              </a:rPr>
              <a:t>second, and third quartiles, respectively. If other quantiles were desired, it would </a:t>
            </a:r>
          </a:p>
          <a:p>
            <a:pPr>
              <a:defRPr/>
            </a:pPr>
            <a:r>
              <a:rPr lang="en-US" altLang="zh-CN" sz="2000" dirty="0">
                <a:solidFill>
                  <a:srgbClr val="000000"/>
                </a:solidFill>
                <a:latin typeface="+mj-lt"/>
                <a:ea typeface="宋体" panose="02010600030101010101" pitchFamily="2" charset="-122"/>
              </a:rPr>
              <a:t>simply be necessary to change the values in this argument to reflect the quantiles </a:t>
            </a:r>
          </a:p>
          <a:p>
            <a:pPr>
              <a:defRPr/>
            </a:pPr>
            <a:r>
              <a:rPr lang="en-US" altLang="zh-CN" sz="2000" dirty="0">
                <a:solidFill>
                  <a:srgbClr val="000000"/>
                </a:solidFill>
                <a:latin typeface="+mj-lt"/>
                <a:ea typeface="宋体" panose="02010600030101010101" pitchFamily="2" charset="-122"/>
              </a:rPr>
              <a:t>of interest. Based on the following output, we know that the </a:t>
            </a:r>
            <a:r>
              <a:rPr lang="en-US" altLang="zh-CN" sz="2000" dirty="0" err="1">
                <a:solidFill>
                  <a:srgbClr val="000000"/>
                </a:solidFill>
                <a:latin typeface="+mj-lt"/>
                <a:ea typeface="宋体" panose="02010600030101010101" pitchFamily="2" charset="-122"/>
              </a:rPr>
              <a:t>ses</a:t>
            </a:r>
            <a:r>
              <a:rPr lang="en-US" altLang="zh-CN" sz="2000" dirty="0">
                <a:solidFill>
                  <a:srgbClr val="000000"/>
                </a:solidFill>
                <a:latin typeface="+mj-lt"/>
                <a:ea typeface="宋体" panose="02010600030101010101" pitchFamily="2" charset="-122"/>
              </a:rPr>
              <a:t> value we seek is </a:t>
            </a:r>
          </a:p>
          <a:p>
            <a:pPr>
              <a:defRPr/>
            </a:pPr>
            <a:r>
              <a:rPr lang="en-US" altLang="zh-CN" sz="2000" dirty="0">
                <a:solidFill>
                  <a:srgbClr val="000000"/>
                </a:solidFill>
                <a:latin typeface="+mj-lt"/>
                <a:ea typeface="宋体" panose="02010600030101010101" pitchFamily="2" charset="-122"/>
              </a:rPr>
              <a:t>13.75.</a:t>
            </a:r>
            <a:endParaRPr lang="en-US" altLang="zh-CN" sz="2000" dirty="0">
              <a:latin typeface="+mj-lt"/>
            </a:endParaRPr>
          </a:p>
          <a:p>
            <a:pPr>
              <a:defRPr/>
            </a:pPr>
            <a:r>
              <a:rPr lang="en-US" altLang="zh-CN" sz="2000" dirty="0">
                <a:solidFill>
                  <a:srgbClr val="000000"/>
                </a:solidFill>
                <a:latin typeface="+mj-lt"/>
                <a:ea typeface="宋体" panose="02010600030101010101" pitchFamily="2" charset="-122"/>
              </a:rPr>
              <a:t> </a:t>
            </a:r>
            <a:endParaRPr lang="en-US" altLang="zh-CN" sz="2000" dirty="0">
              <a:latin typeface="+mj-lt"/>
            </a:endParaRPr>
          </a:p>
          <a:p>
            <a:pPr>
              <a:defRPr/>
            </a:pPr>
            <a:endParaRPr lang="en-US" altLang="zh-CN" dirty="0"/>
          </a:p>
        </p:txBody>
      </p:sp>
      <p:pic>
        <p:nvPicPr>
          <p:cNvPr id="45061" name="Picture 6" descr="Macintosh HD:Users:daphnaharel:Desktop:Screen Shot 2018-11-06 at 10.04.08 AM.png">
            <a:extLst>
              <a:ext uri="{FF2B5EF4-FFF2-40B4-BE49-F238E27FC236}">
                <a16:creationId xmlns:a16="http://schemas.microsoft.com/office/drawing/2014/main" id="{FFD8358D-6E2A-8B71-5798-1759E0C22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5992813"/>
            <a:ext cx="1701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Rectangle 6">
            <a:extLst>
              <a:ext uri="{FF2B5EF4-FFF2-40B4-BE49-F238E27FC236}">
                <a16:creationId xmlns:a16="http://schemas.microsoft.com/office/drawing/2014/main" id="{D62D2EFE-1A55-CB6A-00C1-424A8AB796E6}"/>
              </a:ext>
            </a:extLst>
          </p:cNvPr>
          <p:cNvSpPr>
            <a:spLocks noChangeArrowheads="1"/>
          </p:cNvSpPr>
          <p:nvPr/>
        </p:nvSpPr>
        <p:spPr bwMode="auto">
          <a:xfrm>
            <a:off x="1981200" y="5954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Tree>
    <p:extLst>
      <p:ext uri="{BB962C8B-B14F-4D97-AF65-F5344CB8AC3E}">
        <p14:creationId xmlns:p14="http://schemas.microsoft.com/office/powerpoint/2010/main" val="39985885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3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utoUpdateAnimBg="0"/>
      <p:bldP spid="5" grpId="0" autoUpdateAnimBg="0"/>
    </p:bld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D15DBEA2-B173-556C-C410-5A6BEA106FC5}"/>
              </a:ext>
            </a:extLst>
          </p:cNvPr>
          <p:cNvSpPr>
            <a:spLocks noGrp="1"/>
          </p:cNvSpPr>
          <p:nvPr>
            <p:ph type="title"/>
          </p:nvPr>
        </p:nvSpPr>
        <p:spPr>
          <a:xfrm>
            <a:off x="1981200" y="533400"/>
            <a:ext cx="8229600" cy="609600"/>
          </a:xfrm>
        </p:spPr>
        <p:txBody>
          <a:bodyPr/>
          <a:lstStyle/>
          <a:p>
            <a:pPr algn="ctr"/>
            <a:r>
              <a:rPr lang="en-US" altLang="en-US"/>
              <a:t>Threats to External Validity</a:t>
            </a:r>
          </a:p>
        </p:txBody>
      </p:sp>
      <p:sp>
        <p:nvSpPr>
          <p:cNvPr id="54274" name="Content Placeholder 2">
            <a:extLst>
              <a:ext uri="{FF2B5EF4-FFF2-40B4-BE49-F238E27FC236}">
                <a16:creationId xmlns:a16="http://schemas.microsoft.com/office/drawing/2014/main" id="{1C09EC04-8D74-1AFD-E181-43750F2C8691}"/>
              </a:ext>
            </a:extLst>
          </p:cNvPr>
          <p:cNvSpPr>
            <a:spLocks noGrp="1"/>
          </p:cNvSpPr>
          <p:nvPr>
            <p:ph idx="1"/>
          </p:nvPr>
        </p:nvSpPr>
        <p:spPr>
          <a:xfrm>
            <a:off x="1981200" y="1219200"/>
            <a:ext cx="8686800" cy="5354638"/>
          </a:xfrm>
        </p:spPr>
        <p:txBody>
          <a:bodyPr/>
          <a:lstStyle/>
          <a:p>
            <a:r>
              <a:rPr lang="en-US" altLang="en-US"/>
              <a:t>Typically involves an interaction between some aspect of the design and the treatment group. </a:t>
            </a:r>
          </a:p>
          <a:p>
            <a:r>
              <a:rPr lang="en-US" altLang="en-US"/>
              <a:t>Given a study to test whether a film on sexual harassment in the workplace is effective in making individuals more aware of the issues and problems related to such harassment.</a:t>
            </a:r>
          </a:p>
          <a:p>
            <a:r>
              <a:rPr lang="en-US" altLang="en-US"/>
              <a:t>If a pretest were administered before the film was shown to measure baseline knowledge of sexual harassment issues, the pretest could sensitize the individuals in that study to the topic of sexual harassment, in general, and, in turn, amplify the effects of the film for those individuals in the study.</a:t>
            </a:r>
          </a:p>
          <a:p>
            <a:endParaRPr lang="en-US" altLang="en-US"/>
          </a:p>
        </p:txBody>
      </p:sp>
      <p:sp>
        <p:nvSpPr>
          <p:cNvPr id="54275" name="Slide Number Placeholder 3">
            <a:extLst>
              <a:ext uri="{FF2B5EF4-FFF2-40B4-BE49-F238E27FC236}">
                <a16:creationId xmlns:a16="http://schemas.microsoft.com/office/drawing/2014/main" id="{77AFD321-2C11-279F-B6FC-8FC693A03F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962477-DC90-440A-8656-65AD0962671B}" type="slidenum">
              <a:rPr lang="en-US" altLang="en-US">
                <a:solidFill>
                  <a:srgbClr val="FFFFFF"/>
                </a:solidFill>
              </a:rPr>
              <a:pPr/>
              <a:t>370</a:t>
            </a:fld>
            <a:endParaRPr lang="en-US" altLang="en-US">
              <a:solidFill>
                <a:srgbClr val="FFFFFF"/>
              </a:solidFill>
            </a:endParaRPr>
          </a:p>
        </p:txBody>
      </p:sp>
    </p:spTree>
    <p:extLst>
      <p:ext uri="{BB962C8B-B14F-4D97-AF65-F5344CB8AC3E}">
        <p14:creationId xmlns:p14="http://schemas.microsoft.com/office/powerpoint/2010/main" val="3814203892"/>
      </p:ext>
    </p:extLst>
  </p:cSld>
  <p:clrMapOvr>
    <a:masterClrMapping/>
  </p:clrMapOvr>
  <p:transition>
    <p:fade thruBlk="1"/>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B6BD418A-48AC-56F8-7265-83D9A12B7DFE}"/>
              </a:ext>
            </a:extLst>
          </p:cNvPr>
          <p:cNvSpPr>
            <a:spLocks noGrp="1"/>
          </p:cNvSpPr>
          <p:nvPr>
            <p:ph type="title"/>
          </p:nvPr>
        </p:nvSpPr>
        <p:spPr>
          <a:xfrm>
            <a:off x="1981200" y="609600"/>
            <a:ext cx="8229600" cy="609600"/>
          </a:xfrm>
        </p:spPr>
        <p:txBody>
          <a:bodyPr/>
          <a:lstStyle/>
          <a:p>
            <a:pPr algn="ctr"/>
            <a:r>
              <a:rPr lang="en-US" altLang="en-US"/>
              <a:t>Some Caveats </a:t>
            </a:r>
          </a:p>
        </p:txBody>
      </p:sp>
      <p:sp>
        <p:nvSpPr>
          <p:cNvPr id="55298" name="Content Placeholder 2">
            <a:extLst>
              <a:ext uri="{FF2B5EF4-FFF2-40B4-BE49-F238E27FC236}">
                <a16:creationId xmlns:a16="http://schemas.microsoft.com/office/drawing/2014/main" id="{47514EEE-92F5-C5E1-4CFD-A65194148F1F}"/>
              </a:ext>
            </a:extLst>
          </p:cNvPr>
          <p:cNvSpPr>
            <a:spLocks noGrp="1"/>
          </p:cNvSpPr>
          <p:nvPr>
            <p:ph idx="1"/>
          </p:nvPr>
        </p:nvSpPr>
        <p:spPr>
          <a:xfrm>
            <a:off x="1981200" y="1219200"/>
            <a:ext cx="8478838" cy="5354638"/>
          </a:xfrm>
        </p:spPr>
        <p:txBody>
          <a:bodyPr/>
          <a:lstStyle/>
          <a:p>
            <a:r>
              <a:rPr lang="en-US" altLang="en-US"/>
              <a:t>Randomization to treatment and control groups does not guarantee the validity of the resulting causal claim </a:t>
            </a:r>
          </a:p>
          <a:p>
            <a:r>
              <a:rPr lang="en-US" altLang="en-US"/>
              <a:t>Other factors may intervene after randomization that can compromise the validity of findings</a:t>
            </a:r>
          </a:p>
          <a:p>
            <a:r>
              <a:rPr lang="en-US" altLang="en-US"/>
              <a:t>Accordingly, even in the context of a true experiment, one should consider the range of alternative plausible factors or threats that could contribute to an invalid causal conclusion.</a:t>
            </a:r>
          </a:p>
          <a:p>
            <a:r>
              <a:rPr lang="en-US" altLang="en-US"/>
              <a:t>Good questions to pose are on the next slide.</a:t>
            </a:r>
          </a:p>
          <a:p>
            <a:endParaRPr lang="en-US" altLang="en-US"/>
          </a:p>
        </p:txBody>
      </p:sp>
      <p:sp>
        <p:nvSpPr>
          <p:cNvPr id="55299" name="Slide Number Placeholder 3">
            <a:extLst>
              <a:ext uri="{FF2B5EF4-FFF2-40B4-BE49-F238E27FC236}">
                <a16:creationId xmlns:a16="http://schemas.microsoft.com/office/drawing/2014/main" id="{B2B75E9D-546B-030B-B7FA-AB920257922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F3EF39-3D2D-44B5-8165-66DAA1093978}" type="slidenum">
              <a:rPr lang="en-US" altLang="en-US">
                <a:solidFill>
                  <a:srgbClr val="FFFFFF"/>
                </a:solidFill>
              </a:rPr>
              <a:pPr/>
              <a:t>371</a:t>
            </a:fld>
            <a:endParaRPr lang="en-US" altLang="en-US">
              <a:solidFill>
                <a:srgbClr val="FFFFFF"/>
              </a:solidFill>
            </a:endParaRPr>
          </a:p>
        </p:txBody>
      </p:sp>
    </p:spTree>
    <p:extLst>
      <p:ext uri="{BB962C8B-B14F-4D97-AF65-F5344CB8AC3E}">
        <p14:creationId xmlns:p14="http://schemas.microsoft.com/office/powerpoint/2010/main" val="2878130891"/>
      </p:ext>
    </p:extLst>
  </p:cSld>
  <p:clrMapOvr>
    <a:masterClrMapping/>
  </p:clrMapOvr>
  <p:transition>
    <p:fade thruBlk="1"/>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FCDE2427-4AA0-4F06-D6B1-A93088124BB8}"/>
              </a:ext>
            </a:extLst>
          </p:cNvPr>
          <p:cNvSpPr>
            <a:spLocks noGrp="1"/>
          </p:cNvSpPr>
          <p:nvPr>
            <p:ph type="title"/>
          </p:nvPr>
        </p:nvSpPr>
        <p:spPr>
          <a:xfrm>
            <a:off x="1981200" y="685800"/>
            <a:ext cx="8229600" cy="685800"/>
          </a:xfrm>
        </p:spPr>
        <p:txBody>
          <a:bodyPr/>
          <a:lstStyle/>
          <a:p>
            <a:pPr algn="ctr"/>
            <a:r>
              <a:rPr lang="en-US" altLang="en-US"/>
              <a:t>Questions Worth Posing re: Threats</a:t>
            </a:r>
          </a:p>
        </p:txBody>
      </p:sp>
      <p:sp>
        <p:nvSpPr>
          <p:cNvPr id="3" name="Content Placeholder 2">
            <a:extLst>
              <a:ext uri="{FF2B5EF4-FFF2-40B4-BE49-F238E27FC236}">
                <a16:creationId xmlns:a16="http://schemas.microsoft.com/office/drawing/2014/main" id="{A1ABD67B-6979-F64C-828B-CD5DB931BFD4}"/>
              </a:ext>
            </a:extLst>
          </p:cNvPr>
          <p:cNvSpPr>
            <a:spLocks noGrp="1"/>
          </p:cNvSpPr>
          <p:nvPr>
            <p:ph idx="1"/>
          </p:nvPr>
        </p:nvSpPr>
        <p:spPr>
          <a:xfrm>
            <a:off x="1981200" y="1689100"/>
            <a:ext cx="8229600" cy="4884738"/>
          </a:xfrm>
        </p:spPr>
        <p:txBody>
          <a:bodyPr/>
          <a:lstStyle/>
          <a:p>
            <a:pPr>
              <a:defRPr/>
            </a:pPr>
            <a:r>
              <a:rPr lang="en-US" dirty="0"/>
              <a:t>(1) How would the threat apply in this case?</a:t>
            </a:r>
          </a:p>
          <a:p>
            <a:pPr marL="109537" indent="0">
              <a:buFont typeface="Georgia" panose="02040502050405020303" pitchFamily="18" charset="0"/>
              <a:buNone/>
              <a:defRPr/>
            </a:pPr>
            <a:r>
              <a:rPr lang="en-US" dirty="0"/>
              <a:t> </a:t>
            </a:r>
          </a:p>
          <a:p>
            <a:pPr>
              <a:defRPr/>
            </a:pPr>
            <a:r>
              <a:rPr lang="en-US" dirty="0"/>
              <a:t>(2) Is there evidence that the threat is plausible rather than just possible?</a:t>
            </a:r>
          </a:p>
          <a:p>
            <a:pPr marL="109537" indent="0">
              <a:buFont typeface="Georgia" panose="02040502050405020303" pitchFamily="18" charset="0"/>
              <a:buNone/>
              <a:defRPr/>
            </a:pPr>
            <a:r>
              <a:rPr lang="en-US" dirty="0"/>
              <a:t> </a:t>
            </a:r>
          </a:p>
          <a:p>
            <a:pPr>
              <a:defRPr/>
            </a:pPr>
            <a:r>
              <a:rPr lang="en-US" dirty="0"/>
              <a:t>(3) Does the threat operate in the same direction as the observed effect, so that it could partially or totally explain the observed findings? </a:t>
            </a:r>
          </a:p>
          <a:p>
            <a:pPr marL="109537" indent="0">
              <a:buFont typeface="Georgia" panose="02040502050405020303" pitchFamily="18" charset="0"/>
              <a:buNone/>
              <a:defRPr/>
            </a:pPr>
            <a:endParaRPr lang="en-US" dirty="0"/>
          </a:p>
          <a:p>
            <a:pPr>
              <a:defRPr/>
            </a:pPr>
            <a:r>
              <a:rPr lang="en-US" dirty="0"/>
              <a:t>From </a:t>
            </a:r>
            <a:r>
              <a:rPr lang="en-US" dirty="0" err="1"/>
              <a:t>Shadish</a:t>
            </a:r>
            <a:r>
              <a:rPr lang="en-US" dirty="0"/>
              <a:t>, Campbell, &amp; Cook, 2002: p. 40</a:t>
            </a:r>
          </a:p>
          <a:p>
            <a:pPr>
              <a:defRPr/>
            </a:pPr>
            <a:endParaRPr lang="en-US" dirty="0"/>
          </a:p>
        </p:txBody>
      </p:sp>
      <p:sp>
        <p:nvSpPr>
          <p:cNvPr id="56323" name="Slide Number Placeholder 3">
            <a:extLst>
              <a:ext uri="{FF2B5EF4-FFF2-40B4-BE49-F238E27FC236}">
                <a16:creationId xmlns:a16="http://schemas.microsoft.com/office/drawing/2014/main" id="{4554CCD9-D9DD-E185-3600-45953BFA374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1F0246-7AD4-4A0C-9AB1-69CB5DAE094E}" type="slidenum">
              <a:rPr lang="en-US" altLang="en-US">
                <a:solidFill>
                  <a:srgbClr val="FFFFFF"/>
                </a:solidFill>
              </a:rPr>
              <a:pPr/>
              <a:t>372</a:t>
            </a:fld>
            <a:endParaRPr lang="en-US" altLang="en-US">
              <a:solidFill>
                <a:srgbClr val="FFFFFF"/>
              </a:solidFill>
            </a:endParaRPr>
          </a:p>
        </p:txBody>
      </p:sp>
    </p:spTree>
    <p:extLst>
      <p:ext uri="{BB962C8B-B14F-4D97-AF65-F5344CB8AC3E}">
        <p14:creationId xmlns:p14="http://schemas.microsoft.com/office/powerpoint/2010/main" val="298112793"/>
      </p:ext>
    </p:extLst>
  </p:cSld>
  <p:clrMapOvr>
    <a:masterClrMapping/>
  </p:clrMapOvr>
  <p:transition>
    <p:fade thruBlk="1"/>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B89BB1F8-5F10-15BC-6357-E3A45FB928BE}"/>
              </a:ext>
            </a:extLst>
          </p:cNvPr>
          <p:cNvSpPr>
            <a:spLocks noGrp="1"/>
          </p:cNvSpPr>
          <p:nvPr>
            <p:ph type="title"/>
          </p:nvPr>
        </p:nvSpPr>
        <p:spPr>
          <a:xfrm>
            <a:off x="1981200" y="533400"/>
            <a:ext cx="8229600" cy="685800"/>
          </a:xfrm>
        </p:spPr>
        <p:txBody>
          <a:bodyPr/>
          <a:lstStyle/>
          <a:p>
            <a:pPr algn="ctr"/>
            <a:r>
              <a:rPr lang="en-US" altLang="en-US"/>
              <a:t>Final Comments</a:t>
            </a:r>
          </a:p>
        </p:txBody>
      </p:sp>
      <p:sp>
        <p:nvSpPr>
          <p:cNvPr id="3" name="Content Placeholder 2">
            <a:extLst>
              <a:ext uri="{FF2B5EF4-FFF2-40B4-BE49-F238E27FC236}">
                <a16:creationId xmlns:a16="http://schemas.microsoft.com/office/drawing/2014/main" id="{31EF2AAB-E8E3-D049-AD26-D56E606EB0E2}"/>
              </a:ext>
            </a:extLst>
          </p:cNvPr>
          <p:cNvSpPr>
            <a:spLocks noGrp="1"/>
          </p:cNvSpPr>
          <p:nvPr>
            <p:ph idx="1"/>
          </p:nvPr>
        </p:nvSpPr>
        <p:spPr>
          <a:xfrm>
            <a:off x="1981200" y="1295400"/>
            <a:ext cx="8229600" cy="5278438"/>
          </a:xfrm>
        </p:spPr>
        <p:txBody>
          <a:bodyPr/>
          <a:lstStyle/>
          <a:p>
            <a:pPr>
              <a:defRPr/>
            </a:pPr>
            <a:r>
              <a:rPr lang="en-US" dirty="0"/>
              <a:t>The goals of achieving internal and external validity are often at odds with each other.</a:t>
            </a:r>
          </a:p>
          <a:p>
            <a:pPr marL="109537" indent="0">
              <a:buFont typeface="Georgia" panose="02040502050405020303" pitchFamily="18" charset="0"/>
              <a:buNone/>
              <a:defRPr/>
            </a:pPr>
            <a:endParaRPr lang="en-US" dirty="0"/>
          </a:p>
          <a:p>
            <a:pPr>
              <a:defRPr/>
            </a:pPr>
            <a:r>
              <a:rPr lang="en-US" dirty="0"/>
              <a:t>Given a choice between bolstering the internal versus the external validity of a design, one should give clear priority to bolstering the internal validity and to including elements in the design that do so. </a:t>
            </a:r>
          </a:p>
          <a:p>
            <a:pPr marL="109537" indent="0">
              <a:buFont typeface="Georgia" panose="02040502050405020303" pitchFamily="18" charset="0"/>
              <a:buNone/>
              <a:defRPr/>
            </a:pPr>
            <a:endParaRPr lang="en-US" dirty="0"/>
          </a:p>
          <a:p>
            <a:pPr>
              <a:defRPr/>
            </a:pPr>
            <a:r>
              <a:rPr lang="en-US" dirty="0"/>
              <a:t>After all, and simply stated, only valid causal conclusions are worthy of being generalized.</a:t>
            </a:r>
          </a:p>
          <a:p>
            <a:pPr>
              <a:defRPr/>
            </a:pPr>
            <a:endParaRPr lang="en-US" dirty="0"/>
          </a:p>
          <a:p>
            <a:pPr>
              <a:defRPr/>
            </a:pPr>
            <a:endParaRPr lang="en-US" dirty="0"/>
          </a:p>
        </p:txBody>
      </p:sp>
      <p:sp>
        <p:nvSpPr>
          <p:cNvPr id="57347" name="Slide Number Placeholder 3">
            <a:extLst>
              <a:ext uri="{FF2B5EF4-FFF2-40B4-BE49-F238E27FC236}">
                <a16:creationId xmlns:a16="http://schemas.microsoft.com/office/drawing/2014/main" id="{10A0BC1A-0760-B367-E950-A9201F3C882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F608DD-A805-456C-BCA1-311DB1DC8D3F}" type="slidenum">
              <a:rPr lang="en-US" altLang="en-US">
                <a:solidFill>
                  <a:srgbClr val="FFFFFF"/>
                </a:solidFill>
              </a:rPr>
              <a:pPr/>
              <a:t>373</a:t>
            </a:fld>
            <a:endParaRPr lang="en-US" altLang="en-US">
              <a:solidFill>
                <a:srgbClr val="FFFFFF"/>
              </a:solidFill>
            </a:endParaRPr>
          </a:p>
        </p:txBody>
      </p:sp>
    </p:spTree>
    <p:extLst>
      <p:ext uri="{BB962C8B-B14F-4D97-AF65-F5344CB8AC3E}">
        <p14:creationId xmlns:p14="http://schemas.microsoft.com/office/powerpoint/2010/main" val="1296743946"/>
      </p:ext>
    </p:extLst>
  </p:cSld>
  <p:clrMapOvr>
    <a:masterClrMapping/>
  </p:clrMapOvr>
  <p:transition>
    <p:fade thruBlk="1"/>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78DAC3-85B4-B84E-A79B-039C1E424FAB}"/>
              </a:ext>
            </a:extLst>
          </p:cNvPr>
          <p:cNvSpPr/>
          <p:nvPr/>
        </p:nvSpPr>
        <p:spPr>
          <a:xfrm>
            <a:off x="1752600" y="838200"/>
            <a:ext cx="3886200" cy="4978400"/>
          </a:xfrm>
          <a:prstGeom prst="rect">
            <a:avLst/>
          </a:prstGeom>
          <a:solidFill>
            <a:srgbClr val="F2F9FF"/>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0" name="Rectangle 2"/>
          <p:cNvSpPr>
            <a:spLocks noGrp="1" noChangeArrowheads="1"/>
          </p:cNvSpPr>
          <p:nvPr>
            <p:ph type="ctrTitle"/>
          </p:nvPr>
        </p:nvSpPr>
        <p:spPr>
          <a:xfrm>
            <a:off x="1981200" y="1676401"/>
            <a:ext cx="3429000" cy="2195513"/>
          </a:xfrm>
        </p:spPr>
        <p:txBody>
          <a:bodyPr/>
          <a:lstStyle/>
          <a:p>
            <a:pPr eaLnBrk="1" hangingPunct="1"/>
            <a:r>
              <a:rPr lang="en-US" altLang="en-US" sz="3200" dirty="0">
                <a:solidFill>
                  <a:srgbClr val="00B050"/>
                </a:solidFill>
                <a:latin typeface="Arial Rounded MT Bold" panose="020F0704030504030204" pitchFamily="34" charset="77"/>
              </a:rPr>
              <a:t>One Way Analysis of Variance (ANOVA</a:t>
            </a:r>
            <a:r>
              <a:rPr lang="en-US" altLang="en-US" sz="3600" dirty="0">
                <a:solidFill>
                  <a:srgbClr val="00B050"/>
                </a:solidFill>
                <a:latin typeface="Gill Sans MT" panose="020B0502020104020203" pitchFamily="34" charset="77"/>
              </a:rPr>
              <a:t>)</a:t>
            </a:r>
          </a:p>
        </p:txBody>
      </p:sp>
      <p:sp>
        <p:nvSpPr>
          <p:cNvPr id="5123" name="Rectangle 3"/>
          <p:cNvSpPr>
            <a:spLocks noGrp="1" noChangeArrowheads="1"/>
          </p:cNvSpPr>
          <p:nvPr>
            <p:ph type="subTitle" idx="1"/>
          </p:nvPr>
        </p:nvSpPr>
        <p:spPr>
          <a:xfrm>
            <a:off x="1981200" y="3886200"/>
            <a:ext cx="4953000" cy="1752600"/>
          </a:xfrm>
        </p:spPr>
        <p:txBody>
          <a:bodyPr/>
          <a:lstStyle/>
          <a:p>
            <a:pPr marL="63500" eaLnBrk="1" hangingPunct="1">
              <a:defRPr/>
            </a:pPr>
            <a:endParaRPr lang="en-US" dirty="0">
              <a:solidFill>
                <a:srgbClr val="00B050"/>
              </a:solidFill>
              <a:effectLst>
                <a:outerShdw blurRad="38100" dist="38100" dir="2700000" algn="tl">
                  <a:srgbClr val="FFFFFF"/>
                </a:outerShdw>
              </a:effectLst>
              <a:latin typeface="Gill Sans MT" panose="020B0502020104020203" pitchFamily="34" charset="77"/>
            </a:endParaRPr>
          </a:p>
          <a:p>
            <a:pPr marL="63500" eaLnBrk="1" hangingPunct="1">
              <a:defRPr/>
            </a:pPr>
            <a:r>
              <a:rPr lang="en-US" sz="2800" dirty="0">
                <a:solidFill>
                  <a:srgbClr val="00B050"/>
                </a:solidFill>
                <a:effectLst>
                  <a:outerShdw blurRad="38100" dist="38100" dir="2700000" algn="tl">
                    <a:srgbClr val="FFFFFF"/>
                  </a:outerShdw>
                </a:effectLst>
                <a:latin typeface="Arial Rounded MT Bold" panose="020F0704030504030204" pitchFamily="34" charset="77"/>
              </a:rPr>
              <a:t>Chapter 13</a:t>
            </a:r>
          </a:p>
        </p:txBody>
      </p:sp>
      <p:sp>
        <p:nvSpPr>
          <p:cNvPr id="27652" name="TextBox 4"/>
          <p:cNvSpPr txBox="1">
            <a:spLocks noChangeArrowheads="1"/>
          </p:cNvSpPr>
          <p:nvPr/>
        </p:nvSpPr>
        <p:spPr bwMode="auto">
          <a:xfrm>
            <a:off x="8305800" y="228600"/>
            <a:ext cx="220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algn="r" eaLnBrk="1" hangingPunct="1">
              <a:spcBef>
                <a:spcPct val="0"/>
              </a:spcBef>
              <a:buClrTx/>
              <a:buFontTx/>
              <a:buNone/>
            </a:pPr>
            <a:r>
              <a:rPr lang="en-US" altLang="en-US" sz="1000">
                <a:solidFill>
                  <a:srgbClr val="EAEAEA"/>
                </a:solidFill>
                <a:latin typeface="Arial Rounded MT Bold" pitchFamily="34" charset="0"/>
              </a:rPr>
              <a:t>SHARON LAWNER WEINBERG </a:t>
            </a:r>
            <a:br>
              <a:rPr lang="en-US" altLang="en-US" sz="1000">
                <a:solidFill>
                  <a:srgbClr val="EAEAEA"/>
                </a:solidFill>
                <a:latin typeface="Arial Rounded MT Bold" pitchFamily="34" charset="0"/>
              </a:rPr>
            </a:br>
            <a:r>
              <a:rPr lang="en-US" altLang="en-US" sz="1000">
                <a:solidFill>
                  <a:srgbClr val="EAEAEA"/>
                </a:solidFill>
                <a:latin typeface="Arial Rounded MT Bold" pitchFamily="34" charset="0"/>
              </a:rPr>
              <a:t>SARAH KNAPP ABRAMOWITZ</a:t>
            </a:r>
          </a:p>
        </p:txBody>
      </p:sp>
      <p:sp>
        <p:nvSpPr>
          <p:cNvPr id="27653" name="TextBox 7"/>
          <p:cNvSpPr txBox="1">
            <a:spLocks noChangeArrowheads="1"/>
          </p:cNvSpPr>
          <p:nvPr/>
        </p:nvSpPr>
        <p:spPr bwMode="auto">
          <a:xfrm>
            <a:off x="7543800" y="1981201"/>
            <a:ext cx="2971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000" b="1">
              <a:solidFill>
                <a:srgbClr val="FFFF00"/>
              </a:solidFill>
            </a:endParaRPr>
          </a:p>
        </p:txBody>
      </p:sp>
      <p:sp>
        <p:nvSpPr>
          <p:cNvPr id="8" name="TextBox 8"/>
          <p:cNvSpPr txBox="1">
            <a:spLocks noChangeArrowheads="1"/>
          </p:cNvSpPr>
          <p:nvPr/>
        </p:nvSpPr>
        <p:spPr bwMode="auto">
          <a:xfrm>
            <a:off x="7620000" y="2895601"/>
            <a:ext cx="1371600" cy="646113"/>
          </a:xfrm>
          <a:prstGeom prst="rect">
            <a:avLst/>
          </a:prstGeom>
          <a:noFill/>
          <a:ln w="9525">
            <a:noFill/>
            <a:miter lim="800000"/>
            <a:headEnd/>
            <a:tailEnd/>
          </a:ln>
        </p:spPr>
        <p:txBody>
          <a:bodyPr wrap="square">
            <a:spAutoFit/>
          </a:bodyPr>
          <a:lstStyle/>
          <a:p>
            <a:pPr eaLnBrk="1" hangingPunct="1">
              <a:defRPr/>
            </a:pPr>
            <a:endParaRPr lang="en-US" sz="3600" dirty="0">
              <a:solidFill>
                <a:srgbClr val="EAEAEA"/>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p:txBody>
      </p:sp>
      <p:pic>
        <p:nvPicPr>
          <p:cNvPr id="12" name="Content Placeholder 4">
            <a:extLst>
              <a:ext uri="{FF2B5EF4-FFF2-40B4-BE49-F238E27FC236}">
                <a16:creationId xmlns:a16="http://schemas.microsoft.com/office/drawing/2014/main" id="{B9BC8318-1887-494E-A8AA-4AECBDD9F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838200"/>
            <a:ext cx="393065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535696"/>
      </p:ext>
    </p:extLst>
  </p:cSld>
  <p:clrMapOvr>
    <a:masterClrMapping/>
  </p:clrMapOvr>
  <p:transition>
    <p:fade thruBlk="1"/>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981200" y="533400"/>
            <a:ext cx="8229600" cy="914400"/>
          </a:xfrm>
        </p:spPr>
        <p:txBody>
          <a:bodyPr/>
          <a:lstStyle/>
          <a:p>
            <a:pPr algn="ctr" eaLnBrk="1" hangingPunct="1"/>
            <a:r>
              <a:rPr lang="en-US" altLang="en-US">
                <a:solidFill>
                  <a:schemeClr val="tx1"/>
                </a:solidFill>
              </a:rPr>
              <a:t>One-Way ANOVA</a:t>
            </a:r>
          </a:p>
        </p:txBody>
      </p:sp>
      <p:sp>
        <p:nvSpPr>
          <p:cNvPr id="29699" name="Rectangle 3"/>
          <p:cNvSpPr>
            <a:spLocks noGrp="1" noChangeArrowheads="1"/>
          </p:cNvSpPr>
          <p:nvPr>
            <p:ph idx="1"/>
          </p:nvPr>
        </p:nvSpPr>
        <p:spPr>
          <a:xfrm>
            <a:off x="1752600" y="1524000"/>
            <a:ext cx="8610600" cy="5049838"/>
          </a:xfrm>
        </p:spPr>
        <p:txBody>
          <a:bodyPr/>
          <a:lstStyle/>
          <a:p>
            <a:pPr>
              <a:buClr>
                <a:srgbClr val="FF0000"/>
              </a:buClr>
            </a:pPr>
            <a:r>
              <a:rPr lang="en-US" altLang="en-US"/>
              <a:t>Looks at population mean differences for </a:t>
            </a:r>
            <a:r>
              <a:rPr lang="en-US" altLang="en-US">
                <a:latin typeface="Courier New" panose="02070309020205020404" pitchFamily="49" charset="0"/>
                <a:cs typeface="Courier New" panose="02070309020205020404" pitchFamily="49" charset="0"/>
              </a:rPr>
              <a:t>≥2</a:t>
            </a:r>
            <a:r>
              <a:rPr lang="en-US" altLang="en-US"/>
              <a:t> groups.</a:t>
            </a:r>
          </a:p>
          <a:p>
            <a:pPr>
              <a:buClr>
                <a:srgbClr val="FF0000"/>
              </a:buClr>
            </a:pPr>
            <a:r>
              <a:rPr lang="en-US" altLang="en-US"/>
              <a:t>If there are 3 populations, for example, </a:t>
            </a:r>
          </a:p>
          <a:p>
            <a:pPr>
              <a:buClr>
                <a:srgbClr val="FF0000"/>
              </a:buClr>
              <a:buFont typeface="Georgia" panose="02040502050405020303" pitchFamily="18" charset="0"/>
              <a:buNone/>
            </a:pPr>
            <a:r>
              <a:rPr lang="en-US" altLang="en-US"/>
              <a:t>		    H</a:t>
            </a:r>
            <a:r>
              <a:rPr lang="en-US" altLang="en-US" baseline="-25000"/>
              <a:t>0</a:t>
            </a:r>
            <a:r>
              <a:rPr lang="en-US" altLang="en-US"/>
              <a:t>: </a:t>
            </a:r>
            <a:r>
              <a:rPr lang="el-GR" altLang="en-US">
                <a:latin typeface="Courier New" panose="02070309020205020404" pitchFamily="49" charset="0"/>
                <a:cs typeface="Courier New" panose="02070309020205020404" pitchFamily="49" charset="0"/>
              </a:rPr>
              <a:t>μ</a:t>
            </a:r>
            <a:r>
              <a:rPr lang="en-US" altLang="en-US" baseline="-25000">
                <a:latin typeface="Courier New" panose="02070309020205020404" pitchFamily="49" charset="0"/>
                <a:cs typeface="Courier New" panose="02070309020205020404" pitchFamily="49" charset="0"/>
              </a:rPr>
              <a:t>1</a:t>
            </a:r>
            <a:r>
              <a:rPr lang="en-US" altLang="en-US">
                <a:latin typeface="Courier New" panose="02070309020205020404" pitchFamily="49" charset="0"/>
                <a:cs typeface="Courier New" panose="02070309020205020404" pitchFamily="49" charset="0"/>
              </a:rPr>
              <a:t>=</a:t>
            </a:r>
            <a:r>
              <a:rPr lang="el-GR" altLang="en-US">
                <a:latin typeface="Courier New" panose="02070309020205020404" pitchFamily="49" charset="0"/>
                <a:cs typeface="Courier New" panose="02070309020205020404" pitchFamily="49" charset="0"/>
              </a:rPr>
              <a:t>μ</a:t>
            </a:r>
            <a:r>
              <a:rPr lang="en-US" altLang="en-US" baseline="-25000">
                <a:latin typeface="Courier New" panose="02070309020205020404" pitchFamily="49" charset="0"/>
                <a:cs typeface="Courier New" panose="02070309020205020404" pitchFamily="49" charset="0"/>
              </a:rPr>
              <a:t>2</a:t>
            </a:r>
            <a:r>
              <a:rPr lang="en-US" altLang="en-US">
                <a:latin typeface="Courier New" panose="02070309020205020404" pitchFamily="49" charset="0"/>
                <a:cs typeface="Courier New" panose="02070309020205020404" pitchFamily="49" charset="0"/>
              </a:rPr>
              <a:t>=</a:t>
            </a:r>
            <a:r>
              <a:rPr lang="el-GR" altLang="en-US">
                <a:latin typeface="Courier New" panose="02070309020205020404" pitchFamily="49" charset="0"/>
                <a:cs typeface="Courier New" panose="02070309020205020404" pitchFamily="49" charset="0"/>
              </a:rPr>
              <a:t>μ</a:t>
            </a:r>
            <a:r>
              <a:rPr lang="en-US" altLang="en-US" baseline="-25000">
                <a:latin typeface="Courier New" panose="02070309020205020404" pitchFamily="49" charset="0"/>
                <a:cs typeface="Courier New" panose="02070309020205020404" pitchFamily="49" charset="0"/>
              </a:rPr>
              <a:t>3 </a:t>
            </a:r>
            <a:r>
              <a:rPr lang="en-US" altLang="en-US"/>
              <a:t>versus H</a:t>
            </a:r>
            <a:r>
              <a:rPr lang="en-US" altLang="en-US" baseline="-25000"/>
              <a:t>1</a:t>
            </a:r>
            <a:r>
              <a:rPr lang="en-US" altLang="en-US"/>
              <a:t>: not H</a:t>
            </a:r>
            <a:r>
              <a:rPr lang="en-US" altLang="en-US" baseline="-25000"/>
              <a:t>0</a:t>
            </a:r>
            <a:endParaRPr lang="en-US" altLang="en-US"/>
          </a:p>
          <a:p>
            <a:pPr>
              <a:buClr>
                <a:srgbClr val="FF0000"/>
              </a:buClr>
            </a:pPr>
            <a:r>
              <a:rPr lang="en-US" altLang="en-US"/>
              <a:t>Better than multiple </a:t>
            </a:r>
            <a:r>
              <a:rPr lang="en-US" altLang="en-US" i="1"/>
              <a:t>t</a:t>
            </a:r>
            <a:r>
              <a:rPr lang="en-US" altLang="en-US"/>
              <a:t>-tests because it controls Type I error rate.  [with K groups, </a:t>
            </a:r>
            <a:r>
              <a:rPr lang="el-GR" altLang="en-US"/>
              <a:t>α</a:t>
            </a:r>
            <a:r>
              <a:rPr lang="en-US" altLang="en-US" baseline="-25000"/>
              <a:t>FW</a:t>
            </a:r>
            <a:r>
              <a:rPr lang="en-US" altLang="en-US"/>
              <a:t>=1-(1-</a:t>
            </a:r>
            <a:r>
              <a:rPr lang="el-GR" altLang="en-US"/>
              <a:t>α</a:t>
            </a:r>
            <a:r>
              <a:rPr lang="en-US" altLang="en-US"/>
              <a:t>)</a:t>
            </a:r>
            <a:r>
              <a:rPr lang="en-US" altLang="en-US" baseline="30000"/>
              <a:t>K</a:t>
            </a:r>
            <a:r>
              <a:rPr lang="en-US" altLang="en-US"/>
              <a:t>]</a:t>
            </a:r>
          </a:p>
          <a:p>
            <a:pPr>
              <a:buClr>
                <a:srgbClr val="FF0000"/>
              </a:buClr>
            </a:pPr>
            <a:r>
              <a:rPr lang="en-US" altLang="en-US"/>
              <a:t>Significance Test based on the ratio of between groups to within groups variance.  [MS</a:t>
            </a:r>
            <a:r>
              <a:rPr lang="en-US" altLang="en-US" baseline="-25000"/>
              <a:t>B</a:t>
            </a:r>
            <a:r>
              <a:rPr lang="en-US" altLang="en-US"/>
              <a:t>/MS</a:t>
            </a:r>
            <a:r>
              <a:rPr lang="en-US" altLang="en-US" baseline="-25000"/>
              <a:t>W</a:t>
            </a:r>
            <a:r>
              <a:rPr lang="en-US" altLang="en-US"/>
              <a:t>]</a:t>
            </a:r>
          </a:p>
          <a:p>
            <a:pPr>
              <a:buClr>
                <a:srgbClr val="FF0000"/>
              </a:buClr>
            </a:pPr>
            <a:r>
              <a:rPr lang="en-US" altLang="en-US"/>
              <a:t>Assumptions:  (1)  Independence, (2) Normality, (3) Homogeneity of variances. </a:t>
            </a:r>
          </a:p>
          <a:p>
            <a:pPr>
              <a:buClr>
                <a:srgbClr val="FF0000"/>
              </a:buClr>
            </a:pPr>
            <a:r>
              <a:rPr lang="en-US" altLang="en-US"/>
              <a:t>An alternative is the Bonferroni adjustment when there are planned comparisons.</a:t>
            </a:r>
          </a:p>
          <a:p>
            <a:pPr>
              <a:buClr>
                <a:srgbClr val="FF0000"/>
              </a:buClr>
            </a:pPr>
            <a:endParaRPr lang="en-US" altLang="en-US"/>
          </a:p>
          <a:p>
            <a:pPr eaLnBrk="1" hangingPunct="1">
              <a:buFontTx/>
              <a:buNone/>
            </a:pPr>
            <a:endParaRPr lang="en-US" altLang="en-US" sz="2000"/>
          </a:p>
        </p:txBody>
      </p:sp>
    </p:spTree>
    <p:extLst>
      <p:ext uri="{BB962C8B-B14F-4D97-AF65-F5344CB8AC3E}">
        <p14:creationId xmlns:p14="http://schemas.microsoft.com/office/powerpoint/2010/main" val="943259448"/>
      </p:ext>
    </p:extLst>
  </p:cSld>
  <p:clrMapOvr>
    <a:masterClrMapping/>
  </p:clrMapOvr>
  <p:transition>
    <p:fade thruBlk="1"/>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81200" y="762000"/>
            <a:ext cx="8229600" cy="914400"/>
          </a:xfrm>
        </p:spPr>
        <p:txBody>
          <a:bodyPr/>
          <a:lstStyle/>
          <a:p>
            <a:pPr algn="ctr" eaLnBrk="1" hangingPunct="1"/>
            <a:r>
              <a:rPr lang="en-US" altLang="en-US" sz="2800" b="1">
                <a:solidFill>
                  <a:schemeClr val="tx1"/>
                </a:solidFill>
              </a:rPr>
              <a:t>One-Way ANOVA:  Examples based on NELS</a:t>
            </a:r>
          </a:p>
        </p:txBody>
      </p:sp>
      <p:sp>
        <p:nvSpPr>
          <p:cNvPr id="31747" name="Rectangle 3"/>
          <p:cNvSpPr>
            <a:spLocks noGrp="1" noChangeArrowheads="1"/>
          </p:cNvSpPr>
          <p:nvPr>
            <p:ph idx="1"/>
          </p:nvPr>
        </p:nvSpPr>
        <p:spPr>
          <a:xfrm>
            <a:off x="1981200" y="1828800"/>
            <a:ext cx="8229600" cy="4745038"/>
          </a:xfrm>
        </p:spPr>
        <p:txBody>
          <a:bodyPr/>
          <a:lstStyle/>
          <a:p>
            <a:pPr>
              <a:buClr>
                <a:srgbClr val="FF0000"/>
              </a:buClr>
            </a:pPr>
            <a:r>
              <a:rPr lang="en-US" altLang="en-US" sz="2000" b="1"/>
              <a:t>Example 1</a:t>
            </a:r>
            <a:r>
              <a:rPr lang="en-US" altLang="en-US" sz="2000"/>
              <a:t>:  Among college-bound students that are always at grade level (CBAAGL), are there regional differences in the number of years of math taken in high school, on average?</a:t>
            </a:r>
          </a:p>
          <a:p>
            <a:pPr>
              <a:buClr>
                <a:srgbClr val="FF0000"/>
              </a:buClr>
              <a:buFont typeface="Georgia" panose="02040502050405020303" pitchFamily="18" charset="0"/>
              <a:buNone/>
            </a:pPr>
            <a:endParaRPr lang="en-US" altLang="en-US" sz="2000"/>
          </a:p>
          <a:p>
            <a:pPr>
              <a:buClr>
                <a:srgbClr val="FF0000"/>
              </a:buClr>
            </a:pPr>
            <a:r>
              <a:rPr lang="en-US" altLang="en-US" sz="2000" b="1"/>
              <a:t>Example 2</a:t>
            </a:r>
            <a:r>
              <a:rPr lang="en-US" altLang="en-US" sz="2000"/>
              <a:t>:  Among CBAAGL students, are there regional differences in the size of the family, on average?</a:t>
            </a:r>
          </a:p>
          <a:p>
            <a:pPr>
              <a:buClr>
                <a:srgbClr val="FF0000"/>
              </a:buClr>
              <a:buFont typeface="Georgia" panose="02040502050405020303" pitchFamily="18" charset="0"/>
              <a:buNone/>
            </a:pPr>
            <a:endParaRPr lang="en-US" altLang="en-US" sz="2000"/>
          </a:p>
          <a:p>
            <a:pPr>
              <a:buClr>
                <a:srgbClr val="FF0000"/>
              </a:buClr>
            </a:pPr>
            <a:r>
              <a:rPr lang="en-US" altLang="en-US" sz="2000" b="1"/>
              <a:t>Example 3</a:t>
            </a:r>
            <a:r>
              <a:rPr lang="en-US" altLang="en-US" sz="2000"/>
              <a:t>:  Among CBAAGL students, are there gender differences in eighth grade math achievement, on average?</a:t>
            </a:r>
          </a:p>
          <a:p>
            <a:pPr>
              <a:buClr>
                <a:srgbClr val="FF0000"/>
              </a:buClr>
              <a:buFont typeface="Georgia" panose="02040502050405020303" pitchFamily="18" charset="0"/>
              <a:buNone/>
            </a:pPr>
            <a:endParaRPr lang="en-US" altLang="en-US" sz="2000"/>
          </a:p>
          <a:p>
            <a:pPr>
              <a:buClr>
                <a:srgbClr val="FF0000"/>
              </a:buClr>
            </a:pPr>
            <a:r>
              <a:rPr lang="en-US" altLang="en-US" sz="2000" b="1"/>
              <a:t>Example 4</a:t>
            </a:r>
            <a:r>
              <a:rPr lang="en-US" altLang="en-US" sz="2000"/>
              <a:t>:  Among CBAAGL students, are there differences in SES by urbanicity, on average?</a:t>
            </a:r>
          </a:p>
          <a:p>
            <a:pPr>
              <a:buClr>
                <a:srgbClr val="FF0000"/>
              </a:buClr>
              <a:buFont typeface="Georgia" panose="02040502050405020303" pitchFamily="18" charset="0"/>
              <a:buNone/>
            </a:pPr>
            <a:endParaRPr lang="en-US" altLang="en-US" sz="1600"/>
          </a:p>
          <a:p>
            <a:pPr eaLnBrk="1" hangingPunct="1"/>
            <a:endParaRPr lang="en-US" altLang="en-US" sz="1600"/>
          </a:p>
        </p:txBody>
      </p:sp>
    </p:spTree>
    <p:extLst>
      <p:ext uri="{BB962C8B-B14F-4D97-AF65-F5344CB8AC3E}">
        <p14:creationId xmlns:p14="http://schemas.microsoft.com/office/powerpoint/2010/main" val="1420941214"/>
      </p:ext>
    </p:extLst>
  </p:cSld>
  <p:clrMapOvr>
    <a:masterClrMapping/>
  </p:clrMapOvr>
  <p:transition>
    <p:fade thruBlk="1"/>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3794" name="Picture 5" descr="12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698876"/>
            <a:ext cx="672465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4" descr="12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57450" y="896938"/>
            <a:ext cx="7524750"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p:cNvSpPr>
            <a:spLocks noGrp="1" noChangeArrowheads="1"/>
          </p:cNvSpPr>
          <p:nvPr>
            <p:ph type="title" idx="4294967295"/>
          </p:nvPr>
        </p:nvSpPr>
        <p:spPr>
          <a:xfrm>
            <a:off x="1981200" y="228600"/>
            <a:ext cx="8229600" cy="914400"/>
          </a:xfrm>
        </p:spPr>
        <p:txBody>
          <a:bodyPr/>
          <a:lstStyle/>
          <a:p>
            <a:pPr algn="ctr" eaLnBrk="1" hangingPunct="1"/>
            <a:r>
              <a:rPr lang="en-US" altLang="en-US" sz="3200">
                <a:solidFill>
                  <a:schemeClr val="tx1"/>
                </a:solidFill>
              </a:rPr>
              <a:t>One-Way ANOVA : Represented Graphically</a:t>
            </a:r>
          </a:p>
        </p:txBody>
      </p:sp>
    </p:spTree>
    <p:extLst>
      <p:ext uri="{BB962C8B-B14F-4D97-AF65-F5344CB8AC3E}">
        <p14:creationId xmlns:p14="http://schemas.microsoft.com/office/powerpoint/2010/main" val="2068399246"/>
      </p:ext>
    </p:extLst>
  </p:cSld>
  <p:clrMapOvr>
    <a:masterClrMapping/>
  </p:clrMapOvr>
  <p:transition>
    <p:fade thruBlk="1"/>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524000" y="762000"/>
            <a:ext cx="8686800" cy="685800"/>
          </a:xfrm>
        </p:spPr>
        <p:txBody>
          <a:bodyPr>
            <a:normAutofit fontScale="90000"/>
          </a:bodyPr>
          <a:lstStyle/>
          <a:p>
            <a:pPr algn="ctr" eaLnBrk="1" hangingPunct="1">
              <a:defRPr/>
            </a:pPr>
            <a:r>
              <a:rPr lang="en-US" sz="3100" b="1" dirty="0">
                <a:solidFill>
                  <a:schemeClr val="tx1"/>
                </a:solidFill>
              </a:rPr>
              <a:t>One-Way ANOVA : The Between Group Variance (MS</a:t>
            </a:r>
            <a:r>
              <a:rPr lang="en-US" sz="3100" b="1" baseline="-25000" dirty="0">
                <a:solidFill>
                  <a:schemeClr val="tx1"/>
                </a:solidFill>
              </a:rPr>
              <a:t>B</a:t>
            </a:r>
            <a:r>
              <a:rPr lang="en-US" sz="3100" b="1" dirty="0">
                <a:solidFill>
                  <a:schemeClr val="tx1"/>
                </a:solidFill>
              </a:rPr>
              <a:t>)</a:t>
            </a:r>
            <a:br>
              <a:rPr lang="en-US" sz="3200" dirty="0"/>
            </a:br>
            <a:endParaRPr lang="en-US" sz="3600" dirty="0">
              <a:solidFill>
                <a:schemeClr val="tx1"/>
              </a:solidFill>
            </a:endParaRPr>
          </a:p>
        </p:txBody>
      </p:sp>
      <p:sp>
        <p:nvSpPr>
          <p:cNvPr id="35843" name="Content Placeholder 6"/>
          <p:cNvSpPr>
            <a:spLocks noGrp="1"/>
          </p:cNvSpPr>
          <p:nvPr>
            <p:ph idx="1"/>
          </p:nvPr>
        </p:nvSpPr>
        <p:spPr>
          <a:xfrm>
            <a:off x="1600200" y="1447800"/>
            <a:ext cx="8915400" cy="5126038"/>
          </a:xfrm>
        </p:spPr>
        <p:txBody>
          <a:bodyPr/>
          <a:lstStyle/>
          <a:p>
            <a:r>
              <a:rPr lang="en-US" altLang="en-US"/>
              <a:t>The MS</a:t>
            </a:r>
            <a:r>
              <a:rPr lang="en-US" altLang="en-US" baseline="-25000"/>
              <a:t>B</a:t>
            </a:r>
            <a:r>
              <a:rPr lang="en-US" altLang="en-US"/>
              <a:t> is computed as a variance on the group means. </a:t>
            </a:r>
          </a:p>
          <a:p>
            <a:r>
              <a:rPr lang="en-US" altLang="en-US"/>
              <a:t>It represents the amount of difference each group mean is from the grand mean and each another.</a:t>
            </a:r>
          </a:p>
          <a:p>
            <a:r>
              <a:rPr lang="en-US" altLang="en-US"/>
              <a:t>When there are large differences between group means, MS</a:t>
            </a:r>
            <a:r>
              <a:rPr lang="en-US" altLang="en-US" baseline="-25000"/>
              <a:t>B </a:t>
            </a:r>
            <a:r>
              <a:rPr lang="en-US" altLang="en-US"/>
              <a:t>will be large.</a:t>
            </a:r>
          </a:p>
          <a:p>
            <a:r>
              <a:rPr lang="en-US" altLang="en-US"/>
              <a:t>Large differences between group means are suggestive, but not determinative, of population mean differences.</a:t>
            </a:r>
          </a:p>
          <a:p>
            <a:r>
              <a:rPr lang="en-US" altLang="en-US"/>
              <a:t>We need to compare MS</a:t>
            </a:r>
            <a:r>
              <a:rPr lang="en-US" altLang="en-US" baseline="-25000"/>
              <a:t>B</a:t>
            </a:r>
            <a:r>
              <a:rPr lang="en-US" altLang="en-US"/>
              <a:t> to MS</a:t>
            </a:r>
            <a:r>
              <a:rPr lang="en-US" altLang="en-US" baseline="-25000"/>
              <a:t>W</a:t>
            </a:r>
            <a:r>
              <a:rPr lang="en-US" altLang="en-US"/>
              <a:t> in order to be sure.</a:t>
            </a:r>
          </a:p>
          <a:p>
            <a:r>
              <a:rPr lang="en-US" altLang="en-US"/>
              <a:t>The formula for MS</a:t>
            </a:r>
            <a:r>
              <a:rPr lang="en-US" altLang="en-US" baseline="-25000"/>
              <a:t>B </a:t>
            </a:r>
            <a:r>
              <a:rPr lang="en-US" altLang="en-US"/>
              <a:t>is given by Equation 13.3 in our text.</a:t>
            </a:r>
          </a:p>
          <a:p>
            <a:pPr>
              <a:buFont typeface="Georgia" panose="02040502050405020303" pitchFamily="18" charset="0"/>
              <a:buNone/>
            </a:pPr>
            <a:endParaRPr lang="en-US" altLang="en-US"/>
          </a:p>
          <a:p>
            <a:pPr>
              <a:buFont typeface="Georgia" panose="02040502050405020303" pitchFamily="18" charset="0"/>
              <a:buNone/>
            </a:pPr>
            <a:endParaRPr lang="en-US" altLang="en-US"/>
          </a:p>
        </p:txBody>
      </p:sp>
    </p:spTree>
    <p:extLst>
      <p:ext uri="{BB962C8B-B14F-4D97-AF65-F5344CB8AC3E}">
        <p14:creationId xmlns:p14="http://schemas.microsoft.com/office/powerpoint/2010/main" val="1548835836"/>
      </p:ext>
    </p:extLst>
  </p:cSld>
  <p:clrMapOvr>
    <a:masterClrMapping/>
  </p:clrMapOvr>
  <p:transition>
    <p:fade thruBlk="1"/>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524000" y="762000"/>
            <a:ext cx="8686800" cy="457200"/>
          </a:xfrm>
        </p:spPr>
        <p:txBody>
          <a:bodyPr>
            <a:normAutofit fontScale="90000"/>
          </a:bodyPr>
          <a:lstStyle/>
          <a:p>
            <a:pPr algn="ctr" eaLnBrk="1" hangingPunct="1">
              <a:defRPr/>
            </a:pPr>
            <a:r>
              <a:rPr lang="en-US" sz="3100" b="1" dirty="0">
                <a:solidFill>
                  <a:schemeClr val="tx1"/>
                </a:solidFill>
              </a:rPr>
              <a:t>One-Way ANOVA : The Within Group Variance (MS</a:t>
            </a:r>
            <a:r>
              <a:rPr lang="en-US" sz="3100" b="1" baseline="-25000" dirty="0">
                <a:solidFill>
                  <a:schemeClr val="tx1"/>
                </a:solidFill>
              </a:rPr>
              <a:t>W</a:t>
            </a:r>
            <a:r>
              <a:rPr lang="en-US" sz="3100" b="1" dirty="0">
                <a:solidFill>
                  <a:schemeClr val="tx1"/>
                </a:solidFill>
              </a:rPr>
              <a:t>)</a:t>
            </a:r>
            <a:br>
              <a:rPr lang="en-US" sz="3200" dirty="0"/>
            </a:br>
            <a:endParaRPr lang="en-US" sz="3600" dirty="0">
              <a:solidFill>
                <a:schemeClr val="tx1"/>
              </a:solidFill>
            </a:endParaRPr>
          </a:p>
        </p:txBody>
      </p:sp>
      <p:sp>
        <p:nvSpPr>
          <p:cNvPr id="37891" name="Content Placeholder 6"/>
          <p:cNvSpPr>
            <a:spLocks noGrp="1"/>
          </p:cNvSpPr>
          <p:nvPr>
            <p:ph idx="1"/>
          </p:nvPr>
        </p:nvSpPr>
        <p:spPr>
          <a:xfrm>
            <a:off x="1524000" y="1143000"/>
            <a:ext cx="8991600" cy="5430838"/>
          </a:xfrm>
        </p:spPr>
        <p:txBody>
          <a:bodyPr/>
          <a:lstStyle/>
          <a:p>
            <a:r>
              <a:rPr lang="en-US" altLang="en-US"/>
              <a:t>The MS</a:t>
            </a:r>
            <a:r>
              <a:rPr lang="en-US" altLang="en-US" baseline="-25000"/>
              <a:t>W</a:t>
            </a:r>
            <a:r>
              <a:rPr lang="en-US" altLang="en-US"/>
              <a:t> is computed as a pooled variance of the scores within each group. </a:t>
            </a:r>
          </a:p>
          <a:p>
            <a:r>
              <a:rPr lang="en-US" altLang="en-US"/>
              <a:t>It represents the amount of difference each individual’s score in a group is from its own group mean and from the other individuals’ scores in that group.</a:t>
            </a:r>
          </a:p>
          <a:p>
            <a:r>
              <a:rPr lang="en-US" altLang="en-US"/>
              <a:t>The individual differences represented by MS</a:t>
            </a:r>
            <a:r>
              <a:rPr lang="en-US" altLang="en-US" baseline="-25000"/>
              <a:t>W</a:t>
            </a:r>
            <a:r>
              <a:rPr lang="en-US" altLang="en-US"/>
              <a:t> are regarded as error or noise in the system.</a:t>
            </a:r>
          </a:p>
          <a:p>
            <a:r>
              <a:rPr lang="en-US" altLang="en-US"/>
              <a:t>If there were no noise in the system, every individual in a group would have the same score.  I.e., individuals would not respond differently, for example, to the treatment administered to that group.  </a:t>
            </a:r>
          </a:p>
          <a:p>
            <a:r>
              <a:rPr lang="en-US" altLang="en-US"/>
              <a:t>The formula for MS</a:t>
            </a:r>
            <a:r>
              <a:rPr lang="en-US" altLang="en-US" baseline="-25000"/>
              <a:t>W </a:t>
            </a:r>
            <a:r>
              <a:rPr lang="en-US" altLang="en-US"/>
              <a:t>is given by Equation 13.4.</a:t>
            </a:r>
          </a:p>
          <a:p>
            <a:pPr>
              <a:buFont typeface="Georgia" panose="02040502050405020303" pitchFamily="18" charset="0"/>
              <a:buNone/>
            </a:pPr>
            <a:endParaRPr lang="en-US" altLang="en-US"/>
          </a:p>
          <a:p>
            <a:pPr>
              <a:buFont typeface="Georgia" panose="02040502050405020303" pitchFamily="18" charset="0"/>
              <a:buNone/>
            </a:pPr>
            <a:endParaRPr lang="en-US" altLang="en-US"/>
          </a:p>
        </p:txBody>
      </p:sp>
    </p:spTree>
    <p:extLst>
      <p:ext uri="{BB962C8B-B14F-4D97-AF65-F5344CB8AC3E}">
        <p14:creationId xmlns:p14="http://schemas.microsoft.com/office/powerpoint/2010/main" val="292673122"/>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7AEB1577-F4E9-1443-9BDF-A6B483F09B50}"/>
              </a:ext>
            </a:extLst>
          </p:cNvPr>
          <p:cNvSpPr>
            <a:spLocks noGrp="1" noChangeArrowheads="1"/>
          </p:cNvSpPr>
          <p:nvPr>
            <p:ph type="title" idx="4294967295"/>
          </p:nvPr>
        </p:nvSpPr>
        <p:spPr>
          <a:xfrm>
            <a:off x="1524000" y="304800"/>
            <a:ext cx="8763000" cy="914400"/>
          </a:xfrm>
        </p:spPr>
        <p:txBody>
          <a:bodyPr>
            <a:noAutofit/>
          </a:bodyPr>
          <a:lstStyle/>
          <a:p>
            <a:pPr fontAlgn="auto">
              <a:spcAft>
                <a:spcPts val="0"/>
              </a:spcAft>
              <a:defRPr/>
            </a:pPr>
            <a:r>
              <a:rPr lang="en-US" sz="2400" dirty="0">
                <a:solidFill>
                  <a:schemeClr val="tx1"/>
                </a:solidFill>
                <a:effectLst>
                  <a:outerShdw blurRad="38100" dist="38100" dir="2700000" algn="tl">
                    <a:srgbClr val="000000">
                      <a:alpha val="43137"/>
                    </a:srgbClr>
                  </a:outerShdw>
                </a:effectLst>
              </a:rPr>
              <a:t>Accumulating Data</a:t>
            </a:r>
            <a:br>
              <a:rPr lang="en-US" sz="2400" dirty="0">
                <a:solidFill>
                  <a:schemeClr val="tx1"/>
                </a:solidFill>
                <a:effectLst>
                  <a:outerShdw blurRad="38100" dist="38100" dir="2700000" algn="tl">
                    <a:srgbClr val="000000">
                      <a:alpha val="43137"/>
                    </a:srgbClr>
                  </a:outerShdw>
                </a:effectLst>
              </a:rPr>
            </a:br>
            <a:r>
              <a:rPr lang="en-US" sz="2400" dirty="0">
                <a:solidFill>
                  <a:schemeClr val="tx1"/>
                </a:solidFill>
              </a:rPr>
              <a:t>(Data are at least ordinal)</a:t>
            </a:r>
          </a:p>
        </p:txBody>
      </p:sp>
      <p:sp>
        <p:nvSpPr>
          <p:cNvPr id="77827" name="Rectangle 3">
            <a:extLst>
              <a:ext uri="{FF2B5EF4-FFF2-40B4-BE49-F238E27FC236}">
                <a16:creationId xmlns:a16="http://schemas.microsoft.com/office/drawing/2014/main" id="{40B6A55D-848F-6D44-B17D-897918680534}"/>
              </a:ext>
            </a:extLst>
          </p:cNvPr>
          <p:cNvSpPr>
            <a:spLocks noGrp="1" noChangeArrowheads="1"/>
          </p:cNvSpPr>
          <p:nvPr>
            <p:ph type="body" idx="4294967295"/>
          </p:nvPr>
        </p:nvSpPr>
        <p:spPr>
          <a:xfrm>
            <a:off x="2312988" y="1371600"/>
            <a:ext cx="8001000" cy="685800"/>
          </a:xfrm>
        </p:spPr>
        <p:txBody>
          <a:bodyPr rtlCol="0">
            <a:normAutofit/>
          </a:bodyPr>
          <a:lstStyle/>
          <a:p>
            <a:pPr marL="365760" indent="-256032" fontAlgn="auto">
              <a:spcAft>
                <a:spcPts val="0"/>
              </a:spcAft>
              <a:buClr>
                <a:schemeClr val="accent3"/>
              </a:buClr>
              <a:buFont typeface="Georgia"/>
              <a:buChar char="•"/>
              <a:defRPr/>
            </a:pPr>
            <a:r>
              <a:rPr lang="en-US" sz="2400" dirty="0">
                <a:solidFill>
                  <a:schemeClr val="tx1">
                    <a:lumMod val="85000"/>
                    <a:lumOff val="15000"/>
                  </a:schemeClr>
                </a:solidFill>
              </a:rPr>
              <a:t>Finding the six-number summary for a single variable, </a:t>
            </a:r>
            <a:r>
              <a:rPr lang="en-US" sz="2400" dirty="0" err="1">
                <a:solidFill>
                  <a:schemeClr val="tx1">
                    <a:lumMod val="85000"/>
                    <a:lumOff val="15000"/>
                  </a:schemeClr>
                </a:solidFill>
              </a:rPr>
              <a:t>ses</a:t>
            </a:r>
            <a:r>
              <a:rPr lang="en-US" sz="2400" dirty="0">
                <a:solidFill>
                  <a:schemeClr val="tx1">
                    <a:lumMod val="85000"/>
                    <a:lumOff val="15000"/>
                  </a:schemeClr>
                </a:solidFill>
              </a:rPr>
              <a:t>.</a:t>
            </a:r>
          </a:p>
          <a:p>
            <a:pPr marL="365760" indent="-256032" fontAlgn="auto">
              <a:spcAft>
                <a:spcPts val="0"/>
              </a:spcAft>
              <a:buClr>
                <a:schemeClr val="accent3"/>
              </a:buClr>
              <a:buFont typeface="Georgia"/>
              <a:buChar char="•"/>
              <a:defRPr/>
            </a:pPr>
            <a:endParaRPr lang="en-US" sz="2400" dirty="0">
              <a:solidFill>
                <a:schemeClr val="tx1">
                  <a:lumMod val="85000"/>
                  <a:lumOff val="15000"/>
                </a:schemeClr>
              </a:solidFill>
            </a:endParaRPr>
          </a:p>
        </p:txBody>
      </p:sp>
      <p:sp>
        <p:nvSpPr>
          <p:cNvPr id="76803" name="TextBox 3">
            <a:extLst>
              <a:ext uri="{FF2B5EF4-FFF2-40B4-BE49-F238E27FC236}">
                <a16:creationId xmlns:a16="http://schemas.microsoft.com/office/drawing/2014/main" id="{B7A1FD0E-6B5B-B641-B81A-068CA345CC25}"/>
              </a:ext>
            </a:extLst>
          </p:cNvPr>
          <p:cNvSpPr txBox="1">
            <a:spLocks noChangeArrowheads="1"/>
          </p:cNvSpPr>
          <p:nvPr/>
        </p:nvSpPr>
        <p:spPr bwMode="auto">
          <a:xfrm>
            <a:off x="2209801" y="2233614"/>
            <a:ext cx="7934325" cy="43846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marL="109537" indent="0">
              <a:buFont typeface="Georgia" panose="02040502050405020303" pitchFamily="18" charset="0"/>
              <a:buNone/>
              <a:defRPr/>
            </a:pPr>
            <a:r>
              <a:rPr lang="en-US" sz="2400" dirty="0">
                <a:latin typeface="+mj-lt"/>
              </a:rPr>
              <a:t>To find the six-number summary of the </a:t>
            </a:r>
            <a:r>
              <a:rPr lang="en-US" sz="2400" dirty="0" err="1">
                <a:latin typeface="+mj-lt"/>
              </a:rPr>
              <a:t>ses</a:t>
            </a:r>
            <a:r>
              <a:rPr lang="en-US" sz="2400" dirty="0">
                <a:latin typeface="+mj-lt"/>
              </a:rPr>
              <a:t> distribution,  we type</a:t>
            </a:r>
            <a:r>
              <a:rPr lang="en-US" sz="2400" b="1" dirty="0">
                <a:latin typeface="+mj-lt"/>
              </a:rPr>
              <a:t> </a:t>
            </a:r>
            <a:r>
              <a:rPr lang="en-US" sz="2400" dirty="0">
                <a:latin typeface="+mj-lt"/>
              </a:rPr>
              <a:t>the following command</a:t>
            </a:r>
            <a:r>
              <a:rPr lang="en-US" sz="2400" b="1" dirty="0">
                <a:latin typeface="+mj-lt"/>
              </a:rPr>
              <a:t> </a:t>
            </a:r>
            <a:r>
              <a:rPr lang="en-US" sz="2400" dirty="0">
                <a:latin typeface="+mj-lt"/>
              </a:rPr>
              <a:t>in the console and press Enter.</a:t>
            </a:r>
            <a:endParaRPr lang="en-US" sz="2400" b="1" dirty="0">
              <a:latin typeface="+mj-lt"/>
            </a:endParaRPr>
          </a:p>
          <a:p>
            <a:pPr marL="109537" indent="0">
              <a:buFont typeface="Georgia" panose="02040502050405020303" pitchFamily="18" charset="0"/>
              <a:buNone/>
              <a:defRPr/>
            </a:pPr>
            <a:r>
              <a:rPr lang="en-US" sz="2400" b="1" dirty="0">
                <a:latin typeface="+mn-lt"/>
              </a:rPr>
              <a:t>summary(</a:t>
            </a:r>
            <a:r>
              <a:rPr lang="en-US" sz="2400" b="1" dirty="0" err="1">
                <a:latin typeface="+mn-lt"/>
              </a:rPr>
              <a:t>NELS$ses</a:t>
            </a:r>
            <a:r>
              <a:rPr lang="en-US" sz="2400" b="1" dirty="0">
                <a:latin typeface="+mn-lt"/>
              </a:rPr>
              <a:t>) </a:t>
            </a:r>
            <a:r>
              <a:rPr lang="en-US" sz="2400" dirty="0">
                <a:latin typeface="+mn-lt"/>
              </a:rPr>
              <a:t>and obtain the following result:</a:t>
            </a:r>
          </a:p>
          <a:p>
            <a:pPr marL="109537" indent="0">
              <a:buFont typeface="Georgia" panose="02040502050405020303" pitchFamily="18" charset="0"/>
              <a:buNone/>
              <a:defRPr/>
            </a:pPr>
            <a:endParaRPr lang="en-US" sz="2400" dirty="0">
              <a:latin typeface="+mn-lt"/>
            </a:endParaRPr>
          </a:p>
          <a:p>
            <a:pPr marL="109537" indent="0">
              <a:buFont typeface="Georgia" panose="02040502050405020303" pitchFamily="18" charset="0"/>
              <a:buNone/>
              <a:defRPr/>
            </a:pPr>
            <a:endParaRPr lang="en-US" sz="2400" dirty="0">
              <a:latin typeface="+mn-lt"/>
            </a:endParaRPr>
          </a:p>
          <a:p>
            <a:pPr marL="109537" indent="0">
              <a:buFont typeface="Georgia" panose="02040502050405020303" pitchFamily="18" charset="0"/>
              <a:buNone/>
              <a:defRPr/>
            </a:pPr>
            <a:endParaRPr lang="en-US" sz="2400" dirty="0">
              <a:latin typeface="+mn-lt"/>
            </a:endParaRPr>
          </a:p>
          <a:p>
            <a:pPr marL="109537" indent="0">
              <a:buFont typeface="Georgia" panose="02040502050405020303" pitchFamily="18" charset="0"/>
              <a:buNone/>
              <a:defRPr/>
            </a:pPr>
            <a:r>
              <a:rPr lang="en-US" sz="2400" dirty="0">
                <a:latin typeface="+mj-lt"/>
              </a:rPr>
              <a:t>From this six-number summary, we know that the </a:t>
            </a:r>
            <a:r>
              <a:rPr lang="en-US" sz="2400" dirty="0" err="1">
                <a:latin typeface="+mj-lt"/>
              </a:rPr>
              <a:t>ses</a:t>
            </a:r>
            <a:r>
              <a:rPr lang="en-US" sz="2400" dirty="0">
                <a:latin typeface="+mj-lt"/>
              </a:rPr>
              <a:t> distribution extends from a minimum value of zero to a maximum value of 35, with its center at 19 and its center bulk of 50% situated over the interval 13.75 to 24.</a:t>
            </a:r>
          </a:p>
          <a:p>
            <a:pPr marL="109537" indent="0">
              <a:buFont typeface="Georgia" panose="02040502050405020303" pitchFamily="18" charset="0"/>
              <a:buNone/>
              <a:defRPr/>
            </a:pPr>
            <a:endParaRPr lang="en-US" sz="2400" dirty="0">
              <a:latin typeface="+mj-lt"/>
            </a:endParaRPr>
          </a:p>
        </p:txBody>
      </p:sp>
      <p:pic>
        <p:nvPicPr>
          <p:cNvPr id="47108" name="Picture 4" descr="Macintosh HD:Users:daphnaharel:Dropbox:Research:Statistics Using R Textbook:Statistics Using R 2018:Images to create 300 DPI from:Table 2.10.png">
            <a:extLst>
              <a:ext uri="{FF2B5EF4-FFF2-40B4-BE49-F238E27FC236}">
                <a16:creationId xmlns:a16="http://schemas.microsoft.com/office/drawing/2014/main" id="{63F8B307-EEA3-BFDB-C595-ADABA8BAF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00" y="3810001"/>
            <a:ext cx="4419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0315958"/>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9938" name="Title 1"/>
          <p:cNvSpPr>
            <a:spLocks noGrp="1"/>
          </p:cNvSpPr>
          <p:nvPr>
            <p:ph type="title"/>
          </p:nvPr>
        </p:nvSpPr>
        <p:spPr>
          <a:xfrm>
            <a:off x="1676400" y="685800"/>
            <a:ext cx="8686800" cy="914400"/>
          </a:xfrm>
        </p:spPr>
        <p:txBody>
          <a:bodyPr/>
          <a:lstStyle/>
          <a:p>
            <a:r>
              <a:rPr lang="en-US" altLang="en-US" sz="2800" b="1">
                <a:solidFill>
                  <a:schemeClr val="tx1"/>
                </a:solidFill>
              </a:rPr>
              <a:t>One-Way ANOVA : F-ratio -- an Index of Separation</a:t>
            </a:r>
            <a:br>
              <a:rPr lang="en-US" altLang="en-US" sz="2800" b="1">
                <a:solidFill>
                  <a:schemeClr val="tx1"/>
                </a:solidFill>
              </a:rPr>
            </a:br>
            <a:r>
              <a:rPr lang="en-US" altLang="en-US" sz="2800" b="1">
                <a:solidFill>
                  <a:schemeClr val="tx1"/>
                </a:solidFill>
              </a:rPr>
              <a:t>                                          (MS</a:t>
            </a:r>
            <a:r>
              <a:rPr lang="en-US" altLang="en-US" sz="2800" b="1" baseline="-25000">
                <a:solidFill>
                  <a:schemeClr val="tx1"/>
                </a:solidFill>
              </a:rPr>
              <a:t>B</a:t>
            </a:r>
            <a:r>
              <a:rPr lang="en-US" altLang="en-US" sz="2800" b="1">
                <a:solidFill>
                  <a:schemeClr val="tx1"/>
                </a:solidFill>
              </a:rPr>
              <a:t>/MS</a:t>
            </a:r>
            <a:r>
              <a:rPr lang="en-US" altLang="en-US" sz="2800" b="1" baseline="-25000">
                <a:solidFill>
                  <a:schemeClr val="tx1"/>
                </a:solidFill>
              </a:rPr>
              <a:t>W</a:t>
            </a:r>
            <a:r>
              <a:rPr lang="en-US" altLang="en-US" sz="2800" b="1">
                <a:solidFill>
                  <a:schemeClr val="tx1"/>
                </a:solidFill>
              </a:rPr>
              <a:t>) </a:t>
            </a:r>
            <a:br>
              <a:rPr lang="en-US" altLang="en-US"/>
            </a:br>
            <a:endParaRPr lang="en-US" altLang="en-US"/>
          </a:p>
        </p:txBody>
      </p:sp>
      <p:sp>
        <p:nvSpPr>
          <p:cNvPr id="39939" name="Content Placeholder 2"/>
          <p:cNvSpPr>
            <a:spLocks noGrp="1"/>
          </p:cNvSpPr>
          <p:nvPr>
            <p:ph idx="1"/>
          </p:nvPr>
        </p:nvSpPr>
        <p:spPr>
          <a:xfrm>
            <a:off x="1981200" y="1524000"/>
            <a:ext cx="8229600" cy="5049838"/>
          </a:xfrm>
        </p:spPr>
        <p:txBody>
          <a:bodyPr/>
          <a:lstStyle/>
          <a:p>
            <a:pPr>
              <a:buClr>
                <a:srgbClr val="FF0000"/>
              </a:buClr>
            </a:pPr>
            <a:r>
              <a:rPr lang="en-US" altLang="en-US"/>
              <a:t>If certain assumptions are satisfied by our </a:t>
            </a:r>
            <a:r>
              <a:rPr lang="en-US" altLang="en-US" i="1"/>
              <a:t>K</a:t>
            </a:r>
            <a:r>
              <a:rPr lang="en-US" altLang="en-US"/>
              <a:t> populations, then the distribution of all possible </a:t>
            </a:r>
            <a:r>
              <a:rPr lang="en-US" altLang="en-US" i="1"/>
              <a:t>F</a:t>
            </a:r>
            <a:r>
              <a:rPr lang="en-US" altLang="en-US"/>
              <a:t>-ratios, called an </a:t>
            </a:r>
            <a:r>
              <a:rPr lang="en-US" altLang="en-US" i="1"/>
              <a:t>F</a:t>
            </a:r>
            <a:r>
              <a:rPr lang="en-US" altLang="en-US"/>
              <a:t>-distribution, will have a particular shape. </a:t>
            </a:r>
          </a:p>
          <a:p>
            <a:pPr>
              <a:buClr>
                <a:srgbClr val="FF0000"/>
              </a:buClr>
              <a:buFont typeface="Georgia" panose="02040502050405020303" pitchFamily="18" charset="0"/>
              <a:buNone/>
            </a:pPr>
            <a:endParaRPr lang="en-US" altLang="en-US"/>
          </a:p>
          <a:p>
            <a:pPr>
              <a:buClr>
                <a:srgbClr val="FF0000"/>
              </a:buClr>
            </a:pPr>
            <a:r>
              <a:rPr lang="en-US" altLang="en-US"/>
              <a:t>We use the </a:t>
            </a:r>
            <a:r>
              <a:rPr lang="en-US" altLang="en-US" i="1"/>
              <a:t>F</a:t>
            </a:r>
            <a:r>
              <a:rPr lang="en-US" altLang="en-US"/>
              <a:t>-distribution in much the same way we used the </a:t>
            </a:r>
            <a:r>
              <a:rPr lang="en-US" altLang="en-US" i="1"/>
              <a:t>t</a:t>
            </a:r>
            <a:r>
              <a:rPr lang="en-US" altLang="en-US"/>
              <a:t>-distribution, to judge whether our observed statistic, in this case, the observed </a:t>
            </a:r>
            <a:r>
              <a:rPr lang="en-US" altLang="en-US" i="1"/>
              <a:t>F</a:t>
            </a:r>
            <a:r>
              <a:rPr lang="en-US" altLang="en-US"/>
              <a:t>-ratio, may be attributable to chance.</a:t>
            </a:r>
          </a:p>
          <a:p>
            <a:pPr>
              <a:buFont typeface="Georgia" panose="02040502050405020303" pitchFamily="18" charset="0"/>
              <a:buNone/>
            </a:pPr>
            <a:r>
              <a:rPr lang="en-US" altLang="en-US"/>
              <a:t> </a:t>
            </a:r>
          </a:p>
        </p:txBody>
      </p:sp>
    </p:spTree>
    <p:extLst>
      <p:ext uri="{BB962C8B-B14F-4D97-AF65-F5344CB8AC3E}">
        <p14:creationId xmlns:p14="http://schemas.microsoft.com/office/powerpoint/2010/main" val="753385862"/>
      </p:ext>
    </p:extLst>
  </p:cSld>
  <p:clrMapOvr>
    <a:masterClrMapping/>
  </p:clrMapOvr>
  <p:transition>
    <p:fade thruBlk="1"/>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62" name="Title 1"/>
          <p:cNvSpPr>
            <a:spLocks noGrp="1"/>
          </p:cNvSpPr>
          <p:nvPr>
            <p:ph type="title"/>
          </p:nvPr>
        </p:nvSpPr>
        <p:spPr>
          <a:xfrm>
            <a:off x="1981200" y="762000"/>
            <a:ext cx="8229600" cy="1066800"/>
          </a:xfrm>
        </p:spPr>
        <p:txBody>
          <a:bodyPr/>
          <a:lstStyle/>
          <a:p>
            <a:r>
              <a:rPr lang="en-US" altLang="en-US" sz="2800" b="1">
                <a:solidFill>
                  <a:schemeClr val="tx1"/>
                </a:solidFill>
              </a:rPr>
              <a:t>One-Way ANOVA : Underlying Assumptions</a:t>
            </a:r>
            <a:endParaRPr lang="en-US" altLang="en-US" sz="2800" b="1"/>
          </a:p>
        </p:txBody>
      </p:sp>
      <p:sp>
        <p:nvSpPr>
          <p:cNvPr id="40963" name="Content Placeholder 2"/>
          <p:cNvSpPr>
            <a:spLocks noGrp="1"/>
          </p:cNvSpPr>
          <p:nvPr>
            <p:ph idx="1"/>
          </p:nvPr>
        </p:nvSpPr>
        <p:spPr>
          <a:xfrm>
            <a:off x="1981200" y="1752600"/>
            <a:ext cx="8229600" cy="4821238"/>
          </a:xfrm>
        </p:spPr>
        <p:txBody>
          <a:bodyPr/>
          <a:lstStyle/>
          <a:p>
            <a:pPr>
              <a:buClr>
                <a:srgbClr val="FF0000"/>
              </a:buClr>
            </a:pPr>
            <a:r>
              <a:rPr lang="en-US" altLang="en-US"/>
              <a:t>The null hypothesis is true.</a:t>
            </a:r>
          </a:p>
          <a:p>
            <a:pPr>
              <a:buClr>
                <a:srgbClr val="FF0000"/>
              </a:buClr>
              <a:buFont typeface="Georgia" panose="02040502050405020303" pitchFamily="18" charset="0"/>
              <a:buNone/>
            </a:pPr>
            <a:endParaRPr lang="en-US" altLang="en-US"/>
          </a:p>
          <a:p>
            <a:pPr>
              <a:buClr>
                <a:srgbClr val="FF0000"/>
              </a:buClr>
            </a:pPr>
            <a:r>
              <a:rPr lang="en-US" altLang="en-US"/>
              <a:t>The scores are independent of each other.</a:t>
            </a:r>
          </a:p>
          <a:p>
            <a:pPr>
              <a:buClr>
                <a:srgbClr val="FF0000"/>
              </a:buClr>
              <a:buFont typeface="Georgia" panose="02040502050405020303" pitchFamily="18" charset="0"/>
              <a:buNone/>
            </a:pPr>
            <a:endParaRPr lang="en-US" altLang="en-US"/>
          </a:p>
          <a:p>
            <a:pPr>
              <a:buClr>
                <a:srgbClr val="FF0000"/>
              </a:buClr>
            </a:pPr>
            <a:r>
              <a:rPr lang="en-US" altLang="en-US"/>
              <a:t>The parent populations are normally distributed for all groups under study.</a:t>
            </a:r>
          </a:p>
          <a:p>
            <a:pPr>
              <a:buClr>
                <a:srgbClr val="FF0000"/>
              </a:buClr>
              <a:buFont typeface="Georgia" panose="02040502050405020303" pitchFamily="18" charset="0"/>
              <a:buNone/>
            </a:pPr>
            <a:endParaRPr lang="en-US" altLang="en-US"/>
          </a:p>
          <a:p>
            <a:pPr>
              <a:buClr>
                <a:srgbClr val="FF0000"/>
              </a:buClr>
            </a:pPr>
            <a:r>
              <a:rPr lang="en-US" altLang="en-US"/>
              <a:t>The parent populations have equal variances (this is called homogeneity of variance) for all groups under study.</a:t>
            </a:r>
          </a:p>
          <a:p>
            <a:pPr>
              <a:buFont typeface="Georgia" panose="02040502050405020303" pitchFamily="18" charset="0"/>
              <a:buNone/>
            </a:pPr>
            <a:r>
              <a:rPr lang="en-US" altLang="en-US"/>
              <a:t> </a:t>
            </a:r>
          </a:p>
          <a:p>
            <a:endParaRPr lang="en-US" altLang="en-US"/>
          </a:p>
          <a:p>
            <a:endParaRPr lang="en-US" altLang="en-US"/>
          </a:p>
        </p:txBody>
      </p:sp>
    </p:spTree>
    <p:extLst>
      <p:ext uri="{BB962C8B-B14F-4D97-AF65-F5344CB8AC3E}">
        <p14:creationId xmlns:p14="http://schemas.microsoft.com/office/powerpoint/2010/main" val="489536796"/>
      </p:ext>
    </p:extLst>
  </p:cSld>
  <p:clrMapOvr>
    <a:masterClrMapping/>
  </p:clrMapOvr>
  <p:transition>
    <p:fade thruBlk="1"/>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1986" name="Text Box 48"/>
          <p:cNvSpPr txBox="1">
            <a:spLocks noChangeArrowheads="1"/>
          </p:cNvSpPr>
          <p:nvPr/>
        </p:nvSpPr>
        <p:spPr bwMode="auto">
          <a:xfrm>
            <a:off x="1828800" y="306388"/>
            <a:ext cx="2057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800" b="1" u="sng">
                <a:latin typeface="Times New Roman" panose="02020603050405020304" pitchFamily="18" charset="0"/>
                <a:cs typeface="Times New Roman" panose="02020603050405020304" pitchFamily="18" charset="0"/>
              </a:rPr>
              <a:t>One-Way ANOVA: General Procedure </a:t>
            </a:r>
          </a:p>
        </p:txBody>
      </p:sp>
      <p:sp>
        <p:nvSpPr>
          <p:cNvPr id="41987" name="Line 49"/>
          <p:cNvSpPr>
            <a:spLocks noChangeShapeType="1"/>
          </p:cNvSpPr>
          <p:nvPr/>
        </p:nvSpPr>
        <p:spPr bwMode="auto">
          <a:xfrm>
            <a:off x="5867400" y="914400"/>
            <a:ext cx="2133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88" name="Text Box 50"/>
          <p:cNvSpPr txBox="1">
            <a:spLocks noChangeArrowheads="1"/>
          </p:cNvSpPr>
          <p:nvPr/>
        </p:nvSpPr>
        <p:spPr bwMode="auto">
          <a:xfrm>
            <a:off x="4678364" y="2398714"/>
            <a:ext cx="24447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41989" name="Rectangle 51"/>
          <p:cNvSpPr>
            <a:spLocks noChangeArrowheads="1"/>
          </p:cNvSpPr>
          <p:nvPr/>
        </p:nvSpPr>
        <p:spPr bwMode="auto">
          <a:xfrm>
            <a:off x="3276600" y="914401"/>
            <a:ext cx="1371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Test robust</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To normality</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violations</a:t>
            </a:r>
          </a:p>
        </p:txBody>
      </p:sp>
      <p:sp>
        <p:nvSpPr>
          <p:cNvPr id="41990" name="Text Box 52"/>
          <p:cNvSpPr txBox="1">
            <a:spLocks noChangeArrowheads="1"/>
          </p:cNvSpPr>
          <p:nvPr/>
        </p:nvSpPr>
        <p:spPr bwMode="auto">
          <a:xfrm>
            <a:off x="7518400" y="1028701"/>
            <a:ext cx="26114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r>
              <a:rPr lang="en-US" altLang="en-US" sz="1200">
                <a:latin typeface="Times New Roman" panose="02020603050405020304" pitchFamily="18" charset="0"/>
                <a:cs typeface="Times New Roman" panose="02020603050405020304" pitchFamily="18" charset="0"/>
              </a:rPr>
              <a:t>: Need to check normality</a:t>
            </a:r>
          </a:p>
        </p:txBody>
      </p:sp>
      <p:sp>
        <p:nvSpPr>
          <p:cNvPr id="41991" name="Rectangle 53"/>
          <p:cNvSpPr>
            <a:spLocks noChangeArrowheads="1"/>
          </p:cNvSpPr>
          <p:nvPr/>
        </p:nvSpPr>
        <p:spPr bwMode="auto">
          <a:xfrm>
            <a:off x="4673600" y="1600200"/>
            <a:ext cx="243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Normality tenable</a:t>
            </a:r>
          </a:p>
          <a:p>
            <a:pP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41992" name="Text Box 54"/>
          <p:cNvSpPr txBox="1">
            <a:spLocks noChangeArrowheads="1"/>
          </p:cNvSpPr>
          <p:nvPr/>
        </p:nvSpPr>
        <p:spPr bwMode="auto">
          <a:xfrm>
            <a:off x="8991601" y="2438400"/>
            <a:ext cx="5381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41993" name="Rectangle 55"/>
          <p:cNvSpPr>
            <a:spLocks noChangeArrowheads="1"/>
          </p:cNvSpPr>
          <p:nvPr/>
        </p:nvSpPr>
        <p:spPr bwMode="auto">
          <a:xfrm>
            <a:off x="4724400" y="4343400"/>
            <a:ext cx="2082800" cy="457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not stat.sig.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a:t>
            </a:r>
          </a:p>
        </p:txBody>
      </p:sp>
      <p:sp>
        <p:nvSpPr>
          <p:cNvPr id="41994" name="Line 56"/>
          <p:cNvSpPr>
            <a:spLocks noChangeShapeType="1"/>
          </p:cNvSpPr>
          <p:nvPr/>
        </p:nvSpPr>
        <p:spPr bwMode="auto">
          <a:xfrm flipH="1">
            <a:off x="4267200" y="914400"/>
            <a:ext cx="1066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5" name="Rectangle 57"/>
          <p:cNvSpPr>
            <a:spLocks noChangeArrowheads="1"/>
          </p:cNvSpPr>
          <p:nvPr/>
        </p:nvSpPr>
        <p:spPr bwMode="auto">
          <a:xfrm>
            <a:off x="4470400" y="628650"/>
            <a:ext cx="2667000" cy="3810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Are </a:t>
            </a:r>
            <a:r>
              <a:rPr lang="en-US" altLang="en-US" sz="1200" i="1">
                <a:latin typeface="Times New Roman" panose="02020603050405020304" pitchFamily="18" charset="0"/>
                <a:cs typeface="Times New Roman" panose="02020603050405020304" pitchFamily="18" charset="0"/>
              </a:rPr>
              <a:t>N</a:t>
            </a:r>
            <a:r>
              <a:rPr lang="en-US" altLang="en-US" sz="1200" baseline="-25000">
                <a:latin typeface="Times New Roman" panose="02020603050405020304" pitchFamily="18" charset="0"/>
                <a:cs typeface="Times New Roman" panose="02020603050405020304" pitchFamily="18" charset="0"/>
              </a:rPr>
              <a:t>1</a:t>
            </a:r>
            <a:r>
              <a:rPr lang="en-US" altLang="en-US" sz="1200">
                <a:latin typeface="Times New Roman" panose="02020603050405020304" pitchFamily="18" charset="0"/>
                <a:cs typeface="Times New Roman" panose="02020603050405020304" pitchFamily="18" charset="0"/>
              </a:rPr>
              <a:t>, </a:t>
            </a:r>
            <a:r>
              <a:rPr lang="en-US" altLang="en-US" sz="1200" i="1">
                <a:latin typeface="Times New Roman" panose="02020603050405020304" pitchFamily="18" charset="0"/>
                <a:cs typeface="Times New Roman" panose="02020603050405020304" pitchFamily="18" charset="0"/>
              </a:rPr>
              <a:t>N</a:t>
            </a:r>
            <a:r>
              <a:rPr lang="en-US" altLang="en-US" sz="1200" baseline="-25000">
                <a:latin typeface="Times New Roman" panose="02020603050405020304" pitchFamily="18" charset="0"/>
                <a:cs typeface="Times New Roman" panose="02020603050405020304" pitchFamily="18" charset="0"/>
              </a:rPr>
              <a:t>2</a:t>
            </a:r>
            <a:r>
              <a:rPr lang="en-US" altLang="en-US" sz="1200">
                <a:latin typeface="Times New Roman" panose="02020603050405020304" pitchFamily="18" charset="0"/>
                <a:cs typeface="Times New Roman" panose="02020603050405020304" pitchFamily="18" charset="0"/>
              </a:rPr>
              <a:t>, …, </a:t>
            </a:r>
            <a:r>
              <a:rPr lang="en-US" altLang="en-US" sz="1200" i="1">
                <a:latin typeface="Times New Roman" panose="02020603050405020304" pitchFamily="18" charset="0"/>
                <a:cs typeface="Times New Roman" panose="02020603050405020304" pitchFamily="18" charset="0"/>
              </a:rPr>
              <a:t>N</a:t>
            </a:r>
            <a:r>
              <a:rPr lang="en-US" altLang="en-US" sz="1200" baseline="-25000">
                <a:latin typeface="Times New Roman" panose="02020603050405020304" pitchFamily="18" charset="0"/>
                <a:cs typeface="Times New Roman" panose="02020603050405020304" pitchFamily="18" charset="0"/>
              </a:rPr>
              <a:t>k </a:t>
            </a:r>
            <a:r>
              <a:rPr lang="en-US" altLang="en-US" sz="1200">
                <a:latin typeface="Times New Roman" panose="02020603050405020304" pitchFamily="18" charset="0"/>
                <a:cs typeface="Times New Roman" panose="02020603050405020304" pitchFamily="18" charset="0"/>
              </a:rPr>
              <a:t>&gt; 30?</a:t>
            </a:r>
          </a:p>
        </p:txBody>
      </p:sp>
      <p:sp>
        <p:nvSpPr>
          <p:cNvPr id="41996" name="Line 58"/>
          <p:cNvSpPr>
            <a:spLocks noChangeShapeType="1"/>
          </p:cNvSpPr>
          <p:nvPr/>
        </p:nvSpPr>
        <p:spPr bwMode="auto">
          <a:xfrm flipH="1">
            <a:off x="3200400" y="3962400"/>
            <a:ext cx="304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7" name="Line 59"/>
          <p:cNvSpPr>
            <a:spLocks noChangeShapeType="1"/>
          </p:cNvSpPr>
          <p:nvPr/>
        </p:nvSpPr>
        <p:spPr bwMode="auto">
          <a:xfrm>
            <a:off x="4648200" y="3962400"/>
            <a:ext cx="228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8" name="Rectangle 60"/>
          <p:cNvSpPr>
            <a:spLocks noChangeArrowheads="1"/>
          </p:cNvSpPr>
          <p:nvPr/>
        </p:nvSpPr>
        <p:spPr bwMode="auto">
          <a:xfrm>
            <a:off x="2667000" y="3581400"/>
            <a:ext cx="2286000" cy="3810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For ANOVA is p &lt; </a:t>
            </a:r>
            <a:r>
              <a:rPr lang="el-GR" altLang="en-US" sz="1200">
                <a:latin typeface="Times New Roman" panose="02020603050405020304" pitchFamily="18" charset="0"/>
                <a:cs typeface="Times New Roman" panose="02020603050405020304" pitchFamily="18" charset="0"/>
              </a:rPr>
              <a:t>α</a:t>
            </a:r>
            <a:r>
              <a:rPr lang="en-US" altLang="en-US" sz="1200">
                <a:latin typeface="Times New Roman" panose="02020603050405020304" pitchFamily="18" charset="0"/>
                <a:cs typeface="Times New Roman" panose="02020603050405020304" pitchFamily="18" charset="0"/>
              </a:rPr>
              <a:t>?  </a:t>
            </a:r>
          </a:p>
        </p:txBody>
      </p:sp>
      <p:sp>
        <p:nvSpPr>
          <p:cNvPr id="41999" name="Rectangle 61"/>
          <p:cNvSpPr>
            <a:spLocks noChangeArrowheads="1"/>
          </p:cNvSpPr>
          <p:nvPr/>
        </p:nvSpPr>
        <p:spPr bwMode="auto">
          <a:xfrm>
            <a:off x="1676400" y="4419600"/>
            <a:ext cx="2895600" cy="17526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Result is statistically significant.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Calculate and interpret effect size.  </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If the number of groups is greater than two,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Conduct.  Post-hoc test and interpret result.</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If the number of groups is equal  to 2,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use sample means to interpret result.</a:t>
            </a:r>
          </a:p>
        </p:txBody>
      </p:sp>
      <p:sp>
        <p:nvSpPr>
          <p:cNvPr id="42000" name="Rectangle 62"/>
          <p:cNvSpPr>
            <a:spLocks noChangeArrowheads="1"/>
          </p:cNvSpPr>
          <p:nvPr/>
        </p:nvSpPr>
        <p:spPr bwMode="auto">
          <a:xfrm>
            <a:off x="2743200" y="4057651"/>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42001" name="Rectangle 63"/>
          <p:cNvSpPr>
            <a:spLocks noChangeArrowheads="1"/>
          </p:cNvSpPr>
          <p:nvPr/>
        </p:nvSpPr>
        <p:spPr bwMode="auto">
          <a:xfrm>
            <a:off x="4267200" y="4038601"/>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42002" name="Rectangle 64"/>
          <p:cNvSpPr>
            <a:spLocks noChangeArrowheads="1"/>
          </p:cNvSpPr>
          <p:nvPr/>
        </p:nvSpPr>
        <p:spPr bwMode="auto">
          <a:xfrm>
            <a:off x="3962400" y="2974975"/>
            <a:ext cx="560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42003" name="Rectangle 65"/>
          <p:cNvSpPr>
            <a:spLocks noChangeArrowheads="1"/>
          </p:cNvSpPr>
          <p:nvPr/>
        </p:nvSpPr>
        <p:spPr bwMode="auto">
          <a:xfrm>
            <a:off x="7721600" y="2743200"/>
            <a:ext cx="2489200" cy="8001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Test result may not be valid.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Perform a non-linear transformation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or use a non-parametric test.</a:t>
            </a:r>
          </a:p>
        </p:txBody>
      </p:sp>
      <p:sp>
        <p:nvSpPr>
          <p:cNvPr id="42004" name="Line 66"/>
          <p:cNvSpPr>
            <a:spLocks noChangeShapeType="1"/>
          </p:cNvSpPr>
          <p:nvPr/>
        </p:nvSpPr>
        <p:spPr bwMode="auto">
          <a:xfrm>
            <a:off x="8534400" y="2057400"/>
            <a:ext cx="508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5" name="Rectangle 67"/>
          <p:cNvSpPr>
            <a:spLocks noChangeArrowheads="1"/>
          </p:cNvSpPr>
          <p:nvPr/>
        </p:nvSpPr>
        <p:spPr bwMode="auto">
          <a:xfrm>
            <a:off x="7010400" y="3714750"/>
            <a:ext cx="2946400" cy="8572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Test result may not be valid.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Perform a non-linear transformation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or use a non-parametric test.</a:t>
            </a:r>
          </a:p>
        </p:txBody>
      </p:sp>
      <p:sp>
        <p:nvSpPr>
          <p:cNvPr id="42006" name="Line 68"/>
          <p:cNvSpPr>
            <a:spLocks noChangeShapeType="1"/>
          </p:cNvSpPr>
          <p:nvPr/>
        </p:nvSpPr>
        <p:spPr bwMode="auto">
          <a:xfrm>
            <a:off x="6096000" y="2743200"/>
            <a:ext cx="15240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7" name="Rectangle 69"/>
          <p:cNvSpPr>
            <a:spLocks noChangeArrowheads="1"/>
          </p:cNvSpPr>
          <p:nvPr/>
        </p:nvSpPr>
        <p:spPr bwMode="auto">
          <a:xfrm>
            <a:off x="5283200" y="2857500"/>
            <a:ext cx="142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            No</a:t>
            </a:r>
            <a:r>
              <a:rPr lang="en-US" altLang="en-US" sz="1200">
                <a:latin typeface="Times New Roman" panose="02020603050405020304" pitchFamily="18" charset="0"/>
                <a:cs typeface="Times New Roman" panose="02020603050405020304" pitchFamily="18" charset="0"/>
              </a:rPr>
              <a:t>.  Homogeneity of variances not tenable</a:t>
            </a:r>
            <a:endParaRPr lang="en-US" altLang="en-US" sz="1200" b="1">
              <a:latin typeface="Times New Roman" panose="02020603050405020304" pitchFamily="18" charset="0"/>
              <a:cs typeface="Times New Roman" panose="02020603050405020304" pitchFamily="18" charset="0"/>
            </a:endParaRPr>
          </a:p>
        </p:txBody>
      </p:sp>
      <p:sp>
        <p:nvSpPr>
          <p:cNvPr id="42008" name="Line 70"/>
          <p:cNvSpPr>
            <a:spLocks noChangeShapeType="1"/>
          </p:cNvSpPr>
          <p:nvPr/>
        </p:nvSpPr>
        <p:spPr bwMode="auto">
          <a:xfrm flipH="1">
            <a:off x="4368800" y="1828800"/>
            <a:ext cx="322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9" name="Rectangle 71"/>
          <p:cNvSpPr>
            <a:spLocks noChangeArrowheads="1"/>
          </p:cNvSpPr>
          <p:nvPr/>
        </p:nvSpPr>
        <p:spPr bwMode="auto">
          <a:xfrm>
            <a:off x="7696200" y="1524000"/>
            <a:ext cx="2540000" cy="7810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|(skew)/(s.e. skew)|</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less than 2 for all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groups?</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42010" name="Line 72"/>
          <p:cNvSpPr>
            <a:spLocks noChangeShapeType="1"/>
          </p:cNvSpPr>
          <p:nvPr/>
        </p:nvSpPr>
        <p:spPr bwMode="auto">
          <a:xfrm>
            <a:off x="4191000" y="1828800"/>
            <a:ext cx="304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11" name="Line 73"/>
          <p:cNvSpPr>
            <a:spLocks noChangeShapeType="1"/>
          </p:cNvSpPr>
          <p:nvPr/>
        </p:nvSpPr>
        <p:spPr bwMode="auto">
          <a:xfrm flipH="1">
            <a:off x="4495800" y="2667000"/>
            <a:ext cx="5334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12" name="Line 74"/>
          <p:cNvSpPr>
            <a:spLocks noChangeShapeType="1"/>
          </p:cNvSpPr>
          <p:nvPr/>
        </p:nvSpPr>
        <p:spPr bwMode="auto">
          <a:xfrm>
            <a:off x="2895600" y="1828800"/>
            <a:ext cx="533400" cy="1676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13" name="Rectangle 75"/>
          <p:cNvSpPr>
            <a:spLocks noChangeArrowheads="1"/>
          </p:cNvSpPr>
          <p:nvPr/>
        </p:nvSpPr>
        <p:spPr bwMode="auto">
          <a:xfrm>
            <a:off x="1905000" y="2286000"/>
            <a:ext cx="1371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Test robust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To violation of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Homogeneity</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Of variances.</a:t>
            </a:r>
          </a:p>
        </p:txBody>
      </p:sp>
      <p:sp>
        <p:nvSpPr>
          <p:cNvPr id="42014" name="Rectangle 76"/>
          <p:cNvSpPr>
            <a:spLocks noChangeArrowheads="1"/>
          </p:cNvSpPr>
          <p:nvPr/>
        </p:nvSpPr>
        <p:spPr bwMode="auto">
          <a:xfrm>
            <a:off x="3733800" y="2286000"/>
            <a:ext cx="3784600" cy="457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Need to check  homogeneity of variances.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For Levene’s test, is p &gt; </a:t>
            </a:r>
            <a:r>
              <a:rPr lang="el-GR" altLang="en-US" sz="1200">
                <a:latin typeface="Times New Roman" panose="02020603050405020304" pitchFamily="18" charset="0"/>
                <a:cs typeface="Times New Roman" panose="02020603050405020304" pitchFamily="18" charset="0"/>
              </a:rPr>
              <a:t>α</a:t>
            </a:r>
            <a:r>
              <a:rPr lang="en-US" altLang="en-US" sz="1200">
                <a:latin typeface="Times New Roman" panose="02020603050405020304" pitchFamily="18" charset="0"/>
                <a:cs typeface="Times New Roman" panose="02020603050405020304" pitchFamily="18" charset="0"/>
              </a:rPr>
              <a:t>?</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42015" name="Rectangle 77"/>
          <p:cNvSpPr>
            <a:spLocks noChangeArrowheads="1"/>
          </p:cNvSpPr>
          <p:nvPr/>
        </p:nvSpPr>
        <p:spPr bwMode="auto">
          <a:xfrm>
            <a:off x="1676400" y="1600200"/>
            <a:ext cx="2667000" cy="3048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Are sample sizes all equal?</a:t>
            </a:r>
          </a:p>
        </p:txBody>
      </p:sp>
      <p:sp>
        <p:nvSpPr>
          <p:cNvPr id="42016" name="FlagCount" hidden="1">
            <a:hlinkClick r:id="rId3"/>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0</a:t>
            </a:r>
          </a:p>
        </p:txBody>
      </p:sp>
      <p:sp>
        <p:nvSpPr>
          <p:cNvPr id="42017" name="Line 79"/>
          <p:cNvSpPr>
            <a:spLocks noChangeShapeType="1"/>
          </p:cNvSpPr>
          <p:nvPr/>
        </p:nvSpPr>
        <p:spPr bwMode="auto">
          <a:xfrm flipH="1">
            <a:off x="7543800" y="2362200"/>
            <a:ext cx="9144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18" name="Rectangle 80"/>
          <p:cNvSpPr>
            <a:spLocks noChangeArrowheads="1"/>
          </p:cNvSpPr>
          <p:nvPr/>
        </p:nvSpPr>
        <p:spPr bwMode="auto">
          <a:xfrm>
            <a:off x="8001000" y="2438400"/>
            <a:ext cx="420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Tree>
    <p:extLst>
      <p:ext uri="{BB962C8B-B14F-4D97-AF65-F5344CB8AC3E}">
        <p14:creationId xmlns:p14="http://schemas.microsoft.com/office/powerpoint/2010/main" val="821552883"/>
      </p:ext>
    </p:extLst>
  </p:cSld>
  <p:clrMapOvr>
    <a:masterClrMapping/>
  </p:clrMapOvr>
  <p:transition>
    <p:fade thruBlk="1"/>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533400"/>
            <a:ext cx="8229600" cy="762000"/>
          </a:xfrm>
        </p:spPr>
        <p:txBody>
          <a:bodyPr>
            <a:normAutofit fontScale="90000"/>
          </a:bodyPr>
          <a:lstStyle/>
          <a:p>
            <a:pPr algn="ctr" eaLnBrk="1" hangingPunct="1">
              <a:defRPr/>
            </a:pPr>
            <a:br>
              <a:rPr lang="en-US" sz="2800" dirty="0">
                <a:solidFill>
                  <a:schemeClr val="tx1"/>
                </a:solidFill>
                <a:latin typeface="Times New Roman" pitchFamily="18" charset="0"/>
                <a:cs typeface="Times New Roman" pitchFamily="18" charset="0"/>
              </a:rPr>
            </a:br>
            <a:r>
              <a:rPr lang="en-US" sz="3200" b="1" dirty="0">
                <a:solidFill>
                  <a:schemeClr val="tx1"/>
                </a:solidFill>
                <a:latin typeface="Times New Roman" pitchFamily="18" charset="0"/>
                <a:cs typeface="Times New Roman" pitchFamily="18" charset="0"/>
              </a:rPr>
              <a:t>Conducting a One-Way ANOVA Using R</a:t>
            </a:r>
            <a:br>
              <a:rPr lang="en-US" sz="3200" dirty="0">
                <a:solidFill>
                  <a:schemeClr val="tx1"/>
                </a:solidFill>
                <a:latin typeface="Times New Roman" pitchFamily="18" charset="0"/>
                <a:cs typeface="Times New Roman" pitchFamily="18" charset="0"/>
              </a:rPr>
            </a:br>
            <a:endParaRPr lang="en-US" sz="3200" dirty="0">
              <a:solidFill>
                <a:schemeClr val="tx1"/>
              </a:solidFill>
              <a:latin typeface="Times New Roman" pitchFamily="18" charset="0"/>
              <a:cs typeface="Times New Roman" pitchFamily="18" charset="0"/>
            </a:endParaRPr>
          </a:p>
        </p:txBody>
      </p:sp>
      <p:sp>
        <p:nvSpPr>
          <p:cNvPr id="44035" name="Rectangle 3"/>
          <p:cNvSpPr>
            <a:spLocks noGrp="1" noChangeArrowheads="1"/>
          </p:cNvSpPr>
          <p:nvPr>
            <p:ph idx="4294967295"/>
          </p:nvPr>
        </p:nvSpPr>
        <p:spPr>
          <a:xfrm>
            <a:off x="1981200" y="1295400"/>
            <a:ext cx="8229600" cy="5278438"/>
          </a:xfrm>
        </p:spPr>
        <p:txBody>
          <a:bodyPr/>
          <a:lstStyle/>
          <a:p>
            <a:pPr>
              <a:buFont typeface="Georgia" panose="02040502050405020303" pitchFamily="18" charset="0"/>
              <a:buNone/>
            </a:pPr>
            <a:r>
              <a:rPr lang="en-US" altLang="en-US" b="1" dirty="0"/>
              <a:t>Example 1</a:t>
            </a:r>
            <a:r>
              <a:rPr lang="en-US" altLang="en-US" dirty="0"/>
              <a:t>:  </a:t>
            </a:r>
            <a:r>
              <a:rPr lang="en-US" altLang="en-US" sz="2400" b="1" dirty="0"/>
              <a:t>Among college-bound students that are always at grade level (CBAAGL), are there regional differences in the number of years of math taken in high school, on average?</a:t>
            </a:r>
          </a:p>
          <a:p>
            <a:pPr>
              <a:buFont typeface="Georgia" panose="02040502050405020303" pitchFamily="18" charset="0"/>
              <a:buNone/>
            </a:pPr>
            <a:endParaRPr lang="en-US" altLang="en-US" sz="2400" dirty="0"/>
          </a:p>
          <a:p>
            <a:pPr eaLnBrk="1" hangingPunct="1">
              <a:buFontTx/>
              <a:buNone/>
            </a:pPr>
            <a:r>
              <a:rPr lang="en-US" altLang="en-US" dirty="0"/>
              <a:t>Use the following R commands: </a:t>
            </a:r>
          </a:p>
          <a:p>
            <a:pPr marL="109537" indent="0">
              <a:buNone/>
            </a:pPr>
            <a:r>
              <a:rPr lang="en-US" b="1" dirty="0"/>
              <a:t>results = </a:t>
            </a:r>
            <a:r>
              <a:rPr lang="en-US" b="1" dirty="0" err="1"/>
              <a:t>aov</a:t>
            </a:r>
            <a:r>
              <a:rPr lang="en-US" b="1" dirty="0"/>
              <a:t>(</a:t>
            </a:r>
            <a:r>
              <a:rPr lang="en-US" b="1" dirty="0" err="1"/>
              <a:t>NELS$unitmath~NELS$region</a:t>
            </a:r>
            <a:r>
              <a:rPr lang="en-US" b="1" dirty="0"/>
              <a:t>)</a:t>
            </a:r>
          </a:p>
          <a:p>
            <a:pPr marL="109537" indent="0">
              <a:buNone/>
            </a:pPr>
            <a:r>
              <a:rPr lang="en-US" b="1" dirty="0"/>
              <a:t>summary(results)</a:t>
            </a:r>
          </a:p>
          <a:p>
            <a:pPr eaLnBrk="1" hangingPunct="1">
              <a:buNone/>
            </a:pPr>
            <a:r>
              <a:rPr lang="en-US" b="1" dirty="0" err="1"/>
              <a:t>levenes.test</a:t>
            </a:r>
            <a:r>
              <a:rPr lang="en-US" b="1" dirty="0"/>
              <a:t>(</a:t>
            </a:r>
            <a:r>
              <a:rPr lang="en-US" b="1" dirty="0" err="1"/>
              <a:t>NELS$unitmath</a:t>
            </a:r>
            <a:r>
              <a:rPr lang="en-US" b="1" dirty="0"/>
              <a:t>, </a:t>
            </a:r>
            <a:r>
              <a:rPr lang="en-US" b="1" dirty="0" err="1"/>
              <a:t>NELS$region</a:t>
            </a:r>
            <a:r>
              <a:rPr lang="en-US" b="1" dirty="0"/>
              <a:t>)</a:t>
            </a:r>
          </a:p>
          <a:p>
            <a:pPr eaLnBrk="1" hangingPunct="1">
              <a:buFontTx/>
              <a:buNone/>
            </a:pPr>
            <a:endParaRPr lang="en-US" altLang="en-US" dirty="0"/>
          </a:p>
          <a:p>
            <a:pPr eaLnBrk="1" hangingPunct="1">
              <a:buFontTx/>
              <a:buNone/>
            </a:pPr>
            <a:r>
              <a:rPr lang="en-US" altLang="en-US" dirty="0"/>
              <a:t> </a:t>
            </a:r>
          </a:p>
        </p:txBody>
      </p:sp>
    </p:spTree>
    <p:extLst>
      <p:ext uri="{BB962C8B-B14F-4D97-AF65-F5344CB8AC3E}">
        <p14:creationId xmlns:p14="http://schemas.microsoft.com/office/powerpoint/2010/main" val="4253664494"/>
      </p:ext>
    </p:extLst>
  </p:cSld>
  <p:clrMapOvr>
    <a:masterClrMapping/>
  </p:clrMapOvr>
  <p:transition>
    <p:fade thruBlk="1"/>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1981200" y="685800"/>
            <a:ext cx="8229600" cy="533400"/>
          </a:xfrm>
        </p:spPr>
        <p:txBody>
          <a:bodyPr/>
          <a:lstStyle/>
          <a:p>
            <a:pPr algn="ctr" eaLnBrk="1" hangingPunct="1"/>
            <a:r>
              <a:rPr lang="en-US" altLang="en-US" sz="2800" b="1" dirty="0">
                <a:solidFill>
                  <a:schemeClr val="tx1"/>
                </a:solidFill>
              </a:rPr>
              <a:t>R Output for Example 1</a:t>
            </a:r>
          </a:p>
        </p:txBody>
      </p:sp>
      <p:pic>
        <p:nvPicPr>
          <p:cNvPr id="3" name="Picture 2">
            <a:extLst>
              <a:ext uri="{FF2B5EF4-FFF2-40B4-BE49-F238E27FC236}">
                <a16:creationId xmlns:a16="http://schemas.microsoft.com/office/drawing/2014/main" id="{5B04B3CE-94BB-F04F-9D8B-30EDF9783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750" y="2133600"/>
            <a:ext cx="6540500" cy="1003300"/>
          </a:xfrm>
          <a:prstGeom prst="rect">
            <a:avLst/>
          </a:prstGeom>
        </p:spPr>
      </p:pic>
      <p:pic>
        <p:nvPicPr>
          <p:cNvPr id="5" name="Picture 4">
            <a:extLst>
              <a:ext uri="{FF2B5EF4-FFF2-40B4-BE49-F238E27FC236}">
                <a16:creationId xmlns:a16="http://schemas.microsoft.com/office/drawing/2014/main" id="{0023EF39-F4D3-3E47-ACC6-A426E8C6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50" y="3429000"/>
            <a:ext cx="5753100" cy="1219200"/>
          </a:xfrm>
          <a:prstGeom prst="rect">
            <a:avLst/>
          </a:prstGeom>
        </p:spPr>
      </p:pic>
    </p:spTree>
    <p:extLst>
      <p:ext uri="{BB962C8B-B14F-4D97-AF65-F5344CB8AC3E}">
        <p14:creationId xmlns:p14="http://schemas.microsoft.com/office/powerpoint/2010/main" val="1340875050"/>
      </p:ext>
    </p:extLst>
  </p:cSld>
  <p:clrMapOvr>
    <a:masterClrMapping/>
  </p:clrMapOvr>
  <p:transition>
    <p:fade thruBlk="1"/>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normAutofit/>
          </a:bodyPr>
          <a:lstStyle/>
          <a:p>
            <a:pPr algn="ctr" eaLnBrk="1" hangingPunct="1">
              <a:defRPr/>
            </a:pPr>
            <a:r>
              <a:rPr lang="en-US" sz="2000" b="1" dirty="0">
                <a:solidFill>
                  <a:schemeClr val="tx1"/>
                </a:solidFill>
              </a:rPr>
              <a:t>Example 1:  Among college-bound students that are always at grade level (CBAAGL), are there regional differences in the number of years of math taken in high school, on average?</a:t>
            </a:r>
            <a:br>
              <a:rPr lang="en-US" sz="2000" dirty="0">
                <a:solidFill>
                  <a:schemeClr val="tx1"/>
                </a:solidFill>
              </a:rPr>
            </a:br>
            <a:endParaRPr lang="en-US" sz="2000" dirty="0">
              <a:solidFill>
                <a:schemeClr val="tx1"/>
              </a:solidFill>
            </a:endParaRPr>
          </a:p>
        </p:txBody>
      </p:sp>
      <p:sp>
        <p:nvSpPr>
          <p:cNvPr id="14339" name="Rectangle 3"/>
          <p:cNvSpPr>
            <a:spLocks noGrp="1" noChangeArrowheads="1"/>
          </p:cNvSpPr>
          <p:nvPr>
            <p:ph idx="4294967295"/>
          </p:nvPr>
        </p:nvSpPr>
        <p:spPr>
          <a:xfrm>
            <a:off x="1981200" y="2438400"/>
            <a:ext cx="8229600" cy="3581400"/>
          </a:xfrm>
        </p:spPr>
        <p:txBody>
          <a:bodyPr/>
          <a:lstStyle/>
          <a:p>
            <a:r>
              <a:rPr lang="en-US" altLang="en-US" dirty="0"/>
              <a:t>The normality assumption does not need to be tested because all sample sizes are greater than 30.  The homogeneity of variance assumption is met (</a:t>
            </a:r>
            <a:r>
              <a:rPr lang="en-US" altLang="en-US" i="1" dirty="0"/>
              <a:t>p</a:t>
            </a:r>
            <a:r>
              <a:rPr lang="en-US" altLang="en-US" dirty="0"/>
              <a:t> = .46 for </a:t>
            </a:r>
            <a:r>
              <a:rPr lang="en-US" altLang="en-US" dirty="0" err="1"/>
              <a:t>Levene’s</a:t>
            </a:r>
            <a:r>
              <a:rPr lang="en-US" altLang="en-US" dirty="0"/>
              <a:t> test).  </a:t>
            </a:r>
          </a:p>
          <a:p>
            <a:r>
              <a:rPr lang="en-US" altLang="en-US" dirty="0"/>
              <a:t>The results of the ANOVA indicate that there are statistically significant regional differences in the amount of math taken in HS, on average (</a:t>
            </a:r>
            <a:r>
              <a:rPr lang="en-US" altLang="en-US" i="1" dirty="0"/>
              <a:t>p</a:t>
            </a:r>
            <a:r>
              <a:rPr lang="en-US" altLang="en-US" dirty="0"/>
              <a:t> = .0004).</a:t>
            </a:r>
          </a:p>
          <a:p>
            <a:pPr eaLnBrk="1" hangingPunct="1">
              <a:buFontTx/>
              <a:buNone/>
            </a:pPr>
            <a:endParaRPr lang="en-US" altLang="en-US" sz="2000" dirty="0"/>
          </a:p>
        </p:txBody>
      </p:sp>
    </p:spTree>
    <p:extLst>
      <p:ext uri="{BB962C8B-B14F-4D97-AF65-F5344CB8AC3E}">
        <p14:creationId xmlns:p14="http://schemas.microsoft.com/office/powerpoint/2010/main" val="205671465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500"/>
                                        <p:tgtEl>
                                          <p:spTgt spid="143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8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normAutofit fontScale="90000"/>
          </a:bodyPr>
          <a:lstStyle/>
          <a:p>
            <a:pPr algn="ctr" eaLnBrk="1" hangingPunct="1">
              <a:defRPr/>
            </a:pPr>
            <a:r>
              <a:rPr lang="en-US" sz="2400" b="1" dirty="0">
                <a:solidFill>
                  <a:schemeClr val="tx1"/>
                </a:solidFill>
              </a:rPr>
              <a:t>Example 1:  Among college-bound students that are always at grade level (CBAAGL), are there regional differences in the number of years of math taken in high school, on average?</a:t>
            </a:r>
            <a:br>
              <a:rPr lang="en-US" sz="2400" dirty="0">
                <a:solidFill>
                  <a:schemeClr val="tx1"/>
                </a:solidFill>
              </a:rPr>
            </a:br>
            <a:endParaRPr lang="en-US" sz="2400" dirty="0">
              <a:solidFill>
                <a:schemeClr val="tx1"/>
              </a:solidFill>
            </a:endParaRPr>
          </a:p>
        </p:txBody>
      </p:sp>
      <p:sp>
        <p:nvSpPr>
          <p:cNvPr id="14339" name="Rectangle 3"/>
          <p:cNvSpPr>
            <a:spLocks noGrp="1" noChangeArrowheads="1"/>
          </p:cNvSpPr>
          <p:nvPr>
            <p:ph idx="4294967295"/>
          </p:nvPr>
        </p:nvSpPr>
        <p:spPr>
          <a:xfrm>
            <a:off x="1981200" y="1981200"/>
            <a:ext cx="8229600" cy="3810000"/>
          </a:xfrm>
        </p:spPr>
        <p:txBody>
          <a:bodyPr/>
          <a:lstStyle/>
          <a:p>
            <a:pPr>
              <a:buFont typeface="Georgia" panose="02040502050405020303" pitchFamily="18" charset="0"/>
              <a:buNone/>
            </a:pPr>
            <a:endParaRPr lang="en-US" altLang="en-US"/>
          </a:p>
          <a:p>
            <a:pPr>
              <a:buFont typeface="Georgia" panose="02040502050405020303" pitchFamily="18" charset="0"/>
              <a:buNone/>
            </a:pPr>
            <a:r>
              <a:rPr lang="en-US" altLang="en-US"/>
              <a:t>Effect size:</a:t>
            </a:r>
          </a:p>
          <a:p>
            <a:pPr>
              <a:buFont typeface="Georgia" panose="02040502050405020303" pitchFamily="18" charset="0"/>
              <a:buNone/>
            </a:pPr>
            <a:endParaRPr lang="en-US" altLang="en-US"/>
          </a:p>
          <a:p>
            <a:pPr>
              <a:buFont typeface="Georgia" panose="02040502050405020303" pitchFamily="18" charset="0"/>
              <a:buNone/>
            </a:pPr>
            <a:r>
              <a:rPr lang="en-US" altLang="en-US"/>
              <a:t>Magnitude according to Cohen’s rule of thumb:</a:t>
            </a:r>
          </a:p>
          <a:p>
            <a:pPr algn="ctr">
              <a:buFont typeface="Georgia" panose="02040502050405020303" pitchFamily="18" charset="0"/>
              <a:buNone/>
            </a:pPr>
            <a:r>
              <a:rPr lang="en-US" altLang="en-US"/>
              <a:t>	Small  = .01</a:t>
            </a:r>
          </a:p>
          <a:p>
            <a:pPr algn="ctr">
              <a:buFont typeface="Georgia" panose="02040502050405020303" pitchFamily="18" charset="0"/>
              <a:buNone/>
            </a:pPr>
            <a:r>
              <a:rPr lang="en-US" altLang="en-US"/>
              <a:t>	Moderate = .09</a:t>
            </a:r>
          </a:p>
          <a:p>
            <a:pPr algn="ctr">
              <a:buFont typeface="Georgia" panose="02040502050405020303" pitchFamily="18" charset="0"/>
              <a:buNone/>
            </a:pPr>
            <a:r>
              <a:rPr lang="en-US" altLang="en-US"/>
              <a:t>	Large = .25</a:t>
            </a:r>
          </a:p>
          <a:p>
            <a:pPr eaLnBrk="1" hangingPunct="1">
              <a:buFontTx/>
              <a:buNone/>
            </a:pPr>
            <a:endParaRPr lang="en-US" altLang="en-US" sz="2000"/>
          </a:p>
        </p:txBody>
      </p:sp>
      <p:graphicFrame>
        <p:nvGraphicFramePr>
          <p:cNvPr id="50180" name="Object 4"/>
          <p:cNvGraphicFramePr>
            <a:graphicFrameLocks noChangeAspect="1"/>
          </p:cNvGraphicFramePr>
          <p:nvPr/>
        </p:nvGraphicFramePr>
        <p:xfrm>
          <a:off x="4114800" y="2286001"/>
          <a:ext cx="1828800" cy="904875"/>
        </p:xfrm>
        <a:graphic>
          <a:graphicData uri="http://schemas.openxmlformats.org/presentationml/2006/ole">
            <mc:AlternateContent xmlns:mc="http://schemas.openxmlformats.org/markup-compatibility/2006">
              <mc:Choice xmlns:v="urn:schemas-microsoft-com:vml" Requires="v">
                <p:oleObj name="Equation" r:id="rId3" imgW="901309" imgH="444307" progId="Equation.3">
                  <p:embed/>
                </p:oleObj>
              </mc:Choice>
              <mc:Fallback>
                <p:oleObj name="Equation" r:id="rId3" imgW="901309" imgH="444307" progId="Equation.3">
                  <p:embed/>
                  <p:pic>
                    <p:nvPicPr>
                      <p:cNvPr id="501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286001"/>
                        <a:ext cx="18288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0024924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fade">
                                      <p:cBhvr>
                                        <p:cTn id="7" dur="500"/>
                                        <p:tgtEl>
                                          <p:spTgt spid="14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3" end="3"/>
                                            </p:txEl>
                                          </p:spTgt>
                                        </p:tgtEl>
                                        <p:attrNameLst>
                                          <p:attrName>style.visibility</p:attrName>
                                        </p:attrNameLst>
                                      </p:cBhvr>
                                      <p:to>
                                        <p:strVal val="visible"/>
                                      </p:to>
                                    </p:set>
                                    <p:animEffect transition="in" filter="fade">
                                      <p:cBhvr>
                                        <p:cTn id="12" dur="500"/>
                                        <p:tgtEl>
                                          <p:spTgt spid="1433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4" end="4"/>
                                            </p:txEl>
                                          </p:spTgt>
                                        </p:tgtEl>
                                        <p:attrNameLst>
                                          <p:attrName>style.visibility</p:attrName>
                                        </p:attrNameLst>
                                      </p:cBhvr>
                                      <p:to>
                                        <p:strVal val="visible"/>
                                      </p:to>
                                    </p:set>
                                    <p:animEffect transition="in" filter="fade">
                                      <p:cBhvr>
                                        <p:cTn id="17" dur="500"/>
                                        <p:tgtEl>
                                          <p:spTgt spid="1433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339">
                                            <p:txEl>
                                              <p:pRg st="5" end="5"/>
                                            </p:txEl>
                                          </p:spTgt>
                                        </p:tgtEl>
                                        <p:attrNameLst>
                                          <p:attrName>style.visibility</p:attrName>
                                        </p:attrNameLst>
                                      </p:cBhvr>
                                      <p:to>
                                        <p:strVal val="visible"/>
                                      </p:to>
                                    </p:set>
                                    <p:animEffect transition="in" filter="fade">
                                      <p:cBhvr>
                                        <p:cTn id="22" dur="500"/>
                                        <p:tgtEl>
                                          <p:spTgt spid="14339">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339">
                                            <p:txEl>
                                              <p:pRg st="6" end="6"/>
                                            </p:txEl>
                                          </p:spTgt>
                                        </p:tgtEl>
                                        <p:attrNameLst>
                                          <p:attrName>style.visibility</p:attrName>
                                        </p:attrNameLst>
                                      </p:cBhvr>
                                      <p:to>
                                        <p:strVal val="visible"/>
                                      </p:to>
                                    </p:set>
                                    <p:animEffect transition="in" filter="fade">
                                      <p:cBhvr>
                                        <p:cTn id="27" dur="500"/>
                                        <p:tgtEl>
                                          <p:spTgt spid="14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8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normAutofit fontScale="90000"/>
          </a:bodyPr>
          <a:lstStyle/>
          <a:p>
            <a:pPr algn="ctr" eaLnBrk="1" hangingPunct="1">
              <a:defRPr/>
            </a:pPr>
            <a:r>
              <a:rPr lang="en-US" sz="2400" b="1" dirty="0">
                <a:solidFill>
                  <a:schemeClr val="tx1"/>
                </a:solidFill>
              </a:rPr>
              <a:t>Example 1:  Among college-bound students that are always at grade level (CBAAGL), are there regional differences in the number of years of math taken in high school, on average?</a:t>
            </a:r>
            <a:br>
              <a:rPr lang="en-US" sz="2400" dirty="0">
                <a:solidFill>
                  <a:schemeClr val="tx1"/>
                </a:solidFill>
              </a:rPr>
            </a:br>
            <a:endParaRPr lang="en-US" sz="2400" dirty="0">
              <a:solidFill>
                <a:schemeClr val="tx1"/>
              </a:solidFill>
            </a:endParaRPr>
          </a:p>
        </p:txBody>
      </p:sp>
      <p:sp>
        <p:nvSpPr>
          <p:cNvPr id="14339" name="Rectangle 3"/>
          <p:cNvSpPr>
            <a:spLocks noGrp="1" noChangeArrowheads="1"/>
          </p:cNvSpPr>
          <p:nvPr>
            <p:ph idx="4294967295"/>
          </p:nvPr>
        </p:nvSpPr>
        <p:spPr>
          <a:xfrm>
            <a:off x="1981200" y="2438400"/>
            <a:ext cx="8229600" cy="3352800"/>
          </a:xfrm>
        </p:spPr>
        <p:txBody>
          <a:bodyPr/>
          <a:lstStyle/>
          <a:p>
            <a:pPr>
              <a:buFont typeface="Georgia" panose="02040502050405020303" pitchFamily="18" charset="0"/>
              <a:buNone/>
            </a:pPr>
            <a:endParaRPr lang="en-US" altLang="en-US"/>
          </a:p>
          <a:p>
            <a:pPr eaLnBrk="1" hangingPunct="1">
              <a:buFontTx/>
              <a:buNone/>
            </a:pPr>
            <a:endParaRPr lang="en-US" altLang="en-US"/>
          </a:p>
          <a:p>
            <a:pPr eaLnBrk="1" hangingPunct="1">
              <a:buFontTx/>
              <a:buNone/>
            </a:pPr>
            <a:endParaRPr lang="en-US" altLang="en-US"/>
          </a:p>
          <a:p>
            <a:pPr>
              <a:buFont typeface="Georgia" panose="02040502050405020303" pitchFamily="18" charset="0"/>
              <a:buNone/>
            </a:pPr>
            <a:r>
              <a:rPr lang="en-US" altLang="en-US"/>
              <a:t>Approximately four percent of the variance in years of math taken in HS can be explained by region, a small (or small to moderate) effect.</a:t>
            </a:r>
          </a:p>
          <a:p>
            <a:pPr eaLnBrk="1" hangingPunct="1">
              <a:buFontTx/>
              <a:buNone/>
            </a:pPr>
            <a:endParaRPr lang="en-US" altLang="en-US" sz="2000"/>
          </a:p>
        </p:txBody>
      </p:sp>
      <p:graphicFrame>
        <p:nvGraphicFramePr>
          <p:cNvPr id="52228" name="Object 4"/>
          <p:cNvGraphicFramePr>
            <a:graphicFrameLocks noChangeAspect="1"/>
          </p:cNvGraphicFramePr>
          <p:nvPr/>
        </p:nvGraphicFramePr>
        <p:xfrm>
          <a:off x="2286000" y="2743200"/>
          <a:ext cx="2819400" cy="882650"/>
        </p:xfrm>
        <a:graphic>
          <a:graphicData uri="http://schemas.openxmlformats.org/presentationml/2006/ole">
            <mc:AlternateContent xmlns:mc="http://schemas.openxmlformats.org/markup-compatibility/2006">
              <mc:Choice xmlns:v="urn:schemas-microsoft-com:vml" Requires="v">
                <p:oleObj name="Equation" r:id="rId3" imgW="1244600" imgH="393700" progId="Equation.3">
                  <p:embed/>
                </p:oleObj>
              </mc:Choice>
              <mc:Fallback>
                <p:oleObj name="Equation" r:id="rId3" imgW="1244600" imgH="393700" progId="Equation.3">
                  <p:embed/>
                  <p:pic>
                    <p:nvPicPr>
                      <p:cNvPr id="522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743200"/>
                        <a:ext cx="28194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6506849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3" end="3"/>
                                            </p:txEl>
                                          </p:spTgt>
                                        </p:tgtEl>
                                        <p:attrNameLst>
                                          <p:attrName>style.visibility</p:attrName>
                                        </p:attrNameLst>
                                      </p:cBhvr>
                                      <p:to>
                                        <p:strVal val="visible"/>
                                      </p:to>
                                    </p:set>
                                    <p:animEffect transition="in" filter="fade">
                                      <p:cBhvr>
                                        <p:cTn id="7"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8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685800"/>
            <a:ext cx="8229600" cy="685800"/>
          </a:xfrm>
        </p:spPr>
        <p:txBody>
          <a:bodyPr>
            <a:normAutofit fontScale="90000"/>
          </a:bodyPr>
          <a:lstStyle/>
          <a:p>
            <a:pPr algn="ctr" eaLnBrk="1" hangingPunct="1">
              <a:defRPr/>
            </a:pPr>
            <a:r>
              <a:rPr lang="en-US" sz="3600" b="1" dirty="0">
                <a:solidFill>
                  <a:schemeClr val="tx1"/>
                </a:solidFill>
              </a:rPr>
              <a:t>One-Way ANOVA: </a:t>
            </a:r>
            <a:r>
              <a:rPr lang="en-US" sz="3600" b="1" i="1" dirty="0">
                <a:solidFill>
                  <a:schemeClr val="tx1"/>
                </a:solidFill>
              </a:rPr>
              <a:t>Post-Hoc</a:t>
            </a:r>
            <a:r>
              <a:rPr lang="en-US" sz="3600" b="1" dirty="0">
                <a:solidFill>
                  <a:schemeClr val="tx1"/>
                </a:solidFill>
              </a:rPr>
              <a:t> Testing</a:t>
            </a:r>
            <a:br>
              <a:rPr lang="en-US" sz="3600" dirty="0">
                <a:solidFill>
                  <a:schemeClr val="tx1"/>
                </a:solidFill>
              </a:rPr>
            </a:br>
            <a:endParaRPr lang="en-US" sz="3600" dirty="0">
              <a:solidFill>
                <a:schemeClr val="tx1"/>
              </a:solidFill>
            </a:endParaRPr>
          </a:p>
        </p:txBody>
      </p:sp>
      <p:sp>
        <p:nvSpPr>
          <p:cNvPr id="14339" name="Rectangle 3"/>
          <p:cNvSpPr>
            <a:spLocks noGrp="1" noChangeArrowheads="1"/>
          </p:cNvSpPr>
          <p:nvPr>
            <p:ph idx="4294967295"/>
          </p:nvPr>
        </p:nvSpPr>
        <p:spPr>
          <a:xfrm>
            <a:off x="1981200" y="1295400"/>
            <a:ext cx="8305800" cy="5410200"/>
          </a:xfrm>
        </p:spPr>
        <p:txBody>
          <a:bodyPr/>
          <a:lstStyle/>
          <a:p>
            <a:pPr>
              <a:defRPr/>
            </a:pPr>
            <a:r>
              <a:rPr lang="en-US" altLang="en-US" dirty="0"/>
              <a:t>When the result of the ANOVA is statistically significant and there are more than two groups being compared, we conduct </a:t>
            </a:r>
            <a:r>
              <a:rPr lang="en-US" altLang="en-US" i="1" dirty="0"/>
              <a:t>post-hoc</a:t>
            </a:r>
            <a:r>
              <a:rPr lang="en-US" altLang="en-US" dirty="0"/>
              <a:t> tests to determine the nature of the mean differences. </a:t>
            </a:r>
          </a:p>
          <a:p>
            <a:pPr>
              <a:buFont typeface="Georgia" panose="02040502050405020303" pitchFamily="18" charset="0"/>
              <a:buNone/>
              <a:defRPr/>
            </a:pPr>
            <a:r>
              <a:rPr lang="en-US" altLang="en-US" dirty="0"/>
              <a:t> </a:t>
            </a:r>
          </a:p>
          <a:p>
            <a:pPr>
              <a:defRPr/>
            </a:pPr>
            <a:r>
              <a:rPr lang="en-US" altLang="en-US" dirty="0"/>
              <a:t>We will use the Tukey Honestly Significant Difference (HSD) </a:t>
            </a:r>
            <a:r>
              <a:rPr lang="en-US" altLang="en-US" i="1" dirty="0"/>
              <a:t>post-hoc</a:t>
            </a:r>
            <a:r>
              <a:rPr lang="en-US" altLang="en-US" dirty="0"/>
              <a:t> test for pairwise comparisons among means executed using the following R commands: </a:t>
            </a:r>
          </a:p>
          <a:p>
            <a:pPr marL="109537" indent="0">
              <a:buNone/>
            </a:pPr>
            <a:r>
              <a:rPr lang="en-US" b="1" dirty="0"/>
              <a:t>	library(</a:t>
            </a:r>
            <a:r>
              <a:rPr lang="en-US" b="1" dirty="0" err="1"/>
              <a:t>DescTools</a:t>
            </a:r>
            <a:r>
              <a:rPr lang="en-US" b="1" dirty="0"/>
              <a:t>)</a:t>
            </a:r>
          </a:p>
          <a:p>
            <a:pPr>
              <a:buNone/>
              <a:defRPr/>
            </a:pPr>
            <a:r>
              <a:rPr lang="en-US" b="1" dirty="0"/>
              <a:t>		</a:t>
            </a:r>
            <a:r>
              <a:rPr lang="en-US" b="1" dirty="0" err="1"/>
              <a:t>PostHocTest</a:t>
            </a:r>
            <a:r>
              <a:rPr lang="en-US" b="1" dirty="0"/>
              <a:t>(results, method = "</a:t>
            </a:r>
            <a:r>
              <a:rPr lang="en-US" b="1" dirty="0" err="1"/>
              <a:t>hsd</a:t>
            </a:r>
            <a:r>
              <a:rPr lang="en-US" b="1" dirty="0"/>
              <a:t>")</a:t>
            </a:r>
          </a:p>
          <a:p>
            <a:pPr>
              <a:buFont typeface="Georgia" panose="02040502050405020303" pitchFamily="18" charset="0"/>
              <a:buNone/>
              <a:defRPr/>
            </a:pPr>
            <a:endParaRPr lang="en-US" altLang="en-US" dirty="0"/>
          </a:p>
          <a:p>
            <a:pPr>
              <a:buFont typeface="Georgia" panose="02040502050405020303" pitchFamily="18" charset="0"/>
              <a:buNone/>
              <a:defRPr/>
            </a:pPr>
            <a:endParaRPr lang="en-US" altLang="en-US" dirty="0"/>
          </a:p>
          <a:p>
            <a:pPr eaLnBrk="1" hangingPunct="1">
              <a:buFontTx/>
              <a:buNone/>
              <a:defRPr/>
            </a:pPr>
            <a:endParaRPr lang="en-US" altLang="en-US" sz="2000" dirty="0"/>
          </a:p>
        </p:txBody>
      </p:sp>
    </p:spTree>
    <p:extLst>
      <p:ext uri="{BB962C8B-B14F-4D97-AF65-F5344CB8AC3E}">
        <p14:creationId xmlns:p14="http://schemas.microsoft.com/office/powerpoint/2010/main" val="108958255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5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fade">
                                      <p:cBhvr>
                                        <p:cTn id="17"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8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914400"/>
            <a:ext cx="8229600" cy="990600"/>
          </a:xfrm>
        </p:spPr>
        <p:txBody>
          <a:bodyPr>
            <a:normAutofit fontScale="90000"/>
          </a:bodyPr>
          <a:lstStyle/>
          <a:p>
            <a:pPr algn="ctr" eaLnBrk="1" hangingPunct="1">
              <a:defRPr/>
            </a:pPr>
            <a:r>
              <a:rPr lang="en-US" sz="2000" b="1" dirty="0">
                <a:solidFill>
                  <a:schemeClr val="tx1"/>
                </a:solidFill>
              </a:rPr>
              <a:t>Example 1:  Among college-bound students that are always at grade level (CBAAGL), are there regional differences in the number of years of math taken in high school, on average?</a:t>
            </a:r>
            <a:br>
              <a:rPr lang="en-US" sz="2000" dirty="0">
                <a:solidFill>
                  <a:schemeClr val="tx1"/>
                </a:solidFill>
              </a:rPr>
            </a:br>
            <a:endParaRPr lang="en-US" sz="2000" dirty="0">
              <a:solidFill>
                <a:schemeClr val="tx1"/>
              </a:solidFill>
            </a:endParaRPr>
          </a:p>
        </p:txBody>
      </p:sp>
      <p:sp>
        <p:nvSpPr>
          <p:cNvPr id="2" name="Rectangle 1"/>
          <p:cNvSpPr/>
          <p:nvPr/>
        </p:nvSpPr>
        <p:spPr>
          <a:xfrm>
            <a:off x="2362200" y="1905001"/>
            <a:ext cx="7620000" cy="461963"/>
          </a:xfrm>
          <a:prstGeom prst="rect">
            <a:avLst/>
          </a:prstGeom>
        </p:spPr>
        <p:txBody>
          <a:bodyPr wrap="square">
            <a:spAutoFit/>
          </a:bodyPr>
          <a:lstStyle/>
          <a:p>
            <a:pPr>
              <a:defRPr/>
            </a:pPr>
            <a:r>
              <a:rPr lang="en-US" sz="2400" dirty="0">
                <a:latin typeface="+mn-lt"/>
              </a:rPr>
              <a:t>The results obtained from the Tukey test are as follows:  </a:t>
            </a:r>
          </a:p>
        </p:txBody>
      </p:sp>
      <p:pic>
        <p:nvPicPr>
          <p:cNvPr id="4" name="Picture 3">
            <a:extLst>
              <a:ext uri="{FF2B5EF4-FFF2-40B4-BE49-F238E27FC236}">
                <a16:creationId xmlns:a16="http://schemas.microsoft.com/office/drawing/2014/main" id="{6C9B5D71-0A95-614C-93F8-190BBF04A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021" y="2895600"/>
            <a:ext cx="9144000" cy="3140608"/>
          </a:xfrm>
          <a:prstGeom prst="rect">
            <a:avLst/>
          </a:prstGeom>
        </p:spPr>
      </p:pic>
    </p:spTree>
    <p:extLst>
      <p:ext uri="{BB962C8B-B14F-4D97-AF65-F5344CB8AC3E}">
        <p14:creationId xmlns:p14="http://schemas.microsoft.com/office/powerpoint/2010/main" val="396266786"/>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2CE1DF-48C4-A74F-AC89-49B6154BF714}"/>
              </a:ext>
            </a:extLst>
          </p:cNvPr>
          <p:cNvSpPr/>
          <p:nvPr/>
        </p:nvSpPr>
        <p:spPr>
          <a:xfrm>
            <a:off x="1905000" y="304801"/>
            <a:ext cx="8382000" cy="4062413"/>
          </a:xfrm>
          <a:prstGeom prst="rect">
            <a:avLst/>
          </a:prstGeom>
        </p:spPr>
        <p:txBody>
          <a:bodyPr wrap="square">
            <a:spAutoFit/>
          </a:bodyPr>
          <a:lstStyle/>
          <a:p>
            <a:pPr eaLnBrk="1" hangingPunct="1">
              <a:defRPr/>
            </a:pPr>
            <a:r>
              <a:rPr lang="en-US" sz="2400" b="1" dirty="0">
                <a:effectLst>
                  <a:outerShdw blurRad="38100" dist="38100" dir="2700000" algn="tl">
                    <a:srgbClr val="FFFFFF"/>
                  </a:outerShdw>
                </a:effectLst>
                <a:latin typeface="+mn-lt"/>
                <a:cs typeface="Arial" charset="0"/>
              </a:rPr>
              <a:t>			Boxplot</a:t>
            </a:r>
            <a:r>
              <a:rPr lang="en-US" sz="2400" b="1" dirty="0">
                <a:effectLst>
                  <a:outerShdw blurRad="38100" dist="38100" dir="2700000" algn="tl">
                    <a:srgbClr val="FFFFFF"/>
                  </a:outerShdw>
                </a:effectLst>
                <a:latin typeface="Arial" charset="0"/>
                <a:cs typeface="Arial" charset="0"/>
              </a:rPr>
              <a:t> of</a:t>
            </a:r>
            <a:r>
              <a:rPr lang="en-US" sz="2400" b="1" dirty="0">
                <a:effectLst>
                  <a:outerShdw blurRad="38100" dist="38100" dir="2700000" algn="tl">
                    <a:srgbClr val="FFFFFF"/>
                  </a:outerShdw>
                </a:effectLst>
                <a:latin typeface="+mj-lt"/>
                <a:cs typeface="Arial" charset="0"/>
              </a:rPr>
              <a:t> </a:t>
            </a:r>
            <a:r>
              <a:rPr lang="en-US" sz="2400" b="1" dirty="0" err="1">
                <a:effectLst>
                  <a:outerShdw blurRad="38100" dist="38100" dir="2700000" algn="tl">
                    <a:srgbClr val="FFFFFF"/>
                  </a:outerShdw>
                </a:effectLst>
                <a:latin typeface="+mj-lt"/>
                <a:cs typeface="Arial" charset="0"/>
              </a:rPr>
              <a:t>ses</a:t>
            </a:r>
            <a:endParaRPr lang="en-US" sz="2400" b="1" dirty="0">
              <a:effectLst>
                <a:outerShdw blurRad="38100" dist="38100" dir="2700000" algn="tl">
                  <a:srgbClr val="FFFFFF"/>
                </a:outerShdw>
              </a:effectLst>
              <a:latin typeface="+mj-lt"/>
              <a:cs typeface="Arial" charset="0"/>
            </a:endParaRPr>
          </a:p>
          <a:p>
            <a:pPr eaLnBrk="1" hangingPunct="1">
              <a:defRPr/>
            </a:pPr>
            <a:endParaRPr lang="en-US" b="1" dirty="0">
              <a:effectLst>
                <a:outerShdw blurRad="38100" dist="38100" dir="2700000" algn="tl">
                  <a:srgbClr val="FFFFFF"/>
                </a:outerShdw>
              </a:effectLst>
              <a:latin typeface="Arial" charset="0"/>
              <a:cs typeface="Arial" charset="0"/>
            </a:endParaRPr>
          </a:p>
          <a:p>
            <a:pPr eaLnBrk="1" hangingPunct="1">
              <a:defRPr/>
            </a:pPr>
            <a:r>
              <a:rPr lang="en-US" dirty="0"/>
              <a:t>A graphical representation of five of this six-number summary is given by a </a:t>
            </a:r>
            <a:r>
              <a:rPr lang="en-US" i="1" dirty="0"/>
              <a:t>boxplot</a:t>
            </a:r>
            <a:r>
              <a:rPr lang="en-US" dirty="0"/>
              <a:t>, also called a </a:t>
            </a:r>
            <a:r>
              <a:rPr lang="en-US" i="1" dirty="0"/>
              <a:t>box-and-whiskers plot</a:t>
            </a:r>
            <a:r>
              <a:rPr lang="en-US" dirty="0"/>
              <a:t>.  </a:t>
            </a:r>
          </a:p>
          <a:p>
            <a:pPr eaLnBrk="1" hangingPunct="1">
              <a:defRPr/>
            </a:pPr>
            <a:endParaRPr lang="en-US" dirty="0"/>
          </a:p>
          <a:p>
            <a:pPr eaLnBrk="1" hangingPunct="1">
              <a:defRPr/>
            </a:pPr>
            <a:r>
              <a:rPr lang="en-US" dirty="0"/>
              <a:t>The next slide contains a boxplot for the </a:t>
            </a:r>
            <a:r>
              <a:rPr lang="en-US" dirty="0" err="1"/>
              <a:t>ses</a:t>
            </a:r>
            <a:r>
              <a:rPr lang="en-US" dirty="0"/>
              <a:t> data.  The box depicts the middle 50% of the distribution, which ranges from </a:t>
            </a:r>
            <a:r>
              <a:rPr lang="en-US" i="1" dirty="0"/>
              <a:t>Q</a:t>
            </a:r>
            <a:r>
              <a:rPr lang="en-US" i="1" baseline="-25000" dirty="0"/>
              <a:t>25</a:t>
            </a:r>
            <a:r>
              <a:rPr lang="en-US" dirty="0"/>
              <a:t> = 13.75 to </a:t>
            </a:r>
            <a:r>
              <a:rPr lang="en-US" i="1" dirty="0"/>
              <a:t>Q</a:t>
            </a:r>
            <a:r>
              <a:rPr lang="en-US" i="1" baseline="-25000" dirty="0"/>
              <a:t>75</a:t>
            </a:r>
            <a:r>
              <a:rPr lang="en-US" baseline="-25000" dirty="0"/>
              <a:t> </a:t>
            </a:r>
            <a:r>
              <a:rPr lang="en-US" dirty="0"/>
              <a:t>= 24. The middle line in the box represents </a:t>
            </a:r>
            <a:r>
              <a:rPr lang="en-US" i="1" dirty="0"/>
              <a:t>Q</a:t>
            </a:r>
            <a:r>
              <a:rPr lang="en-US" i="1" baseline="-25000" dirty="0"/>
              <a:t>50</a:t>
            </a:r>
            <a:r>
              <a:rPr lang="en-US" dirty="0"/>
              <a:t>, the middle score of the distribution, which is equal to 19.  The whiskers extend out from the box on both ends.  From the end representing lower values, the whisker extends to the minimum value of 0 and from the end representing higher values, it extends to the maximum value of 35. The advantage of a boxplot is that it provides in one graphic information about the level (location), spread, and shape of a distribution.   </a:t>
            </a:r>
          </a:p>
          <a:p>
            <a:pPr eaLnBrk="1" hangingPunct="1">
              <a:defRPr/>
            </a:pPr>
            <a:endParaRPr lang="en-US" dirty="0">
              <a:latin typeface="Arial" charset="0"/>
              <a:cs typeface="Arial" charset="0"/>
            </a:endParaRPr>
          </a:p>
        </p:txBody>
      </p:sp>
      <p:pic>
        <p:nvPicPr>
          <p:cNvPr id="49154" name="Picture 4" descr="Macintosh HD:Users:daphnaharel:Dropbox:Research:Statistics Using R Textbook:Statistics Using R 2018:Images to create 300 DPI from:Figure 2.16.pdf">
            <a:extLst>
              <a:ext uri="{FF2B5EF4-FFF2-40B4-BE49-F238E27FC236}">
                <a16:creationId xmlns:a16="http://schemas.microsoft.com/office/drawing/2014/main" id="{8EEDCFD0-361F-414C-CD36-760B54095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810000"/>
            <a:ext cx="3429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29543"/>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914400"/>
            <a:ext cx="8229600" cy="1295400"/>
          </a:xfrm>
        </p:spPr>
        <p:txBody>
          <a:bodyPr>
            <a:normAutofit fontScale="90000"/>
          </a:bodyPr>
          <a:lstStyle/>
          <a:p>
            <a:pPr algn="ctr" eaLnBrk="1" hangingPunct="1">
              <a:defRPr/>
            </a:pPr>
            <a:r>
              <a:rPr lang="en-US" sz="2400" b="1" dirty="0">
                <a:solidFill>
                  <a:schemeClr val="tx1"/>
                </a:solidFill>
              </a:rPr>
              <a:t>Example 1:  Among college-bound students that are always at grade level (CBAAGL), are there regional differences in the number of years of math taken in high school, on average?</a:t>
            </a:r>
            <a:br>
              <a:rPr lang="en-US" sz="2400" dirty="0">
                <a:solidFill>
                  <a:schemeClr val="tx1"/>
                </a:solidFill>
              </a:rPr>
            </a:br>
            <a:endParaRPr lang="en-US" sz="2400" dirty="0">
              <a:solidFill>
                <a:schemeClr val="tx1"/>
              </a:solidFill>
            </a:endParaRPr>
          </a:p>
        </p:txBody>
      </p:sp>
      <p:sp>
        <p:nvSpPr>
          <p:cNvPr id="14339" name="Rectangle 3"/>
          <p:cNvSpPr>
            <a:spLocks noGrp="1" noChangeArrowheads="1"/>
          </p:cNvSpPr>
          <p:nvPr>
            <p:ph idx="4294967295"/>
          </p:nvPr>
        </p:nvSpPr>
        <p:spPr>
          <a:xfrm>
            <a:off x="1981200" y="2286000"/>
            <a:ext cx="8229600" cy="3810000"/>
          </a:xfrm>
        </p:spPr>
        <p:txBody>
          <a:bodyPr/>
          <a:lstStyle/>
          <a:p>
            <a:pPr>
              <a:defRPr/>
            </a:pPr>
            <a:r>
              <a:rPr lang="en-US" altLang="en-US" dirty="0"/>
              <a:t>Students in the Northeast take statistically significantly more years of math than those in the North Central and West, on average.  And those in the South take significantly more years of math than those in the North Central, on average. </a:t>
            </a:r>
          </a:p>
          <a:p>
            <a:pPr marL="109537" indent="0">
              <a:buFont typeface="Georgia" panose="02040502050405020303" pitchFamily="18" charset="0"/>
              <a:buNone/>
              <a:defRPr/>
            </a:pPr>
            <a:endParaRPr lang="en-US" altLang="en-US" dirty="0"/>
          </a:p>
          <a:p>
            <a:pPr>
              <a:defRPr/>
            </a:pPr>
            <a:r>
              <a:rPr lang="en-US" altLang="en-US" dirty="0"/>
              <a:t>No other statistically significant differences are detected.</a:t>
            </a:r>
          </a:p>
          <a:p>
            <a:pPr eaLnBrk="1" hangingPunct="1">
              <a:buFontTx/>
              <a:buNone/>
              <a:defRPr/>
            </a:pPr>
            <a:endParaRPr lang="en-US" altLang="en-US" dirty="0"/>
          </a:p>
          <a:p>
            <a:pPr eaLnBrk="1" hangingPunct="1">
              <a:buFontTx/>
              <a:buNone/>
              <a:defRPr/>
            </a:pPr>
            <a:endParaRPr lang="en-US" altLang="en-US" dirty="0"/>
          </a:p>
          <a:p>
            <a:pPr eaLnBrk="1" hangingPunct="1">
              <a:buFontTx/>
              <a:buNone/>
              <a:defRPr/>
            </a:pPr>
            <a:endParaRPr lang="en-US" altLang="en-US" sz="2000" dirty="0"/>
          </a:p>
        </p:txBody>
      </p:sp>
    </p:spTree>
    <p:extLst>
      <p:ext uri="{BB962C8B-B14F-4D97-AF65-F5344CB8AC3E}">
        <p14:creationId xmlns:p14="http://schemas.microsoft.com/office/powerpoint/2010/main" val="268486295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fade">
                                      <p:cBhvr>
                                        <p:cTn id="12"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9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609600"/>
            <a:ext cx="8229600" cy="762000"/>
          </a:xfrm>
        </p:spPr>
        <p:txBody>
          <a:bodyPr>
            <a:normAutofit fontScale="90000"/>
          </a:bodyPr>
          <a:lstStyle/>
          <a:p>
            <a:pPr algn="ctr" eaLnBrk="1" hangingPunct="1">
              <a:defRPr/>
            </a:pPr>
            <a:r>
              <a:rPr lang="en-US" sz="2000" b="1" dirty="0">
                <a:solidFill>
                  <a:schemeClr val="tx1"/>
                </a:solidFill>
              </a:rPr>
              <a:t>Example 2:  Among CBAAGL students, are there regional differences in the size of the family, on average? </a:t>
            </a:r>
            <a:br>
              <a:rPr lang="en-US" sz="2000" dirty="0">
                <a:solidFill>
                  <a:schemeClr val="tx1"/>
                </a:solidFill>
              </a:rPr>
            </a:br>
            <a:endParaRPr lang="en-US" sz="2000" dirty="0">
              <a:solidFill>
                <a:schemeClr val="tx1"/>
              </a:solidFill>
            </a:endParaRPr>
          </a:p>
        </p:txBody>
      </p:sp>
      <p:pic>
        <p:nvPicPr>
          <p:cNvPr id="4" name="Picture 3">
            <a:extLst>
              <a:ext uri="{FF2B5EF4-FFF2-40B4-BE49-F238E27FC236}">
                <a16:creationId xmlns:a16="http://schemas.microsoft.com/office/drawing/2014/main" id="{BA95A632-8129-7C40-9DE8-6F1EAB3C2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300" y="2647950"/>
            <a:ext cx="6375400" cy="1562100"/>
          </a:xfrm>
          <a:prstGeom prst="rect">
            <a:avLst/>
          </a:prstGeom>
        </p:spPr>
      </p:pic>
    </p:spTree>
    <p:extLst>
      <p:ext uri="{BB962C8B-B14F-4D97-AF65-F5344CB8AC3E}">
        <p14:creationId xmlns:p14="http://schemas.microsoft.com/office/powerpoint/2010/main" val="2157314114"/>
      </p:ext>
    </p:extLst>
  </p:cSld>
  <p:clrMapOvr>
    <a:masterClrMapping/>
  </p:clrMapOvr>
  <p:transition>
    <p:fade thruBlk="1"/>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838200"/>
            <a:ext cx="8229600" cy="990600"/>
          </a:xfrm>
        </p:spPr>
        <p:txBody>
          <a:bodyPr>
            <a:normAutofit fontScale="90000"/>
          </a:bodyPr>
          <a:lstStyle/>
          <a:p>
            <a:pPr algn="ctr" eaLnBrk="1" hangingPunct="1">
              <a:defRPr/>
            </a:pPr>
            <a:br>
              <a:rPr lang="en-US" sz="2400" dirty="0">
                <a:solidFill>
                  <a:schemeClr val="tx1"/>
                </a:solidFill>
              </a:rPr>
            </a:br>
            <a:r>
              <a:rPr lang="en-US" sz="2400" b="1" dirty="0">
                <a:solidFill>
                  <a:schemeClr val="tx1"/>
                </a:solidFill>
              </a:rPr>
              <a:t>Example 2:  Among CBAAGL students, are there regional differences in the size of the family, on average? </a:t>
            </a:r>
            <a:br>
              <a:rPr lang="en-US" sz="2400" dirty="0">
                <a:solidFill>
                  <a:schemeClr val="tx1"/>
                </a:solidFill>
              </a:rPr>
            </a:br>
            <a:br>
              <a:rPr lang="en-US" sz="2400" dirty="0">
                <a:solidFill>
                  <a:schemeClr val="tx1"/>
                </a:solidFill>
              </a:rPr>
            </a:br>
            <a:endParaRPr lang="en-US" sz="2400" dirty="0">
              <a:solidFill>
                <a:schemeClr val="tx1"/>
              </a:solidFill>
            </a:endParaRPr>
          </a:p>
        </p:txBody>
      </p:sp>
      <p:sp>
        <p:nvSpPr>
          <p:cNvPr id="14339" name="Rectangle 3"/>
          <p:cNvSpPr>
            <a:spLocks noGrp="1" noChangeArrowheads="1"/>
          </p:cNvSpPr>
          <p:nvPr>
            <p:ph idx="4294967295"/>
          </p:nvPr>
        </p:nvSpPr>
        <p:spPr>
          <a:xfrm>
            <a:off x="1981200" y="2057400"/>
            <a:ext cx="8229600" cy="4495800"/>
          </a:xfrm>
        </p:spPr>
        <p:txBody>
          <a:bodyPr/>
          <a:lstStyle/>
          <a:p>
            <a:r>
              <a:rPr lang="en-US" altLang="en-US"/>
              <a:t>The normality assumption does not need to be tested because the sample sizes are greater than 30. </a:t>
            </a:r>
          </a:p>
          <a:p>
            <a:r>
              <a:rPr lang="en-US" altLang="en-US"/>
              <a:t>The results of the ANOVA indicate that there are no statistically significant regional differences in the average family size (</a:t>
            </a:r>
            <a:r>
              <a:rPr lang="en-US" altLang="en-US" i="1"/>
              <a:t>p</a:t>
            </a:r>
            <a:r>
              <a:rPr lang="en-US" altLang="en-US"/>
              <a:t> = .17).</a:t>
            </a:r>
          </a:p>
          <a:p>
            <a:r>
              <a:rPr lang="en-US" altLang="en-US"/>
              <a:t>Hence, there is no need to follow up with </a:t>
            </a:r>
            <a:r>
              <a:rPr lang="en-US" altLang="en-US" i="1"/>
              <a:t>post-hoc</a:t>
            </a:r>
            <a:r>
              <a:rPr lang="en-US" altLang="en-US"/>
              <a:t> tests.</a:t>
            </a:r>
          </a:p>
          <a:p>
            <a:pPr eaLnBrk="1" hangingPunct="1">
              <a:buFontTx/>
              <a:buNone/>
            </a:pPr>
            <a:endParaRPr lang="en-US" altLang="en-US" sz="2000"/>
          </a:p>
        </p:txBody>
      </p:sp>
    </p:spTree>
    <p:extLst>
      <p:ext uri="{BB962C8B-B14F-4D97-AF65-F5344CB8AC3E}">
        <p14:creationId xmlns:p14="http://schemas.microsoft.com/office/powerpoint/2010/main" val="419064443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500"/>
                                        <p:tgtEl>
                                          <p:spTgt spid="1433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animEffect transition="in" filter="fade">
                                      <p:cBhvr>
                                        <p:cTn id="15"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9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981200" y="609600"/>
            <a:ext cx="8229600" cy="838200"/>
          </a:xfrm>
        </p:spPr>
        <p:txBody>
          <a:bodyPr/>
          <a:lstStyle/>
          <a:p>
            <a:pPr algn="ctr" eaLnBrk="1" hangingPunct="1"/>
            <a:r>
              <a:rPr lang="en-US" altLang="en-US" sz="2000" b="1">
                <a:solidFill>
                  <a:schemeClr val="tx1"/>
                </a:solidFill>
              </a:rPr>
              <a:t>Example 3:  Among CBAAGL students, are there gender differences in eighth grade math achievement, on average?</a:t>
            </a:r>
            <a:br>
              <a:rPr lang="en-US" altLang="en-US" sz="2000">
                <a:solidFill>
                  <a:schemeClr val="tx1"/>
                </a:solidFill>
              </a:rPr>
            </a:br>
            <a:endParaRPr lang="en-US" altLang="en-US" sz="2000">
              <a:solidFill>
                <a:schemeClr val="tx1"/>
              </a:solidFill>
            </a:endParaRPr>
          </a:p>
        </p:txBody>
      </p:sp>
      <p:pic>
        <p:nvPicPr>
          <p:cNvPr id="3" name="Picture 2">
            <a:extLst>
              <a:ext uri="{FF2B5EF4-FFF2-40B4-BE49-F238E27FC236}">
                <a16:creationId xmlns:a16="http://schemas.microsoft.com/office/drawing/2014/main" id="{A43F074D-609A-6A43-8AD0-3139A85EE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1524000"/>
            <a:ext cx="8737600" cy="3251200"/>
          </a:xfrm>
          <a:prstGeom prst="rect">
            <a:avLst/>
          </a:prstGeom>
        </p:spPr>
      </p:pic>
      <p:pic>
        <p:nvPicPr>
          <p:cNvPr id="5" name="Picture 4">
            <a:extLst>
              <a:ext uri="{FF2B5EF4-FFF2-40B4-BE49-F238E27FC236}">
                <a16:creationId xmlns:a16="http://schemas.microsoft.com/office/drawing/2014/main" id="{7C09BF42-DB3B-3C41-B060-8237CCE1B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8650" y="4953000"/>
            <a:ext cx="5854700" cy="1536700"/>
          </a:xfrm>
          <a:prstGeom prst="rect">
            <a:avLst/>
          </a:prstGeom>
        </p:spPr>
      </p:pic>
    </p:spTree>
    <p:extLst>
      <p:ext uri="{BB962C8B-B14F-4D97-AF65-F5344CB8AC3E}">
        <p14:creationId xmlns:p14="http://schemas.microsoft.com/office/powerpoint/2010/main" val="3277345629"/>
      </p:ext>
    </p:extLst>
  </p:cSld>
  <p:clrMapOvr>
    <a:masterClrMapping/>
  </p:clrMapOvr>
  <p:transition>
    <p:fade thruBlk="1"/>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838200"/>
            <a:ext cx="8229600" cy="990600"/>
          </a:xfrm>
        </p:spPr>
        <p:txBody>
          <a:bodyPr>
            <a:normAutofit fontScale="90000"/>
          </a:bodyPr>
          <a:lstStyle/>
          <a:p>
            <a:pPr algn="ctr" eaLnBrk="1" hangingPunct="1">
              <a:defRPr/>
            </a:pPr>
            <a:br>
              <a:rPr lang="en-US" sz="2800" dirty="0">
                <a:solidFill>
                  <a:schemeClr val="tx1"/>
                </a:solidFill>
              </a:rPr>
            </a:br>
            <a:r>
              <a:rPr lang="en-US" sz="2000" b="1" dirty="0">
                <a:solidFill>
                  <a:schemeClr val="tx1"/>
                </a:solidFill>
              </a:rPr>
              <a:t>Example 3:  Among CBAAGL students, are there gender differences in eighth grade math achievement, on average?</a:t>
            </a:r>
            <a:br>
              <a:rPr lang="en-US" sz="2000" dirty="0">
                <a:solidFill>
                  <a:schemeClr val="tx1"/>
                </a:solidFill>
              </a:rPr>
            </a:br>
            <a:br>
              <a:rPr lang="en-US" sz="2400" dirty="0">
                <a:solidFill>
                  <a:schemeClr val="tx1"/>
                </a:solidFill>
              </a:rPr>
            </a:br>
            <a:endParaRPr lang="en-US" sz="2400" dirty="0">
              <a:solidFill>
                <a:schemeClr val="tx1"/>
              </a:solidFill>
            </a:endParaRPr>
          </a:p>
        </p:txBody>
      </p:sp>
      <p:sp>
        <p:nvSpPr>
          <p:cNvPr id="14339" name="Rectangle 3"/>
          <p:cNvSpPr>
            <a:spLocks noGrp="1" noChangeArrowheads="1"/>
          </p:cNvSpPr>
          <p:nvPr>
            <p:ph idx="4294967295"/>
          </p:nvPr>
        </p:nvSpPr>
        <p:spPr>
          <a:xfrm>
            <a:off x="1981200" y="1676400"/>
            <a:ext cx="8229600" cy="4953000"/>
          </a:xfrm>
        </p:spPr>
        <p:txBody>
          <a:bodyPr/>
          <a:lstStyle/>
          <a:p>
            <a:r>
              <a:rPr lang="en-US" altLang="en-US" dirty="0"/>
              <a:t>The normality assumption does not need to be tested because both groups are large. </a:t>
            </a:r>
          </a:p>
          <a:p>
            <a:r>
              <a:rPr lang="en-US" altLang="en-US" dirty="0"/>
              <a:t> According to </a:t>
            </a:r>
            <a:r>
              <a:rPr lang="en-US" altLang="en-US" dirty="0" err="1"/>
              <a:t>Levenes’s</a:t>
            </a:r>
            <a:r>
              <a:rPr lang="en-US" altLang="en-US" dirty="0"/>
              <a:t> test, the homogeneity of variance assumption is met, </a:t>
            </a:r>
            <a:r>
              <a:rPr lang="en-US" altLang="en-US" i="1" dirty="0"/>
              <a:t>p</a:t>
            </a:r>
            <a:r>
              <a:rPr lang="en-US" altLang="en-US" dirty="0"/>
              <a:t> = .305.</a:t>
            </a:r>
          </a:p>
          <a:p>
            <a:r>
              <a:rPr lang="en-US" altLang="en-US" dirty="0"/>
              <a:t>The results of the ANOVA indicate that there are gender differences in eighth grade math achievement, on average, </a:t>
            </a:r>
            <a:r>
              <a:rPr lang="en-US" altLang="en-US" i="1" dirty="0"/>
              <a:t>p</a:t>
            </a:r>
            <a:r>
              <a:rPr lang="en-US" altLang="en-US" dirty="0"/>
              <a:t> = .003.</a:t>
            </a:r>
          </a:p>
          <a:p>
            <a:r>
              <a:rPr lang="en-US" altLang="en-US" dirty="0"/>
              <a:t>Because there are only two groups, there is no need to follow-up with </a:t>
            </a:r>
            <a:r>
              <a:rPr lang="en-US" altLang="en-US" i="1" dirty="0"/>
              <a:t>post-hoc</a:t>
            </a:r>
            <a:r>
              <a:rPr lang="en-US" altLang="en-US" dirty="0"/>
              <a:t> tests.</a:t>
            </a:r>
          </a:p>
          <a:p>
            <a:r>
              <a:rPr lang="en-US" altLang="en-US" dirty="0"/>
              <a:t>We can determine the nature of the gender difference by simply looking at the sample means.</a:t>
            </a:r>
          </a:p>
          <a:p>
            <a:pPr eaLnBrk="1" hangingPunct="1">
              <a:buFontTx/>
              <a:buNone/>
            </a:pPr>
            <a:endParaRPr lang="en-US" altLang="en-US" sz="2000" dirty="0"/>
          </a:p>
        </p:txBody>
      </p:sp>
    </p:spTree>
    <p:extLst>
      <p:ext uri="{BB962C8B-B14F-4D97-AF65-F5344CB8AC3E}">
        <p14:creationId xmlns:p14="http://schemas.microsoft.com/office/powerpoint/2010/main" val="242126244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5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fade">
                                      <p:cBhvr>
                                        <p:cTn id="17" dur="500"/>
                                        <p:tgtEl>
                                          <p:spTgt spid="1433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339">
                                            <p:txEl>
                                              <p:pRg st="3" end="3"/>
                                            </p:txEl>
                                          </p:spTgt>
                                        </p:tgtEl>
                                        <p:attrNameLst>
                                          <p:attrName>style.visibility</p:attrName>
                                        </p:attrNameLst>
                                      </p:cBhvr>
                                      <p:to>
                                        <p:strVal val="visible"/>
                                      </p:to>
                                    </p:set>
                                    <p:animEffect transition="in" filter="fade">
                                      <p:cBhvr>
                                        <p:cTn id="20" dur="500"/>
                                        <p:tgtEl>
                                          <p:spTgt spid="14339">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339">
                                            <p:txEl>
                                              <p:pRg st="4" end="4"/>
                                            </p:txEl>
                                          </p:spTgt>
                                        </p:tgtEl>
                                        <p:attrNameLst>
                                          <p:attrName>style.visibility</p:attrName>
                                        </p:attrNameLst>
                                      </p:cBhvr>
                                      <p:to>
                                        <p:strVal val="visible"/>
                                      </p:to>
                                    </p:set>
                                    <p:animEffect transition="in" filter="fade">
                                      <p:cBhvr>
                                        <p:cTn id="23"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9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685800"/>
            <a:ext cx="8229600" cy="838200"/>
          </a:xfrm>
        </p:spPr>
        <p:txBody>
          <a:bodyPr>
            <a:normAutofit fontScale="90000"/>
          </a:bodyPr>
          <a:lstStyle/>
          <a:p>
            <a:pPr algn="ctr" eaLnBrk="1" hangingPunct="1">
              <a:defRPr/>
            </a:pPr>
            <a:br>
              <a:rPr lang="en-US" sz="3200" dirty="0">
                <a:solidFill>
                  <a:schemeClr val="tx1"/>
                </a:solidFill>
              </a:rPr>
            </a:br>
            <a:r>
              <a:rPr lang="en-US" sz="2400" b="1" dirty="0">
                <a:solidFill>
                  <a:schemeClr val="tx1"/>
                </a:solidFill>
              </a:rPr>
              <a:t>Example 3:  Among CBAAGL students, are there gender differences in eighth grade math achievement, on average?</a:t>
            </a:r>
            <a:br>
              <a:rPr lang="en-US" sz="2400" dirty="0">
                <a:solidFill>
                  <a:schemeClr val="tx1"/>
                </a:solidFill>
              </a:rPr>
            </a:br>
            <a:br>
              <a:rPr lang="en-US" sz="2800" dirty="0">
                <a:solidFill>
                  <a:schemeClr val="tx1"/>
                </a:solidFill>
              </a:rPr>
            </a:br>
            <a:endParaRPr lang="en-US" sz="2800" dirty="0">
              <a:solidFill>
                <a:schemeClr val="tx1"/>
              </a:solidFill>
            </a:endParaRPr>
          </a:p>
        </p:txBody>
      </p:sp>
      <p:sp>
        <p:nvSpPr>
          <p:cNvPr id="14339" name="Rectangle 3"/>
          <p:cNvSpPr>
            <a:spLocks noGrp="1" noChangeArrowheads="1"/>
          </p:cNvSpPr>
          <p:nvPr>
            <p:ph idx="4294967295"/>
          </p:nvPr>
        </p:nvSpPr>
        <p:spPr>
          <a:xfrm>
            <a:off x="1981200" y="1447800"/>
            <a:ext cx="8229600" cy="5029200"/>
          </a:xfrm>
        </p:spPr>
        <p:txBody>
          <a:bodyPr/>
          <a:lstStyle/>
          <a:p>
            <a:r>
              <a:rPr lang="en-US" altLang="en-US"/>
              <a:t>Males have statistically significantly higher eighth grade math achievement than females, on average.</a:t>
            </a:r>
          </a:p>
          <a:p>
            <a:pPr>
              <a:buFont typeface="Georgia" panose="02040502050405020303" pitchFamily="18" charset="0"/>
              <a:buNone/>
            </a:pPr>
            <a:endParaRPr lang="en-US" altLang="en-US"/>
          </a:p>
          <a:p>
            <a:r>
              <a:rPr lang="en-US" altLang="en-US"/>
              <a:t>R</a:t>
            </a:r>
            <a:r>
              <a:rPr lang="en-US" altLang="en-US" baseline="30000"/>
              <a:t>2 </a:t>
            </a:r>
            <a:r>
              <a:rPr lang="en-US" altLang="en-US"/>
              <a:t>= 763.6/43526.9= 0.02, which is a small effect</a:t>
            </a:r>
          </a:p>
          <a:p>
            <a:pPr>
              <a:buFont typeface="Georgia" panose="02040502050405020303" pitchFamily="18" charset="0"/>
              <a:buNone/>
            </a:pPr>
            <a:endParaRPr lang="en-US" altLang="en-US"/>
          </a:p>
          <a:p>
            <a:r>
              <a:rPr lang="en-US" altLang="en-US"/>
              <a:t>Because there are only two groups, we also could have done an independent-groups </a:t>
            </a:r>
            <a:r>
              <a:rPr lang="en-US" altLang="en-US" i="1"/>
              <a:t>t</a:t>
            </a:r>
            <a:r>
              <a:rPr lang="en-US" altLang="en-US"/>
              <a:t>-test and gotten the same result.</a:t>
            </a:r>
          </a:p>
          <a:p>
            <a:pPr>
              <a:buFont typeface="Georgia" panose="02040502050405020303" pitchFamily="18" charset="0"/>
              <a:buNone/>
            </a:pPr>
            <a:endParaRPr lang="en-US" altLang="en-US"/>
          </a:p>
          <a:p>
            <a:r>
              <a:rPr lang="en-US" altLang="en-US"/>
              <a:t>Because with 1 df in the numerator, </a:t>
            </a:r>
            <a:r>
              <a:rPr lang="en-US" altLang="en-US" i="1"/>
              <a:t>F = t</a:t>
            </a:r>
            <a:r>
              <a:rPr lang="en-US" altLang="en-US" baseline="30000"/>
              <a:t>2</a:t>
            </a:r>
            <a:r>
              <a:rPr lang="en-US" altLang="en-US" sz="2000"/>
              <a:t>, </a:t>
            </a:r>
            <a:r>
              <a:rPr lang="en-US" altLang="en-US"/>
              <a:t>the </a:t>
            </a:r>
            <a:r>
              <a:rPr lang="en-US" altLang="en-US" i="1"/>
              <a:t>t</a:t>
            </a:r>
            <a:r>
              <a:rPr lang="en-US" altLang="en-US"/>
              <a:t>-value would have been equal to √8.893=2.98.</a:t>
            </a:r>
          </a:p>
        </p:txBody>
      </p:sp>
    </p:spTree>
    <p:extLst>
      <p:ext uri="{BB962C8B-B14F-4D97-AF65-F5344CB8AC3E}">
        <p14:creationId xmlns:p14="http://schemas.microsoft.com/office/powerpoint/2010/main" val="112822936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39">
                                            <p:txEl>
                                              <p:pRg st="2" end="2"/>
                                            </p:txEl>
                                          </p:spTgt>
                                        </p:tgtEl>
                                        <p:attrNameLst>
                                          <p:attrName>style.visibility</p:attrName>
                                        </p:attrNameLst>
                                      </p:cBhvr>
                                      <p:to>
                                        <p:strVal val="visible"/>
                                      </p:to>
                                    </p:set>
                                    <p:animEffect transition="in" filter="fade">
                                      <p:cBhvr>
                                        <p:cTn id="10" dur="500"/>
                                        <p:tgtEl>
                                          <p:spTgt spid="14339">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animEffect transition="in" filter="fade">
                                      <p:cBhvr>
                                        <p:cTn id="13" dur="500"/>
                                        <p:tgtEl>
                                          <p:spTgt spid="14339">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39">
                                            <p:txEl>
                                              <p:pRg st="6" end="6"/>
                                            </p:txEl>
                                          </p:spTgt>
                                        </p:tgtEl>
                                        <p:attrNameLst>
                                          <p:attrName>style.visibility</p:attrName>
                                        </p:attrNameLst>
                                      </p:cBhvr>
                                      <p:to>
                                        <p:strVal val="visible"/>
                                      </p:to>
                                    </p:set>
                                    <p:animEffect transition="in" filter="fade">
                                      <p:cBhvr>
                                        <p:cTn id="16" dur="500"/>
                                        <p:tgtEl>
                                          <p:spTgt spid="14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9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1981200" y="685800"/>
            <a:ext cx="8229600" cy="1066800"/>
          </a:xfrm>
        </p:spPr>
        <p:txBody>
          <a:bodyPr/>
          <a:lstStyle/>
          <a:p>
            <a:pPr algn="ctr" eaLnBrk="1" hangingPunct="1"/>
            <a:r>
              <a:rPr lang="en-US" altLang="en-US" sz="2000" b="1">
                <a:solidFill>
                  <a:schemeClr val="tx1"/>
                </a:solidFill>
              </a:rPr>
              <a:t>Example 4:  Among CBAAGL students, are there differences in ses by urbanicity, on average?</a:t>
            </a:r>
            <a:br>
              <a:rPr lang="en-US" altLang="en-US" sz="2000">
                <a:solidFill>
                  <a:schemeClr val="tx1"/>
                </a:solidFill>
              </a:rPr>
            </a:br>
            <a:endParaRPr lang="en-US" altLang="en-US" sz="2000">
              <a:solidFill>
                <a:schemeClr val="tx1"/>
              </a:solidFill>
            </a:endParaRPr>
          </a:p>
        </p:txBody>
      </p:sp>
      <p:pic>
        <p:nvPicPr>
          <p:cNvPr id="3" name="Picture 2">
            <a:extLst>
              <a:ext uri="{FF2B5EF4-FFF2-40B4-BE49-F238E27FC236}">
                <a16:creationId xmlns:a16="http://schemas.microsoft.com/office/drawing/2014/main" id="{C4AFAACF-8793-7648-8665-05B9A499D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550" y="1670050"/>
            <a:ext cx="8724900" cy="3517900"/>
          </a:xfrm>
          <a:prstGeom prst="rect">
            <a:avLst/>
          </a:prstGeom>
        </p:spPr>
      </p:pic>
    </p:spTree>
    <p:extLst>
      <p:ext uri="{BB962C8B-B14F-4D97-AF65-F5344CB8AC3E}">
        <p14:creationId xmlns:p14="http://schemas.microsoft.com/office/powerpoint/2010/main" val="2964420448"/>
      </p:ext>
    </p:extLst>
  </p:cSld>
  <p:clrMapOvr>
    <a:masterClrMapping/>
  </p:clrMapOvr>
  <p:transition>
    <p:fade thruBlk="1"/>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981200" y="762000"/>
            <a:ext cx="8229600" cy="1066800"/>
          </a:xfrm>
        </p:spPr>
        <p:txBody>
          <a:bodyPr/>
          <a:lstStyle/>
          <a:p>
            <a:pPr algn="ctr" eaLnBrk="1" hangingPunct="1"/>
            <a:r>
              <a:rPr lang="en-US" altLang="en-US" sz="2000" b="1">
                <a:solidFill>
                  <a:schemeClr val="tx1"/>
                </a:solidFill>
              </a:rPr>
              <a:t>Example 4:  Among CBAAGL students, are there differences in ses by urbanicity, on average?</a:t>
            </a:r>
            <a:br>
              <a:rPr lang="en-US" altLang="en-US" sz="2000">
                <a:solidFill>
                  <a:schemeClr val="tx1"/>
                </a:solidFill>
              </a:rPr>
            </a:br>
            <a:endParaRPr lang="en-US" altLang="en-US" sz="2000">
              <a:solidFill>
                <a:schemeClr val="tx1"/>
              </a:solidFill>
            </a:endParaRPr>
          </a:p>
        </p:txBody>
      </p:sp>
      <p:sp>
        <p:nvSpPr>
          <p:cNvPr id="14339" name="Rectangle 3"/>
          <p:cNvSpPr>
            <a:spLocks noGrp="1" noChangeArrowheads="1"/>
          </p:cNvSpPr>
          <p:nvPr>
            <p:ph idx="4294967295"/>
          </p:nvPr>
        </p:nvSpPr>
        <p:spPr>
          <a:xfrm>
            <a:off x="1981200" y="1828800"/>
            <a:ext cx="8229600" cy="4419600"/>
          </a:xfrm>
        </p:spPr>
        <p:txBody>
          <a:bodyPr/>
          <a:lstStyle/>
          <a:p>
            <a:pPr>
              <a:buFont typeface="Georgia" panose="02040502050405020303" pitchFamily="18" charset="0"/>
              <a:buNone/>
            </a:pPr>
            <a:r>
              <a:rPr lang="en-US" altLang="en-US" dirty="0"/>
              <a:t>The normality assumption does not need to be tested because both groups are large.  </a:t>
            </a:r>
          </a:p>
          <a:p>
            <a:pPr>
              <a:buFont typeface="Georgia" panose="02040502050405020303" pitchFamily="18" charset="0"/>
              <a:buNone/>
            </a:pPr>
            <a:endParaRPr lang="en-US" altLang="en-US" dirty="0"/>
          </a:p>
          <a:p>
            <a:pPr>
              <a:buFont typeface="Georgia" panose="02040502050405020303" pitchFamily="18" charset="0"/>
              <a:buNone/>
            </a:pPr>
            <a:r>
              <a:rPr lang="en-US" altLang="en-US" dirty="0"/>
              <a:t>According to </a:t>
            </a:r>
            <a:r>
              <a:rPr lang="en-US" altLang="en-US" dirty="0" err="1"/>
              <a:t>Levene’s</a:t>
            </a:r>
            <a:r>
              <a:rPr lang="en-US" altLang="en-US" dirty="0"/>
              <a:t> test, the homogeneity of variance assumption is met, </a:t>
            </a:r>
            <a:r>
              <a:rPr lang="en-US" altLang="en-US" i="1" dirty="0"/>
              <a:t>p</a:t>
            </a:r>
            <a:r>
              <a:rPr lang="en-US" altLang="en-US" dirty="0"/>
              <a:t> = .67.  </a:t>
            </a:r>
          </a:p>
          <a:p>
            <a:pPr>
              <a:buFont typeface="Georgia" panose="02040502050405020303" pitchFamily="18" charset="0"/>
              <a:buNone/>
            </a:pPr>
            <a:endParaRPr lang="en-US" altLang="en-US" dirty="0"/>
          </a:p>
          <a:p>
            <a:pPr>
              <a:buFont typeface="Georgia" panose="02040502050405020303" pitchFamily="18" charset="0"/>
              <a:buNone/>
            </a:pPr>
            <a:r>
              <a:rPr lang="en-US" altLang="en-US" dirty="0"/>
              <a:t>The results of the ANOVA indicate that there are differences in </a:t>
            </a:r>
            <a:r>
              <a:rPr lang="en-US" altLang="en-US" dirty="0" err="1"/>
              <a:t>ses</a:t>
            </a:r>
            <a:r>
              <a:rPr lang="en-US" altLang="en-US" dirty="0"/>
              <a:t> by urbanicity, on average, </a:t>
            </a:r>
            <a:r>
              <a:rPr lang="en-US" altLang="en-US" i="1" dirty="0"/>
              <a:t>p</a:t>
            </a:r>
            <a:r>
              <a:rPr lang="en-US" altLang="en-US" dirty="0"/>
              <a:t> &lt; 0.0001.</a:t>
            </a:r>
          </a:p>
          <a:p>
            <a:pPr>
              <a:buFont typeface="Georgia" panose="02040502050405020303" pitchFamily="18" charset="0"/>
              <a:buNone/>
            </a:pPr>
            <a:endParaRPr lang="en-US" altLang="en-US" dirty="0"/>
          </a:p>
          <a:p>
            <a:pPr eaLnBrk="1" hangingPunct="1">
              <a:buFontTx/>
              <a:buNone/>
            </a:pPr>
            <a:endParaRPr lang="en-US" altLang="en-US" sz="2000" dirty="0"/>
          </a:p>
        </p:txBody>
      </p:sp>
    </p:spTree>
    <p:extLst>
      <p:ext uri="{BB962C8B-B14F-4D97-AF65-F5344CB8AC3E}">
        <p14:creationId xmlns:p14="http://schemas.microsoft.com/office/powerpoint/2010/main" val="12746942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fade">
                                      <p:cBhvr>
                                        <p:cTn id="12" dur="500"/>
                                        <p:tgtEl>
                                          <p:spTgt spid="143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4" end="4"/>
                                            </p:txEl>
                                          </p:spTgt>
                                        </p:tgtEl>
                                        <p:attrNameLst>
                                          <p:attrName>style.visibility</p:attrName>
                                        </p:attrNameLst>
                                      </p:cBhvr>
                                      <p:to>
                                        <p:strVal val="visible"/>
                                      </p:to>
                                    </p:set>
                                    <p:animEffect transition="in" filter="fade">
                                      <p:cBhvr>
                                        <p:cTn id="17"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39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685800"/>
            <a:ext cx="8229600" cy="1066800"/>
          </a:xfrm>
        </p:spPr>
        <p:txBody>
          <a:bodyPr>
            <a:normAutofit fontScale="90000"/>
          </a:bodyPr>
          <a:lstStyle/>
          <a:p>
            <a:pPr algn="ctr" eaLnBrk="1" hangingPunct="1">
              <a:defRPr/>
            </a:pPr>
            <a:r>
              <a:rPr lang="en-US" sz="2400" b="1" dirty="0">
                <a:solidFill>
                  <a:schemeClr val="tx1"/>
                </a:solidFill>
              </a:rPr>
              <a:t>Example 4:  Among CBAAGL students, are there differences in SES by </a:t>
            </a:r>
            <a:r>
              <a:rPr lang="en-US" sz="2400" b="1" dirty="0" err="1">
                <a:solidFill>
                  <a:schemeClr val="tx1"/>
                </a:solidFill>
              </a:rPr>
              <a:t>urbanicity</a:t>
            </a:r>
            <a:r>
              <a:rPr lang="en-US" sz="2400" b="1" dirty="0">
                <a:solidFill>
                  <a:schemeClr val="tx1"/>
                </a:solidFill>
              </a:rPr>
              <a:t>, on average?</a:t>
            </a:r>
            <a:br>
              <a:rPr lang="en-US" sz="2400" dirty="0">
                <a:solidFill>
                  <a:schemeClr val="tx1"/>
                </a:solidFill>
              </a:rPr>
            </a:br>
            <a:endParaRPr lang="en-US" sz="2400" dirty="0">
              <a:solidFill>
                <a:schemeClr val="tx1"/>
              </a:solidFill>
            </a:endParaRPr>
          </a:p>
        </p:txBody>
      </p:sp>
      <p:sp>
        <p:nvSpPr>
          <p:cNvPr id="74755" name="Rectangle 3"/>
          <p:cNvSpPr>
            <a:spLocks noGrp="1" noChangeArrowheads="1"/>
          </p:cNvSpPr>
          <p:nvPr>
            <p:ph idx="4294967295"/>
          </p:nvPr>
        </p:nvSpPr>
        <p:spPr>
          <a:xfrm>
            <a:off x="1981200" y="2209800"/>
            <a:ext cx="8229600" cy="3581400"/>
          </a:xfrm>
        </p:spPr>
        <p:txBody>
          <a:bodyPr/>
          <a:lstStyle/>
          <a:p>
            <a:pPr>
              <a:buFont typeface="Georgia" panose="02040502050405020303" pitchFamily="18" charset="0"/>
              <a:buNone/>
            </a:pPr>
            <a:endParaRPr lang="en-US" altLang="en-US"/>
          </a:p>
          <a:p>
            <a:pPr eaLnBrk="1" hangingPunct="1">
              <a:buFontTx/>
              <a:buNone/>
            </a:pPr>
            <a:endParaRPr lang="en-US" altLang="en-US" sz="2000"/>
          </a:p>
        </p:txBody>
      </p:sp>
      <p:pic>
        <p:nvPicPr>
          <p:cNvPr id="3" name="Picture 2">
            <a:extLst>
              <a:ext uri="{FF2B5EF4-FFF2-40B4-BE49-F238E27FC236}">
                <a16:creationId xmlns:a16="http://schemas.microsoft.com/office/drawing/2014/main" id="{4D1FDEA2-460D-D345-BAE7-42287A6CD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850" y="1905000"/>
            <a:ext cx="7226300" cy="3048000"/>
          </a:xfrm>
          <a:prstGeom prst="rect">
            <a:avLst/>
          </a:prstGeom>
        </p:spPr>
      </p:pic>
    </p:spTree>
    <p:extLst>
      <p:ext uri="{BB962C8B-B14F-4D97-AF65-F5344CB8AC3E}">
        <p14:creationId xmlns:p14="http://schemas.microsoft.com/office/powerpoint/2010/main" val="4191012825"/>
      </p:ext>
    </p:extLst>
  </p:cSld>
  <p:clrMapOvr>
    <a:masterClrMapping/>
  </p:clrMapOvr>
  <p:transition>
    <p:fade thruBlk="1"/>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normAutofit fontScale="90000"/>
          </a:bodyPr>
          <a:lstStyle/>
          <a:p>
            <a:pPr algn="ctr" eaLnBrk="1" hangingPunct="1">
              <a:defRPr/>
            </a:pPr>
            <a:r>
              <a:rPr lang="en-US" sz="2400" b="1" dirty="0">
                <a:solidFill>
                  <a:schemeClr val="tx1"/>
                </a:solidFill>
              </a:rPr>
              <a:t>Example 4:  Among CBAAGL students, are there differences in SES by </a:t>
            </a:r>
            <a:r>
              <a:rPr lang="en-US" sz="2400" b="1" dirty="0" err="1">
                <a:solidFill>
                  <a:schemeClr val="tx1"/>
                </a:solidFill>
              </a:rPr>
              <a:t>urbanicity</a:t>
            </a:r>
            <a:r>
              <a:rPr lang="en-US" sz="2400" b="1" dirty="0">
                <a:solidFill>
                  <a:schemeClr val="tx1"/>
                </a:solidFill>
              </a:rPr>
              <a:t>, on average?</a:t>
            </a:r>
            <a:br>
              <a:rPr lang="en-US" sz="2400" dirty="0">
                <a:solidFill>
                  <a:schemeClr val="tx1"/>
                </a:solidFill>
              </a:rPr>
            </a:br>
            <a:endParaRPr lang="en-US" sz="2400" dirty="0">
              <a:solidFill>
                <a:schemeClr val="tx1"/>
              </a:solidFill>
            </a:endParaRPr>
          </a:p>
        </p:txBody>
      </p:sp>
      <p:sp>
        <p:nvSpPr>
          <p:cNvPr id="76803" name="Rectangle 3"/>
          <p:cNvSpPr>
            <a:spLocks noGrp="1" noChangeArrowheads="1"/>
          </p:cNvSpPr>
          <p:nvPr>
            <p:ph idx="4294967295"/>
          </p:nvPr>
        </p:nvSpPr>
        <p:spPr>
          <a:xfrm>
            <a:off x="1981200" y="2209800"/>
            <a:ext cx="8229600" cy="3581400"/>
          </a:xfrm>
        </p:spPr>
        <p:txBody>
          <a:bodyPr/>
          <a:lstStyle/>
          <a:p>
            <a:pPr>
              <a:buFont typeface="Georgia" panose="02040502050405020303" pitchFamily="18" charset="0"/>
              <a:buNone/>
            </a:pPr>
            <a:r>
              <a:rPr lang="en-US" altLang="en-US"/>
              <a:t>The average ses for rural students is statistically significantly lower than it is for suburban or urban students, on average.</a:t>
            </a:r>
          </a:p>
          <a:p>
            <a:pPr>
              <a:buFont typeface="Georgia" panose="02040502050405020303" pitchFamily="18" charset="0"/>
              <a:buNone/>
            </a:pPr>
            <a:endParaRPr lang="en-US" altLang="en-US"/>
          </a:p>
          <a:p>
            <a:pPr eaLnBrk="1" hangingPunct="1">
              <a:buFontTx/>
              <a:buNone/>
            </a:pPr>
            <a:endParaRPr lang="en-US" altLang="en-US" sz="2000"/>
          </a:p>
        </p:txBody>
      </p:sp>
    </p:spTree>
    <p:extLst>
      <p:ext uri="{BB962C8B-B14F-4D97-AF65-F5344CB8AC3E}">
        <p14:creationId xmlns:p14="http://schemas.microsoft.com/office/powerpoint/2010/main" val="1501546891"/>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58689294-8CB8-AE40-A673-0D8AEA58C3BD}"/>
              </a:ext>
            </a:extLst>
          </p:cNvPr>
          <p:cNvSpPr>
            <a:spLocks noGrp="1"/>
          </p:cNvSpPr>
          <p:nvPr>
            <p:ph type="title"/>
          </p:nvPr>
        </p:nvSpPr>
        <p:spPr>
          <a:xfrm>
            <a:off x="3130550" y="676275"/>
            <a:ext cx="5937250" cy="1016000"/>
          </a:xfrm>
        </p:spPr>
        <p:txBody>
          <a:bodyPr/>
          <a:lstStyle/>
          <a:p>
            <a:pPr fontAlgn="auto">
              <a:spcAft>
                <a:spcPts val="0"/>
              </a:spcAft>
              <a:defRPr/>
            </a:pPr>
            <a:r>
              <a:rPr lang="en-US" altLang="en-US" i="1" dirty="0">
                <a:solidFill>
                  <a:schemeClr val="tx1"/>
                </a:solidFill>
              </a:rPr>
              <a:t>Example</a:t>
            </a:r>
          </a:p>
        </p:txBody>
      </p:sp>
      <p:sp>
        <p:nvSpPr>
          <p:cNvPr id="3" name="Content Placeholder 2">
            <a:extLst>
              <a:ext uri="{FF2B5EF4-FFF2-40B4-BE49-F238E27FC236}">
                <a16:creationId xmlns:a16="http://schemas.microsoft.com/office/drawing/2014/main" id="{571C895C-36DA-7941-9728-E39285D95ADB}"/>
              </a:ext>
            </a:extLst>
          </p:cNvPr>
          <p:cNvSpPr>
            <a:spLocks noGrp="1"/>
          </p:cNvSpPr>
          <p:nvPr>
            <p:ph idx="1"/>
          </p:nvPr>
        </p:nvSpPr>
        <p:spPr>
          <a:xfrm>
            <a:off x="1981200" y="2209800"/>
            <a:ext cx="8229600" cy="4191000"/>
          </a:xfrm>
        </p:spPr>
        <p:txBody>
          <a:bodyPr rtlCol="0">
            <a:noAutofit/>
          </a:bodyPr>
          <a:lstStyle/>
          <a:p>
            <a:pPr fontAlgn="auto">
              <a:spcAft>
                <a:spcPts val="0"/>
              </a:spcAft>
              <a:buFont typeface="Georgia" panose="02040502050405020303" pitchFamily="18" charset="0"/>
              <a:buNone/>
              <a:defRPr/>
            </a:pPr>
            <a:r>
              <a:rPr lang="en-US" altLang="en-US" sz="2400" dirty="0">
                <a:solidFill>
                  <a:schemeClr val="tx1">
                    <a:lumMod val="85000"/>
                    <a:lumOff val="15000"/>
                  </a:schemeClr>
                </a:solidFill>
              </a:rPr>
              <a:t>A study is conducted to determine if there are gender differences in fine motor skills among five year-olds from middle class families.</a:t>
            </a:r>
          </a:p>
          <a:p>
            <a:pPr fontAlgn="auto">
              <a:spcAft>
                <a:spcPts val="0"/>
              </a:spcAft>
              <a:buClrTx/>
              <a:defRPr/>
            </a:pPr>
            <a:r>
              <a:rPr lang="en-US" altLang="en-US" sz="2400" i="1" dirty="0">
                <a:solidFill>
                  <a:schemeClr val="tx1">
                    <a:lumMod val="85000"/>
                    <a:lumOff val="15000"/>
                  </a:schemeClr>
                </a:solidFill>
              </a:rPr>
              <a:t>What are the variables in the study? </a:t>
            </a:r>
          </a:p>
          <a:p>
            <a:pPr fontAlgn="auto">
              <a:spcAft>
                <a:spcPts val="0"/>
              </a:spcAft>
              <a:buClrTx/>
              <a:defRPr/>
            </a:pPr>
            <a:r>
              <a:rPr lang="en-US" altLang="en-US" sz="2400" i="1" dirty="0">
                <a:solidFill>
                  <a:schemeClr val="tx1">
                    <a:lumMod val="85000"/>
                    <a:lumOff val="15000"/>
                  </a:schemeClr>
                </a:solidFill>
              </a:rPr>
              <a:t>What are the constants in the study? </a:t>
            </a:r>
          </a:p>
          <a:p>
            <a:pPr marL="0" indent="0" fontAlgn="auto">
              <a:spcAft>
                <a:spcPts val="0"/>
              </a:spcAft>
              <a:buClrTx/>
              <a:buFont typeface="Arial" panose="020B0604020202020204" pitchFamily="34" charset="0"/>
              <a:buNone/>
              <a:defRPr/>
            </a:pPr>
            <a:endParaRPr lang="en-US" altLang="en-US" sz="2400" i="1" dirty="0">
              <a:solidFill>
                <a:schemeClr val="tx1">
                  <a:lumMod val="85000"/>
                  <a:lumOff val="15000"/>
                </a:schemeClr>
              </a:solidFill>
            </a:endParaRPr>
          </a:p>
          <a:p>
            <a:pPr fontAlgn="auto">
              <a:spcAft>
                <a:spcPts val="0"/>
              </a:spcAft>
              <a:buClrTx/>
              <a:buFont typeface="Georgia" panose="02040502050405020303" pitchFamily="18" charset="0"/>
              <a:buNone/>
              <a:defRPr/>
            </a:pPr>
            <a:r>
              <a:rPr lang="en-US" altLang="en-US" sz="2400" dirty="0">
                <a:solidFill>
                  <a:schemeClr val="tx1">
                    <a:lumMod val="85000"/>
                    <a:lumOff val="15000"/>
                  </a:schemeClr>
                </a:solidFill>
              </a:rPr>
              <a:t>Note:  Whether a trait is a constant or a variable is determined by the nature of the particular study.</a:t>
            </a:r>
          </a:p>
        </p:txBody>
      </p:sp>
      <p:sp>
        <p:nvSpPr>
          <p:cNvPr id="4" name="TextBox 3">
            <a:extLst>
              <a:ext uri="{FF2B5EF4-FFF2-40B4-BE49-F238E27FC236}">
                <a16:creationId xmlns:a16="http://schemas.microsoft.com/office/drawing/2014/main" id="{B1C9E812-500E-9E4E-8A29-057B3D47305C}"/>
              </a:ext>
            </a:extLst>
          </p:cNvPr>
          <p:cNvSpPr txBox="1"/>
          <p:nvPr/>
        </p:nvSpPr>
        <p:spPr>
          <a:xfrm>
            <a:off x="6629400" y="3578225"/>
            <a:ext cx="2438400" cy="338138"/>
          </a:xfrm>
          <a:prstGeom prst="rect">
            <a:avLst/>
          </a:prstGeom>
          <a:noFill/>
        </p:spPr>
        <p:txBody>
          <a:bodyPr wrap="square">
            <a:spAutoFit/>
          </a:bodyPr>
          <a:lstStyle/>
          <a:p>
            <a:pPr eaLnBrk="1" hangingPunct="1">
              <a:defRPr/>
            </a:pPr>
            <a:r>
              <a:rPr lang="en-US" sz="1600" dirty="0">
                <a:solidFill>
                  <a:srgbClr val="CC0000"/>
                </a:solidFill>
                <a:latin typeface="+mn-lt"/>
              </a:rPr>
              <a:t>Gender, Fine motor skills</a:t>
            </a:r>
          </a:p>
        </p:txBody>
      </p:sp>
      <p:sp>
        <p:nvSpPr>
          <p:cNvPr id="5" name="TextBox 4">
            <a:extLst>
              <a:ext uri="{FF2B5EF4-FFF2-40B4-BE49-F238E27FC236}">
                <a16:creationId xmlns:a16="http://schemas.microsoft.com/office/drawing/2014/main" id="{E1F72B8A-2EDF-B14A-852E-4D9B227C5EB1}"/>
              </a:ext>
            </a:extLst>
          </p:cNvPr>
          <p:cNvSpPr txBox="1"/>
          <p:nvPr/>
        </p:nvSpPr>
        <p:spPr>
          <a:xfrm>
            <a:off x="6629400" y="4006850"/>
            <a:ext cx="2590800" cy="338138"/>
          </a:xfrm>
          <a:prstGeom prst="rect">
            <a:avLst/>
          </a:prstGeom>
          <a:noFill/>
        </p:spPr>
        <p:txBody>
          <a:bodyPr wrap="square">
            <a:spAutoFit/>
          </a:bodyPr>
          <a:lstStyle/>
          <a:p>
            <a:pPr eaLnBrk="1" hangingPunct="1">
              <a:defRPr/>
            </a:pPr>
            <a:r>
              <a:rPr lang="en-US" sz="1600" dirty="0">
                <a:solidFill>
                  <a:srgbClr val="CC0000"/>
                </a:solidFill>
                <a:latin typeface="+mn-lt"/>
              </a:rPr>
              <a:t>Age, Socio-economic status</a:t>
            </a:r>
          </a:p>
        </p:txBody>
      </p:sp>
    </p:spTree>
    <p:extLst>
      <p:ext uri="{BB962C8B-B14F-4D97-AF65-F5344CB8AC3E}">
        <p14:creationId xmlns:p14="http://schemas.microsoft.com/office/powerpoint/2010/main" val="2249524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71B5D-6B23-6D4C-BB7B-4352878440B7}"/>
              </a:ext>
            </a:extLst>
          </p:cNvPr>
          <p:cNvSpPr/>
          <p:nvPr/>
        </p:nvSpPr>
        <p:spPr>
          <a:xfrm>
            <a:off x="3700464" y="404813"/>
            <a:ext cx="5481637" cy="461962"/>
          </a:xfrm>
          <a:prstGeom prst="rect">
            <a:avLst/>
          </a:prstGeom>
        </p:spPr>
        <p:txBody>
          <a:bodyPr wrap="square">
            <a:spAutoFit/>
          </a:bodyPr>
          <a:lstStyle/>
          <a:p>
            <a:pPr eaLnBrk="1" hangingPunct="1">
              <a:defRPr/>
            </a:pPr>
            <a:r>
              <a:rPr lang="en-US" sz="2400" b="1" dirty="0">
                <a:effectLst>
                  <a:outerShdw blurRad="38100" dist="38100" dir="2700000" algn="tl">
                    <a:srgbClr val="FFFFFF"/>
                  </a:outerShdw>
                </a:effectLst>
                <a:latin typeface="+mj-lt"/>
                <a:cs typeface="Arial" charset="0"/>
              </a:rPr>
              <a:t>Boxplot of twelfth grade self-concept</a:t>
            </a:r>
            <a:endParaRPr lang="en-US" sz="2400" b="1" dirty="0">
              <a:latin typeface="+mj-lt"/>
              <a:cs typeface="Arial" charset="0"/>
            </a:endParaRPr>
          </a:p>
        </p:txBody>
      </p:sp>
      <p:pic>
        <p:nvPicPr>
          <p:cNvPr id="51202" name="Picture 3" descr="Macintosh HD:Users:daphnaharel:Dropbox:Research:Statistics Using R Textbook:Statistics Using R 2018:Images to create 300 DPI from:Figure 2.17.pdf">
            <a:extLst>
              <a:ext uri="{FF2B5EF4-FFF2-40B4-BE49-F238E27FC236}">
                <a16:creationId xmlns:a16="http://schemas.microsoft.com/office/drawing/2014/main" id="{D7B958C9-13F7-5859-1BD3-9D71A2FEC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661988"/>
            <a:ext cx="3886200" cy="37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EE949A7-F054-D94F-A272-81528FEBD694}"/>
              </a:ext>
            </a:extLst>
          </p:cNvPr>
          <p:cNvSpPr/>
          <p:nvPr/>
        </p:nvSpPr>
        <p:spPr>
          <a:xfrm>
            <a:off x="1905000" y="4038600"/>
            <a:ext cx="8305800" cy="2554288"/>
          </a:xfrm>
          <a:prstGeom prst="rect">
            <a:avLst/>
          </a:prstGeom>
        </p:spPr>
        <p:txBody>
          <a:bodyPr wrap="square">
            <a:spAutoFit/>
          </a:bodyPr>
          <a:lstStyle/>
          <a:p>
            <a:pPr>
              <a:spcBef>
                <a:spcPts val="0"/>
              </a:spcBef>
              <a:spcAft>
                <a:spcPts val="0"/>
              </a:spcAft>
              <a:defRPr/>
            </a:pPr>
            <a:r>
              <a:rPr lang="en-US" sz="2000" dirty="0">
                <a:solidFill>
                  <a:srgbClr val="000000"/>
                </a:solidFill>
                <a:latin typeface="+mj-lt"/>
                <a:ea typeface="SimSun" panose="02010600030101010101" pitchFamily="2" charset="-122"/>
                <a:cs typeface="Minion"/>
              </a:rPr>
              <a:t>By looking at the boxplots alone, we should have no problem visualizing the complete distributions of both </a:t>
            </a:r>
            <a:r>
              <a:rPr lang="en-US" sz="2000" dirty="0" err="1">
                <a:solidFill>
                  <a:srgbClr val="000000"/>
                </a:solidFill>
                <a:latin typeface="+mj-lt"/>
                <a:ea typeface="SimSun" panose="02010600030101010101" pitchFamily="2" charset="-122"/>
                <a:cs typeface="Minion"/>
              </a:rPr>
              <a:t>ses</a:t>
            </a:r>
            <a:r>
              <a:rPr lang="en-US" sz="2000" dirty="0">
                <a:solidFill>
                  <a:srgbClr val="000000"/>
                </a:solidFill>
                <a:latin typeface="+mj-lt"/>
                <a:ea typeface="SimSun" panose="02010600030101010101" pitchFamily="2" charset="-122"/>
                <a:cs typeface="Minion"/>
              </a:rPr>
              <a:t> and slfcnc12 variables. The several outliers, or extreme values, at the bottom of the slfcnc12 plot (the lower tail of the distribution), suggest negative skewness. Add to that the fact that the distance between the end of the top whisker and </a:t>
            </a:r>
            <a:r>
              <a:rPr lang="en-US" sz="2000" i="1" dirty="0">
                <a:solidFill>
                  <a:srgbClr val="000000"/>
                </a:solidFill>
                <a:latin typeface="+mj-lt"/>
                <a:ea typeface="SimSun" panose="02010600030101010101" pitchFamily="2" charset="-122"/>
                <a:cs typeface="Minion"/>
              </a:rPr>
              <a:t>Q</a:t>
            </a:r>
            <a:r>
              <a:rPr lang="en-US" sz="2000" i="1" baseline="-25000" dirty="0">
                <a:solidFill>
                  <a:srgbClr val="000000"/>
                </a:solidFill>
                <a:latin typeface="+mj-lt"/>
                <a:ea typeface="SimSun" panose="02010600030101010101" pitchFamily="2" charset="-122"/>
                <a:cs typeface="Minion"/>
              </a:rPr>
              <a:t>50</a:t>
            </a:r>
            <a:r>
              <a:rPr lang="en-US" sz="2000" dirty="0">
                <a:solidFill>
                  <a:srgbClr val="000000"/>
                </a:solidFill>
                <a:latin typeface="+mj-lt"/>
                <a:ea typeface="SimSun" panose="02010600030101010101" pitchFamily="2" charset="-122"/>
                <a:cs typeface="Minion"/>
              </a:rPr>
              <a:t> is smaller than the distance between the end of the bottom whisker and </a:t>
            </a:r>
            <a:r>
              <a:rPr lang="en-US" sz="2000" i="1" dirty="0">
                <a:solidFill>
                  <a:srgbClr val="000000"/>
                </a:solidFill>
                <a:latin typeface="+mj-lt"/>
                <a:ea typeface="SimSun" panose="02010600030101010101" pitchFamily="2" charset="-122"/>
                <a:cs typeface="Minion"/>
              </a:rPr>
              <a:t>Q</a:t>
            </a:r>
            <a:r>
              <a:rPr lang="en-US" sz="2000" i="1" baseline="-25000" dirty="0">
                <a:solidFill>
                  <a:srgbClr val="000000"/>
                </a:solidFill>
                <a:latin typeface="+mj-lt"/>
                <a:ea typeface="SimSun" panose="02010600030101010101" pitchFamily="2" charset="-122"/>
                <a:cs typeface="Minion"/>
              </a:rPr>
              <a:t>50</a:t>
            </a:r>
            <a:r>
              <a:rPr lang="en-US" sz="2000" dirty="0">
                <a:solidFill>
                  <a:srgbClr val="000000"/>
                </a:solidFill>
                <a:latin typeface="+mj-lt"/>
                <a:ea typeface="SimSun" panose="02010600030101010101" pitchFamily="2" charset="-122"/>
                <a:cs typeface="Minion"/>
              </a:rPr>
              <a:t>, that is, that the bulk of the distribution of self-concept is relatively high, we have a rather full picture of the shape of the distribution of this variable.</a:t>
            </a:r>
          </a:p>
        </p:txBody>
      </p:sp>
    </p:spTree>
    <p:extLst>
      <p:ext uri="{BB962C8B-B14F-4D97-AF65-F5344CB8AC3E}">
        <p14:creationId xmlns:p14="http://schemas.microsoft.com/office/powerpoint/2010/main" val="2960629410"/>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762001"/>
            <a:ext cx="8229600" cy="1071153"/>
          </a:xfrm>
        </p:spPr>
        <p:txBody>
          <a:bodyPr>
            <a:normAutofit fontScale="90000"/>
          </a:bodyPr>
          <a:lstStyle/>
          <a:p>
            <a:pPr eaLnBrk="1" hangingPunct="1">
              <a:defRPr/>
            </a:pPr>
            <a:r>
              <a:rPr lang="en-US" sz="2400" b="1" dirty="0">
                <a:solidFill>
                  <a:schemeClr val="tx1"/>
                </a:solidFill>
              </a:rPr>
              <a:t>Recall the following effect size indices and guidelines for judging their magnitudes from Chapter 10</a:t>
            </a:r>
            <a:br>
              <a:rPr lang="en-US" sz="2400" dirty="0">
                <a:solidFill>
                  <a:schemeClr val="tx1"/>
                </a:solidFill>
              </a:rPr>
            </a:br>
            <a:endParaRPr lang="en-US" sz="2400" dirty="0">
              <a:solidFill>
                <a:schemeClr val="tx1"/>
              </a:solidFill>
            </a:endParaRPr>
          </a:p>
        </p:txBody>
      </p:sp>
      <p:sp>
        <p:nvSpPr>
          <p:cNvPr id="76803" name="Rectangle 3"/>
          <p:cNvSpPr>
            <a:spLocks noGrp="1" noChangeArrowheads="1"/>
          </p:cNvSpPr>
          <p:nvPr>
            <p:ph idx="4294967295"/>
          </p:nvPr>
        </p:nvSpPr>
        <p:spPr>
          <a:xfrm>
            <a:off x="1981200" y="2209800"/>
            <a:ext cx="8229600" cy="3581400"/>
          </a:xfrm>
        </p:spPr>
        <p:txBody>
          <a:bodyPr/>
          <a:lstStyle/>
          <a:p>
            <a:pPr>
              <a:buFont typeface="Georgia" panose="02040502050405020303" pitchFamily="18" charset="0"/>
              <a:buNone/>
            </a:pPr>
            <a:endParaRPr lang="en-US" altLang="en-US" dirty="0"/>
          </a:p>
          <a:p>
            <a:pPr eaLnBrk="1" hangingPunct="1">
              <a:buFontTx/>
              <a:buNone/>
            </a:pPr>
            <a:endParaRPr lang="en-US" altLang="en-US" sz="2000" dirty="0"/>
          </a:p>
        </p:txBody>
      </p:sp>
      <p:graphicFrame>
        <p:nvGraphicFramePr>
          <p:cNvPr id="2" name="Table 1"/>
          <p:cNvGraphicFramePr>
            <a:graphicFrameLocks noGrp="1"/>
          </p:cNvGraphicFramePr>
          <p:nvPr/>
        </p:nvGraphicFramePr>
        <p:xfrm>
          <a:off x="2209800" y="2057401"/>
          <a:ext cx="7315202" cy="3857899"/>
        </p:xfrm>
        <a:graphic>
          <a:graphicData uri="http://schemas.openxmlformats.org/drawingml/2006/table">
            <a:tbl>
              <a:tblPr firstRow="1" firstCol="1" bandRow="1">
                <a:tableStyleId>{5C22544A-7EE6-4342-B048-85BDC9FD1C3A}</a:tableStyleId>
              </a:tblPr>
              <a:tblGrid>
                <a:gridCol w="2362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657309">
                  <a:extLst>
                    <a:ext uri="{9D8B030D-6E8A-4147-A177-3AD203B41FA5}">
                      <a16:colId xmlns:a16="http://schemas.microsoft.com/office/drawing/2014/main" val="20003"/>
                    </a:ext>
                  </a:extLst>
                </a:gridCol>
                <a:gridCol w="1085893">
                  <a:extLst>
                    <a:ext uri="{9D8B030D-6E8A-4147-A177-3AD203B41FA5}">
                      <a16:colId xmlns:a16="http://schemas.microsoft.com/office/drawing/2014/main" val="20004"/>
                    </a:ext>
                  </a:extLst>
                </a:gridCol>
              </a:tblGrid>
              <a:tr h="478972">
                <a:tc>
                  <a:txBody>
                    <a:bodyPr/>
                    <a:lstStyle/>
                    <a:p>
                      <a:pPr marL="0" marR="0">
                        <a:spcBef>
                          <a:spcPts val="0"/>
                        </a:spcBef>
                        <a:spcAft>
                          <a:spcPts val="0"/>
                        </a:spcAft>
                      </a:pPr>
                      <a:r>
                        <a:rPr lang="en-US" sz="2400" dirty="0">
                          <a:effectLst/>
                        </a:rPr>
                        <a:t>Test</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Index</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Small</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Medium</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Large</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0"/>
                  </a:ext>
                </a:extLst>
              </a:tr>
              <a:tr h="478972">
                <a:tc>
                  <a:txBody>
                    <a:bodyPr/>
                    <a:lstStyle/>
                    <a:p>
                      <a:pPr marL="0" marR="0">
                        <a:spcBef>
                          <a:spcPts val="0"/>
                        </a:spcBef>
                        <a:spcAft>
                          <a:spcPts val="0"/>
                        </a:spcAft>
                      </a:pPr>
                      <a:r>
                        <a:rPr lang="en-US" sz="2400" i="1" dirty="0">
                          <a:effectLst/>
                        </a:rPr>
                        <a:t>t</a:t>
                      </a:r>
                      <a:r>
                        <a:rPr lang="en-US" sz="2400" dirty="0">
                          <a:effectLst/>
                        </a:rPr>
                        <a:t>-test for means</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d</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0.20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0.50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0.80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1"/>
                  </a:ext>
                </a:extLst>
              </a:tr>
              <a:tr h="957943">
                <a:tc>
                  <a:txBody>
                    <a:bodyPr/>
                    <a:lstStyle/>
                    <a:p>
                      <a:pPr marL="0" marR="0">
                        <a:spcBef>
                          <a:spcPts val="0"/>
                        </a:spcBef>
                        <a:spcAft>
                          <a:spcPts val="0"/>
                        </a:spcAft>
                      </a:pPr>
                      <a:r>
                        <a:rPr lang="en-US" sz="2400" i="1" dirty="0">
                          <a:effectLst/>
                        </a:rPr>
                        <a:t>t</a:t>
                      </a:r>
                      <a:r>
                        <a:rPr lang="en-US" sz="2400" dirty="0">
                          <a:effectLst/>
                        </a:rPr>
                        <a:t>-test for correlation</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r</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0.30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0.50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2"/>
                  </a:ext>
                </a:extLst>
              </a:tr>
              <a:tr h="478972">
                <a:tc>
                  <a:txBody>
                    <a:bodyPr/>
                    <a:lstStyle/>
                    <a:p>
                      <a:pPr marL="0" marR="0">
                        <a:spcBef>
                          <a:spcPts val="0"/>
                        </a:spcBef>
                        <a:spcAft>
                          <a:spcPts val="0"/>
                        </a:spcAft>
                      </a:pPr>
                      <a:r>
                        <a:rPr lang="en-US" sz="2400" i="1" dirty="0">
                          <a:effectLst/>
                        </a:rPr>
                        <a:t>F</a:t>
                      </a:r>
                      <a:r>
                        <a:rPr lang="en-US" sz="2400" dirty="0">
                          <a:effectLst/>
                        </a:rPr>
                        <a:t>-test for regression</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f</a:t>
                      </a:r>
                      <a:r>
                        <a:rPr lang="en-US" sz="2400" i="1" baseline="30000" dirty="0">
                          <a:effectLst/>
                        </a:rPr>
                        <a:t>2</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0.02</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0.15</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0.35</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3"/>
                  </a:ext>
                </a:extLst>
              </a:tr>
              <a:tr h="478972">
                <a:tc>
                  <a:txBody>
                    <a:bodyPr/>
                    <a:lstStyle/>
                    <a:p>
                      <a:pPr marL="0" marR="0">
                        <a:spcBef>
                          <a:spcPts val="0"/>
                        </a:spcBef>
                        <a:spcAft>
                          <a:spcPts val="0"/>
                        </a:spcAft>
                      </a:pPr>
                      <a:r>
                        <a:rPr lang="en-US" sz="2400" i="1" dirty="0">
                          <a:effectLst/>
                        </a:rPr>
                        <a:t>F</a:t>
                      </a:r>
                      <a:r>
                        <a:rPr lang="en-US" sz="2400" dirty="0">
                          <a:effectLst/>
                        </a:rPr>
                        <a:t>-test for ANOVA</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f</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0.25</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0.40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4"/>
                  </a:ext>
                </a:extLst>
              </a:tr>
              <a:tr h="478972">
                <a:tc>
                  <a:txBody>
                    <a:bodyPr/>
                    <a:lstStyle/>
                    <a:p>
                      <a:pPr marL="0" marR="0">
                        <a:spcBef>
                          <a:spcPts val="0"/>
                        </a:spcBef>
                        <a:spcAft>
                          <a:spcPts val="0"/>
                        </a:spcAft>
                      </a:pPr>
                      <a:r>
                        <a:rPr lang="en-US" sz="2400">
                          <a:effectLst/>
                        </a:rPr>
                        <a:t>Chi-square</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W</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0.30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0.50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94510924"/>
      </p:ext>
    </p:extLst>
  </p:cSld>
  <p:clrMapOvr>
    <a:masterClrMapping/>
  </p:clrMapOvr>
  <p:transition>
    <p:fade thruBlk="1"/>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974410" y="762000"/>
            <a:ext cx="8229600" cy="1828801"/>
          </a:xfrm>
        </p:spPr>
        <p:txBody>
          <a:bodyPr/>
          <a:lstStyle/>
          <a:p>
            <a:pPr eaLnBrk="1" hangingPunct="1"/>
            <a:r>
              <a:rPr lang="en-US" altLang="en-US" sz="2400" b="1" dirty="0">
                <a:solidFill>
                  <a:schemeClr val="tx1"/>
                </a:solidFill>
              </a:rPr>
              <a:t>Example 5:  </a:t>
            </a:r>
            <a:r>
              <a:rPr lang="en-US" sz="2400" b="1" dirty="0">
                <a:solidFill>
                  <a:schemeClr val="tx1"/>
                </a:solidFill>
              </a:rPr>
              <a:t>Use R’s power command to determine the sample size required to detect a medium effect size with power = 0.80 and α = 0.05 for a balanced design one-way ANOVA consisting of three groups. </a:t>
            </a:r>
            <a:br>
              <a:rPr lang="en-US" altLang="en-US" sz="2400" dirty="0">
                <a:solidFill>
                  <a:schemeClr val="tx1"/>
                </a:solidFill>
              </a:rPr>
            </a:br>
            <a:endParaRPr lang="en-US" altLang="en-US" sz="2400" dirty="0">
              <a:solidFill>
                <a:schemeClr val="tx1"/>
              </a:solidFill>
            </a:endParaRPr>
          </a:p>
        </p:txBody>
      </p:sp>
      <p:sp>
        <p:nvSpPr>
          <p:cNvPr id="14339" name="Rectangle 3"/>
          <p:cNvSpPr>
            <a:spLocks noGrp="1" noChangeArrowheads="1"/>
          </p:cNvSpPr>
          <p:nvPr>
            <p:ph idx="4294967295"/>
          </p:nvPr>
        </p:nvSpPr>
        <p:spPr>
          <a:xfrm>
            <a:off x="1981200" y="2590800"/>
            <a:ext cx="8229600" cy="3657600"/>
          </a:xfrm>
        </p:spPr>
        <p:txBody>
          <a:bodyPr/>
          <a:lstStyle/>
          <a:p>
            <a:pPr eaLnBrk="1" hangingPunct="1">
              <a:buFontTx/>
              <a:buNone/>
            </a:pPr>
            <a:r>
              <a:rPr lang="en-US" altLang="en-US" sz="2400" dirty="0"/>
              <a:t>Solution: </a:t>
            </a:r>
            <a:r>
              <a:rPr lang="en-US" sz="2400" dirty="0"/>
              <a:t>Given that </a:t>
            </a:r>
            <a:r>
              <a:rPr lang="en-US" sz="2400" i="1" dirty="0"/>
              <a:t>f </a:t>
            </a:r>
            <a:r>
              <a:rPr lang="en-US" sz="2400" dirty="0"/>
              <a:t>= 0.25, we use the following commands and get that we need 53 people per group.</a:t>
            </a:r>
          </a:p>
          <a:p>
            <a:pPr eaLnBrk="1" hangingPunct="1">
              <a:buFontTx/>
              <a:buNone/>
            </a:pPr>
            <a:endParaRPr lang="en-US" sz="2400" dirty="0"/>
          </a:p>
          <a:p>
            <a:pPr eaLnBrk="1" hangingPunct="1">
              <a:buFontTx/>
              <a:buNone/>
            </a:pPr>
            <a:endParaRPr lang="en-US" sz="2400" dirty="0"/>
          </a:p>
          <a:p>
            <a:pPr eaLnBrk="1" hangingPunct="1">
              <a:buFontTx/>
              <a:buNone/>
            </a:pPr>
            <a:endParaRPr lang="en-US" sz="2400" dirty="0"/>
          </a:p>
        </p:txBody>
      </p:sp>
      <p:pic>
        <p:nvPicPr>
          <p:cNvPr id="3" name="Picture 2">
            <a:extLst>
              <a:ext uri="{FF2B5EF4-FFF2-40B4-BE49-F238E27FC236}">
                <a16:creationId xmlns:a16="http://schemas.microsoft.com/office/drawing/2014/main" id="{2E082886-3828-AB4F-AFC0-F807E13AA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650" y="3429001"/>
            <a:ext cx="7632700" cy="3083481"/>
          </a:xfrm>
          <a:prstGeom prst="rect">
            <a:avLst/>
          </a:prstGeom>
        </p:spPr>
      </p:pic>
    </p:spTree>
    <p:extLst>
      <p:ext uri="{BB962C8B-B14F-4D97-AF65-F5344CB8AC3E}">
        <p14:creationId xmlns:p14="http://schemas.microsoft.com/office/powerpoint/2010/main" val="682343356"/>
      </p:ext>
    </p:extLst>
  </p:cSld>
  <p:clrMapOvr>
    <a:masterClrMapping/>
  </p:clrMapOvr>
  <p:transition>
    <p:fade thruBlk="1"/>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5B92DB8-0EA2-0F46-87ED-8F008D19E732}"/>
              </a:ext>
            </a:extLst>
          </p:cNvPr>
          <p:cNvSpPr/>
          <p:nvPr/>
        </p:nvSpPr>
        <p:spPr>
          <a:xfrm>
            <a:off x="1905000" y="838200"/>
            <a:ext cx="3886200" cy="4978400"/>
          </a:xfrm>
          <a:prstGeom prst="rect">
            <a:avLst/>
          </a:prstGeom>
          <a:solidFill>
            <a:srgbClr val="FFFFFF"/>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650" name="Rectangle 2"/>
          <p:cNvSpPr>
            <a:spLocks noGrp="1" noChangeArrowheads="1"/>
          </p:cNvSpPr>
          <p:nvPr>
            <p:ph type="ctrTitle"/>
          </p:nvPr>
        </p:nvSpPr>
        <p:spPr>
          <a:xfrm>
            <a:off x="1981200" y="1905001"/>
            <a:ext cx="4114800" cy="1662113"/>
          </a:xfrm>
        </p:spPr>
        <p:txBody>
          <a:bodyPr/>
          <a:lstStyle/>
          <a:p>
            <a:pPr eaLnBrk="1" hangingPunct="1"/>
            <a:r>
              <a:rPr lang="en-US" altLang="en-US" sz="3200" dirty="0">
                <a:solidFill>
                  <a:srgbClr val="00B050"/>
                </a:solidFill>
                <a:latin typeface="Arial Rounded MT Bold" panose="020F0704030504030204" pitchFamily="34" charset="77"/>
              </a:rPr>
              <a:t>Two Way Analysis </a:t>
            </a:r>
            <a:br>
              <a:rPr lang="en-US" altLang="en-US" sz="3200" dirty="0">
                <a:solidFill>
                  <a:srgbClr val="00B050"/>
                </a:solidFill>
                <a:latin typeface="Arial Rounded MT Bold" panose="020F0704030504030204" pitchFamily="34" charset="77"/>
              </a:rPr>
            </a:br>
            <a:r>
              <a:rPr lang="en-US" altLang="en-US" sz="3200" dirty="0">
                <a:solidFill>
                  <a:srgbClr val="00B050"/>
                </a:solidFill>
                <a:latin typeface="Arial Rounded MT Bold" panose="020F0704030504030204" pitchFamily="34" charset="77"/>
              </a:rPr>
              <a:t>of Variance (ANOVA)</a:t>
            </a:r>
          </a:p>
        </p:txBody>
      </p:sp>
      <p:sp>
        <p:nvSpPr>
          <p:cNvPr id="5123" name="Rectangle 3"/>
          <p:cNvSpPr>
            <a:spLocks noGrp="1" noChangeArrowheads="1"/>
          </p:cNvSpPr>
          <p:nvPr>
            <p:ph type="subTitle" idx="1"/>
          </p:nvPr>
        </p:nvSpPr>
        <p:spPr>
          <a:xfrm>
            <a:off x="1981200" y="3886200"/>
            <a:ext cx="4953000" cy="1752600"/>
          </a:xfrm>
        </p:spPr>
        <p:txBody>
          <a:bodyPr/>
          <a:lstStyle/>
          <a:p>
            <a:pPr marL="63500" eaLnBrk="1" hangingPunct="1">
              <a:defRPr/>
            </a:pPr>
            <a:endParaRPr lang="en-US" sz="3200" dirty="0">
              <a:solidFill>
                <a:srgbClr val="00B050"/>
              </a:solidFill>
              <a:effectLst>
                <a:outerShdw blurRad="38100" dist="38100" dir="2700000" algn="tl">
                  <a:srgbClr val="FFFFFF"/>
                </a:outerShdw>
              </a:effectLst>
              <a:latin typeface="Gill Sans MT" panose="020B0502020104020203" pitchFamily="34" charset="77"/>
            </a:endParaRPr>
          </a:p>
          <a:p>
            <a:pPr marL="63500" eaLnBrk="1" hangingPunct="1">
              <a:defRPr/>
            </a:pPr>
            <a:r>
              <a:rPr lang="en-US" sz="3200" dirty="0">
                <a:solidFill>
                  <a:srgbClr val="00B050"/>
                </a:solidFill>
                <a:effectLst>
                  <a:outerShdw blurRad="38100" dist="38100" dir="2700000" algn="tl">
                    <a:srgbClr val="FFFFFF"/>
                  </a:outerShdw>
                </a:effectLst>
                <a:latin typeface="Arial Rounded MT Bold" panose="020F0704030504030204" pitchFamily="34" charset="77"/>
              </a:rPr>
              <a:t>Chapter 14</a:t>
            </a:r>
          </a:p>
        </p:txBody>
      </p:sp>
      <p:pic>
        <p:nvPicPr>
          <p:cNvPr id="12" name="Content Placeholder 4">
            <a:extLst>
              <a:ext uri="{FF2B5EF4-FFF2-40B4-BE49-F238E27FC236}">
                <a16:creationId xmlns:a16="http://schemas.microsoft.com/office/drawing/2014/main" id="{C13DBC98-36BC-FF4F-8EB1-94D46598E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838200"/>
            <a:ext cx="393065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37863"/>
      </p:ext>
    </p:extLst>
  </p:cSld>
  <p:clrMapOvr>
    <a:masterClrMapping/>
  </p:clrMapOvr>
  <p:transition>
    <p:fade thruBlk="1"/>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981200" y="609600"/>
            <a:ext cx="8229600" cy="685800"/>
          </a:xfrm>
        </p:spPr>
        <p:txBody>
          <a:bodyPr>
            <a:normAutofit fontScale="90000"/>
          </a:bodyPr>
          <a:lstStyle/>
          <a:p>
            <a:pPr algn="ctr" eaLnBrk="1" hangingPunct="1">
              <a:defRPr/>
            </a:pPr>
            <a:r>
              <a:rPr lang="en-US" sz="3600" b="1" dirty="0">
                <a:solidFill>
                  <a:schemeClr val="tx1"/>
                </a:solidFill>
              </a:rPr>
              <a:t>Two-Way</a:t>
            </a:r>
            <a:r>
              <a:rPr lang="en-US" b="1" dirty="0">
                <a:solidFill>
                  <a:schemeClr val="tx1"/>
                </a:solidFill>
              </a:rPr>
              <a:t> ANOVA</a:t>
            </a:r>
          </a:p>
        </p:txBody>
      </p:sp>
      <p:sp>
        <p:nvSpPr>
          <p:cNvPr id="28675" name="Rectangle 3"/>
          <p:cNvSpPr>
            <a:spLocks noGrp="1" noChangeArrowheads="1"/>
          </p:cNvSpPr>
          <p:nvPr>
            <p:ph idx="1"/>
          </p:nvPr>
        </p:nvSpPr>
        <p:spPr>
          <a:xfrm>
            <a:off x="1981200" y="1295400"/>
            <a:ext cx="8229600" cy="5278438"/>
          </a:xfrm>
        </p:spPr>
        <p:txBody>
          <a:bodyPr/>
          <a:lstStyle/>
          <a:p>
            <a:pPr>
              <a:buClr>
                <a:srgbClr val="FF0000"/>
              </a:buClr>
            </a:pPr>
            <a:r>
              <a:rPr lang="en-US" altLang="en-US" sz="2400"/>
              <a:t>Looks at population mean differences of a single scale variable by two grouping variables, called </a:t>
            </a:r>
            <a:r>
              <a:rPr lang="en-US" altLang="en-US" sz="2400" i="1"/>
              <a:t>factors</a:t>
            </a:r>
            <a:r>
              <a:rPr lang="en-US" altLang="en-US" sz="2400"/>
              <a:t>.</a:t>
            </a:r>
          </a:p>
          <a:p>
            <a:pPr>
              <a:buClr>
                <a:srgbClr val="FF0000"/>
              </a:buClr>
            </a:pPr>
            <a:r>
              <a:rPr lang="en-US" altLang="en-US" sz="2400"/>
              <a:t>Example: Factor 1– Treatment; Factor 2 – Gender </a:t>
            </a:r>
          </a:p>
          <a:p>
            <a:pPr>
              <a:buClr>
                <a:srgbClr val="FF0000"/>
              </a:buClr>
            </a:pPr>
            <a:endParaRPr lang="en-US" altLang="en-US" sz="2400"/>
          </a:p>
          <a:p>
            <a:pPr>
              <a:buClr>
                <a:srgbClr val="FF0000"/>
              </a:buClr>
            </a:pPr>
            <a:endParaRPr lang="en-US" altLang="en-US" sz="2400"/>
          </a:p>
          <a:p>
            <a:r>
              <a:rPr lang="en-US" altLang="en-US" sz="2400"/>
              <a:t>Each row represents a category, or </a:t>
            </a:r>
            <a:r>
              <a:rPr lang="en-US" altLang="en-US" sz="2400" i="1"/>
              <a:t>level</a:t>
            </a:r>
            <a:r>
              <a:rPr lang="en-US" altLang="en-US" sz="2400"/>
              <a:t>, of Gender</a:t>
            </a:r>
          </a:p>
          <a:p>
            <a:r>
              <a:rPr lang="en-US" altLang="en-US" sz="2400"/>
              <a:t>Each column represents a category or </a:t>
            </a:r>
            <a:r>
              <a:rPr lang="en-US" altLang="en-US" sz="2400" i="1"/>
              <a:t>level</a:t>
            </a:r>
            <a:r>
              <a:rPr lang="en-US" altLang="en-US" sz="2400"/>
              <a:t> of Treatment. </a:t>
            </a:r>
          </a:p>
          <a:p>
            <a:r>
              <a:rPr lang="en-US" altLang="en-US" sz="2400"/>
              <a:t>Each of the six cells in the design represents a unique combination of a level of the Gender factor and a level of the Treatment factor. </a:t>
            </a:r>
          </a:p>
          <a:p>
            <a:r>
              <a:rPr lang="en-US" altLang="en-US" sz="2400"/>
              <a:t> Called a 2 X 3 </a:t>
            </a:r>
            <a:r>
              <a:rPr lang="en-US" altLang="en-US" sz="2400" i="1"/>
              <a:t>factorial design </a:t>
            </a:r>
            <a:r>
              <a:rPr lang="en-US" altLang="en-US" sz="2400"/>
              <a:t>that is </a:t>
            </a:r>
            <a:r>
              <a:rPr lang="en-US" altLang="en-US" sz="2400" i="1"/>
              <a:t>crossed</a:t>
            </a:r>
            <a:r>
              <a:rPr lang="en-US" altLang="en-US" sz="2400"/>
              <a:t> -- all unique combinations are represented in this design (males &amp; females each receive all levels of treatment, 1, 2, and 3).</a:t>
            </a:r>
          </a:p>
        </p:txBody>
      </p:sp>
      <p:graphicFrame>
        <p:nvGraphicFramePr>
          <p:cNvPr id="28676" name="Object 1"/>
          <p:cNvGraphicFramePr>
            <a:graphicFrameLocks noChangeAspect="1"/>
          </p:cNvGraphicFramePr>
          <p:nvPr/>
        </p:nvGraphicFramePr>
        <p:xfrm>
          <a:off x="2057400" y="2362200"/>
          <a:ext cx="6705600" cy="1905000"/>
        </p:xfrm>
        <a:graphic>
          <a:graphicData uri="http://schemas.openxmlformats.org/presentationml/2006/ole">
            <mc:AlternateContent xmlns:mc="http://schemas.openxmlformats.org/markup-compatibility/2006">
              <mc:Choice xmlns:v="urn:schemas-microsoft-com:vml" Requires="v">
                <p:oleObj name="Document" r:id="rId3" imgW="6043508" imgH="1764286" progId="Word.Document.12">
                  <p:embed/>
                </p:oleObj>
              </mc:Choice>
              <mc:Fallback>
                <p:oleObj name="Document" r:id="rId3" imgW="6043508" imgH="1764286" progId="Word.Document.12">
                  <p:embed/>
                  <p:pic>
                    <p:nvPicPr>
                      <p:cNvPr id="28676"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362200"/>
                        <a:ext cx="6705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70724371"/>
      </p:ext>
    </p:extLst>
  </p:cSld>
  <p:clrMapOvr>
    <a:masterClrMapping/>
  </p:clrMapOvr>
  <p:transition>
    <p:fade thruBlk="1"/>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22" name="Title 1"/>
          <p:cNvSpPr>
            <a:spLocks noGrp="1"/>
          </p:cNvSpPr>
          <p:nvPr>
            <p:ph type="title"/>
          </p:nvPr>
        </p:nvSpPr>
        <p:spPr>
          <a:xfrm>
            <a:off x="1981200" y="838200"/>
            <a:ext cx="8229600" cy="990600"/>
          </a:xfrm>
        </p:spPr>
        <p:txBody>
          <a:bodyPr/>
          <a:lstStyle/>
          <a:p>
            <a:r>
              <a:rPr lang="en-US" altLang="en-US" sz="3200" b="1">
                <a:solidFill>
                  <a:schemeClr val="tx1"/>
                </a:solidFill>
              </a:rPr>
              <a:t>Two-Way ANOVA: Questions Answered</a:t>
            </a:r>
          </a:p>
        </p:txBody>
      </p:sp>
      <p:sp>
        <p:nvSpPr>
          <p:cNvPr id="30723" name="Content Placeholder 2"/>
          <p:cNvSpPr>
            <a:spLocks noGrp="1"/>
          </p:cNvSpPr>
          <p:nvPr>
            <p:ph idx="1"/>
          </p:nvPr>
        </p:nvSpPr>
        <p:spPr>
          <a:xfrm>
            <a:off x="1981200" y="1676400"/>
            <a:ext cx="8229600" cy="4897438"/>
          </a:xfrm>
        </p:spPr>
        <p:txBody>
          <a:bodyPr/>
          <a:lstStyle/>
          <a:p>
            <a:pPr marL="365125" lvl="1" indent="-255588">
              <a:buClr>
                <a:srgbClr val="FF0000"/>
              </a:buClr>
              <a:buFont typeface="Georgia" panose="02040502050405020303" pitchFamily="18" charset="0"/>
              <a:buChar char="•"/>
            </a:pPr>
            <a:r>
              <a:rPr lang="en-US" altLang="en-US" sz="2400">
                <a:solidFill>
                  <a:schemeClr val="tx1"/>
                </a:solidFill>
              </a:rPr>
              <a:t>Is there </a:t>
            </a:r>
            <a:r>
              <a:rPr lang="en-US" altLang="en-US" sz="2400" i="1">
                <a:solidFill>
                  <a:schemeClr val="tx1"/>
                </a:solidFill>
              </a:rPr>
              <a:t>main effect</a:t>
            </a:r>
            <a:r>
              <a:rPr lang="en-US" altLang="en-US" sz="2400">
                <a:solidFill>
                  <a:schemeClr val="tx1"/>
                </a:solidFill>
              </a:rPr>
              <a:t> due to Factor 1?</a:t>
            </a:r>
          </a:p>
          <a:p>
            <a:pPr marL="630238" lvl="2" indent="-255588">
              <a:buClr>
                <a:srgbClr val="FF0000"/>
              </a:buClr>
              <a:buFont typeface="Georgia" panose="02040502050405020303" pitchFamily="18" charset="0"/>
              <a:buChar char="•"/>
            </a:pPr>
            <a:r>
              <a:rPr lang="en-US" altLang="en-US">
                <a:solidFill>
                  <a:schemeClr val="tx1"/>
                </a:solidFill>
              </a:rPr>
              <a:t>I.e., Is there is an effect due to Treatment (regardless of Gender)? </a:t>
            </a:r>
          </a:p>
          <a:p>
            <a:pPr marL="365125" lvl="1" indent="-255588">
              <a:buClr>
                <a:srgbClr val="FF0000"/>
              </a:buClr>
              <a:buFont typeface="Georgia" panose="02040502050405020303" pitchFamily="18" charset="0"/>
              <a:buChar char="•"/>
            </a:pPr>
            <a:r>
              <a:rPr lang="en-US" altLang="en-US" sz="2400">
                <a:solidFill>
                  <a:schemeClr val="tx1"/>
                </a:solidFill>
              </a:rPr>
              <a:t>Is there is a </a:t>
            </a:r>
            <a:r>
              <a:rPr lang="en-US" altLang="en-US" sz="2400" i="1">
                <a:solidFill>
                  <a:schemeClr val="tx1"/>
                </a:solidFill>
              </a:rPr>
              <a:t>main effect </a:t>
            </a:r>
            <a:r>
              <a:rPr lang="en-US" altLang="en-US" sz="2400">
                <a:solidFill>
                  <a:schemeClr val="tx1"/>
                </a:solidFill>
              </a:rPr>
              <a:t>due to Factor 2?</a:t>
            </a:r>
          </a:p>
          <a:p>
            <a:pPr marL="630238" lvl="2" indent="-255588">
              <a:buClr>
                <a:srgbClr val="FF0000"/>
              </a:buClr>
              <a:buFont typeface="Georgia" panose="02040502050405020303" pitchFamily="18" charset="0"/>
              <a:buChar char="•"/>
            </a:pPr>
            <a:r>
              <a:rPr lang="en-US" altLang="en-US">
                <a:solidFill>
                  <a:schemeClr val="tx1"/>
                </a:solidFill>
              </a:rPr>
              <a:t>I.e., Is there is an effect due to Gender (regardless of Treatment)? </a:t>
            </a:r>
            <a:endParaRPr lang="en-US" altLang="en-US" sz="2200">
              <a:solidFill>
                <a:schemeClr val="tx1"/>
              </a:solidFill>
            </a:endParaRPr>
          </a:p>
          <a:p>
            <a:pPr marL="365125" lvl="1" indent="-255588">
              <a:buClr>
                <a:srgbClr val="FF0000"/>
              </a:buClr>
              <a:buFont typeface="Georgia" panose="02040502050405020303" pitchFamily="18" charset="0"/>
              <a:buChar char="•"/>
            </a:pPr>
            <a:r>
              <a:rPr lang="en-US" altLang="en-US" sz="2400">
                <a:solidFill>
                  <a:schemeClr val="tx1"/>
                </a:solidFill>
              </a:rPr>
              <a:t>Is there is an </a:t>
            </a:r>
            <a:r>
              <a:rPr lang="en-US" altLang="en-US" sz="2400" i="1">
                <a:solidFill>
                  <a:schemeClr val="tx1"/>
                </a:solidFill>
              </a:rPr>
              <a:t>interaction</a:t>
            </a:r>
            <a:r>
              <a:rPr lang="en-US" altLang="en-US" sz="2400">
                <a:solidFill>
                  <a:schemeClr val="tx1"/>
                </a:solidFill>
              </a:rPr>
              <a:t> between Factors 1 and 2?</a:t>
            </a:r>
          </a:p>
          <a:p>
            <a:pPr marL="630238" lvl="2" indent="-255588">
              <a:buClr>
                <a:srgbClr val="FF0000"/>
              </a:buClr>
              <a:buFont typeface="Georgia" panose="02040502050405020303" pitchFamily="18" charset="0"/>
              <a:buChar char="•"/>
            </a:pPr>
            <a:r>
              <a:rPr lang="en-US" altLang="en-US" sz="2200">
                <a:solidFill>
                  <a:schemeClr val="tx1"/>
                </a:solidFill>
              </a:rPr>
              <a:t>I.e., Does the effect of Treatment on individuals vary as a function of Gender?  </a:t>
            </a:r>
          </a:p>
          <a:p>
            <a:pPr>
              <a:buClr>
                <a:srgbClr val="FF0000"/>
              </a:buClr>
            </a:pPr>
            <a:r>
              <a:rPr lang="en-US" altLang="en-US" sz="2400"/>
              <a:t>Better than two separate one-way ANOVA’s on the two separate main effects because can test for an interaction with two-way ANOVA. </a:t>
            </a:r>
            <a:endParaRPr lang="en-US" altLang="en-US" sz="2000"/>
          </a:p>
          <a:p>
            <a:endParaRPr lang="en-US" altLang="en-US"/>
          </a:p>
        </p:txBody>
      </p:sp>
    </p:spTree>
    <p:extLst>
      <p:ext uri="{BB962C8B-B14F-4D97-AF65-F5344CB8AC3E}">
        <p14:creationId xmlns:p14="http://schemas.microsoft.com/office/powerpoint/2010/main" val="215098774"/>
      </p:ext>
    </p:extLst>
  </p:cSld>
  <p:clrMapOvr>
    <a:masterClrMapping/>
  </p:clrMapOvr>
  <p:transition>
    <p:fade thruBlk="1"/>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1746" name="Title 1"/>
          <p:cNvSpPr>
            <a:spLocks noGrp="1"/>
          </p:cNvSpPr>
          <p:nvPr>
            <p:ph type="title"/>
          </p:nvPr>
        </p:nvSpPr>
        <p:spPr>
          <a:xfrm>
            <a:off x="1981200" y="914400"/>
            <a:ext cx="8686800" cy="762000"/>
          </a:xfrm>
        </p:spPr>
        <p:txBody>
          <a:bodyPr/>
          <a:lstStyle/>
          <a:p>
            <a:r>
              <a:rPr lang="en-US" altLang="en-US" sz="2800" b="1">
                <a:solidFill>
                  <a:schemeClr val="tx1"/>
                </a:solidFill>
              </a:rPr>
              <a:t>An Example: Manual Dexterity Performance Scores as the Continuous or Scale Dependent Variable</a:t>
            </a:r>
          </a:p>
        </p:txBody>
      </p:sp>
      <p:graphicFrame>
        <p:nvGraphicFramePr>
          <p:cNvPr id="30921" name="Group 201"/>
          <p:cNvGraphicFramePr>
            <a:graphicFrameLocks noGrp="1"/>
          </p:cNvGraphicFramePr>
          <p:nvPr/>
        </p:nvGraphicFramePr>
        <p:xfrm>
          <a:off x="1905000" y="2417763"/>
          <a:ext cx="8534400" cy="2022486"/>
        </p:xfrm>
        <a:graphic>
          <a:graphicData uri="http://schemas.openxmlformats.org/drawingml/2006/table">
            <a:tbl>
              <a:tblPr/>
              <a:tblGrid>
                <a:gridCol w="5334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gridCol w="2209800">
                  <a:extLst>
                    <a:ext uri="{9D8B030D-6E8A-4147-A177-3AD203B41FA5}">
                      <a16:colId xmlns:a16="http://schemas.microsoft.com/office/drawing/2014/main" val="20004"/>
                    </a:ext>
                  </a:extLst>
                </a:gridCol>
              </a:tblGrid>
              <a:tr h="371223">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EAEAEA"/>
                        </a:solidFill>
                        <a:effectLst/>
                        <a:latin typeface="Cambria" panose="02040503050406030204" pitchFamily="18" charset="0"/>
                      </a:endParaRP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EAEAEA"/>
                          </a:solidFill>
                          <a:effectLst/>
                          <a:latin typeface="Cambria" panose="02040503050406030204" pitchFamily="18" charset="0"/>
                        </a:rPr>
                        <a:t>Treatment 1</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EAEAEA"/>
                          </a:solidFill>
                          <a:effectLst/>
                          <a:latin typeface="Cambria" panose="02040503050406030204" pitchFamily="18" charset="0"/>
                        </a:rPr>
                        <a:t>Treatment 2</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EAEAEA"/>
                          </a:solidFill>
                          <a:effectLst/>
                          <a:latin typeface="Cambria" panose="02040503050406030204" pitchFamily="18" charset="0"/>
                        </a:rPr>
                        <a:t>Treatment 3</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EAEAEA"/>
                        </a:solidFill>
                        <a:effectLst/>
                        <a:latin typeface="Cambria" panose="02040503050406030204" pitchFamily="18" charset="0"/>
                      </a:endParaRP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40015">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M</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10, 9, 8, 8, 7</a:t>
                      </a:r>
                    </a:p>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M</a:t>
                      </a:r>
                      <a:r>
                        <a:rPr kumimoji="0" lang="en-US" altLang="en-US" sz="1800" b="0" i="0" u="none" strike="noStrike" cap="none" normalizeH="0" baseline="-25000">
                          <a:ln>
                            <a:noFill/>
                          </a:ln>
                          <a:solidFill>
                            <a:srgbClr val="000000"/>
                          </a:solidFill>
                          <a:effectLst/>
                          <a:latin typeface="Cambria" panose="02040503050406030204" pitchFamily="18" charset="0"/>
                        </a:rPr>
                        <a:t>11</a:t>
                      </a:r>
                      <a:r>
                        <a:rPr kumimoji="0" lang="en-US" altLang="en-US" sz="1800" b="0" i="0" u="none" strike="noStrike" cap="none" normalizeH="0" baseline="0">
                          <a:ln>
                            <a:noFill/>
                          </a:ln>
                          <a:solidFill>
                            <a:srgbClr val="000000"/>
                          </a:solidFill>
                          <a:effectLst/>
                          <a:latin typeface="Cambria" panose="02040503050406030204" pitchFamily="18" charset="0"/>
                        </a:rPr>
                        <a:t> = 8.4</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5, 4, 3, 2, 1</a:t>
                      </a:r>
                    </a:p>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M</a:t>
                      </a:r>
                      <a:r>
                        <a:rPr kumimoji="0" lang="en-US" altLang="en-US" sz="1800" b="0" i="0" u="none" strike="noStrike" cap="none" normalizeH="0" baseline="-25000">
                          <a:ln>
                            <a:noFill/>
                          </a:ln>
                          <a:solidFill>
                            <a:srgbClr val="000000"/>
                          </a:solidFill>
                          <a:effectLst/>
                          <a:latin typeface="Cambria" panose="02040503050406030204" pitchFamily="18" charset="0"/>
                        </a:rPr>
                        <a:t>12</a:t>
                      </a:r>
                      <a:r>
                        <a:rPr kumimoji="0" lang="en-US" altLang="en-US" sz="1800" b="0" i="0" u="none" strike="noStrike" cap="none" normalizeH="0" baseline="0">
                          <a:ln>
                            <a:noFill/>
                          </a:ln>
                          <a:solidFill>
                            <a:srgbClr val="000000"/>
                          </a:solidFill>
                          <a:effectLst/>
                          <a:latin typeface="Cambria" panose="02040503050406030204" pitchFamily="18" charset="0"/>
                        </a:rPr>
                        <a:t> = 3</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4, 3, 3, 2, 2</a:t>
                      </a:r>
                    </a:p>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M</a:t>
                      </a:r>
                      <a:r>
                        <a:rPr kumimoji="0" lang="en-US" altLang="en-US" sz="1800" b="0" i="0" u="none" strike="noStrike" cap="none" normalizeH="0" baseline="-25000">
                          <a:ln>
                            <a:noFill/>
                          </a:ln>
                          <a:solidFill>
                            <a:srgbClr val="000000"/>
                          </a:solidFill>
                          <a:effectLst/>
                          <a:latin typeface="Cambria" panose="02040503050406030204" pitchFamily="18" charset="0"/>
                        </a:rPr>
                        <a:t>13</a:t>
                      </a:r>
                      <a:r>
                        <a:rPr kumimoji="0" lang="en-US" altLang="en-US" sz="1800" b="0" i="0" u="none" strike="noStrike" cap="none" normalizeH="0" baseline="0">
                          <a:ln>
                            <a:noFill/>
                          </a:ln>
                          <a:solidFill>
                            <a:srgbClr val="000000"/>
                          </a:solidFill>
                          <a:effectLst/>
                          <a:latin typeface="Cambria" panose="02040503050406030204" pitchFamily="18" charset="0"/>
                        </a:rPr>
                        <a:t> = 2.8</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Row 1 Mean = 4.73</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extLst>
                  <a:ext uri="{0D108BD9-81ED-4DB2-BD59-A6C34878D82A}">
                    <a16:rowId xmlns:a16="http://schemas.microsoft.com/office/drawing/2014/main" val="10001"/>
                  </a:ext>
                </a:extLst>
              </a:tr>
              <a:tr h="640015">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F</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4E7"/>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6, 6, 6, 5, 5</a:t>
                      </a:r>
                    </a:p>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M</a:t>
                      </a:r>
                      <a:r>
                        <a:rPr kumimoji="0" lang="en-US" altLang="en-US" sz="1800" b="0" i="0" u="none" strike="noStrike" cap="none" normalizeH="0" baseline="-25000">
                          <a:ln>
                            <a:noFill/>
                          </a:ln>
                          <a:solidFill>
                            <a:srgbClr val="000000"/>
                          </a:solidFill>
                          <a:effectLst/>
                          <a:latin typeface="Cambria" panose="02040503050406030204" pitchFamily="18" charset="0"/>
                        </a:rPr>
                        <a:t>21</a:t>
                      </a:r>
                      <a:r>
                        <a:rPr kumimoji="0" lang="en-US" altLang="en-US" sz="1800" b="0" i="0" u="none" strike="noStrike" cap="none" normalizeH="0" baseline="0">
                          <a:ln>
                            <a:noFill/>
                          </a:ln>
                          <a:solidFill>
                            <a:srgbClr val="000000"/>
                          </a:solidFill>
                          <a:effectLst/>
                          <a:latin typeface="Cambria" panose="02040503050406030204" pitchFamily="18" charset="0"/>
                        </a:rPr>
                        <a:t> = 5.6</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4E7"/>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4, 4, 3, 2, 2</a:t>
                      </a:r>
                    </a:p>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M</a:t>
                      </a:r>
                      <a:r>
                        <a:rPr kumimoji="0" lang="en-US" altLang="en-US" sz="1800" b="0" i="0" u="none" strike="noStrike" cap="none" normalizeH="0" baseline="-25000">
                          <a:ln>
                            <a:noFill/>
                          </a:ln>
                          <a:solidFill>
                            <a:srgbClr val="000000"/>
                          </a:solidFill>
                          <a:effectLst/>
                          <a:latin typeface="Cambria" panose="02040503050406030204" pitchFamily="18" charset="0"/>
                        </a:rPr>
                        <a:t>22</a:t>
                      </a:r>
                      <a:r>
                        <a:rPr kumimoji="0" lang="en-US" altLang="en-US" sz="1800" b="0" i="0" u="none" strike="noStrike" cap="none" normalizeH="0" baseline="0">
                          <a:ln>
                            <a:noFill/>
                          </a:ln>
                          <a:solidFill>
                            <a:srgbClr val="000000"/>
                          </a:solidFill>
                          <a:effectLst/>
                          <a:latin typeface="Cambria" panose="02040503050406030204" pitchFamily="18" charset="0"/>
                        </a:rPr>
                        <a:t> = 3</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4E7"/>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6, 6, 5, 5, 4</a:t>
                      </a:r>
                    </a:p>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M</a:t>
                      </a:r>
                      <a:r>
                        <a:rPr kumimoji="0" lang="en-US" altLang="en-US" sz="1800" b="0" i="0" u="none" strike="noStrike" cap="none" normalizeH="0" baseline="-25000">
                          <a:ln>
                            <a:noFill/>
                          </a:ln>
                          <a:solidFill>
                            <a:srgbClr val="000000"/>
                          </a:solidFill>
                          <a:effectLst/>
                          <a:latin typeface="Cambria" panose="02040503050406030204" pitchFamily="18" charset="0"/>
                        </a:rPr>
                        <a:t>23</a:t>
                      </a:r>
                      <a:r>
                        <a:rPr kumimoji="0" lang="en-US" altLang="en-US" sz="1800" b="0" i="0" u="none" strike="noStrike" cap="none" normalizeH="0" baseline="0">
                          <a:ln>
                            <a:noFill/>
                          </a:ln>
                          <a:solidFill>
                            <a:srgbClr val="000000"/>
                          </a:solidFill>
                          <a:effectLst/>
                          <a:latin typeface="Cambria" panose="02040503050406030204" pitchFamily="18" charset="0"/>
                        </a:rPr>
                        <a:t> = 5.2</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4E7"/>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Row 2 Mean = 4.60</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4E7"/>
                    </a:solidFill>
                  </a:tcPr>
                </a:tc>
                <a:extLst>
                  <a:ext uri="{0D108BD9-81ED-4DB2-BD59-A6C34878D82A}">
                    <a16:rowId xmlns:a16="http://schemas.microsoft.com/office/drawing/2014/main" val="10002"/>
                  </a:ext>
                </a:extLst>
              </a:tr>
              <a:tr h="371223">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panose="02040503050406030204" pitchFamily="18" charset="0"/>
                      </a:endParaRP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Col 1 Mean = 7.0</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Col 2 Mean = 3.0</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Col 3 Mean = 5.2</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tc>
                  <a:txBody>
                    <a:bodyPr/>
                    <a:lstStyle>
                      <a:lvl1pPr marL="109538" eaLnBrk="0" hangingPunct="0">
                        <a:spcBef>
                          <a:spcPts val="300"/>
                        </a:spcBef>
                        <a:buClr>
                          <a:srgbClr val="A04DA3"/>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A04DA3"/>
                        </a:buClr>
                        <a:buFont typeface="Georgia" panose="02040502050405020303" pitchFamily="18" charset="0"/>
                        <a:defRPr>
                          <a:solidFill>
                            <a:srgbClr val="A04DA3"/>
                          </a:solidFill>
                          <a:latin typeface="Cambria" panose="02040503050406030204" pitchFamily="18" charset="0"/>
                        </a:defRPr>
                      </a:lvl5pPr>
                      <a:lvl6pPr marL="16637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6pPr>
                      <a:lvl7pPr marL="21209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7pPr>
                      <a:lvl8pPr marL="25781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8pPr>
                      <a:lvl9pPr marL="3035300" eaLnBrk="0" fontAlgn="base" hangingPunct="0">
                        <a:spcBef>
                          <a:spcPts val="300"/>
                        </a:spcBef>
                        <a:spcAft>
                          <a:spcPct val="0"/>
                        </a:spcAft>
                        <a:buClr>
                          <a:srgbClr val="A04DA3"/>
                        </a:buClr>
                        <a:buFont typeface="Georgia" panose="02040502050405020303" pitchFamily="18" charset="0"/>
                        <a:defRPr>
                          <a:solidFill>
                            <a:srgbClr val="A04DA3"/>
                          </a:solidFill>
                          <a:latin typeface="Cambria" panose="02040503050406030204" pitchFamily="18" charset="0"/>
                        </a:defRPr>
                      </a:lvl9pPr>
                    </a:lstStyle>
                    <a:p>
                      <a:pPr marL="10953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Grand Mean = 4.67</a:t>
                      </a:r>
                    </a:p>
                  </a:txBody>
                  <a:tcPr marT="45690" marB="456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33456801"/>
      </p:ext>
    </p:extLst>
  </p:cSld>
  <p:clrMapOvr>
    <a:masterClrMapping/>
  </p:clrMapOvr>
  <p:transition>
    <p:fade thruBlk="1"/>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2770" name="Title 1"/>
          <p:cNvSpPr>
            <a:spLocks noGrp="1"/>
          </p:cNvSpPr>
          <p:nvPr>
            <p:ph type="title"/>
          </p:nvPr>
        </p:nvSpPr>
        <p:spPr>
          <a:xfrm>
            <a:off x="1600200" y="685800"/>
            <a:ext cx="8915400" cy="1066800"/>
          </a:xfrm>
        </p:spPr>
        <p:txBody>
          <a:bodyPr/>
          <a:lstStyle/>
          <a:p>
            <a:r>
              <a:rPr lang="en-US" altLang="en-US" sz="2800" b="1">
                <a:solidFill>
                  <a:schemeClr val="tx1"/>
                </a:solidFill>
              </a:rPr>
              <a:t>Graphical Profile: The Manual Dexterity Performance Scores by Gender–Example of a </a:t>
            </a:r>
            <a:r>
              <a:rPr lang="en-US" altLang="en-US" sz="2800" b="1" i="1">
                <a:solidFill>
                  <a:schemeClr val="tx1"/>
                </a:solidFill>
              </a:rPr>
              <a:t>Disordinal</a:t>
            </a:r>
            <a:r>
              <a:rPr lang="en-US" altLang="en-US" sz="2800" b="1">
                <a:solidFill>
                  <a:schemeClr val="tx1"/>
                </a:solidFill>
              </a:rPr>
              <a:t> Interaction</a:t>
            </a:r>
          </a:p>
        </p:txBody>
      </p:sp>
      <p:pic>
        <p:nvPicPr>
          <p:cNvPr id="6" name="Content Placeholder 5">
            <a:extLst>
              <a:ext uri="{FF2B5EF4-FFF2-40B4-BE49-F238E27FC236}">
                <a16:creationId xmlns:a16="http://schemas.microsoft.com/office/drawing/2014/main" id="{F71A1E3D-3021-8C4E-9FDA-41CDE8C19C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1450" y="2532063"/>
            <a:ext cx="4229100" cy="3759200"/>
          </a:xfrm>
        </p:spPr>
      </p:pic>
    </p:spTree>
    <p:extLst>
      <p:ext uri="{BB962C8B-B14F-4D97-AF65-F5344CB8AC3E}">
        <p14:creationId xmlns:p14="http://schemas.microsoft.com/office/powerpoint/2010/main" val="3270770968"/>
      </p:ext>
    </p:extLst>
  </p:cSld>
  <p:clrMapOvr>
    <a:masterClrMapping/>
  </p:clrMapOvr>
  <p:transition>
    <p:fade thruBlk="1"/>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794" name="Title 1"/>
          <p:cNvSpPr>
            <a:spLocks noGrp="1"/>
          </p:cNvSpPr>
          <p:nvPr>
            <p:ph type="title"/>
          </p:nvPr>
        </p:nvSpPr>
        <p:spPr>
          <a:xfrm>
            <a:off x="1981200" y="838200"/>
            <a:ext cx="8229600" cy="914400"/>
          </a:xfrm>
        </p:spPr>
        <p:txBody>
          <a:bodyPr/>
          <a:lstStyle/>
          <a:p>
            <a:r>
              <a:rPr lang="en-US" altLang="en-US" sz="2800">
                <a:solidFill>
                  <a:schemeClr val="tx1"/>
                </a:solidFill>
              </a:rPr>
              <a:t>Example of an </a:t>
            </a:r>
            <a:r>
              <a:rPr lang="en-US" altLang="en-US" sz="2800" i="1">
                <a:solidFill>
                  <a:schemeClr val="tx1"/>
                </a:solidFill>
              </a:rPr>
              <a:t>Ordinal</a:t>
            </a:r>
            <a:r>
              <a:rPr lang="en-US" altLang="en-US" sz="2800">
                <a:solidFill>
                  <a:schemeClr val="tx1"/>
                </a:solidFill>
              </a:rPr>
              <a:t> Interaction – Based on a Different Set of Data </a:t>
            </a:r>
          </a:p>
        </p:txBody>
      </p:sp>
      <p:pic>
        <p:nvPicPr>
          <p:cNvPr id="5" name="Content Placeholder 4">
            <a:extLst>
              <a:ext uri="{FF2B5EF4-FFF2-40B4-BE49-F238E27FC236}">
                <a16:creationId xmlns:a16="http://schemas.microsoft.com/office/drawing/2014/main" id="{1229832F-F7BF-8042-B45A-81AF4BBD69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8750" y="2525713"/>
            <a:ext cx="4254500" cy="3771900"/>
          </a:xfrm>
        </p:spPr>
      </p:pic>
    </p:spTree>
    <p:extLst>
      <p:ext uri="{BB962C8B-B14F-4D97-AF65-F5344CB8AC3E}">
        <p14:creationId xmlns:p14="http://schemas.microsoft.com/office/powerpoint/2010/main" val="2942748205"/>
      </p:ext>
    </p:extLst>
  </p:cSld>
  <p:clrMapOvr>
    <a:masterClrMapping/>
  </p:clrMapOvr>
  <p:transition>
    <p:fade thruBlk="1"/>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4818" name="Title 1"/>
          <p:cNvSpPr>
            <a:spLocks noGrp="1"/>
          </p:cNvSpPr>
          <p:nvPr>
            <p:ph type="title"/>
          </p:nvPr>
        </p:nvSpPr>
        <p:spPr>
          <a:xfrm>
            <a:off x="1600200" y="762000"/>
            <a:ext cx="8915400" cy="990600"/>
          </a:xfrm>
        </p:spPr>
        <p:txBody>
          <a:bodyPr/>
          <a:lstStyle/>
          <a:p>
            <a:r>
              <a:rPr lang="en-US" altLang="en-US" sz="2800" b="1">
                <a:solidFill>
                  <a:schemeClr val="tx1"/>
                </a:solidFill>
              </a:rPr>
              <a:t>Examples of No Interaction -- Relative effects of one factor are constant across levels of the other factor</a:t>
            </a:r>
          </a:p>
        </p:txBody>
      </p:sp>
      <p:pic>
        <p:nvPicPr>
          <p:cNvPr id="7" name="Content Placeholder 6">
            <a:extLst>
              <a:ext uri="{FF2B5EF4-FFF2-40B4-BE49-F238E27FC236}">
                <a16:creationId xmlns:a16="http://schemas.microsoft.com/office/drawing/2014/main" id="{3F9CDEFA-783E-F54D-9D53-AAC13253188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81200" y="2722224"/>
            <a:ext cx="4038600" cy="3580490"/>
          </a:xfrm>
        </p:spPr>
      </p:pic>
      <p:pic>
        <p:nvPicPr>
          <p:cNvPr id="9" name="Content Placeholder 8">
            <a:extLst>
              <a:ext uri="{FF2B5EF4-FFF2-40B4-BE49-F238E27FC236}">
                <a16:creationId xmlns:a16="http://schemas.microsoft.com/office/drawing/2014/main" id="{83F3CBCA-FEC1-5741-A006-D7B557CE807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722224"/>
            <a:ext cx="4038600" cy="3580490"/>
          </a:xfrm>
        </p:spPr>
      </p:pic>
    </p:spTree>
    <p:extLst>
      <p:ext uri="{BB962C8B-B14F-4D97-AF65-F5344CB8AC3E}">
        <p14:creationId xmlns:p14="http://schemas.microsoft.com/office/powerpoint/2010/main" val="1167644741"/>
      </p:ext>
    </p:extLst>
  </p:cSld>
  <p:clrMapOvr>
    <a:masterClrMapping/>
  </p:clrMapOvr>
  <p:transition>
    <p:fade thruBlk="1"/>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5842" name="Title 1"/>
          <p:cNvSpPr>
            <a:spLocks noGrp="1"/>
          </p:cNvSpPr>
          <p:nvPr>
            <p:ph type="title"/>
          </p:nvPr>
        </p:nvSpPr>
        <p:spPr>
          <a:xfrm>
            <a:off x="1524000" y="609600"/>
            <a:ext cx="9144000" cy="533400"/>
          </a:xfrm>
        </p:spPr>
        <p:txBody>
          <a:bodyPr/>
          <a:lstStyle/>
          <a:p>
            <a:pPr algn="ctr"/>
            <a:r>
              <a:rPr lang="en-US" altLang="en-US" sz="2800" b="1">
                <a:solidFill>
                  <a:schemeClr val="tx1"/>
                </a:solidFill>
              </a:rPr>
              <a:t>Analyzing Variances: Extending to two-way designs</a:t>
            </a:r>
          </a:p>
        </p:txBody>
      </p:sp>
      <p:sp>
        <p:nvSpPr>
          <p:cNvPr id="35843" name="Content Placeholder 2"/>
          <p:cNvSpPr>
            <a:spLocks noGrp="1"/>
          </p:cNvSpPr>
          <p:nvPr>
            <p:ph idx="1"/>
          </p:nvPr>
        </p:nvSpPr>
        <p:spPr>
          <a:xfrm>
            <a:off x="1752600" y="1219200"/>
            <a:ext cx="8458200" cy="5354638"/>
          </a:xfrm>
        </p:spPr>
        <p:txBody>
          <a:bodyPr/>
          <a:lstStyle/>
          <a:p>
            <a:pPr>
              <a:buClr>
                <a:srgbClr val="FF0000"/>
              </a:buClr>
            </a:pPr>
            <a:r>
              <a:rPr lang="en-US" altLang="en-US" sz="2400"/>
              <a:t>In one-way ANOVA, we partitioned the total variability (SS</a:t>
            </a:r>
            <a:r>
              <a:rPr lang="en-US" altLang="en-US" sz="2400" baseline="-25000"/>
              <a:t>TOT</a:t>
            </a:r>
            <a:r>
              <a:rPr lang="en-US" altLang="en-US" sz="2400"/>
              <a:t>) into a </a:t>
            </a:r>
            <a:r>
              <a:rPr lang="en-US" altLang="en-US" sz="2400" i="1"/>
              <a:t>Between-Group SS </a:t>
            </a:r>
            <a:r>
              <a:rPr lang="en-US" altLang="en-US" sz="2400"/>
              <a:t>(due to Factor 1 – e.g., Treatment) and a </a:t>
            </a:r>
            <a:r>
              <a:rPr lang="en-US" altLang="en-US" sz="2400" i="1"/>
              <a:t>Within-Group SS </a:t>
            </a:r>
            <a:r>
              <a:rPr lang="en-US" altLang="en-US" sz="2400"/>
              <a:t>(what’s left over, called the </a:t>
            </a:r>
            <a:r>
              <a:rPr lang="en-US" altLang="en-US" sz="2400" i="1"/>
              <a:t>error</a:t>
            </a:r>
            <a:r>
              <a:rPr lang="en-US" altLang="en-US" sz="2400"/>
              <a:t> or </a:t>
            </a:r>
            <a:r>
              <a:rPr lang="en-US" altLang="en-US" sz="2400" i="1"/>
              <a:t>residual, </a:t>
            </a:r>
            <a:r>
              <a:rPr lang="en-US" altLang="en-US" sz="2400"/>
              <a:t>once the variability due to Factor 1 is accounted for).</a:t>
            </a:r>
          </a:p>
          <a:p>
            <a:pPr>
              <a:buClr>
                <a:srgbClr val="FF0000"/>
              </a:buClr>
              <a:buFont typeface="Georgia" panose="02040502050405020303" pitchFamily="18" charset="0"/>
              <a:buNone/>
            </a:pPr>
            <a:r>
              <a:rPr lang="en-US" altLang="en-US" sz="2400"/>
              <a:t>                                </a:t>
            </a:r>
            <a:r>
              <a:rPr lang="en-US" altLang="en-US" sz="2400" b="1"/>
              <a:t>SS</a:t>
            </a:r>
            <a:r>
              <a:rPr lang="en-US" altLang="en-US" sz="2400" b="1" baseline="-25000"/>
              <a:t>T </a:t>
            </a:r>
            <a:r>
              <a:rPr lang="en-US" altLang="en-US" sz="2400" b="1"/>
              <a:t>= SS</a:t>
            </a:r>
            <a:r>
              <a:rPr lang="en-US" altLang="en-US" sz="2400" b="1" baseline="-25000"/>
              <a:t>TREATMENT</a:t>
            </a:r>
            <a:r>
              <a:rPr lang="en-US" altLang="en-US" sz="2400" b="1"/>
              <a:t> + SS</a:t>
            </a:r>
            <a:r>
              <a:rPr lang="en-US" altLang="en-US" sz="2400" b="1" baseline="-25000"/>
              <a:t>WITHIN</a:t>
            </a:r>
            <a:endParaRPr lang="en-US" altLang="en-US" sz="2400" b="1"/>
          </a:p>
          <a:p>
            <a:pPr>
              <a:buClr>
                <a:srgbClr val="FF0000"/>
              </a:buClr>
            </a:pPr>
            <a:r>
              <a:rPr lang="en-US" altLang="en-US" sz="2400"/>
              <a:t>In two-way ANOVA, we breakdown the </a:t>
            </a:r>
            <a:r>
              <a:rPr lang="en-US" altLang="en-US" sz="2400" i="1"/>
              <a:t>Within-Group SS </a:t>
            </a:r>
            <a:r>
              <a:rPr lang="en-US" altLang="en-US" sz="2400"/>
              <a:t>further into the variability that is due to Factor 2 (e.g., Gender), the Interaction between Factors 1 and 2, and what’s left over within-cell.</a:t>
            </a:r>
          </a:p>
          <a:p>
            <a:pPr>
              <a:buClr>
                <a:srgbClr val="FF0000"/>
              </a:buClr>
              <a:buFont typeface="Georgia" panose="02040502050405020303" pitchFamily="18" charset="0"/>
              <a:buNone/>
            </a:pPr>
            <a:r>
              <a:rPr lang="en-US" altLang="en-US" sz="2400"/>
              <a:t>	   </a:t>
            </a:r>
            <a:r>
              <a:rPr lang="en-US" altLang="en-US" sz="2400" b="1"/>
              <a:t>SS</a:t>
            </a:r>
            <a:r>
              <a:rPr lang="en-US" altLang="en-US" sz="2400" b="1" baseline="-25000"/>
              <a:t>T </a:t>
            </a:r>
            <a:r>
              <a:rPr lang="en-US" altLang="en-US" sz="2400" b="1"/>
              <a:t>= SS</a:t>
            </a:r>
            <a:r>
              <a:rPr lang="en-US" altLang="en-US" sz="2400" b="1" baseline="-25000"/>
              <a:t>TREATMENT</a:t>
            </a:r>
            <a:r>
              <a:rPr lang="en-US" altLang="en-US" sz="2400" b="1"/>
              <a:t> + SS</a:t>
            </a:r>
            <a:r>
              <a:rPr lang="en-US" altLang="en-US" sz="2400" b="1" baseline="-25000"/>
              <a:t>GENDER</a:t>
            </a:r>
            <a:r>
              <a:rPr lang="en-US" altLang="en-US" sz="2400" b="1"/>
              <a:t> + SS</a:t>
            </a:r>
            <a:r>
              <a:rPr lang="en-US" altLang="en-US" sz="2400" b="1" baseline="-25000"/>
              <a:t>INTERACTION</a:t>
            </a:r>
            <a:r>
              <a:rPr lang="en-US" altLang="en-US" sz="2400" b="1"/>
              <a:t> + SS</a:t>
            </a:r>
            <a:r>
              <a:rPr lang="en-US" altLang="en-US" sz="2400" b="1" baseline="-25000"/>
              <a:t>WITHIN-CELL</a:t>
            </a:r>
            <a:r>
              <a:rPr lang="en-US" altLang="en-US" sz="2400" b="1"/>
              <a:t>  </a:t>
            </a:r>
          </a:p>
          <a:p>
            <a:pPr>
              <a:buClr>
                <a:srgbClr val="FF0000"/>
              </a:buClr>
            </a:pPr>
            <a:r>
              <a:rPr lang="en-US" altLang="en-US" sz="2400"/>
              <a:t>The formulas for these SS terms are, respectively, in your text as Eqs. (14.7), (14.4), (14.3), (14.5), &amp; (14.6).</a:t>
            </a:r>
            <a:endParaRPr lang="en-US" altLang="en-US"/>
          </a:p>
        </p:txBody>
      </p:sp>
    </p:spTree>
    <p:extLst>
      <p:ext uri="{BB962C8B-B14F-4D97-AF65-F5344CB8AC3E}">
        <p14:creationId xmlns:p14="http://schemas.microsoft.com/office/powerpoint/2010/main" val="807050487"/>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F92CE2-A0B9-CD4B-83FF-3E454AA71499}"/>
              </a:ext>
            </a:extLst>
          </p:cNvPr>
          <p:cNvSpPr/>
          <p:nvPr/>
        </p:nvSpPr>
        <p:spPr>
          <a:xfrm>
            <a:off x="3429000" y="533401"/>
            <a:ext cx="6019800" cy="461963"/>
          </a:xfrm>
          <a:prstGeom prst="rect">
            <a:avLst/>
          </a:prstGeom>
        </p:spPr>
        <p:txBody>
          <a:bodyPr wrap="square">
            <a:spAutoFit/>
          </a:bodyPr>
          <a:lstStyle/>
          <a:p>
            <a:pPr eaLnBrk="1" hangingPunct="1">
              <a:defRPr/>
            </a:pPr>
            <a:r>
              <a:rPr lang="en-US" sz="2400" dirty="0">
                <a:effectLst>
                  <a:outerShdw blurRad="38100" dist="38100" dir="2700000" algn="tl">
                    <a:srgbClr val="FFFFFF"/>
                  </a:outerShdw>
                </a:effectLst>
                <a:latin typeface="+mj-lt"/>
                <a:cs typeface="Arial" charset="0"/>
              </a:rPr>
              <a:t>Boxplot of expected income at age 30</a:t>
            </a:r>
            <a:endParaRPr lang="en-US" sz="2400" dirty="0">
              <a:latin typeface="+mj-lt"/>
              <a:cs typeface="Arial" charset="0"/>
            </a:endParaRPr>
          </a:p>
        </p:txBody>
      </p:sp>
      <p:pic>
        <p:nvPicPr>
          <p:cNvPr id="53250" name="Picture 3" descr="Macintosh HD:Users:daphnaharel:Dropbox:Research:Statistics Using R Textbook:Statistics Using R 2018:Images to create 300 DPI from:Figure 2.18.pdf">
            <a:extLst>
              <a:ext uri="{FF2B5EF4-FFF2-40B4-BE49-F238E27FC236}">
                <a16:creationId xmlns:a16="http://schemas.microsoft.com/office/drawing/2014/main" id="{F98910FA-B196-FB54-F23F-1088BE1C8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295400"/>
            <a:ext cx="4800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96647"/>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1981200" y="685800"/>
            <a:ext cx="8382000" cy="1219200"/>
          </a:xfrm>
        </p:spPr>
        <p:txBody>
          <a:bodyPr/>
          <a:lstStyle/>
          <a:p>
            <a:pPr algn="ctr" eaLnBrk="1" hangingPunct="1"/>
            <a:r>
              <a:rPr lang="en-US" altLang="en-US" sz="2600" b="1" u="sng">
                <a:solidFill>
                  <a:schemeClr val="tx1"/>
                </a:solidFill>
              </a:rPr>
              <a:t>Example 1:  </a:t>
            </a:r>
            <a:r>
              <a:rPr lang="en-US" altLang="en-US" sz="2600" b="1">
                <a:solidFill>
                  <a:schemeClr val="tx1"/>
                </a:solidFill>
              </a:rPr>
              <a:t>Investigating the relationship between Type of Light and Type of Watering on a Plant’s Biomass</a:t>
            </a:r>
          </a:p>
        </p:txBody>
      </p:sp>
      <p:sp>
        <p:nvSpPr>
          <p:cNvPr id="14339" name="Rectangle 3"/>
          <p:cNvSpPr>
            <a:spLocks noGrp="1" noChangeArrowheads="1"/>
          </p:cNvSpPr>
          <p:nvPr>
            <p:ph idx="4294967295"/>
          </p:nvPr>
        </p:nvSpPr>
        <p:spPr>
          <a:xfrm>
            <a:off x="1981200" y="2286000"/>
            <a:ext cx="8229600" cy="4038600"/>
          </a:xfrm>
        </p:spPr>
        <p:txBody>
          <a:bodyPr/>
          <a:lstStyle/>
          <a:p>
            <a:pPr marL="112713" indent="-3175">
              <a:buClr>
                <a:srgbClr val="FF0000"/>
              </a:buClr>
              <a:buFontTx/>
              <a:buChar char="•"/>
              <a:defRPr/>
            </a:pPr>
            <a:r>
              <a:rPr lang="en-US" altLang="en-US" sz="2400" dirty="0"/>
              <a:t>A plant biologist randomly assigns seedlings to one of four conditions: sunlight and drip watering, artificial light and drip watering, sunlight and hand watering, artificial light and hand watering.  She measures the biomass of each plant after three weeks.  </a:t>
            </a:r>
          </a:p>
          <a:p>
            <a:pPr marL="109538" indent="0">
              <a:buClr>
                <a:srgbClr val="FF0000"/>
              </a:buClr>
              <a:buFont typeface="Georgia" panose="02040502050405020303" pitchFamily="18" charset="0"/>
              <a:buNone/>
              <a:defRPr/>
            </a:pPr>
            <a:endParaRPr lang="en-US" altLang="en-US" sz="2400" dirty="0"/>
          </a:p>
          <a:p>
            <a:pPr marL="112713" indent="-3175">
              <a:buClr>
                <a:srgbClr val="FF0000"/>
              </a:buClr>
              <a:buFontTx/>
              <a:buChar char="•"/>
              <a:defRPr/>
            </a:pPr>
            <a:r>
              <a:rPr lang="en-US" altLang="en-US" sz="2400" dirty="0"/>
              <a:t>How would two-way ANOVA be used to determine whether there are differences in biomass, on average, depending on the conditions under which the plant is raised?</a:t>
            </a:r>
          </a:p>
        </p:txBody>
      </p:sp>
    </p:spTree>
    <p:extLst>
      <p:ext uri="{BB962C8B-B14F-4D97-AF65-F5344CB8AC3E}">
        <p14:creationId xmlns:p14="http://schemas.microsoft.com/office/powerpoint/2010/main" val="382630762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fade">
                                      <p:cBhvr>
                                        <p:cTn id="12"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4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981200" y="533400"/>
            <a:ext cx="8229600" cy="1143000"/>
          </a:xfrm>
        </p:spPr>
        <p:txBody>
          <a:bodyPr/>
          <a:lstStyle/>
          <a:p>
            <a:pPr algn="ctr" eaLnBrk="1" hangingPunct="1"/>
            <a:r>
              <a:rPr lang="en-US" altLang="en-US" sz="2600" u="sng">
                <a:solidFill>
                  <a:schemeClr val="tx1"/>
                </a:solidFill>
              </a:rPr>
              <a:t>Example 1:  </a:t>
            </a:r>
            <a:r>
              <a:rPr lang="en-US" altLang="en-US" sz="2600">
                <a:solidFill>
                  <a:schemeClr val="tx1"/>
                </a:solidFill>
              </a:rPr>
              <a:t>Investigating the relationship between Type of Light and Type of Watering on a Plant’s Biomass</a:t>
            </a:r>
            <a:endParaRPr lang="en-US" altLang="en-US" sz="2500">
              <a:solidFill>
                <a:schemeClr val="tx1"/>
              </a:solidFill>
            </a:endParaRPr>
          </a:p>
        </p:txBody>
      </p:sp>
      <p:sp>
        <p:nvSpPr>
          <p:cNvPr id="14339" name="Rectangle 3"/>
          <p:cNvSpPr>
            <a:spLocks noGrp="1" noChangeArrowheads="1"/>
          </p:cNvSpPr>
          <p:nvPr>
            <p:ph idx="4294967295"/>
          </p:nvPr>
        </p:nvSpPr>
        <p:spPr>
          <a:xfrm>
            <a:off x="1981200" y="1828800"/>
            <a:ext cx="8229600" cy="4648200"/>
          </a:xfrm>
        </p:spPr>
        <p:txBody>
          <a:bodyPr/>
          <a:lstStyle/>
          <a:p>
            <a:pPr marL="112713" indent="-3175">
              <a:buFont typeface="Georgia" panose="02040502050405020303" pitchFamily="18" charset="0"/>
              <a:buNone/>
            </a:pPr>
            <a:r>
              <a:rPr lang="en-US" altLang="en-US"/>
              <a:t>In this example, the two types of treatment (Type of Light &amp; Type of Watering) can each be described in terms of two levels as follows:  </a:t>
            </a:r>
          </a:p>
          <a:p>
            <a:pPr marL="112713" indent="-3175">
              <a:buFont typeface="Georgia" panose="02040502050405020303" pitchFamily="18" charset="0"/>
              <a:buNone/>
            </a:pPr>
            <a:r>
              <a:rPr lang="en-US" altLang="en-US" i="1"/>
              <a:t>IV’s:</a:t>
            </a:r>
            <a:r>
              <a:rPr lang="en-US" altLang="en-US"/>
              <a:t> Watering (drip, hand); Light (sun, artificial)</a:t>
            </a:r>
          </a:p>
          <a:p>
            <a:pPr marL="112713" indent="-3175">
              <a:buFont typeface="Georgia" panose="02040502050405020303" pitchFamily="18" charset="0"/>
              <a:buNone/>
            </a:pPr>
            <a:r>
              <a:rPr lang="en-US" altLang="en-US" i="1"/>
              <a:t>DV :</a:t>
            </a:r>
            <a:r>
              <a:rPr lang="en-US" altLang="en-US"/>
              <a:t> Plant’s Biomass</a:t>
            </a:r>
          </a:p>
          <a:p>
            <a:pPr marL="112713" indent="-3175">
              <a:buFont typeface="Georgia" panose="02040502050405020303" pitchFamily="18" charset="0"/>
              <a:buNone/>
            </a:pPr>
            <a:r>
              <a:rPr lang="en-US" altLang="en-US"/>
              <a:t>And may be organized as a 2x2 two-way design:</a:t>
            </a:r>
          </a:p>
          <a:p>
            <a:pPr marL="112713" indent="-3175">
              <a:buFont typeface="Georgia" panose="02040502050405020303" pitchFamily="18" charset="0"/>
              <a:buNone/>
            </a:pPr>
            <a:r>
              <a:rPr lang="en-US" altLang="en-US"/>
              <a:t>                                          	     </a:t>
            </a:r>
            <a:r>
              <a:rPr lang="en-US" altLang="en-US" sz="1800">
                <a:latin typeface="Arial Unicode MS" panose="020B0604020202020204" pitchFamily="34" charset="-128"/>
              </a:rPr>
              <a:t>Watering</a:t>
            </a:r>
          </a:p>
        </p:txBody>
      </p:sp>
      <p:graphicFrame>
        <p:nvGraphicFramePr>
          <p:cNvPr id="4" name="Table 3"/>
          <p:cNvGraphicFramePr>
            <a:graphicFrameLocks noGrp="1"/>
          </p:cNvGraphicFramePr>
          <p:nvPr/>
        </p:nvGraphicFramePr>
        <p:xfrm>
          <a:off x="4495800" y="5105400"/>
          <a:ext cx="3124200" cy="1112838"/>
        </p:xfrm>
        <a:graphic>
          <a:graphicData uri="http://schemas.openxmlformats.org/drawingml/2006/table">
            <a:tbl>
              <a:tblPr/>
              <a:tblGrid>
                <a:gridCol w="11430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tblGrid>
              <a:tr h="371475">
                <a:tc>
                  <a:txBody>
                    <a:bodyPr/>
                    <a:lstStyle>
                      <a:lvl1pPr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742950" indent="-285750"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11430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16002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2057400" indent="-2286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EAEAEA"/>
                        </a:solidFill>
                        <a:effectLst/>
                        <a:latin typeface="Cambria" panose="02040503050406030204"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742950" indent="-285750"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11430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16002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2057400" indent="-2286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EAEAEA"/>
                          </a:solidFill>
                          <a:effectLst/>
                          <a:latin typeface="Cambria" panose="02040503050406030204" pitchFamily="18" charset="0"/>
                        </a:rPr>
                        <a:t>Drip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742950" indent="-285750"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11430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16002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2057400" indent="-2286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EAEAEA"/>
                          </a:solidFill>
                          <a:effectLst/>
                          <a:latin typeface="Cambria" panose="02040503050406030204" pitchFamily="18" charset="0"/>
                        </a:rPr>
                        <a:t>Hand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lvl1pPr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742950" indent="-285750"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11430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16002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2057400" indent="-2286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Sun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tc>
                  <a:txBody>
                    <a:bodyPr/>
                    <a:lstStyle>
                      <a:lvl1pPr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742950" indent="-285750"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11430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16002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2057400" indent="-2286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panose="02040503050406030204"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tc>
                  <a:txBody>
                    <a:bodyPr/>
                    <a:lstStyle>
                      <a:lvl1pPr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742950" indent="-285750"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11430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16002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2057400" indent="-2286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panose="02040503050406030204"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E8CB"/>
                    </a:solidFill>
                  </a:tcPr>
                </a:tc>
                <a:extLst>
                  <a:ext uri="{0D108BD9-81ED-4DB2-BD59-A6C34878D82A}">
                    <a16:rowId xmlns:a16="http://schemas.microsoft.com/office/drawing/2014/main" val="10001"/>
                  </a:ext>
                </a:extLst>
              </a:tr>
              <a:tr h="371475">
                <a:tc>
                  <a:txBody>
                    <a:bodyPr/>
                    <a:lstStyle>
                      <a:lvl1pPr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742950" indent="-285750"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11430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16002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2057400" indent="-2286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mbria" panose="02040503050406030204" pitchFamily="18" charset="0"/>
                        </a:rPr>
                        <a:t>Artificial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4E7"/>
                    </a:solidFill>
                  </a:tcPr>
                </a:tc>
                <a:tc>
                  <a:txBody>
                    <a:bodyPr/>
                    <a:lstStyle>
                      <a:lvl1pPr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742950" indent="-285750"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11430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16002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2057400" indent="-2286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panose="02040503050406030204"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4E7"/>
                    </a:solidFill>
                  </a:tcPr>
                </a:tc>
                <a:tc>
                  <a:txBody>
                    <a:bodyPr/>
                    <a:lstStyle>
                      <a:lvl1pPr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742950" indent="-285750"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11430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1600200" indent="-228600"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2057400" indent="-2286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mbria" panose="02040503050406030204"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4E7"/>
                    </a:solidFill>
                  </a:tcPr>
                </a:tc>
                <a:extLst>
                  <a:ext uri="{0D108BD9-81ED-4DB2-BD59-A6C34878D82A}">
                    <a16:rowId xmlns:a16="http://schemas.microsoft.com/office/drawing/2014/main" val="10002"/>
                  </a:ext>
                </a:extLst>
              </a:tr>
            </a:tbl>
          </a:graphicData>
        </a:graphic>
      </p:graphicFrame>
      <p:sp>
        <p:nvSpPr>
          <p:cNvPr id="38934" name="Rectangle 23"/>
          <p:cNvSpPr>
            <a:spLocks noChangeArrowheads="1"/>
          </p:cNvSpPr>
          <p:nvPr/>
        </p:nvSpPr>
        <p:spPr bwMode="auto">
          <a:xfrm>
            <a:off x="3429001" y="5791201"/>
            <a:ext cx="760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Light</a:t>
            </a:r>
          </a:p>
        </p:txBody>
      </p:sp>
    </p:spTree>
    <p:extLst>
      <p:ext uri="{BB962C8B-B14F-4D97-AF65-F5344CB8AC3E}">
        <p14:creationId xmlns:p14="http://schemas.microsoft.com/office/powerpoint/2010/main" val="427123351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500"/>
                                        <p:tgtEl>
                                          <p:spTgt spid="1433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animEffect transition="in" filter="fade">
                                      <p:cBhvr>
                                        <p:cTn id="15" dur="500"/>
                                        <p:tgtEl>
                                          <p:spTgt spid="1433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339">
                                            <p:txEl>
                                              <p:pRg st="3" end="3"/>
                                            </p:txEl>
                                          </p:spTgt>
                                        </p:tgtEl>
                                        <p:attrNameLst>
                                          <p:attrName>style.visibility</p:attrName>
                                        </p:attrNameLst>
                                      </p:cBhvr>
                                      <p:to>
                                        <p:strVal val="visible"/>
                                      </p:to>
                                    </p:set>
                                    <p:animEffect transition="in" filter="fade">
                                      <p:cBhvr>
                                        <p:cTn id="18" dur="500"/>
                                        <p:tgtEl>
                                          <p:spTgt spid="1433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339">
                                            <p:txEl>
                                              <p:pRg st="4" end="4"/>
                                            </p:txEl>
                                          </p:spTgt>
                                        </p:tgtEl>
                                        <p:attrNameLst>
                                          <p:attrName>style.visibility</p:attrName>
                                        </p:attrNameLst>
                                      </p:cBhvr>
                                      <p:to>
                                        <p:strVal val="visible"/>
                                      </p:to>
                                    </p:set>
                                    <p:animEffect transition="in" filter="fade">
                                      <p:cBhvr>
                                        <p:cTn id="21" dur="500"/>
                                        <p:tgtEl>
                                          <p:spTgt spid="14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4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609600"/>
            <a:ext cx="8534400" cy="762000"/>
          </a:xfrm>
        </p:spPr>
        <p:txBody>
          <a:bodyPr>
            <a:normAutofit fontScale="90000"/>
          </a:bodyPr>
          <a:lstStyle/>
          <a:p>
            <a:pPr algn="ctr" eaLnBrk="1" hangingPunct="1">
              <a:defRPr/>
            </a:pPr>
            <a:r>
              <a:rPr lang="en-US" altLang="en-US" sz="2600" b="1" u="sng" dirty="0">
                <a:solidFill>
                  <a:schemeClr val="tx1"/>
                </a:solidFill>
              </a:rPr>
              <a:t>Example 1:  </a:t>
            </a:r>
            <a:r>
              <a:rPr lang="en-US" altLang="en-US" sz="2600" b="1" dirty="0">
                <a:solidFill>
                  <a:schemeClr val="tx1"/>
                </a:solidFill>
              </a:rPr>
              <a:t>Investigating the relationship between Treatment and Sex for  Manual Dexterity</a:t>
            </a:r>
            <a:endParaRPr lang="en-US" altLang="en-US" sz="2500" b="1" dirty="0">
              <a:solidFill>
                <a:schemeClr val="tx1"/>
              </a:solidFill>
            </a:endParaRPr>
          </a:p>
        </p:txBody>
      </p:sp>
      <p:sp>
        <p:nvSpPr>
          <p:cNvPr id="14339" name="Rectangle 3"/>
          <p:cNvSpPr>
            <a:spLocks noGrp="1" noChangeArrowheads="1"/>
          </p:cNvSpPr>
          <p:nvPr>
            <p:ph idx="4294967295"/>
          </p:nvPr>
        </p:nvSpPr>
        <p:spPr>
          <a:xfrm>
            <a:off x="1981200" y="1447800"/>
            <a:ext cx="8229600" cy="5029200"/>
          </a:xfrm>
        </p:spPr>
        <p:txBody>
          <a:bodyPr/>
          <a:lstStyle/>
          <a:p>
            <a:pPr marL="112713" indent="-3175">
              <a:buFont typeface="Georgia" panose="02040502050405020303" pitchFamily="18" charset="0"/>
              <a:buNone/>
            </a:pPr>
            <a:r>
              <a:rPr lang="en-US" altLang="en-US" sz="2400" dirty="0"/>
              <a:t>Questions addressed by this two-way ANOVA:</a:t>
            </a:r>
          </a:p>
          <a:p>
            <a:pPr marL="112713" indent="-3175">
              <a:buFont typeface="Georgia" panose="02040502050405020303" pitchFamily="18" charset="0"/>
              <a:buAutoNum type="arabicParenBoth"/>
            </a:pPr>
            <a:r>
              <a:rPr lang="en-US" altLang="en-US" sz="2400" dirty="0"/>
              <a:t>Is there a difference in manual dexterity, on average, resulting from treatment type?  </a:t>
            </a:r>
            <a:r>
              <a:rPr lang="en-US" altLang="en-US" sz="2400" dirty="0">
                <a:solidFill>
                  <a:srgbClr val="FF0000"/>
                </a:solidFill>
              </a:rPr>
              <a:t>(I.e., Is there a main effect of treatment on manual dexterity)</a:t>
            </a:r>
          </a:p>
          <a:p>
            <a:pPr marL="112713" indent="-3175">
              <a:buFont typeface="Georgia" panose="02040502050405020303" pitchFamily="18" charset="0"/>
              <a:buNone/>
            </a:pPr>
            <a:r>
              <a:rPr lang="en-US" altLang="en-US" sz="2400" dirty="0"/>
              <a:t>(2) Is there a difference in manual dexterity, on average, resulting from sex? </a:t>
            </a:r>
            <a:r>
              <a:rPr lang="en-US" altLang="en-US" sz="2400" dirty="0">
                <a:solidFill>
                  <a:srgbClr val="FF0000"/>
                </a:solidFill>
              </a:rPr>
              <a:t>(I.e., Is there a main effect of sex on a manual dexterity)</a:t>
            </a:r>
          </a:p>
          <a:p>
            <a:pPr marL="112713" indent="-3175">
              <a:buFont typeface="Georgia" panose="02040502050405020303" pitchFamily="18" charset="0"/>
              <a:buNone/>
            </a:pPr>
            <a:r>
              <a:rPr lang="en-US" altLang="en-US" sz="2400" dirty="0"/>
              <a:t>(3) Does the average difference in a manual dexterity resulting from the treatment type vary by sex? </a:t>
            </a:r>
            <a:r>
              <a:rPr lang="en-US" altLang="en-US" sz="2400" dirty="0">
                <a:solidFill>
                  <a:srgbClr val="FF0000"/>
                </a:solidFill>
              </a:rPr>
              <a:t>(I.e., Is there an interaction between sex and treatment on manual dexterity)</a:t>
            </a:r>
          </a:p>
        </p:txBody>
      </p:sp>
    </p:spTree>
    <p:extLst>
      <p:ext uri="{BB962C8B-B14F-4D97-AF65-F5344CB8AC3E}">
        <p14:creationId xmlns:p14="http://schemas.microsoft.com/office/powerpoint/2010/main" val="427581521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39">
                                            <p:txEl>
                                              <p:pRg st="1" end="1"/>
                                            </p:txEl>
                                          </p:spTgt>
                                        </p:tgtEl>
                                        <p:attrNameLst>
                                          <p:attrName>style.visibility</p:attrName>
                                        </p:attrNameLst>
                                      </p:cBhvr>
                                      <p:to>
                                        <p:strVal val="visible"/>
                                      </p:to>
                                    </p:set>
                                    <p:animEffect transition="in" filter="fade">
                                      <p:cBhvr>
                                        <p:cTn id="10" dur="500"/>
                                        <p:tgtEl>
                                          <p:spTgt spid="1433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animEffect transition="in" filter="fade">
                                      <p:cBhvr>
                                        <p:cTn id="13" dur="500"/>
                                        <p:tgtEl>
                                          <p:spTgt spid="1433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339">
                                            <p:txEl>
                                              <p:pRg st="3" end="3"/>
                                            </p:txEl>
                                          </p:spTgt>
                                        </p:tgtEl>
                                        <p:attrNameLst>
                                          <p:attrName>style.visibility</p:attrName>
                                        </p:attrNameLst>
                                      </p:cBhvr>
                                      <p:to>
                                        <p:strVal val="visible"/>
                                      </p:to>
                                    </p:set>
                                    <p:animEffect transition="in" filter="fade">
                                      <p:cBhvr>
                                        <p:cTn id="16"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4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1981200" y="685800"/>
            <a:ext cx="8534400" cy="1066800"/>
          </a:xfrm>
        </p:spPr>
        <p:txBody>
          <a:bodyPr/>
          <a:lstStyle/>
          <a:p>
            <a:pPr eaLnBrk="1" hangingPunct="1"/>
            <a:r>
              <a:rPr lang="en-US" altLang="en-US" sz="2000" b="1" u="sng" dirty="0">
                <a:solidFill>
                  <a:schemeClr val="tx1"/>
                </a:solidFill>
              </a:rPr>
              <a:t>Example 1:  </a:t>
            </a:r>
            <a:r>
              <a:rPr lang="en-US" altLang="en-US" sz="2000" b="1" dirty="0">
                <a:solidFill>
                  <a:schemeClr val="tx1"/>
                </a:solidFill>
              </a:rPr>
              <a:t>Investigating the relationship between Treatment and Sex for  Manual Dexterity</a:t>
            </a:r>
          </a:p>
        </p:txBody>
      </p:sp>
      <p:sp>
        <p:nvSpPr>
          <p:cNvPr id="43011" name="Rectangle 3"/>
          <p:cNvSpPr>
            <a:spLocks noGrp="1" noChangeArrowheads="1"/>
          </p:cNvSpPr>
          <p:nvPr>
            <p:ph idx="4294967295"/>
          </p:nvPr>
        </p:nvSpPr>
        <p:spPr>
          <a:xfrm>
            <a:off x="1981200" y="1828800"/>
            <a:ext cx="8229600" cy="4745038"/>
          </a:xfrm>
        </p:spPr>
        <p:txBody>
          <a:bodyPr/>
          <a:lstStyle/>
          <a:p>
            <a:pPr>
              <a:buClr>
                <a:srgbClr val="FF0000"/>
              </a:buClr>
            </a:pPr>
            <a:r>
              <a:rPr lang="en-US" altLang="en-US" sz="2400" dirty="0"/>
              <a:t>Source: The </a:t>
            </a:r>
            <a:r>
              <a:rPr lang="en-US" altLang="en-US" sz="2400" dirty="0" err="1"/>
              <a:t>ManDext</a:t>
            </a:r>
            <a:r>
              <a:rPr lang="en-US" altLang="en-US" sz="2400" dirty="0"/>
              <a:t> dataset in the sur package in R  </a:t>
            </a:r>
          </a:p>
          <a:p>
            <a:pPr>
              <a:buClr>
                <a:srgbClr val="FF0000"/>
              </a:buClr>
            </a:pPr>
            <a:r>
              <a:rPr lang="en-US" altLang="en-US" sz="2400" dirty="0"/>
              <a:t>The independent variables are Sex and Treatment.</a:t>
            </a:r>
          </a:p>
          <a:p>
            <a:pPr>
              <a:buClr>
                <a:srgbClr val="FF0000"/>
              </a:buClr>
            </a:pPr>
            <a:r>
              <a:rPr lang="en-US" altLang="en-US" sz="2400" dirty="0"/>
              <a:t>The dependent variable is Manual Dexterity. </a:t>
            </a:r>
          </a:p>
          <a:p>
            <a:pPr>
              <a:buClr>
                <a:srgbClr val="FF0000"/>
              </a:buClr>
            </a:pPr>
            <a:endParaRPr lang="en-US" altLang="en-US" sz="2400" dirty="0"/>
          </a:p>
          <a:p>
            <a:pPr>
              <a:buClr>
                <a:srgbClr val="FF0000"/>
              </a:buClr>
            </a:pPr>
            <a:endParaRPr lang="en-US" altLang="en-US" sz="2400" dirty="0"/>
          </a:p>
          <a:p>
            <a:pPr>
              <a:buClr>
                <a:srgbClr val="FF0000"/>
              </a:buClr>
            </a:pPr>
            <a:endParaRPr lang="en-US" altLang="en-US" sz="2400" dirty="0"/>
          </a:p>
          <a:p>
            <a:pPr>
              <a:buClr>
                <a:srgbClr val="FF0000"/>
              </a:buClr>
            </a:pPr>
            <a:endParaRPr lang="en-US" altLang="en-US" sz="2400" dirty="0"/>
          </a:p>
          <a:p>
            <a:pPr>
              <a:buClr>
                <a:srgbClr val="FF0000"/>
              </a:buClr>
            </a:pPr>
            <a:endParaRPr lang="en-US" altLang="en-US" sz="2400" dirty="0"/>
          </a:p>
          <a:p>
            <a:pPr>
              <a:buClr>
                <a:srgbClr val="FF0000"/>
              </a:buClr>
            </a:pPr>
            <a:endParaRPr lang="en-US" altLang="en-US" sz="2400" dirty="0"/>
          </a:p>
          <a:p>
            <a:pPr>
              <a:buClr>
                <a:srgbClr val="FF0000"/>
              </a:buClr>
            </a:pPr>
            <a:r>
              <a:rPr lang="en-US" altLang="en-US" sz="2400" dirty="0"/>
              <a:t>There is no main effect due to Sex. There is a main effect due to Treatment, and there is an interaction between Treatment and Sex.</a:t>
            </a:r>
          </a:p>
          <a:p>
            <a:pPr>
              <a:buClr>
                <a:srgbClr val="FF0000"/>
              </a:buClr>
            </a:pPr>
            <a:endParaRPr lang="en-US" altLang="en-US" sz="2400" dirty="0"/>
          </a:p>
          <a:p>
            <a:endParaRPr lang="en-US" altLang="en-US" dirty="0"/>
          </a:p>
        </p:txBody>
      </p:sp>
      <p:pic>
        <p:nvPicPr>
          <p:cNvPr id="3" name="Picture 2">
            <a:extLst>
              <a:ext uri="{FF2B5EF4-FFF2-40B4-BE49-F238E27FC236}">
                <a16:creationId xmlns:a16="http://schemas.microsoft.com/office/drawing/2014/main" id="{C899B01B-F7BB-5E4B-B92F-C8EFADE72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084" y="3352801"/>
            <a:ext cx="9144000" cy="2025181"/>
          </a:xfrm>
          <a:prstGeom prst="rect">
            <a:avLst/>
          </a:prstGeom>
        </p:spPr>
      </p:pic>
    </p:spTree>
    <p:extLst>
      <p:ext uri="{BB962C8B-B14F-4D97-AF65-F5344CB8AC3E}">
        <p14:creationId xmlns:p14="http://schemas.microsoft.com/office/powerpoint/2010/main" val="3009698038"/>
      </p:ext>
    </p:extLst>
  </p:cSld>
  <p:clrMapOvr>
    <a:masterClrMapping/>
  </p:clrMapOvr>
  <p:transition>
    <p:fade thruBlk="1"/>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81200" y="838200"/>
            <a:ext cx="8229600" cy="990600"/>
          </a:xfrm>
        </p:spPr>
        <p:txBody>
          <a:bodyPr>
            <a:noAutofit/>
          </a:bodyPr>
          <a:lstStyle/>
          <a:p>
            <a:pPr algn="ctr" eaLnBrk="1" hangingPunct="1">
              <a:defRPr/>
            </a:pPr>
            <a:r>
              <a:rPr lang="en-US" sz="3600" b="1" dirty="0">
                <a:solidFill>
                  <a:schemeClr val="tx1"/>
                </a:solidFill>
              </a:rPr>
              <a:t>Two Way ANOVA: Underlying Population Distribution Assumptions</a:t>
            </a:r>
          </a:p>
        </p:txBody>
      </p:sp>
      <p:sp>
        <p:nvSpPr>
          <p:cNvPr id="65539" name="Rectangle 3"/>
          <p:cNvSpPr>
            <a:spLocks noGrp="1" noChangeArrowheads="1"/>
          </p:cNvSpPr>
          <p:nvPr>
            <p:ph idx="4294967295"/>
          </p:nvPr>
        </p:nvSpPr>
        <p:spPr>
          <a:xfrm>
            <a:off x="1524000" y="2209800"/>
            <a:ext cx="9144000" cy="4364038"/>
          </a:xfrm>
        </p:spPr>
        <p:txBody>
          <a:bodyPr/>
          <a:lstStyle/>
          <a:p>
            <a:pPr>
              <a:buClr>
                <a:srgbClr val="FF0000"/>
              </a:buClr>
              <a:buFontTx/>
              <a:buChar char="•"/>
              <a:defRPr/>
            </a:pPr>
            <a:r>
              <a:rPr lang="en-US" altLang="en-US" dirty="0"/>
              <a:t>As with the one-way ANOVA, the population distribution assumptions for the two-way ANOVA are:</a:t>
            </a:r>
          </a:p>
          <a:p>
            <a:pPr lvl="1">
              <a:buClr>
                <a:srgbClr val="FF0000"/>
              </a:buClr>
              <a:buFont typeface="Georgia" panose="02040502050405020303" pitchFamily="18" charset="0"/>
              <a:buNone/>
              <a:defRPr/>
            </a:pPr>
            <a:endParaRPr lang="en-US" altLang="en-US" dirty="0">
              <a:solidFill>
                <a:schemeClr val="tx1"/>
              </a:solidFill>
            </a:endParaRPr>
          </a:p>
          <a:p>
            <a:pPr lvl="1">
              <a:buClr>
                <a:srgbClr val="FF0000"/>
              </a:buClr>
              <a:buFontTx/>
              <a:buChar char="•"/>
              <a:defRPr/>
            </a:pPr>
            <a:r>
              <a:rPr lang="en-US" altLang="en-US" i="1" dirty="0">
                <a:solidFill>
                  <a:schemeClr val="tx1"/>
                </a:solidFill>
              </a:rPr>
              <a:t>Normality</a:t>
            </a:r>
            <a:r>
              <a:rPr lang="en-US" altLang="en-US" dirty="0">
                <a:solidFill>
                  <a:schemeClr val="tx1"/>
                </a:solidFill>
              </a:rPr>
              <a:t> – the within-cell samples of scores come from populations that are normally distributed</a:t>
            </a:r>
          </a:p>
          <a:p>
            <a:pPr marL="411162" lvl="1" indent="0">
              <a:buClr>
                <a:srgbClr val="FF0000"/>
              </a:buClr>
              <a:buFont typeface="Georgia" panose="02040502050405020303" pitchFamily="18" charset="0"/>
              <a:buNone/>
              <a:defRPr/>
            </a:pPr>
            <a:endParaRPr lang="en-US" altLang="en-US" dirty="0">
              <a:solidFill>
                <a:schemeClr val="tx1"/>
              </a:solidFill>
            </a:endParaRPr>
          </a:p>
          <a:p>
            <a:pPr lvl="1">
              <a:buClr>
                <a:srgbClr val="FF0000"/>
              </a:buClr>
              <a:buFontTx/>
              <a:buChar char="•"/>
              <a:defRPr/>
            </a:pPr>
            <a:r>
              <a:rPr lang="en-US" altLang="en-US" i="1" dirty="0">
                <a:solidFill>
                  <a:schemeClr val="tx1"/>
                </a:solidFill>
              </a:rPr>
              <a:t>Homogeneity of variance</a:t>
            </a:r>
            <a:r>
              <a:rPr lang="en-US" altLang="en-US" i="1" dirty="0"/>
              <a:t> </a:t>
            </a:r>
            <a:r>
              <a:rPr lang="en-US" altLang="en-US" dirty="0">
                <a:solidFill>
                  <a:schemeClr val="tx1"/>
                </a:solidFill>
              </a:rPr>
              <a:t>– the within-cell samples of scores come from populations that have equal variances.</a:t>
            </a:r>
            <a:r>
              <a:rPr lang="en-US" altLang="en-US" dirty="0"/>
              <a:t>  </a:t>
            </a:r>
          </a:p>
        </p:txBody>
      </p:sp>
    </p:spTree>
    <p:extLst>
      <p:ext uri="{BB962C8B-B14F-4D97-AF65-F5344CB8AC3E}">
        <p14:creationId xmlns:p14="http://schemas.microsoft.com/office/powerpoint/2010/main" val="2378175746"/>
      </p:ext>
    </p:extLst>
  </p:cSld>
  <p:clrMapOvr>
    <a:masterClrMapping/>
  </p:clrMapOvr>
  <p:transition>
    <p:fade thruBlk="1"/>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81200" y="685800"/>
            <a:ext cx="8534400" cy="838200"/>
          </a:xfrm>
        </p:spPr>
        <p:txBody>
          <a:bodyPr>
            <a:noAutofit/>
          </a:bodyPr>
          <a:lstStyle/>
          <a:p>
            <a:pPr algn="ctr" eaLnBrk="1" hangingPunct="1">
              <a:defRPr/>
            </a:pPr>
            <a:r>
              <a:rPr lang="en-US" sz="3600" b="1" dirty="0">
                <a:solidFill>
                  <a:schemeClr val="tx1"/>
                </a:solidFill>
              </a:rPr>
              <a:t>Two Way ANOVA: The Normality Assumption</a:t>
            </a:r>
          </a:p>
        </p:txBody>
      </p:sp>
      <p:sp>
        <p:nvSpPr>
          <p:cNvPr id="63491" name="Rectangle 3"/>
          <p:cNvSpPr>
            <a:spLocks noGrp="1" noChangeArrowheads="1"/>
          </p:cNvSpPr>
          <p:nvPr>
            <p:ph idx="4294967295"/>
          </p:nvPr>
        </p:nvSpPr>
        <p:spPr>
          <a:xfrm>
            <a:off x="1981200" y="1524000"/>
            <a:ext cx="8229600" cy="5049838"/>
          </a:xfrm>
        </p:spPr>
        <p:txBody>
          <a:bodyPr/>
          <a:lstStyle/>
          <a:p>
            <a:pPr lvl="1">
              <a:buClr>
                <a:srgbClr val="FF0000"/>
              </a:buClr>
              <a:buFontTx/>
              <a:buNone/>
            </a:pPr>
            <a:r>
              <a:rPr lang="en-US" altLang="en-US" sz="2400">
                <a:solidFill>
                  <a:schemeClr val="tx1"/>
                </a:solidFill>
              </a:rPr>
              <a:t>If the cell sizes are large (30 or more scores per cell), the results of the ANOVA are robust to violations of the normality assumption.</a:t>
            </a:r>
          </a:p>
          <a:p>
            <a:pPr lvl="1">
              <a:buClr>
                <a:srgbClr val="FF0000"/>
              </a:buClr>
              <a:buFontTx/>
              <a:buNone/>
            </a:pPr>
            <a:endParaRPr lang="en-US" altLang="en-US" sz="2400">
              <a:solidFill>
                <a:schemeClr val="tx1"/>
              </a:solidFill>
            </a:endParaRPr>
          </a:p>
          <a:p>
            <a:pPr lvl="1">
              <a:buClr>
                <a:srgbClr val="FF0000"/>
              </a:buClr>
              <a:buFontTx/>
              <a:buNone/>
            </a:pPr>
            <a:r>
              <a:rPr lang="en-US" altLang="en-US" sz="2400">
                <a:solidFill>
                  <a:schemeClr val="tx1"/>
                </a:solidFill>
              </a:rPr>
              <a:t>If the cell sizes are small (fewer than 30 scores in at least one cell), we need to assess whether the normality assumption is tenable.  We do so by calculating the skewness ratio for all the cells.  If it is less than 2 in magnitude for every cell, we say that normality is tenable.  If it is greater than 2 in magnitude for any cell, normality is not tenable and we should apply a non-linear normalizing transformation to the dependent variable. </a:t>
            </a:r>
            <a:r>
              <a:rPr lang="en-US" altLang="en-US"/>
              <a:t>   </a:t>
            </a:r>
          </a:p>
        </p:txBody>
      </p:sp>
    </p:spTree>
    <p:extLst>
      <p:ext uri="{BB962C8B-B14F-4D97-AF65-F5344CB8AC3E}">
        <p14:creationId xmlns:p14="http://schemas.microsoft.com/office/powerpoint/2010/main" val="3615968671"/>
      </p:ext>
    </p:extLst>
  </p:cSld>
  <p:clrMapOvr>
    <a:masterClrMapping/>
  </p:clrMapOvr>
  <p:transition>
    <p:fade thruBlk="1"/>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1752600" y="838200"/>
            <a:ext cx="8763000" cy="685800"/>
          </a:xfrm>
        </p:spPr>
        <p:txBody>
          <a:bodyPr/>
          <a:lstStyle/>
          <a:p>
            <a:pPr eaLnBrk="1" hangingPunct="1"/>
            <a:r>
              <a:rPr lang="en-US" altLang="en-US" sz="2800">
                <a:solidFill>
                  <a:schemeClr val="tx1"/>
                </a:solidFill>
              </a:rPr>
              <a:t>Two Way ANOVA: Testing the Normality Assumption</a:t>
            </a:r>
          </a:p>
        </p:txBody>
      </p:sp>
      <p:sp>
        <p:nvSpPr>
          <p:cNvPr id="69635" name="Rectangle 3"/>
          <p:cNvSpPr>
            <a:spLocks noGrp="1" noChangeArrowheads="1"/>
          </p:cNvSpPr>
          <p:nvPr>
            <p:ph idx="4294967295"/>
          </p:nvPr>
        </p:nvSpPr>
        <p:spPr>
          <a:xfrm>
            <a:off x="1981200" y="1828800"/>
            <a:ext cx="8229600" cy="4745038"/>
          </a:xfrm>
        </p:spPr>
        <p:txBody>
          <a:bodyPr/>
          <a:lstStyle/>
          <a:p>
            <a:pPr marL="463550" lvl="1" indent="-236538">
              <a:buClr>
                <a:srgbClr val="FF0000"/>
              </a:buClr>
              <a:buFontTx/>
              <a:buChar char="•"/>
              <a:defRPr/>
            </a:pPr>
            <a:r>
              <a:rPr lang="en-US" altLang="en-US" sz="2400" dirty="0">
                <a:solidFill>
                  <a:schemeClr val="tx1"/>
                </a:solidFill>
              </a:rPr>
              <a:t>In this example, the cell sizes are small (</a:t>
            </a:r>
            <a:r>
              <a:rPr lang="en-US" altLang="en-US" sz="2400" i="1" dirty="0">
                <a:solidFill>
                  <a:schemeClr val="tx1"/>
                </a:solidFill>
              </a:rPr>
              <a:t>n</a:t>
            </a:r>
            <a:r>
              <a:rPr lang="en-US" altLang="en-US" sz="2400" dirty="0">
                <a:solidFill>
                  <a:schemeClr val="tx1"/>
                </a:solidFill>
              </a:rPr>
              <a:t> = 5) so we check the tenability of the normality assumption.</a:t>
            </a:r>
          </a:p>
          <a:p>
            <a:pPr marL="463550" lvl="1" indent="-236538">
              <a:buClr>
                <a:srgbClr val="FF0000"/>
              </a:buClr>
              <a:buFontTx/>
              <a:buChar char="•"/>
              <a:defRPr/>
            </a:pPr>
            <a:r>
              <a:rPr lang="en-US" altLang="en-US" sz="2400" dirty="0">
                <a:solidFill>
                  <a:schemeClr val="tx1"/>
                </a:solidFill>
              </a:rPr>
              <a:t>We find the skewness and skewness ratio for each of the 3X4 or 12 cells.</a:t>
            </a:r>
          </a:p>
          <a:p>
            <a:pPr marL="463550" lvl="1" indent="-236538">
              <a:buClr>
                <a:srgbClr val="FF0000"/>
              </a:buClr>
              <a:buFontTx/>
              <a:buChar char="•"/>
              <a:defRPr/>
            </a:pPr>
            <a:r>
              <a:rPr lang="en-US" altLang="en-US" sz="2400" dirty="0">
                <a:solidFill>
                  <a:schemeClr val="tx1"/>
                </a:solidFill>
              </a:rPr>
              <a:t>As an example, we can find:</a:t>
            </a:r>
          </a:p>
        </p:txBody>
      </p:sp>
      <p:pic>
        <p:nvPicPr>
          <p:cNvPr id="3" name="Picture 2">
            <a:extLst>
              <a:ext uri="{FF2B5EF4-FFF2-40B4-BE49-F238E27FC236}">
                <a16:creationId xmlns:a16="http://schemas.microsoft.com/office/drawing/2014/main" id="{A1FA1D20-A2CB-B54B-88BF-98ACE968D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886201"/>
            <a:ext cx="9144000" cy="1730229"/>
          </a:xfrm>
          <a:prstGeom prst="rect">
            <a:avLst/>
          </a:prstGeom>
        </p:spPr>
      </p:pic>
    </p:spTree>
    <p:extLst>
      <p:ext uri="{BB962C8B-B14F-4D97-AF65-F5344CB8AC3E}">
        <p14:creationId xmlns:p14="http://schemas.microsoft.com/office/powerpoint/2010/main" val="404237499"/>
      </p:ext>
    </p:extLst>
  </p:cSld>
  <p:clrMapOvr>
    <a:masterClrMapping/>
  </p:clrMapOvr>
  <p:transition>
    <p:fade thruBlk="1"/>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1676400" y="685800"/>
            <a:ext cx="8915400" cy="914400"/>
          </a:xfrm>
        </p:spPr>
        <p:txBody>
          <a:bodyPr/>
          <a:lstStyle/>
          <a:p>
            <a:pPr algn="ctr" eaLnBrk="1" hangingPunct="1"/>
            <a:r>
              <a:rPr lang="en-US" altLang="en-US" sz="2800" b="1">
                <a:solidFill>
                  <a:schemeClr val="tx1"/>
                </a:solidFill>
              </a:rPr>
              <a:t>Two Way ANOVA: Homogeneity of Variance Assumption</a:t>
            </a:r>
          </a:p>
        </p:txBody>
      </p:sp>
      <p:sp>
        <p:nvSpPr>
          <p:cNvPr id="69635" name="Rectangle 3"/>
          <p:cNvSpPr>
            <a:spLocks noGrp="1" noChangeArrowheads="1"/>
          </p:cNvSpPr>
          <p:nvPr>
            <p:ph idx="4294967295"/>
          </p:nvPr>
        </p:nvSpPr>
        <p:spPr>
          <a:xfrm>
            <a:off x="1981200" y="1828800"/>
            <a:ext cx="8229600" cy="4745038"/>
          </a:xfrm>
        </p:spPr>
        <p:txBody>
          <a:bodyPr/>
          <a:lstStyle/>
          <a:p>
            <a:pPr>
              <a:buClr>
                <a:srgbClr val="FF0000"/>
              </a:buClr>
              <a:buFontTx/>
              <a:buChar char="•"/>
            </a:pPr>
            <a:r>
              <a:rPr lang="en-US" altLang="en-US"/>
              <a:t>Tested via Levene’s through the ANOVA procedure.</a:t>
            </a:r>
          </a:p>
          <a:p>
            <a:pPr>
              <a:buClr>
                <a:srgbClr val="FF0000"/>
              </a:buClr>
              <a:buFontTx/>
              <a:buChar char="•"/>
            </a:pPr>
            <a:r>
              <a:rPr lang="en-US" altLang="en-US"/>
              <a:t>In this case, Levene’s test is based on testing “the null hypothesis that the error variance of the dependent variable is equal across groups.”</a:t>
            </a:r>
          </a:p>
          <a:p>
            <a:pPr>
              <a:buClr>
                <a:srgbClr val="FF0000"/>
              </a:buClr>
              <a:buFontTx/>
              <a:buChar char="•"/>
            </a:pPr>
            <a:r>
              <a:rPr lang="en-US" altLang="en-US"/>
              <a:t>Because the residual scores contain all the information of the original scores minus the row, column, and interaction effects, tests on the error variance of the dependent variable are equivalent to tests on the original score variance of the dependent variable. </a:t>
            </a:r>
          </a:p>
        </p:txBody>
      </p:sp>
    </p:spTree>
    <p:extLst>
      <p:ext uri="{BB962C8B-B14F-4D97-AF65-F5344CB8AC3E}">
        <p14:creationId xmlns:p14="http://schemas.microsoft.com/office/powerpoint/2010/main" val="4208594473"/>
      </p:ext>
    </p:extLst>
  </p:cSld>
  <p:clrMapOvr>
    <a:masterClrMapping/>
  </p:clrMapOvr>
  <p:transition>
    <p:fade thruBlk="1"/>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828800" y="762000"/>
            <a:ext cx="8534400" cy="990600"/>
          </a:xfrm>
        </p:spPr>
        <p:txBody>
          <a:bodyPr>
            <a:normAutofit/>
          </a:bodyPr>
          <a:lstStyle/>
          <a:p>
            <a:pPr algn="ctr" eaLnBrk="1" hangingPunct="1">
              <a:defRPr/>
            </a:pPr>
            <a:r>
              <a:rPr lang="en-US" altLang="en-US" sz="3200" b="1" dirty="0">
                <a:solidFill>
                  <a:schemeClr val="tx1"/>
                </a:solidFill>
              </a:rPr>
              <a:t>Homogeneity of Variance Assumption</a:t>
            </a:r>
          </a:p>
        </p:txBody>
      </p:sp>
      <p:pic>
        <p:nvPicPr>
          <p:cNvPr id="3" name="Content Placeholder 2">
            <a:extLst>
              <a:ext uri="{FF2B5EF4-FFF2-40B4-BE49-F238E27FC236}">
                <a16:creationId xmlns:a16="http://schemas.microsoft.com/office/drawing/2014/main" id="{C13BA80C-8B00-AE42-B4D0-FD561072AFAA}"/>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81200" y="3394371"/>
            <a:ext cx="8229600" cy="1385296"/>
          </a:xfrm>
        </p:spPr>
      </p:pic>
    </p:spTree>
    <p:extLst>
      <p:ext uri="{BB962C8B-B14F-4D97-AF65-F5344CB8AC3E}">
        <p14:creationId xmlns:p14="http://schemas.microsoft.com/office/powerpoint/2010/main" val="2813005932"/>
      </p:ext>
    </p:extLst>
  </p:cSld>
  <p:clrMapOvr>
    <a:masterClrMapping/>
  </p:clrMapOvr>
  <p:transition>
    <p:fade thruBlk="1"/>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1981200" y="838200"/>
            <a:ext cx="8229600" cy="762000"/>
          </a:xfrm>
        </p:spPr>
        <p:txBody>
          <a:bodyPr/>
          <a:lstStyle/>
          <a:p>
            <a:pPr algn="ctr" eaLnBrk="1" hangingPunct="1"/>
            <a:r>
              <a:rPr lang="en-US" altLang="en-US" sz="3200">
                <a:solidFill>
                  <a:schemeClr val="tx1"/>
                </a:solidFill>
              </a:rPr>
              <a:t>Two Way ANOVA: Additional Assumptions</a:t>
            </a:r>
          </a:p>
        </p:txBody>
      </p:sp>
      <p:sp>
        <p:nvSpPr>
          <p:cNvPr id="73731" name="Rectangle 3"/>
          <p:cNvSpPr>
            <a:spLocks noGrp="1" noChangeArrowheads="1"/>
          </p:cNvSpPr>
          <p:nvPr>
            <p:ph idx="4294967295"/>
          </p:nvPr>
        </p:nvSpPr>
        <p:spPr>
          <a:xfrm>
            <a:off x="1981200" y="1828800"/>
            <a:ext cx="8229600" cy="4745038"/>
          </a:xfrm>
        </p:spPr>
        <p:txBody>
          <a:bodyPr/>
          <a:lstStyle/>
          <a:p>
            <a:pPr marL="576263" lvl="1" indent="-206375">
              <a:buClr>
                <a:srgbClr val="FF0000"/>
              </a:buClr>
              <a:buFontTx/>
              <a:buChar char="•"/>
            </a:pPr>
            <a:r>
              <a:rPr lang="en-US" altLang="en-US" sz="2300">
                <a:solidFill>
                  <a:schemeClr val="tx1"/>
                </a:solidFill>
              </a:rPr>
              <a:t>As in the one-way ANOVA model, the two-way ANOVA model is based on the assumption that the scores are independent. Scores are independent if, for example, each score is from a separate individual who has been randomly assigned to one of the treatment conditions of the design. </a:t>
            </a:r>
          </a:p>
          <a:p>
            <a:pPr marL="576263" lvl="1" indent="-206375">
              <a:buClr>
                <a:srgbClr val="FF0000"/>
              </a:buClr>
              <a:buFontTx/>
              <a:buChar char="•"/>
            </a:pPr>
            <a:r>
              <a:rPr lang="en-US" altLang="en-US" sz="2300">
                <a:solidFill>
                  <a:schemeClr val="tx1"/>
                </a:solidFill>
              </a:rPr>
              <a:t>In the one-way ANOVA, no restriction was placed on the relative sizes of the samples that comprised each level of the factor studied. The model, as described, allowed for either equal or unequal cell sizes. The model presented in this chapter for two-way ANOVA is based on the assumption that the number of subjects in each cell is equal or proportional; this is to ensure that the design is </a:t>
            </a:r>
            <a:r>
              <a:rPr lang="en-US" altLang="en-US" sz="2300" i="1">
                <a:solidFill>
                  <a:schemeClr val="tx1"/>
                </a:solidFill>
              </a:rPr>
              <a:t>balanced</a:t>
            </a:r>
            <a:r>
              <a:rPr lang="en-US" altLang="en-US" sz="2300">
                <a:solidFill>
                  <a:schemeClr val="tx1"/>
                </a:solidFill>
              </a:rPr>
              <a:t> (or </a:t>
            </a:r>
            <a:r>
              <a:rPr lang="en-US" altLang="en-US" sz="2300" i="1">
                <a:solidFill>
                  <a:schemeClr val="tx1"/>
                </a:solidFill>
              </a:rPr>
              <a:t>orthogonal</a:t>
            </a:r>
            <a:r>
              <a:rPr lang="en-US" altLang="en-US" sz="2300">
                <a:solidFill>
                  <a:schemeClr val="tx1"/>
                </a:solidFill>
              </a:rPr>
              <a:t>).</a:t>
            </a:r>
            <a:r>
              <a:rPr lang="en-US" altLang="en-US" sz="2200"/>
              <a:t> </a:t>
            </a:r>
          </a:p>
        </p:txBody>
      </p:sp>
    </p:spTree>
    <p:extLst>
      <p:ext uri="{BB962C8B-B14F-4D97-AF65-F5344CB8AC3E}">
        <p14:creationId xmlns:p14="http://schemas.microsoft.com/office/powerpoint/2010/main" val="2185347"/>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C85D00AC-3D05-5B41-8340-B2C824BDF4AB}"/>
              </a:ext>
            </a:extLst>
          </p:cNvPr>
          <p:cNvSpPr>
            <a:spLocks noGrp="1" noChangeArrowheads="1"/>
          </p:cNvSpPr>
          <p:nvPr>
            <p:ph type="title"/>
          </p:nvPr>
        </p:nvSpPr>
        <p:spPr>
          <a:xfrm>
            <a:off x="1981200" y="1143000"/>
            <a:ext cx="8229600" cy="1066800"/>
          </a:xfrm>
          <a:ln>
            <a:solidFill>
              <a:schemeClr val="tx1"/>
            </a:solidFill>
            <a:headEnd/>
            <a:tailEnd/>
          </a:ln>
        </p:spPr>
        <p:txBody>
          <a:bodyPr>
            <a:normAutofit fontScale="90000"/>
          </a:bodyPr>
          <a:lstStyle/>
          <a:p>
            <a:pPr algn="l" fontAlgn="auto">
              <a:spcAft>
                <a:spcPts val="0"/>
              </a:spcAft>
              <a:defRPr/>
            </a:pPr>
            <a:r>
              <a:rPr lang="en-US" altLang="en-US" sz="2400" dirty="0">
                <a:solidFill>
                  <a:schemeClr val="tx1"/>
                </a:solidFill>
                <a:latin typeface="Arial Rounded MT Bold" panose="020F0704030504030204" pitchFamily="34" charset="77"/>
              </a:rPr>
              <a:t>We use the following command to obtain these side by side boxplots</a:t>
            </a:r>
            <a:br>
              <a:rPr lang="en-US" altLang="en-US" sz="2400" dirty="0">
                <a:solidFill>
                  <a:schemeClr val="tx1"/>
                </a:solidFill>
                <a:latin typeface="Arial Rounded MT Bold" panose="020F0704030504030204" pitchFamily="34" charset="77"/>
              </a:rPr>
            </a:br>
            <a:r>
              <a:rPr lang="en-US" b="1" dirty="0"/>
              <a:t>boxplot(nelss$slfcn12~nels$gender)</a:t>
            </a:r>
            <a:endParaRPr lang="en-US" altLang="en-US" sz="2400" dirty="0">
              <a:solidFill>
                <a:schemeClr val="tx1"/>
              </a:solidFill>
              <a:latin typeface="Arial Rounded MT Bold" panose="020F0704030504030204" pitchFamily="34" charset="77"/>
            </a:endParaRPr>
          </a:p>
        </p:txBody>
      </p:sp>
      <p:sp>
        <p:nvSpPr>
          <p:cNvPr id="4" name="Rectangle 3">
            <a:extLst>
              <a:ext uri="{FF2B5EF4-FFF2-40B4-BE49-F238E27FC236}">
                <a16:creationId xmlns:a16="http://schemas.microsoft.com/office/drawing/2014/main" id="{6BEB3052-71CC-5148-87CF-D322E7633B05}"/>
              </a:ext>
            </a:extLst>
          </p:cNvPr>
          <p:cNvSpPr/>
          <p:nvPr/>
        </p:nvSpPr>
        <p:spPr>
          <a:xfrm>
            <a:off x="1752600" y="609600"/>
            <a:ext cx="8458200" cy="369888"/>
          </a:xfrm>
          <a:prstGeom prst="rect">
            <a:avLst/>
          </a:prstGeom>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b="1" dirty="0">
                <a:effectLst>
                  <a:outerShdw blurRad="38100" dist="38100" dir="2700000" algn="tl">
                    <a:srgbClr val="FFFFFF"/>
                  </a:outerShdw>
                </a:effectLst>
              </a:rPr>
              <a:t>Boxplot of self-concept in twelfth grade for the NELS by sex</a:t>
            </a:r>
            <a:endParaRPr lang="en-US" altLang="en-US" b="1" dirty="0"/>
          </a:p>
        </p:txBody>
      </p:sp>
      <p:pic>
        <p:nvPicPr>
          <p:cNvPr id="55299" name="Content Placeholder 4">
            <a:extLst>
              <a:ext uri="{FF2B5EF4-FFF2-40B4-BE49-F238E27FC236}">
                <a16:creationId xmlns:a16="http://schemas.microsoft.com/office/drawing/2014/main" id="{2BA054BD-DF67-A811-2238-90C0F7E50CF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94238" y="2470151"/>
            <a:ext cx="3459162" cy="3819525"/>
          </a:xfrm>
        </p:spPr>
      </p:pic>
    </p:spTree>
    <p:extLst>
      <p:ext uri="{BB962C8B-B14F-4D97-AF65-F5344CB8AC3E}">
        <p14:creationId xmlns:p14="http://schemas.microsoft.com/office/powerpoint/2010/main" val="3516951843"/>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1676400" y="914400"/>
            <a:ext cx="8763000" cy="762000"/>
          </a:xfrm>
        </p:spPr>
        <p:txBody>
          <a:bodyPr/>
          <a:lstStyle/>
          <a:p>
            <a:pPr eaLnBrk="1" hangingPunct="1"/>
            <a:r>
              <a:rPr lang="en-US" altLang="en-US" sz="2800">
                <a:solidFill>
                  <a:schemeClr val="tx1"/>
                </a:solidFill>
              </a:rPr>
              <a:t>Testing the three hypotheses in the two-way ANOVA: </a:t>
            </a:r>
            <a:br>
              <a:rPr lang="en-US" altLang="en-US" sz="2800">
                <a:solidFill>
                  <a:schemeClr val="tx1"/>
                </a:solidFill>
              </a:rPr>
            </a:br>
            <a:r>
              <a:rPr lang="en-US" altLang="en-US" sz="2800">
                <a:solidFill>
                  <a:schemeClr val="tx1"/>
                </a:solidFill>
              </a:rPr>
              <a:t>                                        The F-ratio</a:t>
            </a:r>
          </a:p>
        </p:txBody>
      </p:sp>
      <p:sp>
        <p:nvSpPr>
          <p:cNvPr id="75779" name="Rectangle 3"/>
          <p:cNvSpPr>
            <a:spLocks noGrp="1" noChangeArrowheads="1"/>
          </p:cNvSpPr>
          <p:nvPr>
            <p:ph idx="4294967295"/>
          </p:nvPr>
        </p:nvSpPr>
        <p:spPr>
          <a:xfrm>
            <a:off x="1981200" y="1828800"/>
            <a:ext cx="8229600" cy="4745038"/>
          </a:xfrm>
        </p:spPr>
        <p:txBody>
          <a:bodyPr/>
          <a:lstStyle/>
          <a:p>
            <a:pPr>
              <a:buClr>
                <a:srgbClr val="FF0000"/>
              </a:buClr>
              <a:buFontTx/>
              <a:buChar char="•"/>
            </a:pPr>
            <a:r>
              <a:rPr lang="en-US" altLang="en-US" sz="2400"/>
              <a:t>R = number of levels of one of the independent variables.  </a:t>
            </a:r>
          </a:p>
          <a:p>
            <a:pPr>
              <a:buClr>
                <a:srgbClr val="FF0000"/>
              </a:buClr>
              <a:buFontTx/>
              <a:buChar char="•"/>
            </a:pPr>
            <a:r>
              <a:rPr lang="en-US" altLang="en-US" sz="2400"/>
              <a:t>C = number of levels of the other independent variable.</a:t>
            </a:r>
          </a:p>
          <a:p>
            <a:pPr>
              <a:buFont typeface="Georgia" panose="02040502050405020303" pitchFamily="18" charset="0"/>
              <a:buNone/>
            </a:pPr>
            <a:endParaRPr lang="en-US" altLang="en-US" sz="2400"/>
          </a:p>
        </p:txBody>
      </p:sp>
      <p:pic>
        <p:nvPicPr>
          <p:cNvPr id="757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3581401"/>
            <a:ext cx="7848600"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149705"/>
      </p:ext>
    </p:extLst>
  </p:cSld>
  <p:clrMapOvr>
    <a:masterClrMapping/>
  </p:clrMapOvr>
  <p:transition>
    <p:fade thruBlk="1"/>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1981200" y="838200"/>
            <a:ext cx="8229600" cy="838200"/>
          </a:xfrm>
        </p:spPr>
        <p:txBody>
          <a:bodyPr/>
          <a:lstStyle/>
          <a:p>
            <a:pPr algn="ctr" eaLnBrk="1" hangingPunct="1"/>
            <a:r>
              <a:rPr lang="en-US" altLang="en-US" sz="3600">
                <a:solidFill>
                  <a:schemeClr val="tx1"/>
                </a:solidFill>
              </a:rPr>
              <a:t>Effect Size in Two-Way ANOVA</a:t>
            </a:r>
          </a:p>
        </p:txBody>
      </p:sp>
      <p:sp>
        <p:nvSpPr>
          <p:cNvPr id="79875" name="Rectangle 3"/>
          <p:cNvSpPr>
            <a:spLocks noGrp="1" noChangeArrowheads="1"/>
          </p:cNvSpPr>
          <p:nvPr>
            <p:ph idx="4294967295"/>
          </p:nvPr>
        </p:nvSpPr>
        <p:spPr>
          <a:xfrm>
            <a:off x="1981200" y="1828800"/>
            <a:ext cx="8229600" cy="4745038"/>
          </a:xfrm>
        </p:spPr>
        <p:txBody>
          <a:bodyPr/>
          <a:lstStyle/>
          <a:p>
            <a:r>
              <a:rPr lang="en-US" altLang="en-US"/>
              <a:t>We calculate a measure of effect size for each of the statistically significant effects. </a:t>
            </a:r>
          </a:p>
          <a:p>
            <a:r>
              <a:rPr lang="en-US" altLang="en-US"/>
              <a:t>One option is to calculate the proportion of variance explained by the effect, much as we did for one-way ANOVA </a:t>
            </a:r>
          </a:p>
        </p:txBody>
      </p:sp>
      <p:graphicFrame>
        <p:nvGraphicFramePr>
          <p:cNvPr id="79876" name="Object 4"/>
          <p:cNvGraphicFramePr>
            <a:graphicFrameLocks noChangeAspect="1"/>
          </p:cNvGraphicFramePr>
          <p:nvPr/>
        </p:nvGraphicFramePr>
        <p:xfrm>
          <a:off x="4953000" y="4572001"/>
          <a:ext cx="1536700" cy="892175"/>
        </p:xfrm>
        <a:graphic>
          <a:graphicData uri="http://schemas.openxmlformats.org/presentationml/2006/ole">
            <mc:AlternateContent xmlns:mc="http://schemas.openxmlformats.org/markup-compatibility/2006">
              <mc:Choice xmlns:v="urn:schemas-microsoft-com:vml" Requires="v">
                <p:oleObj name="Equation" r:id="rId3" imgW="787400" imgH="457200" progId="Equation.3">
                  <p:embed/>
                </p:oleObj>
              </mc:Choice>
              <mc:Fallback>
                <p:oleObj name="Equation" r:id="rId3" imgW="787400" imgH="457200" progId="Equation.3">
                  <p:embed/>
                  <p:pic>
                    <p:nvPicPr>
                      <p:cNvPr id="7987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572001"/>
                        <a:ext cx="15367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77748305"/>
      </p:ext>
    </p:extLst>
  </p:cSld>
  <p:clrMapOvr>
    <a:masterClrMapping/>
  </p:clrMapOvr>
  <p:transition>
    <p:fade thruBlk="1"/>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1981200" y="838200"/>
            <a:ext cx="8229600" cy="838200"/>
          </a:xfrm>
        </p:spPr>
        <p:txBody>
          <a:bodyPr/>
          <a:lstStyle/>
          <a:p>
            <a:pPr algn="ctr" eaLnBrk="1" hangingPunct="1"/>
            <a:r>
              <a:rPr lang="en-US" altLang="en-US" sz="3600">
                <a:solidFill>
                  <a:schemeClr val="tx1"/>
                </a:solidFill>
              </a:rPr>
              <a:t>Effect Size in Two-Way ANOVA</a:t>
            </a:r>
          </a:p>
        </p:txBody>
      </p:sp>
      <p:sp>
        <p:nvSpPr>
          <p:cNvPr id="81923" name="Rectangle 3"/>
          <p:cNvSpPr>
            <a:spLocks noGrp="1" noChangeArrowheads="1"/>
          </p:cNvSpPr>
          <p:nvPr>
            <p:ph idx="4294967295"/>
          </p:nvPr>
        </p:nvSpPr>
        <p:spPr>
          <a:xfrm>
            <a:off x="1981200" y="1828800"/>
            <a:ext cx="8229600" cy="4745038"/>
          </a:xfrm>
        </p:spPr>
        <p:txBody>
          <a:bodyPr/>
          <a:lstStyle/>
          <a:p>
            <a:pPr>
              <a:buFont typeface="Georgia" panose="02040502050405020303" pitchFamily="18" charset="0"/>
              <a:buNone/>
            </a:pPr>
            <a:r>
              <a:rPr lang="en-US" altLang="en-US"/>
              <a:t>Another option is called </a:t>
            </a:r>
            <a:r>
              <a:rPr lang="en-US" altLang="en-US" i="1"/>
              <a:t>partial eta squared</a:t>
            </a:r>
            <a:r>
              <a:rPr lang="en-US" altLang="en-US"/>
              <a:t>.</a:t>
            </a:r>
          </a:p>
          <a:p>
            <a:pPr>
              <a:buFont typeface="Georgia" panose="02040502050405020303" pitchFamily="18" charset="0"/>
              <a:buNone/>
            </a:pPr>
            <a:r>
              <a:rPr lang="en-US" altLang="en-US"/>
              <a:t>It is based on controlling for or partialing out the other effects in the design. </a:t>
            </a:r>
          </a:p>
          <a:p>
            <a:pPr>
              <a:buFont typeface="Georgia" panose="02040502050405020303" pitchFamily="18" charset="0"/>
              <a:buNone/>
            </a:pPr>
            <a:r>
              <a:rPr lang="en-US" altLang="en-US"/>
              <a:t>The values of partial eta squared are reported in the SPSS output and may be calculated as </a:t>
            </a:r>
          </a:p>
          <a:p>
            <a:pPr>
              <a:buFont typeface="Georgia" panose="02040502050405020303" pitchFamily="18" charset="0"/>
              <a:buNone/>
            </a:pPr>
            <a:endParaRPr lang="en-US" altLang="en-US"/>
          </a:p>
          <a:p>
            <a:pPr>
              <a:buFont typeface="Georgia" panose="02040502050405020303" pitchFamily="18" charset="0"/>
              <a:buNone/>
            </a:pPr>
            <a:endParaRPr lang="en-US" altLang="en-US"/>
          </a:p>
          <a:p>
            <a:pPr>
              <a:buFont typeface="Georgia" panose="02040502050405020303" pitchFamily="18" charset="0"/>
              <a:buNone/>
            </a:pPr>
            <a:r>
              <a:rPr lang="en-US" altLang="en-US"/>
              <a:t>In general, for any given effect, </a:t>
            </a:r>
            <a:r>
              <a:rPr lang="en-US" altLang="en-US" i="1">
                <a:sym typeface="Symbol" panose="05050102010706020507" pitchFamily="18" charset="2"/>
              </a:rPr>
              <a:t></a:t>
            </a:r>
            <a:r>
              <a:rPr lang="en-US" altLang="en-US" i="1" baseline="30000"/>
              <a:t>2</a:t>
            </a:r>
            <a:r>
              <a:rPr lang="en-US" altLang="en-US"/>
              <a:t> is larger than the corresponding </a:t>
            </a:r>
            <a:r>
              <a:rPr lang="en-US" altLang="en-US" i="1"/>
              <a:t>R</a:t>
            </a:r>
            <a:r>
              <a:rPr lang="en-US" altLang="en-US" i="1" baseline="30000"/>
              <a:t>2</a:t>
            </a:r>
            <a:r>
              <a:rPr lang="en-US" altLang="en-US"/>
              <a:t> for that effect. </a:t>
            </a:r>
          </a:p>
        </p:txBody>
      </p:sp>
      <p:graphicFrame>
        <p:nvGraphicFramePr>
          <p:cNvPr id="81924" name="Object 5"/>
          <p:cNvGraphicFramePr>
            <a:graphicFrameLocks noChangeAspect="1"/>
          </p:cNvGraphicFramePr>
          <p:nvPr/>
        </p:nvGraphicFramePr>
        <p:xfrm>
          <a:off x="4495800" y="4191001"/>
          <a:ext cx="2362200" cy="855663"/>
        </p:xfrm>
        <a:graphic>
          <a:graphicData uri="http://schemas.openxmlformats.org/presentationml/2006/ole">
            <mc:AlternateContent xmlns:mc="http://schemas.openxmlformats.org/markup-compatibility/2006">
              <mc:Choice xmlns:v="urn:schemas-microsoft-com:vml" Requires="v">
                <p:oleObj name="Equation" r:id="rId3" imgW="1295400" imgH="469900" progId="Equation.3">
                  <p:embed/>
                </p:oleObj>
              </mc:Choice>
              <mc:Fallback>
                <p:oleObj name="Equation" r:id="rId3" imgW="1295400" imgH="469900" progId="Equation.3">
                  <p:embed/>
                  <p:pic>
                    <p:nvPicPr>
                      <p:cNvPr id="8192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191001"/>
                        <a:ext cx="23622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61519124"/>
      </p:ext>
    </p:extLst>
  </p:cSld>
  <p:clrMapOvr>
    <a:masterClrMapping/>
  </p:clrMapOvr>
  <p:transition>
    <p:fade thruBlk="1"/>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normAutofit fontScale="90000"/>
          </a:bodyPr>
          <a:lstStyle/>
          <a:p>
            <a:pPr algn="ctr" eaLnBrk="1" hangingPunct="1">
              <a:defRPr/>
            </a:pPr>
            <a:br>
              <a:rPr lang="en-US" sz="2800" dirty="0">
                <a:solidFill>
                  <a:schemeClr val="tx1"/>
                </a:solidFill>
                <a:latin typeface="Times New Roman" pitchFamily="18" charset="0"/>
                <a:cs typeface="Times New Roman" pitchFamily="18" charset="0"/>
              </a:rPr>
            </a:br>
            <a:r>
              <a:rPr lang="en-US" sz="3200" dirty="0">
                <a:solidFill>
                  <a:schemeClr val="tx1"/>
                </a:solidFill>
                <a:latin typeface="Times New Roman" pitchFamily="18" charset="0"/>
                <a:cs typeface="Times New Roman" pitchFamily="18" charset="0"/>
              </a:rPr>
              <a:t>Reporting Statistically Significant Effects in a paper using APA Style</a:t>
            </a:r>
            <a:br>
              <a:rPr lang="en-US" sz="3200" dirty="0">
                <a:solidFill>
                  <a:schemeClr val="tx1"/>
                </a:solidFill>
                <a:latin typeface="Times New Roman" pitchFamily="18" charset="0"/>
                <a:cs typeface="Times New Roman" pitchFamily="18" charset="0"/>
              </a:rPr>
            </a:br>
            <a:endParaRPr lang="en-US" sz="3200" dirty="0">
              <a:solidFill>
                <a:schemeClr val="tx1"/>
              </a:solidFill>
              <a:latin typeface="Times New Roman" pitchFamily="18" charset="0"/>
              <a:cs typeface="Times New Roman" pitchFamily="18" charset="0"/>
            </a:endParaRPr>
          </a:p>
        </p:txBody>
      </p:sp>
      <p:sp>
        <p:nvSpPr>
          <p:cNvPr id="86019" name="Rectangle 3"/>
          <p:cNvSpPr>
            <a:spLocks noGrp="1" noChangeArrowheads="1"/>
          </p:cNvSpPr>
          <p:nvPr>
            <p:ph idx="4294967295"/>
          </p:nvPr>
        </p:nvSpPr>
        <p:spPr>
          <a:xfrm>
            <a:off x="1981200" y="2438400"/>
            <a:ext cx="8229600" cy="4135438"/>
          </a:xfrm>
        </p:spPr>
        <p:txBody>
          <a:bodyPr/>
          <a:lstStyle/>
          <a:p>
            <a:pPr eaLnBrk="1" hangingPunct="1">
              <a:spcBef>
                <a:spcPct val="0"/>
              </a:spcBef>
              <a:buClrTx/>
              <a:buFontTx/>
              <a:buNone/>
            </a:pPr>
            <a:r>
              <a:rPr lang="en-US" altLang="en-US" dirty="0"/>
              <a:t>We report the distribution, </a:t>
            </a:r>
            <a:r>
              <a:rPr lang="en-US" altLang="en-US" i="1" dirty="0"/>
              <a:t>F</a:t>
            </a:r>
            <a:r>
              <a:rPr lang="en-US" altLang="en-US" dirty="0"/>
              <a:t>, the degrees of freedom for the effect and error (sometimes called within), the </a:t>
            </a:r>
            <a:r>
              <a:rPr lang="en-US" altLang="en-US" i="1" dirty="0"/>
              <a:t>F</a:t>
            </a:r>
            <a:r>
              <a:rPr lang="en-US" altLang="en-US" dirty="0"/>
              <a:t> value itself, and the corresponding </a:t>
            </a:r>
            <a:r>
              <a:rPr lang="en-US" altLang="en-US" i="1" dirty="0"/>
              <a:t>p</a:t>
            </a:r>
            <a:r>
              <a:rPr lang="en-US" altLang="en-US" dirty="0"/>
              <a:t> value.</a:t>
            </a:r>
          </a:p>
          <a:p>
            <a:pPr eaLnBrk="1" hangingPunct="1">
              <a:spcBef>
                <a:spcPct val="0"/>
              </a:spcBef>
              <a:buClrTx/>
              <a:buFontTx/>
              <a:buNone/>
            </a:pPr>
            <a:endParaRPr lang="en-US" altLang="en-US" dirty="0"/>
          </a:p>
          <a:p>
            <a:pPr eaLnBrk="1" hangingPunct="1">
              <a:spcBef>
                <a:spcPct val="0"/>
              </a:spcBef>
              <a:buClrTx/>
              <a:buFontTx/>
              <a:buNone/>
            </a:pPr>
            <a:r>
              <a:rPr lang="en-US" altLang="en-US" i="1" dirty="0"/>
              <a:t>           F</a:t>
            </a:r>
            <a:r>
              <a:rPr lang="en-US" altLang="en-US" dirty="0"/>
              <a:t>(</a:t>
            </a:r>
            <a:r>
              <a:rPr lang="en-US" altLang="en-US" dirty="0" err="1"/>
              <a:t>df</a:t>
            </a:r>
            <a:r>
              <a:rPr lang="en-US" altLang="en-US" baseline="-25000" dirty="0" err="1"/>
              <a:t>Effect</a:t>
            </a:r>
            <a:r>
              <a:rPr lang="en-US" altLang="en-US" dirty="0"/>
              <a:t> , </a:t>
            </a:r>
            <a:r>
              <a:rPr lang="en-US" altLang="en-US" dirty="0" err="1"/>
              <a:t>df</a:t>
            </a:r>
            <a:r>
              <a:rPr lang="en-US" altLang="en-US" baseline="-25000" dirty="0" err="1"/>
              <a:t>Error</a:t>
            </a:r>
            <a:r>
              <a:rPr lang="en-US" altLang="en-US" dirty="0"/>
              <a:t> ) = xxx, </a:t>
            </a:r>
            <a:r>
              <a:rPr lang="en-US" altLang="en-US" i="1" dirty="0"/>
              <a:t>p</a:t>
            </a:r>
            <a:r>
              <a:rPr lang="en-US" altLang="en-US" dirty="0"/>
              <a:t> = xxx</a:t>
            </a:r>
          </a:p>
          <a:p>
            <a:pPr eaLnBrk="1" hangingPunct="1">
              <a:spcBef>
                <a:spcPct val="0"/>
              </a:spcBef>
              <a:buClrTx/>
              <a:buFontTx/>
              <a:buNone/>
            </a:pPr>
            <a:endParaRPr lang="en-US" altLang="en-US" dirty="0"/>
          </a:p>
          <a:p>
            <a:pPr eaLnBrk="1" hangingPunct="1">
              <a:spcBef>
                <a:spcPct val="0"/>
              </a:spcBef>
              <a:buClrTx/>
              <a:buFontTx/>
              <a:buNone/>
            </a:pPr>
            <a:r>
              <a:rPr lang="en-US" altLang="en-US" dirty="0"/>
              <a:t>In the current example, for the main effect of treatment, we have </a:t>
            </a:r>
            <a:r>
              <a:rPr lang="en-US" altLang="en-US" i="1" dirty="0"/>
              <a:t>F</a:t>
            </a:r>
            <a:r>
              <a:rPr lang="en-US" altLang="en-US" dirty="0"/>
              <a:t>(2, 24) = 86.67, </a:t>
            </a:r>
            <a:r>
              <a:rPr lang="en-US" altLang="en-US" i="1" dirty="0"/>
              <a:t>p</a:t>
            </a:r>
            <a:r>
              <a:rPr lang="en-US" altLang="en-US" dirty="0"/>
              <a:t> &lt; .0001.</a:t>
            </a:r>
          </a:p>
          <a:p>
            <a:pPr eaLnBrk="1" hangingPunct="1">
              <a:spcBef>
                <a:spcPct val="0"/>
              </a:spcBef>
              <a:buClrTx/>
              <a:buFontTx/>
              <a:buNone/>
            </a:pPr>
            <a:endParaRPr lang="en-US" altLang="en-US" dirty="0"/>
          </a:p>
        </p:txBody>
      </p:sp>
    </p:spTree>
    <p:extLst>
      <p:ext uri="{BB962C8B-B14F-4D97-AF65-F5344CB8AC3E}">
        <p14:creationId xmlns:p14="http://schemas.microsoft.com/office/powerpoint/2010/main" val="1817676159"/>
      </p:ext>
    </p:extLst>
  </p:cSld>
  <p:clrMapOvr>
    <a:masterClrMapping/>
  </p:clrMapOvr>
  <p:transition>
    <p:fade thruBlk="1"/>
  </p:transition>
</p:sld>
</file>

<file path=ppt/slides/slide4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1981200" y="838200"/>
            <a:ext cx="8229600" cy="685800"/>
          </a:xfrm>
        </p:spPr>
        <p:txBody>
          <a:bodyPr/>
          <a:lstStyle/>
          <a:p>
            <a:pPr algn="ctr" eaLnBrk="1" hangingPunct="1"/>
            <a:r>
              <a:rPr lang="en-US" altLang="en-US" sz="3200" u="sng">
                <a:solidFill>
                  <a:schemeClr val="tx1"/>
                </a:solidFill>
              </a:rPr>
              <a:t>Example 2: </a:t>
            </a:r>
            <a:r>
              <a:rPr lang="en-US" altLang="en-US" sz="3200" i="1">
                <a:solidFill>
                  <a:schemeClr val="tx1"/>
                </a:solidFill>
              </a:rPr>
              <a:t>Post-Hoc </a:t>
            </a:r>
            <a:r>
              <a:rPr lang="en-US" altLang="en-US" sz="3200">
                <a:solidFill>
                  <a:schemeClr val="tx1"/>
                </a:solidFill>
              </a:rPr>
              <a:t>Testing of Main Effects</a:t>
            </a:r>
          </a:p>
        </p:txBody>
      </p:sp>
      <p:sp>
        <p:nvSpPr>
          <p:cNvPr id="88067" name="Rectangle 3"/>
          <p:cNvSpPr>
            <a:spLocks noGrp="1" noChangeArrowheads="1"/>
          </p:cNvSpPr>
          <p:nvPr>
            <p:ph idx="4294967295"/>
          </p:nvPr>
        </p:nvSpPr>
        <p:spPr>
          <a:xfrm>
            <a:off x="1981200" y="1828800"/>
            <a:ext cx="8229600" cy="4745038"/>
          </a:xfrm>
        </p:spPr>
        <p:txBody>
          <a:bodyPr/>
          <a:lstStyle/>
          <a:p>
            <a:r>
              <a:rPr lang="en-US" altLang="zh-CN">
                <a:ea typeface="宋体" panose="02010600030101010101" pitchFamily="2" charset="-122"/>
              </a:rPr>
              <a:t>Conduct </a:t>
            </a:r>
            <a:r>
              <a:rPr lang="en-US" altLang="zh-CN" i="1">
                <a:ea typeface="宋体" panose="02010600030101010101" pitchFamily="2" charset="-122"/>
              </a:rPr>
              <a:t>post-hoc</a:t>
            </a:r>
            <a:r>
              <a:rPr lang="en-US" altLang="zh-CN">
                <a:ea typeface="宋体" panose="02010600030101010101" pitchFamily="2" charset="-122"/>
              </a:rPr>
              <a:t> tests to determine the nature of the main effects only when the interaction is not statistically significant.</a:t>
            </a:r>
          </a:p>
          <a:p>
            <a:r>
              <a:rPr lang="en-US" altLang="zh-CN">
                <a:ea typeface="宋体" panose="02010600030101010101" pitchFamily="2" charset="-122"/>
              </a:rPr>
              <a:t>If the main effect has only two levels, the sample means should be used to determine the nature of the mean differences.  No </a:t>
            </a:r>
            <a:r>
              <a:rPr lang="en-US" altLang="zh-CN" i="1">
                <a:ea typeface="宋体" panose="02010600030101010101" pitchFamily="2" charset="-122"/>
              </a:rPr>
              <a:t>post-hoc</a:t>
            </a:r>
            <a:r>
              <a:rPr lang="en-US" altLang="zh-CN">
                <a:ea typeface="宋体" panose="02010600030101010101" pitchFamily="2" charset="-122"/>
              </a:rPr>
              <a:t> testing is necessary.</a:t>
            </a:r>
          </a:p>
          <a:p>
            <a:r>
              <a:rPr lang="en-US" altLang="zh-CN">
                <a:ea typeface="宋体" panose="02010600030101010101" pitchFamily="2" charset="-122"/>
              </a:rPr>
              <a:t>If the main effect has more than two levels, use the Tukey </a:t>
            </a:r>
            <a:r>
              <a:rPr lang="en-US" altLang="zh-CN" i="1">
                <a:ea typeface="宋体" panose="02010600030101010101" pitchFamily="2" charset="-122"/>
              </a:rPr>
              <a:t>post-hoc</a:t>
            </a:r>
            <a:r>
              <a:rPr lang="en-US" altLang="zh-CN">
                <a:ea typeface="宋体" panose="02010600030101010101" pitchFamily="2" charset="-122"/>
              </a:rPr>
              <a:t> test.  </a:t>
            </a:r>
          </a:p>
          <a:p>
            <a:endParaRPr lang="en-US" altLang="en-US"/>
          </a:p>
        </p:txBody>
      </p:sp>
    </p:spTree>
    <p:extLst>
      <p:ext uri="{BB962C8B-B14F-4D97-AF65-F5344CB8AC3E}">
        <p14:creationId xmlns:p14="http://schemas.microsoft.com/office/powerpoint/2010/main" val="1487094237"/>
      </p:ext>
    </p:extLst>
  </p:cSld>
  <p:clrMapOvr>
    <a:masterClrMapping/>
  </p:clrMapOvr>
  <p:transition>
    <p:fade thruBlk="1"/>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752600" y="381000"/>
            <a:ext cx="8458200" cy="304800"/>
          </a:xfrm>
        </p:spPr>
        <p:txBody>
          <a:bodyPr/>
          <a:lstStyle/>
          <a:p>
            <a:pPr algn="ctr" eaLnBrk="1" hangingPunct="1"/>
            <a:r>
              <a:rPr lang="en-US" altLang="en-US" sz="2500" b="1" i="1" dirty="0">
                <a:solidFill>
                  <a:schemeClr val="tx1"/>
                </a:solidFill>
              </a:rPr>
              <a:t>Post Hoc </a:t>
            </a:r>
            <a:r>
              <a:rPr lang="en-US" altLang="en-US" sz="2500" b="1" dirty="0">
                <a:solidFill>
                  <a:schemeClr val="tx1"/>
                </a:solidFill>
              </a:rPr>
              <a:t>Testing of Main Effect in Two-Way ANOVA in R</a:t>
            </a:r>
          </a:p>
        </p:txBody>
      </p:sp>
      <p:sp>
        <p:nvSpPr>
          <p:cNvPr id="90115" name="Rectangle 3"/>
          <p:cNvSpPr>
            <a:spLocks noGrp="1" noChangeArrowheads="1"/>
          </p:cNvSpPr>
          <p:nvPr>
            <p:ph idx="4294967295"/>
          </p:nvPr>
        </p:nvSpPr>
        <p:spPr>
          <a:xfrm>
            <a:off x="1600200" y="762000"/>
            <a:ext cx="8915400" cy="6172200"/>
          </a:xfrm>
        </p:spPr>
        <p:txBody>
          <a:bodyPr/>
          <a:lstStyle/>
          <a:p>
            <a:pPr>
              <a:buFont typeface="Georgia" panose="02040502050405020303" pitchFamily="18" charset="0"/>
              <a:buNone/>
            </a:pPr>
            <a:r>
              <a:rPr lang="en-US" altLang="en-US" sz="2400" dirty="0">
                <a:ea typeface="宋体" panose="02010600030101010101" pitchFamily="2" charset="-122"/>
              </a:rPr>
              <a:t>To conduct </a:t>
            </a:r>
            <a:r>
              <a:rPr lang="en-US" altLang="en-US" sz="2400" i="1" dirty="0">
                <a:ea typeface="宋体" panose="02010600030101010101" pitchFamily="2" charset="-122"/>
              </a:rPr>
              <a:t>post hoc </a:t>
            </a:r>
            <a:r>
              <a:rPr lang="en-US" altLang="en-US" sz="2400" dirty="0">
                <a:ea typeface="宋体" panose="02010600030101010101" pitchFamily="2" charset="-122"/>
              </a:rPr>
              <a:t>tests on the significant main effect due to</a:t>
            </a:r>
          </a:p>
          <a:p>
            <a:pPr>
              <a:buFont typeface="Georgia" panose="02040502050405020303" pitchFamily="18" charset="0"/>
              <a:buNone/>
            </a:pPr>
            <a:r>
              <a:rPr lang="en-US" altLang="en-US" sz="2400" dirty="0">
                <a:ea typeface="宋体" panose="02010600030101010101" pitchFamily="2" charset="-122"/>
              </a:rPr>
              <a:t>Treatment, we first load </a:t>
            </a:r>
            <a:r>
              <a:rPr lang="en-US" altLang="en-US" sz="2400" b="1" dirty="0">
                <a:ea typeface="宋体" panose="02010600030101010101" pitchFamily="2" charset="-122"/>
              </a:rPr>
              <a:t>library(</a:t>
            </a:r>
            <a:r>
              <a:rPr lang="en-US" altLang="en-US" sz="2400" b="1" dirty="0" err="1">
                <a:ea typeface="宋体" panose="02010600030101010101" pitchFamily="2" charset="-122"/>
              </a:rPr>
              <a:t>DescTools</a:t>
            </a:r>
            <a:r>
              <a:rPr lang="en-US" altLang="en-US" sz="2400" dirty="0">
                <a:ea typeface="宋体" panose="02010600030101010101" pitchFamily="2" charset="-122"/>
              </a:rPr>
              <a:t>), and then type:</a:t>
            </a:r>
          </a:p>
          <a:p>
            <a:pPr>
              <a:buNone/>
            </a:pPr>
            <a:r>
              <a:rPr lang="en-US" altLang="en-US" sz="2000" b="1" dirty="0" err="1">
                <a:ea typeface="宋体" panose="02010600030101010101" pitchFamily="2" charset="-122"/>
              </a:rPr>
              <a:t>PostHocTest</a:t>
            </a:r>
            <a:r>
              <a:rPr lang="en-US" altLang="en-US" sz="2000" b="1" dirty="0">
                <a:ea typeface="宋体" panose="02010600030101010101" pitchFamily="2" charset="-122"/>
              </a:rPr>
              <a:t>(results, method = "</a:t>
            </a:r>
            <a:r>
              <a:rPr lang="en-US" altLang="en-US" sz="2000" b="1" dirty="0" err="1">
                <a:ea typeface="宋体" panose="02010600030101010101" pitchFamily="2" charset="-122"/>
              </a:rPr>
              <a:t>hsd</a:t>
            </a:r>
            <a:r>
              <a:rPr lang="en-US" altLang="en-US" sz="2000" b="1" dirty="0">
                <a:ea typeface="宋体" panose="02010600030101010101" pitchFamily="2" charset="-122"/>
              </a:rPr>
              <a:t>")</a:t>
            </a:r>
          </a:p>
          <a:p>
            <a:pPr>
              <a:buFont typeface="Georgia" panose="02040502050405020303" pitchFamily="18" charset="0"/>
              <a:buNone/>
            </a:pPr>
            <a:endParaRPr lang="en-US" altLang="en-US" sz="2400" dirty="0">
              <a:ea typeface="宋体" panose="02010600030101010101" pitchFamily="2" charset="-122"/>
            </a:endParaRPr>
          </a:p>
          <a:p>
            <a:pPr>
              <a:buFont typeface="Georgia" panose="02040502050405020303" pitchFamily="18" charset="0"/>
              <a:buNone/>
            </a:pPr>
            <a:endParaRPr lang="en-US" altLang="en-US" sz="2400" dirty="0">
              <a:ea typeface="宋体" panose="02010600030101010101" pitchFamily="2" charset="-122"/>
            </a:endParaRPr>
          </a:p>
        </p:txBody>
      </p:sp>
      <p:pic>
        <p:nvPicPr>
          <p:cNvPr id="3" name="Picture 2">
            <a:extLst>
              <a:ext uri="{FF2B5EF4-FFF2-40B4-BE49-F238E27FC236}">
                <a16:creationId xmlns:a16="http://schemas.microsoft.com/office/drawing/2014/main" id="{542AE439-A8EF-3B43-8EC1-18E06ACC1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691" y="1981201"/>
            <a:ext cx="5540018" cy="4902877"/>
          </a:xfrm>
          <a:prstGeom prst="rect">
            <a:avLst/>
          </a:prstGeom>
        </p:spPr>
      </p:pic>
    </p:spTree>
    <p:extLst>
      <p:ext uri="{BB962C8B-B14F-4D97-AF65-F5344CB8AC3E}">
        <p14:creationId xmlns:p14="http://schemas.microsoft.com/office/powerpoint/2010/main" val="2580005714"/>
      </p:ext>
    </p:extLst>
  </p:cSld>
  <p:clrMapOvr>
    <a:masterClrMapping/>
  </p:clrMapOvr>
  <p:transition>
    <p:fade thruBlk="1"/>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752600" y="381000"/>
            <a:ext cx="8458200" cy="304800"/>
          </a:xfrm>
        </p:spPr>
        <p:txBody>
          <a:bodyPr/>
          <a:lstStyle/>
          <a:p>
            <a:pPr algn="ctr" eaLnBrk="1" hangingPunct="1"/>
            <a:r>
              <a:rPr lang="en-US" altLang="en-US" sz="2500" b="1" i="1" dirty="0">
                <a:solidFill>
                  <a:schemeClr val="tx1"/>
                </a:solidFill>
              </a:rPr>
              <a:t>Post Hoc </a:t>
            </a:r>
            <a:r>
              <a:rPr lang="en-US" altLang="en-US" sz="2500" b="1" dirty="0">
                <a:solidFill>
                  <a:schemeClr val="tx1"/>
                </a:solidFill>
              </a:rPr>
              <a:t>Testing of Main Effect in Two-Way ANOVA in R</a:t>
            </a:r>
          </a:p>
        </p:txBody>
      </p:sp>
      <p:sp>
        <p:nvSpPr>
          <p:cNvPr id="90115" name="Rectangle 3"/>
          <p:cNvSpPr>
            <a:spLocks noGrp="1" noChangeArrowheads="1"/>
          </p:cNvSpPr>
          <p:nvPr>
            <p:ph idx="4294967295"/>
          </p:nvPr>
        </p:nvSpPr>
        <p:spPr>
          <a:xfrm>
            <a:off x="1600200" y="762000"/>
            <a:ext cx="8915400" cy="6172200"/>
          </a:xfrm>
        </p:spPr>
        <p:txBody>
          <a:bodyPr/>
          <a:lstStyle/>
          <a:p>
            <a:r>
              <a:rPr lang="en-US" altLang="en-US" sz="2400" dirty="0">
                <a:ea typeface="宋体" panose="02010600030101010101" pitchFamily="2" charset="-122"/>
              </a:rPr>
              <a:t>We see below that, on average, treatment 1 has statistically significantly higher Manual Dexterity than treatments 2 and 3. </a:t>
            </a:r>
          </a:p>
          <a:p>
            <a:r>
              <a:rPr lang="en-US" altLang="en-US" sz="2400" dirty="0">
                <a:ea typeface="宋体" panose="02010600030101010101" pitchFamily="2" charset="-122"/>
              </a:rPr>
              <a:t>Furthermore, there are many statistically significant interaction terms.</a:t>
            </a:r>
            <a:endParaRPr lang="en-US" altLang="en-US" sz="2000" dirty="0">
              <a:ea typeface="宋体" panose="02010600030101010101" pitchFamily="2" charset="-122"/>
            </a:endParaRPr>
          </a:p>
          <a:p>
            <a:pPr>
              <a:buFont typeface="Georgia" panose="02040502050405020303" pitchFamily="18" charset="0"/>
              <a:buNone/>
            </a:pPr>
            <a:endParaRPr lang="en-US" altLang="en-US" sz="2400" dirty="0">
              <a:ea typeface="宋体" panose="02010600030101010101" pitchFamily="2" charset="-122"/>
            </a:endParaRPr>
          </a:p>
          <a:p>
            <a:pPr>
              <a:buFont typeface="Georgia" panose="02040502050405020303" pitchFamily="18" charset="0"/>
              <a:buNone/>
            </a:pPr>
            <a:endParaRPr lang="en-US" altLang="en-US" sz="2400" dirty="0">
              <a:ea typeface="宋体" panose="02010600030101010101" pitchFamily="2" charset="-122"/>
            </a:endParaRPr>
          </a:p>
        </p:txBody>
      </p:sp>
      <p:pic>
        <p:nvPicPr>
          <p:cNvPr id="3" name="Picture 2">
            <a:extLst>
              <a:ext uri="{FF2B5EF4-FFF2-40B4-BE49-F238E27FC236}">
                <a16:creationId xmlns:a16="http://schemas.microsoft.com/office/drawing/2014/main" id="{542AE439-A8EF-3B43-8EC1-18E06ACC1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691" y="1981201"/>
            <a:ext cx="5540018" cy="4902877"/>
          </a:xfrm>
          <a:prstGeom prst="rect">
            <a:avLst/>
          </a:prstGeom>
        </p:spPr>
      </p:pic>
    </p:spTree>
    <p:extLst>
      <p:ext uri="{BB962C8B-B14F-4D97-AF65-F5344CB8AC3E}">
        <p14:creationId xmlns:p14="http://schemas.microsoft.com/office/powerpoint/2010/main" val="2513471037"/>
      </p:ext>
    </p:extLst>
  </p:cSld>
  <p:clrMapOvr>
    <a:masterClrMapping/>
  </p:clrMapOvr>
  <p:transition>
    <p:fade thruBlk="1"/>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1554" name="Text Box 48"/>
          <p:cNvSpPr txBox="1">
            <a:spLocks noChangeArrowheads="1"/>
          </p:cNvSpPr>
          <p:nvPr/>
        </p:nvSpPr>
        <p:spPr bwMode="auto">
          <a:xfrm>
            <a:off x="1828800" y="306388"/>
            <a:ext cx="217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800" b="1" u="sng">
                <a:latin typeface="Times New Roman" panose="02020603050405020304" pitchFamily="18" charset="0"/>
                <a:cs typeface="Times New Roman" panose="02020603050405020304" pitchFamily="18" charset="0"/>
              </a:rPr>
              <a:t>Two-Way ANOVA: </a:t>
            </a:r>
          </a:p>
        </p:txBody>
      </p:sp>
      <p:sp>
        <p:nvSpPr>
          <p:cNvPr id="151555" name="Line 49"/>
          <p:cNvSpPr>
            <a:spLocks noChangeShapeType="1"/>
          </p:cNvSpPr>
          <p:nvPr/>
        </p:nvSpPr>
        <p:spPr bwMode="auto">
          <a:xfrm>
            <a:off x="5867400" y="914400"/>
            <a:ext cx="2133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1556" name="Text Box 50"/>
          <p:cNvSpPr txBox="1">
            <a:spLocks noChangeArrowheads="1"/>
          </p:cNvSpPr>
          <p:nvPr/>
        </p:nvSpPr>
        <p:spPr bwMode="auto">
          <a:xfrm>
            <a:off x="4678364" y="2398714"/>
            <a:ext cx="24447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151557" name="Rectangle 51"/>
          <p:cNvSpPr>
            <a:spLocks noChangeArrowheads="1"/>
          </p:cNvSpPr>
          <p:nvPr/>
        </p:nvSpPr>
        <p:spPr bwMode="auto">
          <a:xfrm>
            <a:off x="3124200" y="838201"/>
            <a:ext cx="1371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Test robust</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To normality</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violations</a:t>
            </a:r>
          </a:p>
        </p:txBody>
      </p:sp>
      <p:sp>
        <p:nvSpPr>
          <p:cNvPr id="151558" name="Text Box 52"/>
          <p:cNvSpPr txBox="1">
            <a:spLocks noChangeArrowheads="1"/>
          </p:cNvSpPr>
          <p:nvPr/>
        </p:nvSpPr>
        <p:spPr bwMode="auto">
          <a:xfrm>
            <a:off x="7518400" y="1028701"/>
            <a:ext cx="26114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r>
              <a:rPr lang="en-US" altLang="en-US" sz="1200">
                <a:latin typeface="Times New Roman" panose="02020603050405020304" pitchFamily="18" charset="0"/>
                <a:cs typeface="Times New Roman" panose="02020603050405020304" pitchFamily="18" charset="0"/>
              </a:rPr>
              <a:t>: Need to check normality</a:t>
            </a:r>
          </a:p>
        </p:txBody>
      </p:sp>
      <p:sp>
        <p:nvSpPr>
          <p:cNvPr id="151559" name="Rectangle 53"/>
          <p:cNvSpPr>
            <a:spLocks noChangeArrowheads="1"/>
          </p:cNvSpPr>
          <p:nvPr/>
        </p:nvSpPr>
        <p:spPr bwMode="auto">
          <a:xfrm>
            <a:off x="4673600" y="1600200"/>
            <a:ext cx="243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Normality tenable</a:t>
            </a:r>
          </a:p>
          <a:p>
            <a:pP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151560" name="Text Box 54"/>
          <p:cNvSpPr txBox="1">
            <a:spLocks noChangeArrowheads="1"/>
          </p:cNvSpPr>
          <p:nvPr/>
        </p:nvSpPr>
        <p:spPr bwMode="auto">
          <a:xfrm>
            <a:off x="8991601" y="2438400"/>
            <a:ext cx="5381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151561" name="Rectangle 55"/>
          <p:cNvSpPr>
            <a:spLocks noChangeArrowheads="1"/>
          </p:cNvSpPr>
          <p:nvPr/>
        </p:nvSpPr>
        <p:spPr bwMode="auto">
          <a:xfrm>
            <a:off x="4724400" y="4343400"/>
            <a:ext cx="2082800" cy="7620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There are no statistically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Significant effects.</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result.</a:t>
            </a:r>
          </a:p>
        </p:txBody>
      </p:sp>
      <p:sp>
        <p:nvSpPr>
          <p:cNvPr id="151562" name="Line 56"/>
          <p:cNvSpPr>
            <a:spLocks noChangeShapeType="1"/>
          </p:cNvSpPr>
          <p:nvPr/>
        </p:nvSpPr>
        <p:spPr bwMode="auto">
          <a:xfrm flipH="1">
            <a:off x="4267200" y="914400"/>
            <a:ext cx="1066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1563" name="Rectangle 57"/>
          <p:cNvSpPr>
            <a:spLocks noChangeArrowheads="1"/>
          </p:cNvSpPr>
          <p:nvPr/>
        </p:nvSpPr>
        <p:spPr bwMode="auto">
          <a:xfrm>
            <a:off x="4470400" y="628650"/>
            <a:ext cx="2667000" cy="3810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Are all cell sizes</a:t>
            </a:r>
            <a:r>
              <a:rPr lang="en-US" altLang="en-US" sz="1200" baseline="-25000">
                <a:latin typeface="Times New Roman" panose="02020603050405020304" pitchFamily="18" charset="0"/>
                <a:cs typeface="Times New Roman" panose="02020603050405020304" pitchFamily="18" charset="0"/>
              </a:rPr>
              <a:t> </a:t>
            </a:r>
            <a:r>
              <a:rPr lang="en-US" altLang="en-US" sz="1200">
                <a:latin typeface="Times New Roman" panose="02020603050405020304" pitchFamily="18" charset="0"/>
                <a:cs typeface="Times New Roman" panose="02020603050405020304" pitchFamily="18" charset="0"/>
              </a:rPr>
              <a:t>&gt; 30?</a:t>
            </a:r>
          </a:p>
        </p:txBody>
      </p:sp>
      <p:sp>
        <p:nvSpPr>
          <p:cNvPr id="151564" name="Line 58"/>
          <p:cNvSpPr>
            <a:spLocks noChangeShapeType="1"/>
          </p:cNvSpPr>
          <p:nvPr/>
        </p:nvSpPr>
        <p:spPr bwMode="auto">
          <a:xfrm flipH="1">
            <a:off x="3200400" y="3962400"/>
            <a:ext cx="304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1565" name="Line 59"/>
          <p:cNvSpPr>
            <a:spLocks noChangeShapeType="1"/>
          </p:cNvSpPr>
          <p:nvPr/>
        </p:nvSpPr>
        <p:spPr bwMode="auto">
          <a:xfrm>
            <a:off x="4648200" y="3962400"/>
            <a:ext cx="228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1566" name="Rectangle 60"/>
          <p:cNvSpPr>
            <a:spLocks noChangeArrowheads="1"/>
          </p:cNvSpPr>
          <p:nvPr/>
        </p:nvSpPr>
        <p:spPr bwMode="auto">
          <a:xfrm>
            <a:off x="1828800" y="3581400"/>
            <a:ext cx="3124200" cy="457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For at least one of the three effects is p &lt; </a:t>
            </a:r>
            <a:r>
              <a:rPr lang="el-GR" altLang="en-US" sz="1200">
                <a:latin typeface="Times New Roman" panose="02020603050405020304" pitchFamily="18" charset="0"/>
                <a:cs typeface="Times New Roman" panose="02020603050405020304" pitchFamily="18" charset="0"/>
              </a:rPr>
              <a:t>α</a:t>
            </a:r>
            <a:r>
              <a:rPr lang="en-US" altLang="en-US" sz="1200">
                <a:latin typeface="Times New Roman" panose="02020603050405020304" pitchFamily="18" charset="0"/>
                <a:cs typeface="Times New Roman" panose="02020603050405020304" pitchFamily="18" charset="0"/>
              </a:rPr>
              <a:t>?  </a:t>
            </a:r>
          </a:p>
        </p:txBody>
      </p:sp>
      <p:sp>
        <p:nvSpPr>
          <p:cNvPr id="151567" name="Rectangle 61"/>
          <p:cNvSpPr>
            <a:spLocks noChangeArrowheads="1"/>
          </p:cNvSpPr>
          <p:nvPr/>
        </p:nvSpPr>
        <p:spPr bwMode="auto">
          <a:xfrm>
            <a:off x="1676400" y="4343400"/>
            <a:ext cx="2895600" cy="1219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Report all statistically significant results.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Calculate and interpret effect size for all</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Statistically significant results.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Turn to next slide to determine the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Appropriate post-hoc testing</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procedure.</a:t>
            </a:r>
          </a:p>
        </p:txBody>
      </p:sp>
      <p:sp>
        <p:nvSpPr>
          <p:cNvPr id="151568" name="Rectangle 62"/>
          <p:cNvSpPr>
            <a:spLocks noChangeArrowheads="1"/>
          </p:cNvSpPr>
          <p:nvPr/>
        </p:nvSpPr>
        <p:spPr bwMode="auto">
          <a:xfrm>
            <a:off x="2819400" y="4038600"/>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151569" name="Rectangle 63"/>
          <p:cNvSpPr>
            <a:spLocks noChangeArrowheads="1"/>
          </p:cNvSpPr>
          <p:nvPr/>
        </p:nvSpPr>
        <p:spPr bwMode="auto">
          <a:xfrm>
            <a:off x="4267200" y="4038601"/>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
        <p:nvSpPr>
          <p:cNvPr id="151570" name="Rectangle 65"/>
          <p:cNvSpPr>
            <a:spLocks noChangeArrowheads="1"/>
          </p:cNvSpPr>
          <p:nvPr/>
        </p:nvSpPr>
        <p:spPr bwMode="auto">
          <a:xfrm>
            <a:off x="7721600" y="2743200"/>
            <a:ext cx="2489200" cy="8001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Test result may not be valid.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Perform a non-linear transformation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or use a non-parametric test.</a:t>
            </a:r>
          </a:p>
        </p:txBody>
      </p:sp>
      <p:sp>
        <p:nvSpPr>
          <p:cNvPr id="151571" name="Line 66"/>
          <p:cNvSpPr>
            <a:spLocks noChangeShapeType="1"/>
          </p:cNvSpPr>
          <p:nvPr/>
        </p:nvSpPr>
        <p:spPr bwMode="auto">
          <a:xfrm>
            <a:off x="8534400" y="2057400"/>
            <a:ext cx="508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1572" name="Rectangle 67"/>
          <p:cNvSpPr>
            <a:spLocks noChangeArrowheads="1"/>
          </p:cNvSpPr>
          <p:nvPr/>
        </p:nvSpPr>
        <p:spPr bwMode="auto">
          <a:xfrm>
            <a:off x="7010400" y="3714750"/>
            <a:ext cx="2946400" cy="8572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Test result may not be valid.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Perform a non-linear transformation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or use a non-parametric test.</a:t>
            </a:r>
          </a:p>
        </p:txBody>
      </p:sp>
      <p:sp>
        <p:nvSpPr>
          <p:cNvPr id="151573" name="Line 68"/>
          <p:cNvSpPr>
            <a:spLocks noChangeShapeType="1"/>
          </p:cNvSpPr>
          <p:nvPr/>
        </p:nvSpPr>
        <p:spPr bwMode="auto">
          <a:xfrm>
            <a:off x="6096000" y="2743200"/>
            <a:ext cx="15240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1574" name="Rectangle 69"/>
          <p:cNvSpPr>
            <a:spLocks noChangeArrowheads="1"/>
          </p:cNvSpPr>
          <p:nvPr/>
        </p:nvSpPr>
        <p:spPr bwMode="auto">
          <a:xfrm>
            <a:off x="5562600" y="2895601"/>
            <a:ext cx="142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            No</a:t>
            </a:r>
            <a:r>
              <a:rPr lang="en-US" altLang="en-US" sz="1200">
                <a:latin typeface="Times New Roman" panose="02020603050405020304" pitchFamily="18" charset="0"/>
                <a:cs typeface="Times New Roman" panose="02020603050405020304" pitchFamily="18" charset="0"/>
              </a:rPr>
              <a:t>.  Homogeneity of variances not tenable</a:t>
            </a:r>
            <a:endParaRPr lang="en-US" altLang="en-US" sz="1200" b="1">
              <a:latin typeface="Times New Roman" panose="02020603050405020304" pitchFamily="18" charset="0"/>
              <a:cs typeface="Times New Roman" panose="02020603050405020304" pitchFamily="18" charset="0"/>
            </a:endParaRPr>
          </a:p>
        </p:txBody>
      </p:sp>
      <p:sp>
        <p:nvSpPr>
          <p:cNvPr id="151575" name="Line 70"/>
          <p:cNvSpPr>
            <a:spLocks noChangeShapeType="1"/>
          </p:cNvSpPr>
          <p:nvPr/>
        </p:nvSpPr>
        <p:spPr bwMode="auto">
          <a:xfrm flipH="1">
            <a:off x="4368800" y="1828800"/>
            <a:ext cx="322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1576" name="Rectangle 71"/>
          <p:cNvSpPr>
            <a:spLocks noChangeArrowheads="1"/>
          </p:cNvSpPr>
          <p:nvPr/>
        </p:nvSpPr>
        <p:spPr bwMode="auto">
          <a:xfrm>
            <a:off x="7696200" y="1524000"/>
            <a:ext cx="2540000" cy="7810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|(skew)/(s.e. skew)|</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less than 2 for all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cells?</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151577" name="Line 72"/>
          <p:cNvSpPr>
            <a:spLocks noChangeShapeType="1"/>
          </p:cNvSpPr>
          <p:nvPr/>
        </p:nvSpPr>
        <p:spPr bwMode="auto">
          <a:xfrm>
            <a:off x="4191000" y="1828800"/>
            <a:ext cx="304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1578" name="Line 73"/>
          <p:cNvSpPr>
            <a:spLocks noChangeShapeType="1"/>
          </p:cNvSpPr>
          <p:nvPr/>
        </p:nvSpPr>
        <p:spPr bwMode="auto">
          <a:xfrm flipH="1">
            <a:off x="4495800" y="2667000"/>
            <a:ext cx="5334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1579" name="Line 74"/>
          <p:cNvSpPr>
            <a:spLocks noChangeShapeType="1"/>
          </p:cNvSpPr>
          <p:nvPr/>
        </p:nvSpPr>
        <p:spPr bwMode="auto">
          <a:xfrm>
            <a:off x="2895600" y="1828800"/>
            <a:ext cx="533400" cy="1676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1580" name="Rectangle 75"/>
          <p:cNvSpPr>
            <a:spLocks noChangeArrowheads="1"/>
          </p:cNvSpPr>
          <p:nvPr/>
        </p:nvSpPr>
        <p:spPr bwMode="auto">
          <a:xfrm>
            <a:off x="2133600" y="2286000"/>
            <a:ext cx="1371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Test robust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To violation of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Homogeneity</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Of variances.</a:t>
            </a:r>
          </a:p>
        </p:txBody>
      </p:sp>
      <p:sp>
        <p:nvSpPr>
          <p:cNvPr id="151581" name="Rectangle 76"/>
          <p:cNvSpPr>
            <a:spLocks noChangeArrowheads="1"/>
          </p:cNvSpPr>
          <p:nvPr/>
        </p:nvSpPr>
        <p:spPr bwMode="auto">
          <a:xfrm>
            <a:off x="3733800" y="2286000"/>
            <a:ext cx="3784600" cy="457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Need to check  homogeneity of variances.  </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For Levene’s test, is p &gt; </a:t>
            </a:r>
            <a:r>
              <a:rPr lang="el-GR" altLang="en-US" sz="1200">
                <a:latin typeface="Times New Roman" panose="02020603050405020304" pitchFamily="18" charset="0"/>
                <a:cs typeface="Times New Roman" panose="02020603050405020304" pitchFamily="18" charset="0"/>
              </a:rPr>
              <a:t>α</a:t>
            </a:r>
            <a:r>
              <a:rPr lang="en-US" altLang="en-US" sz="1200">
                <a:latin typeface="Times New Roman" panose="02020603050405020304" pitchFamily="18" charset="0"/>
                <a:cs typeface="Times New Roman" panose="02020603050405020304" pitchFamily="18" charset="0"/>
              </a:rPr>
              <a:t>?</a:t>
            </a: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151582" name="Rectangle 77"/>
          <p:cNvSpPr>
            <a:spLocks noChangeArrowheads="1"/>
          </p:cNvSpPr>
          <p:nvPr/>
        </p:nvSpPr>
        <p:spPr bwMode="auto">
          <a:xfrm>
            <a:off x="1676400" y="1600200"/>
            <a:ext cx="2667000" cy="3048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Are sample sizes all equal?</a:t>
            </a:r>
          </a:p>
        </p:txBody>
      </p:sp>
      <p:sp>
        <p:nvSpPr>
          <p:cNvPr id="151583"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0</a:t>
            </a:r>
          </a:p>
        </p:txBody>
      </p:sp>
      <p:sp>
        <p:nvSpPr>
          <p:cNvPr id="151584" name="Line 79"/>
          <p:cNvSpPr>
            <a:spLocks noChangeShapeType="1"/>
          </p:cNvSpPr>
          <p:nvPr/>
        </p:nvSpPr>
        <p:spPr bwMode="auto">
          <a:xfrm flipH="1">
            <a:off x="7543800" y="2362200"/>
            <a:ext cx="9144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1585" name="Rectangle 80"/>
          <p:cNvSpPr>
            <a:spLocks noChangeArrowheads="1"/>
          </p:cNvSpPr>
          <p:nvPr/>
        </p:nvSpPr>
        <p:spPr bwMode="auto">
          <a:xfrm>
            <a:off x="8001000" y="2438400"/>
            <a:ext cx="420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151586" name="Rectangle 81"/>
          <p:cNvSpPr>
            <a:spLocks noChangeArrowheads="1"/>
          </p:cNvSpPr>
          <p:nvPr/>
        </p:nvSpPr>
        <p:spPr bwMode="auto">
          <a:xfrm>
            <a:off x="3581400" y="2819401"/>
            <a:ext cx="1422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                      Yes</a:t>
            </a:r>
            <a:r>
              <a:rPr lang="en-US" altLang="en-US" sz="1200">
                <a:latin typeface="Times New Roman" panose="02020603050405020304" pitchFamily="18" charset="0"/>
                <a:cs typeface="Times New Roman" panose="02020603050405020304" pitchFamily="18" charset="0"/>
              </a:rPr>
              <a:t>.  Homogeneity of variances tenable</a:t>
            </a:r>
            <a:endParaRPr lang="en-US" altLang="en-US" sz="1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1106402"/>
      </p:ext>
    </p:extLst>
  </p:cSld>
  <p:clrMapOvr>
    <a:masterClrMapping/>
  </p:clrMapOvr>
  <p:transition>
    <p:fade thruBlk="1"/>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828800" y="306388"/>
            <a:ext cx="2044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800" b="1" u="sng">
                <a:latin typeface="Times New Roman" panose="02020603050405020304" pitchFamily="18" charset="0"/>
                <a:cs typeface="Times New Roman" panose="02020603050405020304" pitchFamily="18" charset="0"/>
              </a:rPr>
              <a:t>Two-Way ANOVA</a:t>
            </a:r>
          </a:p>
          <a:p>
            <a:pPr eaLnBrk="1" hangingPunct="1">
              <a:spcBef>
                <a:spcPct val="0"/>
              </a:spcBef>
              <a:buClrTx/>
              <a:buFontTx/>
              <a:buNone/>
            </a:pPr>
            <a:r>
              <a:rPr lang="en-US" altLang="en-US" sz="1800" b="1" u="sng">
                <a:latin typeface="Times New Roman" panose="02020603050405020304" pitchFamily="18" charset="0"/>
                <a:cs typeface="Times New Roman" panose="02020603050405020304" pitchFamily="18" charset="0"/>
              </a:rPr>
              <a:t>Post-Hoc Testing: </a:t>
            </a:r>
          </a:p>
        </p:txBody>
      </p:sp>
      <p:sp>
        <p:nvSpPr>
          <p:cNvPr id="153603" name="Line 3"/>
          <p:cNvSpPr>
            <a:spLocks noChangeShapeType="1"/>
          </p:cNvSpPr>
          <p:nvPr/>
        </p:nvSpPr>
        <p:spPr bwMode="auto">
          <a:xfrm>
            <a:off x="5867400" y="914400"/>
            <a:ext cx="2133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04" name="Text Box 4"/>
          <p:cNvSpPr txBox="1">
            <a:spLocks noChangeArrowheads="1"/>
          </p:cNvSpPr>
          <p:nvPr/>
        </p:nvSpPr>
        <p:spPr bwMode="auto">
          <a:xfrm>
            <a:off x="4678364" y="2398714"/>
            <a:ext cx="24447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153605" name="Rectangle 5"/>
          <p:cNvSpPr>
            <a:spLocks noChangeArrowheads="1"/>
          </p:cNvSpPr>
          <p:nvPr/>
        </p:nvSpPr>
        <p:spPr bwMode="auto">
          <a:xfrm>
            <a:off x="3124200" y="914401"/>
            <a:ext cx="1371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r>
              <a:rPr lang="en-US" altLang="en-US" sz="1200">
                <a:latin typeface="Times New Roman" panose="02020603050405020304" pitchFamily="18" charset="0"/>
                <a:cs typeface="Times New Roman" panose="02020603050405020304" pitchFamily="18" charset="0"/>
              </a:rPr>
              <a:t>:  Interaction</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statistically </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significant</a:t>
            </a:r>
          </a:p>
        </p:txBody>
      </p:sp>
      <p:sp>
        <p:nvSpPr>
          <p:cNvPr id="153606" name="Text Box 6"/>
          <p:cNvSpPr txBox="1">
            <a:spLocks noChangeArrowheads="1"/>
          </p:cNvSpPr>
          <p:nvPr/>
        </p:nvSpPr>
        <p:spPr bwMode="auto">
          <a:xfrm>
            <a:off x="7518400" y="1028700"/>
            <a:ext cx="2224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r>
              <a:rPr lang="en-US" altLang="en-US" sz="1200">
                <a:latin typeface="Times New Roman" panose="02020603050405020304" pitchFamily="18" charset="0"/>
                <a:cs typeface="Times New Roman" panose="02020603050405020304" pitchFamily="18" charset="0"/>
              </a:rPr>
              <a:t>: Interaction is not statistically</a:t>
            </a:r>
          </a:p>
          <a:p>
            <a:pP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significant</a:t>
            </a:r>
          </a:p>
        </p:txBody>
      </p:sp>
      <p:sp>
        <p:nvSpPr>
          <p:cNvPr id="153607" name="Rectangle 9"/>
          <p:cNvSpPr>
            <a:spLocks noChangeArrowheads="1"/>
          </p:cNvSpPr>
          <p:nvPr/>
        </p:nvSpPr>
        <p:spPr bwMode="auto">
          <a:xfrm>
            <a:off x="5334000" y="5638800"/>
            <a:ext cx="2819400" cy="8382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If meaningful, conduct pairwise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comparisons on the marginal means for each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main effect that is statistically significant.</a:t>
            </a:r>
            <a:endParaRPr lang="en-US" altLang="en-US" sz="1200">
              <a:latin typeface="Times New Roman" panose="02020603050405020304" pitchFamily="18" charset="0"/>
              <a:ea typeface="宋体" panose="02010600030101010101" pitchFamily="2" charset="-122"/>
            </a:endParaRPr>
          </a:p>
        </p:txBody>
      </p:sp>
      <p:sp>
        <p:nvSpPr>
          <p:cNvPr id="153608" name="Line 10"/>
          <p:cNvSpPr>
            <a:spLocks noChangeShapeType="1"/>
          </p:cNvSpPr>
          <p:nvPr/>
        </p:nvSpPr>
        <p:spPr bwMode="auto">
          <a:xfrm flipH="1">
            <a:off x="4267200" y="914400"/>
            <a:ext cx="1066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09" name="Rectangle 11"/>
          <p:cNvSpPr>
            <a:spLocks noChangeArrowheads="1"/>
          </p:cNvSpPr>
          <p:nvPr/>
        </p:nvSpPr>
        <p:spPr bwMode="auto">
          <a:xfrm>
            <a:off x="4470400" y="628650"/>
            <a:ext cx="2667000" cy="3810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Is the </a:t>
            </a:r>
            <a:r>
              <a:rPr lang="en-US" altLang="en-US" sz="1200" i="1">
                <a:latin typeface="Times New Roman" panose="02020603050405020304" pitchFamily="18" charset="0"/>
                <a:cs typeface="Times New Roman" panose="02020603050405020304" pitchFamily="18" charset="0"/>
              </a:rPr>
              <a:t>p</a:t>
            </a:r>
            <a:r>
              <a:rPr lang="en-US" altLang="en-US" sz="1200">
                <a:latin typeface="Times New Roman" panose="02020603050405020304" pitchFamily="18" charset="0"/>
                <a:cs typeface="Times New Roman" panose="02020603050405020304" pitchFamily="18" charset="0"/>
              </a:rPr>
              <a:t>-value associated with the</a:t>
            </a:r>
          </a:p>
          <a:p>
            <a:pPr algn="ctr" eaLnBrk="1" hangingPunct="1">
              <a:spcBef>
                <a:spcPct val="0"/>
              </a:spcBef>
              <a:buClrTx/>
              <a:buFontTx/>
              <a:buNone/>
            </a:pPr>
            <a:r>
              <a:rPr lang="en-US" altLang="en-US" sz="1200">
                <a:latin typeface="Times New Roman" panose="02020603050405020304" pitchFamily="18" charset="0"/>
                <a:cs typeface="Times New Roman" panose="02020603050405020304" pitchFamily="18" charset="0"/>
              </a:rPr>
              <a:t> interaction &lt; </a:t>
            </a:r>
            <a:r>
              <a:rPr lang="en-US" altLang="en-US" sz="1200">
                <a:latin typeface="Symbol" panose="05050102010706020507" pitchFamily="18" charset="2"/>
                <a:cs typeface="Times New Roman" panose="02020603050405020304" pitchFamily="18" charset="0"/>
              </a:rPr>
              <a:t>a</a:t>
            </a:r>
            <a:r>
              <a:rPr lang="en-US" altLang="en-US" sz="1200">
                <a:latin typeface="Times New Roman" panose="02020603050405020304" pitchFamily="18" charset="0"/>
                <a:cs typeface="Times New Roman" panose="02020603050405020304" pitchFamily="18" charset="0"/>
              </a:rPr>
              <a:t>?</a:t>
            </a:r>
          </a:p>
        </p:txBody>
      </p:sp>
      <p:sp>
        <p:nvSpPr>
          <p:cNvPr id="153610" name="Line 12"/>
          <p:cNvSpPr>
            <a:spLocks noChangeShapeType="1"/>
          </p:cNvSpPr>
          <p:nvPr/>
        </p:nvSpPr>
        <p:spPr bwMode="auto">
          <a:xfrm>
            <a:off x="2971800" y="50292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11" name="Line 13"/>
          <p:cNvSpPr>
            <a:spLocks noChangeShapeType="1"/>
          </p:cNvSpPr>
          <p:nvPr/>
        </p:nvSpPr>
        <p:spPr bwMode="auto">
          <a:xfrm>
            <a:off x="4572000" y="61722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12" name="Rectangle 14"/>
          <p:cNvSpPr>
            <a:spLocks noChangeArrowheads="1"/>
          </p:cNvSpPr>
          <p:nvPr/>
        </p:nvSpPr>
        <p:spPr bwMode="auto">
          <a:xfrm>
            <a:off x="1676400" y="3276600"/>
            <a:ext cx="3124200" cy="19050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Adjust the significance level to control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the family-wise Type I error for testing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simple effects.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For the row factor use </a:t>
            </a:r>
            <a:r>
              <a:rPr lang="en-US" altLang="zh-CN" sz="1200">
                <a:latin typeface="Times New Roman" panose="02020603050405020304" pitchFamily="18" charset="0"/>
                <a:ea typeface="宋体" panose="02010600030101010101" pitchFamily="2" charset="-122"/>
                <a:sym typeface="Symbol" panose="05050102010706020507" pitchFamily="18" charset="2"/>
              </a:rPr>
              <a:t></a:t>
            </a:r>
            <a:r>
              <a:rPr lang="en-US" altLang="zh-CN" sz="1200">
                <a:latin typeface="Times New Roman" panose="02020603050405020304" pitchFamily="18" charset="0"/>
                <a:ea typeface="宋体" panose="02010600030101010101" pitchFamily="2" charset="-122"/>
              </a:rPr>
              <a:t>=</a:t>
            </a:r>
            <a:r>
              <a:rPr lang="en-US" altLang="zh-CN" sz="1200">
                <a:latin typeface="Times New Roman" panose="02020603050405020304" pitchFamily="18" charset="0"/>
                <a:ea typeface="宋体" panose="02010600030101010101" pitchFamily="2" charset="-122"/>
                <a:sym typeface="Symbol" panose="05050102010706020507" pitchFamily="18" charset="2"/>
              </a:rPr>
              <a:t></a:t>
            </a:r>
            <a:r>
              <a:rPr lang="en-US" altLang="zh-CN" sz="1200" baseline="-25000">
                <a:latin typeface="Times New Roman" panose="02020603050405020304" pitchFamily="18" charset="0"/>
                <a:ea typeface="宋体" panose="02010600030101010101" pitchFamily="2" charset="-122"/>
              </a:rPr>
              <a:t>FW</a:t>
            </a:r>
            <a:r>
              <a:rPr lang="en-US" altLang="zh-CN" sz="1200">
                <a:latin typeface="Times New Roman" panose="02020603050405020304" pitchFamily="18" charset="0"/>
                <a:ea typeface="宋体" panose="02010600030101010101" pitchFamily="2" charset="-122"/>
              </a:rPr>
              <a:t>/</a:t>
            </a:r>
            <a:r>
              <a:rPr lang="en-US" altLang="zh-CN" sz="1200" i="1">
                <a:latin typeface="Times New Roman" panose="02020603050405020304" pitchFamily="18" charset="0"/>
                <a:ea typeface="宋体" panose="02010600030101010101" pitchFamily="2" charset="-122"/>
              </a:rPr>
              <a:t>C</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For the column factor use </a:t>
            </a:r>
            <a:r>
              <a:rPr lang="en-US" altLang="zh-CN" sz="1200">
                <a:latin typeface="Times New Roman" panose="02020603050405020304" pitchFamily="18" charset="0"/>
                <a:ea typeface="宋体" panose="02010600030101010101" pitchFamily="2" charset="-122"/>
                <a:sym typeface="Symbol" panose="05050102010706020507" pitchFamily="18" charset="2"/>
              </a:rPr>
              <a:t></a:t>
            </a:r>
            <a:r>
              <a:rPr lang="en-US" altLang="zh-CN" sz="1200">
                <a:latin typeface="Times New Roman" panose="02020603050405020304" pitchFamily="18" charset="0"/>
                <a:ea typeface="宋体" panose="02010600030101010101" pitchFamily="2" charset="-122"/>
              </a:rPr>
              <a:t>=</a:t>
            </a:r>
            <a:r>
              <a:rPr lang="en-US" altLang="zh-CN" sz="1200">
                <a:latin typeface="Times New Roman" panose="02020603050405020304" pitchFamily="18" charset="0"/>
                <a:ea typeface="宋体" panose="02010600030101010101" pitchFamily="2" charset="-122"/>
                <a:sym typeface="Symbol" panose="05050102010706020507" pitchFamily="18" charset="2"/>
              </a:rPr>
              <a:t></a:t>
            </a:r>
            <a:r>
              <a:rPr lang="en-US" altLang="zh-CN" sz="1200" baseline="-25000">
                <a:latin typeface="Times New Roman" panose="02020603050405020304" pitchFamily="18" charset="0"/>
                <a:ea typeface="宋体" panose="02010600030101010101" pitchFamily="2" charset="-122"/>
              </a:rPr>
              <a:t>FW</a:t>
            </a:r>
            <a:r>
              <a:rPr lang="en-US" altLang="zh-CN" sz="1200">
                <a:latin typeface="Times New Roman" panose="02020603050405020304" pitchFamily="18" charset="0"/>
                <a:ea typeface="宋体" panose="02010600030101010101" pitchFamily="2" charset="-122"/>
              </a:rPr>
              <a:t>/</a:t>
            </a:r>
            <a:r>
              <a:rPr lang="en-US" altLang="zh-CN" sz="1200" i="1">
                <a:latin typeface="Times New Roman" panose="02020603050405020304" pitchFamily="18" charset="0"/>
                <a:ea typeface="宋体" panose="02010600030101010101" pitchFamily="2" charset="-122"/>
              </a:rPr>
              <a:t>R</a:t>
            </a:r>
            <a:r>
              <a:rPr lang="en-US" altLang="en-US" sz="1200">
                <a:latin typeface="Times New Roman" panose="02020603050405020304" pitchFamily="18" charset="0"/>
                <a:ea typeface="宋体" panose="02010600030101010101" pitchFamily="2" charset="-122"/>
                <a:cs typeface="Times New Roman" panose="02020603050405020304" pitchFamily="18" charset="0"/>
              </a:rPr>
              <a:t> </a:t>
            </a:r>
          </a:p>
          <a:p>
            <a:pPr algn="ctr" eaLnBrk="1" hangingPunct="1">
              <a:spcBef>
                <a:spcPct val="0"/>
              </a:spcBef>
              <a:buClrTx/>
              <a:buFontTx/>
              <a:buNone/>
            </a:pPr>
            <a:r>
              <a:rPr lang="en-US" altLang="en-US" sz="1200">
                <a:latin typeface="Times New Roman" panose="02020603050405020304" pitchFamily="18" charset="0"/>
                <a:ea typeface="宋体" panose="02010600030101010101" pitchFamily="2" charset="-122"/>
                <a:cs typeface="Times New Roman" panose="02020603050405020304" pitchFamily="18" charset="0"/>
              </a:rPr>
              <a:t>Where </a:t>
            </a:r>
            <a:r>
              <a:rPr lang="en-US" altLang="zh-CN" sz="1200">
                <a:latin typeface="Times New Roman" panose="02020603050405020304" pitchFamily="18" charset="0"/>
                <a:ea typeface="宋体" panose="02010600030101010101" pitchFamily="2" charset="-122"/>
                <a:sym typeface="Symbol" panose="05050102010706020507" pitchFamily="18" charset="2"/>
              </a:rPr>
              <a:t></a:t>
            </a:r>
            <a:r>
              <a:rPr lang="en-US" altLang="zh-CN" sz="1200" baseline="-25000">
                <a:latin typeface="Times New Roman" panose="02020603050405020304" pitchFamily="18" charset="0"/>
                <a:ea typeface="宋体" panose="02010600030101010101" pitchFamily="2" charset="-122"/>
              </a:rPr>
              <a:t>FW</a:t>
            </a:r>
            <a:r>
              <a:rPr lang="en-US" altLang="zh-CN" sz="1200">
                <a:latin typeface="Times New Roman" panose="02020603050405020304" pitchFamily="18" charset="0"/>
                <a:ea typeface="宋体" panose="02010600030101010101" pitchFamily="2" charset="-122"/>
              </a:rPr>
              <a:t> is the family-wise (original) </a:t>
            </a:r>
            <a:r>
              <a:rPr lang="en-US" altLang="zh-CN" sz="1200">
                <a:latin typeface="Symbol" panose="05050102010706020507" pitchFamily="18" charset="2"/>
                <a:ea typeface="宋体" panose="02010600030101010101" pitchFamily="2" charset="-122"/>
              </a:rPr>
              <a:t>a</a:t>
            </a:r>
            <a:endParaRPr lang="en-US" altLang="zh-CN" sz="1200">
              <a:latin typeface="Times New Roman" panose="02020603050405020304" pitchFamily="18" charset="0"/>
              <a:ea typeface="宋体" panose="02010600030101010101" pitchFamily="2" charset="-122"/>
            </a:endParaRP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C is the number of levels in the column factor</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R is the number of levels in the row factor</a:t>
            </a:r>
            <a:endParaRPr lang="en-US" altLang="en-US" sz="1200" i="1">
              <a:latin typeface="Times New Roman" panose="02020603050405020304" pitchFamily="18" charset="0"/>
            </a:endParaRPr>
          </a:p>
        </p:txBody>
      </p:sp>
      <p:sp>
        <p:nvSpPr>
          <p:cNvPr id="153613" name="Rectangle 15"/>
          <p:cNvSpPr>
            <a:spLocks noChangeArrowheads="1"/>
          </p:cNvSpPr>
          <p:nvPr/>
        </p:nvSpPr>
        <p:spPr bwMode="auto">
          <a:xfrm>
            <a:off x="1676400" y="5562600"/>
            <a:ext cx="2895600" cy="10668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Conduct tests of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pairwise comparisons on the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individual group means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within each simple effect.</a:t>
            </a:r>
            <a:endParaRPr lang="en-US" altLang="en-US" sz="1200">
              <a:latin typeface="Times New Roman" panose="02020603050405020304" pitchFamily="18" charset="0"/>
              <a:ea typeface="宋体" panose="02010600030101010101" pitchFamily="2" charset="-122"/>
            </a:endParaRPr>
          </a:p>
        </p:txBody>
      </p:sp>
      <p:sp>
        <p:nvSpPr>
          <p:cNvPr id="153614" name="Rectangle 18"/>
          <p:cNvSpPr>
            <a:spLocks noChangeArrowheads="1"/>
          </p:cNvSpPr>
          <p:nvPr/>
        </p:nvSpPr>
        <p:spPr bwMode="auto">
          <a:xfrm>
            <a:off x="6781800" y="2743200"/>
            <a:ext cx="2489200" cy="8001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a:buFont typeface="Georgia" panose="02040502050405020303" pitchFamily="18" charset="0"/>
              <a:buNone/>
            </a:pPr>
            <a:r>
              <a:rPr lang="en-US" altLang="zh-CN" sz="1200">
                <a:latin typeface="Times New Roman" panose="02020603050405020304" pitchFamily="18" charset="0"/>
                <a:ea typeface="宋体" panose="02010600030101010101" pitchFamily="2" charset="-122"/>
              </a:rPr>
              <a:t>Does the main effect variable </a:t>
            </a:r>
          </a:p>
          <a:p>
            <a:pPr algn="ctr">
              <a:buFont typeface="Georgia" panose="02040502050405020303" pitchFamily="18" charset="0"/>
              <a:buNone/>
            </a:pPr>
            <a:r>
              <a:rPr lang="en-US" altLang="zh-CN" sz="1200">
                <a:latin typeface="Times New Roman" panose="02020603050405020304" pitchFamily="18" charset="0"/>
                <a:ea typeface="宋体" panose="02010600030101010101" pitchFamily="2" charset="-122"/>
              </a:rPr>
              <a:t>have only two levels?</a:t>
            </a:r>
            <a:endParaRPr lang="en-US" altLang="en-US" sz="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3615" name="Rectangle 20"/>
          <p:cNvSpPr>
            <a:spLocks noChangeArrowheads="1"/>
          </p:cNvSpPr>
          <p:nvPr/>
        </p:nvSpPr>
        <p:spPr bwMode="auto">
          <a:xfrm>
            <a:off x="5334000" y="3962400"/>
            <a:ext cx="2514600" cy="12382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a:buFont typeface="Georgia" panose="02040502050405020303" pitchFamily="18" charset="0"/>
              <a:buNone/>
            </a:pPr>
            <a:r>
              <a:rPr lang="en-US" altLang="zh-CN" sz="1200">
                <a:latin typeface="Times New Roman" panose="02020603050405020304" pitchFamily="18" charset="0"/>
                <a:ea typeface="宋体" panose="02010600030101010101" pitchFamily="2" charset="-122"/>
              </a:rPr>
              <a:t>Use the sample means to determine </a:t>
            </a:r>
          </a:p>
          <a:p>
            <a:pPr algn="ctr">
              <a:buFont typeface="Georgia" panose="02040502050405020303" pitchFamily="18" charset="0"/>
              <a:buNone/>
            </a:pPr>
            <a:r>
              <a:rPr lang="en-US" altLang="zh-CN" sz="1200">
                <a:latin typeface="Times New Roman" panose="02020603050405020304" pitchFamily="18" charset="0"/>
                <a:ea typeface="宋体" panose="02010600030101010101" pitchFamily="2" charset="-122"/>
              </a:rPr>
              <a:t>The nature of the mean differences.  </a:t>
            </a:r>
          </a:p>
          <a:p>
            <a:pPr algn="ctr">
              <a:buFont typeface="Georgia" panose="02040502050405020303" pitchFamily="18" charset="0"/>
              <a:buNone/>
            </a:pPr>
            <a:r>
              <a:rPr lang="en-US" altLang="zh-CN" sz="1200">
                <a:latin typeface="Times New Roman" panose="02020603050405020304" pitchFamily="18" charset="0"/>
                <a:ea typeface="宋体" panose="02010600030101010101" pitchFamily="2" charset="-122"/>
              </a:rPr>
              <a:t>No post-hoc testing is necessary.</a:t>
            </a:r>
          </a:p>
          <a:p>
            <a:pPr algn="ctr">
              <a:buFont typeface="Georgia" panose="02040502050405020303" pitchFamily="18" charset="0"/>
              <a:buNone/>
            </a:pPr>
            <a:endParaRPr lang="en-US" altLang="en-US" sz="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3616" name="Rectangle 24"/>
          <p:cNvSpPr>
            <a:spLocks noChangeArrowheads="1"/>
          </p:cNvSpPr>
          <p:nvPr/>
        </p:nvSpPr>
        <p:spPr bwMode="auto">
          <a:xfrm>
            <a:off x="6781800" y="1524000"/>
            <a:ext cx="3454400" cy="78105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Conduct pair-wise comparisons on the marginal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means for each main effect that is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statistically significant.</a:t>
            </a:r>
            <a:endParaRPr lang="en-US" altLang="en-US" sz="1200">
              <a:latin typeface="Times New Roman" panose="02020603050405020304" pitchFamily="18" charset="0"/>
              <a:cs typeface="Times New Roman" panose="02020603050405020304" pitchFamily="18" charset="0"/>
            </a:endParaRPr>
          </a:p>
          <a:p>
            <a:pPr algn="ctr" eaLnBrk="1" hangingPunct="1">
              <a:spcBef>
                <a:spcPct val="0"/>
              </a:spcBef>
              <a:buClrTx/>
              <a:buFontTx/>
              <a:buNone/>
            </a:pPr>
            <a:endParaRPr lang="en-US" altLang="en-US" sz="1200">
              <a:latin typeface="Times New Roman" panose="02020603050405020304" pitchFamily="18" charset="0"/>
              <a:cs typeface="Times New Roman" panose="02020603050405020304" pitchFamily="18" charset="0"/>
            </a:endParaRPr>
          </a:p>
        </p:txBody>
      </p:sp>
      <p:sp>
        <p:nvSpPr>
          <p:cNvPr id="153617" name="Line 27"/>
          <p:cNvSpPr>
            <a:spLocks noChangeShapeType="1"/>
          </p:cNvSpPr>
          <p:nvPr/>
        </p:nvSpPr>
        <p:spPr bwMode="auto">
          <a:xfrm>
            <a:off x="2895600" y="1600200"/>
            <a:ext cx="0" cy="1676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18" name="Rectangle 30"/>
          <p:cNvSpPr>
            <a:spLocks noChangeArrowheads="1"/>
          </p:cNvSpPr>
          <p:nvPr/>
        </p:nvSpPr>
        <p:spPr bwMode="auto">
          <a:xfrm>
            <a:off x="1676400" y="1600200"/>
            <a:ext cx="2667000" cy="11430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Test for simple effects of the row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factor within the column factor and,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if desired, test for simple effects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of the column factor within the row </a:t>
            </a:r>
          </a:p>
          <a:p>
            <a:pPr algn="ctr" eaLnBrk="1" hangingPunct="1">
              <a:spcBef>
                <a:spcPct val="0"/>
              </a:spcBef>
              <a:buClrTx/>
              <a:buFontTx/>
              <a:buNone/>
            </a:pPr>
            <a:r>
              <a:rPr lang="en-US" altLang="zh-CN" sz="1200">
                <a:latin typeface="Times New Roman" panose="02020603050405020304" pitchFamily="18" charset="0"/>
                <a:ea typeface="宋体" panose="02010600030101010101" pitchFamily="2" charset="-122"/>
              </a:rPr>
              <a:t>factor as well. </a:t>
            </a:r>
            <a:endParaRPr lang="en-US" altLang="en-US" sz="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3619" name="FlagCount" hidden="1">
            <a:hlinkClick r:id="rId3" action="ppaction://hlinkfile"/>
          </p:cNvPr>
          <p:cNvSpPr>
            <a:spLocks noChangeArrowheads="1"/>
          </p:cNvSpPr>
          <p:nvPr/>
        </p:nvSpPr>
        <p:spPr bwMode="auto">
          <a:xfrm>
            <a:off x="9779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0</a:t>
            </a:r>
          </a:p>
        </p:txBody>
      </p:sp>
      <p:sp>
        <p:nvSpPr>
          <p:cNvPr id="153620" name="Line 35"/>
          <p:cNvSpPr>
            <a:spLocks noChangeShapeType="1"/>
          </p:cNvSpPr>
          <p:nvPr/>
        </p:nvSpPr>
        <p:spPr bwMode="auto">
          <a:xfrm>
            <a:off x="8763000" y="22098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21" name="Rectangle 36"/>
          <p:cNvSpPr>
            <a:spLocks noChangeArrowheads="1"/>
          </p:cNvSpPr>
          <p:nvPr/>
        </p:nvSpPr>
        <p:spPr bwMode="auto">
          <a:xfrm>
            <a:off x="8077200" y="3962400"/>
            <a:ext cx="2133600" cy="914400"/>
          </a:xfrm>
          <a:prstGeom prst="rect">
            <a:avLst/>
          </a:prstGeom>
          <a:solidFill>
            <a:schemeClr val="accent1"/>
          </a:solidFill>
          <a:ln w="9525">
            <a:solidFill>
              <a:schemeClr val="tx1"/>
            </a:solidFill>
            <a:miter lim="800000"/>
            <a:headEnd/>
            <a:tailEnd/>
          </a:ln>
        </p:spPr>
        <p:txBody>
          <a:bodyPr wrap="none" anchor="ct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a:buFont typeface="Georgia" panose="02040502050405020303" pitchFamily="18" charset="0"/>
              <a:buNone/>
            </a:pPr>
            <a:r>
              <a:rPr lang="en-US" altLang="zh-CN" sz="1200">
                <a:latin typeface="Times New Roman" panose="02020603050405020304" pitchFamily="18" charset="0"/>
                <a:ea typeface="宋体" panose="02010600030101010101" pitchFamily="2" charset="-122"/>
              </a:rPr>
              <a:t>Conduct post-hoc tests using </a:t>
            </a:r>
          </a:p>
          <a:p>
            <a:pPr algn="ctr">
              <a:buFont typeface="Georgia" panose="02040502050405020303" pitchFamily="18" charset="0"/>
              <a:buNone/>
            </a:pPr>
            <a:r>
              <a:rPr lang="en-US" altLang="zh-CN" sz="1200">
                <a:latin typeface="Times New Roman" panose="02020603050405020304" pitchFamily="18" charset="0"/>
                <a:ea typeface="宋体" panose="02010600030101010101" pitchFamily="2" charset="-122"/>
              </a:rPr>
              <a:t>the Tukey test obtained </a:t>
            </a:r>
          </a:p>
          <a:p>
            <a:pPr algn="ctr">
              <a:buFont typeface="Georgia" panose="02040502050405020303" pitchFamily="18" charset="0"/>
              <a:buNone/>
            </a:pPr>
            <a:r>
              <a:rPr lang="en-US" altLang="zh-CN" sz="1200">
                <a:latin typeface="Times New Roman" panose="02020603050405020304" pitchFamily="18" charset="0"/>
                <a:ea typeface="宋体" panose="02010600030101010101" pitchFamily="2" charset="-122"/>
              </a:rPr>
              <a:t>through the Post-Hoc option.</a:t>
            </a:r>
            <a:endParaRPr lang="en-US" altLang="en-US" sz="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3622" name="Line 37"/>
          <p:cNvSpPr>
            <a:spLocks noChangeShapeType="1"/>
          </p:cNvSpPr>
          <p:nvPr/>
        </p:nvSpPr>
        <p:spPr bwMode="auto">
          <a:xfrm flipH="1">
            <a:off x="6781800" y="3581400"/>
            <a:ext cx="304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23" name="Line 38"/>
          <p:cNvSpPr>
            <a:spLocks noChangeShapeType="1"/>
          </p:cNvSpPr>
          <p:nvPr/>
        </p:nvSpPr>
        <p:spPr bwMode="auto">
          <a:xfrm>
            <a:off x="8610600" y="3581400"/>
            <a:ext cx="609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24" name="Rectangle 39"/>
          <p:cNvSpPr>
            <a:spLocks noChangeArrowheads="1"/>
          </p:cNvSpPr>
          <p:nvPr/>
        </p:nvSpPr>
        <p:spPr bwMode="auto">
          <a:xfrm>
            <a:off x="7010400" y="3657600"/>
            <a:ext cx="533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Yes</a:t>
            </a:r>
          </a:p>
        </p:txBody>
      </p:sp>
      <p:sp>
        <p:nvSpPr>
          <p:cNvPr id="153625" name="Text Box 40"/>
          <p:cNvSpPr txBox="1">
            <a:spLocks noChangeArrowheads="1"/>
          </p:cNvSpPr>
          <p:nvPr/>
        </p:nvSpPr>
        <p:spPr bwMode="auto">
          <a:xfrm>
            <a:off x="8458201" y="3657600"/>
            <a:ext cx="4619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r>
              <a:rPr lang="en-US" altLang="en-US" sz="1200" b="1">
                <a:latin typeface="Times New Roman" panose="02020603050405020304" pitchFamily="18" charset="0"/>
                <a:cs typeface="Times New Roman" panose="02020603050405020304" pitchFamily="18" charset="0"/>
              </a:rPr>
              <a:t>No</a:t>
            </a:r>
          </a:p>
        </p:txBody>
      </p:sp>
    </p:spTree>
    <p:extLst>
      <p:ext uri="{BB962C8B-B14F-4D97-AF65-F5344CB8AC3E}">
        <p14:creationId xmlns:p14="http://schemas.microsoft.com/office/powerpoint/2010/main" val="1503024063"/>
      </p:ext>
    </p:extLst>
  </p:cSld>
  <p:clrMapOvr>
    <a:masterClrMapping/>
  </p:clrMapOvr>
  <p:transition>
    <p:fade thruBlk="1"/>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762001"/>
            <a:ext cx="8229600" cy="1071153"/>
          </a:xfrm>
        </p:spPr>
        <p:txBody>
          <a:bodyPr>
            <a:normAutofit fontScale="90000"/>
          </a:bodyPr>
          <a:lstStyle/>
          <a:p>
            <a:pPr eaLnBrk="1" hangingPunct="1">
              <a:defRPr/>
            </a:pPr>
            <a:r>
              <a:rPr lang="en-US" sz="2400" b="1" dirty="0">
                <a:solidFill>
                  <a:schemeClr val="tx1"/>
                </a:solidFill>
              </a:rPr>
              <a:t>Recall the following effect size indices and guidelines for judging their magnitudes from Chapter 10</a:t>
            </a:r>
            <a:br>
              <a:rPr lang="en-US" sz="2400" dirty="0">
                <a:solidFill>
                  <a:schemeClr val="tx1"/>
                </a:solidFill>
              </a:rPr>
            </a:br>
            <a:endParaRPr lang="en-US" sz="2400" dirty="0">
              <a:solidFill>
                <a:schemeClr val="tx1"/>
              </a:solidFill>
            </a:endParaRPr>
          </a:p>
        </p:txBody>
      </p:sp>
      <p:sp>
        <p:nvSpPr>
          <p:cNvPr id="76803" name="Rectangle 3"/>
          <p:cNvSpPr>
            <a:spLocks noGrp="1" noChangeArrowheads="1"/>
          </p:cNvSpPr>
          <p:nvPr>
            <p:ph idx="4294967295"/>
          </p:nvPr>
        </p:nvSpPr>
        <p:spPr>
          <a:xfrm>
            <a:off x="1981200" y="2209800"/>
            <a:ext cx="8229600" cy="3581400"/>
          </a:xfrm>
        </p:spPr>
        <p:txBody>
          <a:bodyPr/>
          <a:lstStyle/>
          <a:p>
            <a:pPr>
              <a:buFont typeface="Georgia" panose="02040502050405020303" pitchFamily="18" charset="0"/>
              <a:buNone/>
            </a:pPr>
            <a:endParaRPr lang="en-US" altLang="en-US" dirty="0"/>
          </a:p>
          <a:p>
            <a:pPr eaLnBrk="1" hangingPunct="1">
              <a:buFontTx/>
              <a:buNone/>
            </a:pPr>
            <a:endParaRPr lang="en-US" altLang="en-US" sz="2000" dirty="0"/>
          </a:p>
        </p:txBody>
      </p:sp>
      <p:graphicFrame>
        <p:nvGraphicFramePr>
          <p:cNvPr id="2" name="Table 1"/>
          <p:cNvGraphicFramePr>
            <a:graphicFrameLocks noGrp="1"/>
          </p:cNvGraphicFramePr>
          <p:nvPr/>
        </p:nvGraphicFramePr>
        <p:xfrm>
          <a:off x="2209800" y="2057401"/>
          <a:ext cx="7315202" cy="3857899"/>
        </p:xfrm>
        <a:graphic>
          <a:graphicData uri="http://schemas.openxmlformats.org/drawingml/2006/table">
            <a:tbl>
              <a:tblPr firstRow="1" firstCol="1" bandRow="1">
                <a:tableStyleId>{5C22544A-7EE6-4342-B048-85BDC9FD1C3A}</a:tableStyleId>
              </a:tblPr>
              <a:tblGrid>
                <a:gridCol w="2362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657309">
                  <a:extLst>
                    <a:ext uri="{9D8B030D-6E8A-4147-A177-3AD203B41FA5}">
                      <a16:colId xmlns:a16="http://schemas.microsoft.com/office/drawing/2014/main" val="20003"/>
                    </a:ext>
                  </a:extLst>
                </a:gridCol>
                <a:gridCol w="1085893">
                  <a:extLst>
                    <a:ext uri="{9D8B030D-6E8A-4147-A177-3AD203B41FA5}">
                      <a16:colId xmlns:a16="http://schemas.microsoft.com/office/drawing/2014/main" val="20004"/>
                    </a:ext>
                  </a:extLst>
                </a:gridCol>
              </a:tblGrid>
              <a:tr h="478972">
                <a:tc>
                  <a:txBody>
                    <a:bodyPr/>
                    <a:lstStyle/>
                    <a:p>
                      <a:pPr marL="0" marR="0">
                        <a:spcBef>
                          <a:spcPts val="0"/>
                        </a:spcBef>
                        <a:spcAft>
                          <a:spcPts val="0"/>
                        </a:spcAft>
                      </a:pPr>
                      <a:r>
                        <a:rPr lang="en-US" sz="2400" dirty="0">
                          <a:effectLst/>
                        </a:rPr>
                        <a:t>Test</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Index</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Small</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Medium</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Large</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0"/>
                  </a:ext>
                </a:extLst>
              </a:tr>
              <a:tr h="478972">
                <a:tc>
                  <a:txBody>
                    <a:bodyPr/>
                    <a:lstStyle/>
                    <a:p>
                      <a:pPr marL="0" marR="0">
                        <a:spcBef>
                          <a:spcPts val="0"/>
                        </a:spcBef>
                        <a:spcAft>
                          <a:spcPts val="0"/>
                        </a:spcAft>
                      </a:pPr>
                      <a:r>
                        <a:rPr lang="en-US" sz="2400" i="1" dirty="0">
                          <a:effectLst/>
                        </a:rPr>
                        <a:t>t</a:t>
                      </a:r>
                      <a:r>
                        <a:rPr lang="en-US" sz="2400" dirty="0">
                          <a:effectLst/>
                        </a:rPr>
                        <a:t>-test for means</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d</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0.20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0.50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0.80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1"/>
                  </a:ext>
                </a:extLst>
              </a:tr>
              <a:tr h="957943">
                <a:tc>
                  <a:txBody>
                    <a:bodyPr/>
                    <a:lstStyle/>
                    <a:p>
                      <a:pPr marL="0" marR="0">
                        <a:spcBef>
                          <a:spcPts val="0"/>
                        </a:spcBef>
                        <a:spcAft>
                          <a:spcPts val="0"/>
                        </a:spcAft>
                      </a:pPr>
                      <a:r>
                        <a:rPr lang="en-US" sz="2400" i="1" dirty="0">
                          <a:effectLst/>
                        </a:rPr>
                        <a:t>t</a:t>
                      </a:r>
                      <a:r>
                        <a:rPr lang="en-US" sz="2400" dirty="0">
                          <a:effectLst/>
                        </a:rPr>
                        <a:t>-test for correlation</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r</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0.30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0.50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2"/>
                  </a:ext>
                </a:extLst>
              </a:tr>
              <a:tr h="478972">
                <a:tc>
                  <a:txBody>
                    <a:bodyPr/>
                    <a:lstStyle/>
                    <a:p>
                      <a:pPr marL="0" marR="0">
                        <a:spcBef>
                          <a:spcPts val="0"/>
                        </a:spcBef>
                        <a:spcAft>
                          <a:spcPts val="0"/>
                        </a:spcAft>
                      </a:pPr>
                      <a:r>
                        <a:rPr lang="en-US" sz="2400" i="1" dirty="0">
                          <a:effectLst/>
                        </a:rPr>
                        <a:t>F</a:t>
                      </a:r>
                      <a:r>
                        <a:rPr lang="en-US" sz="2400" dirty="0">
                          <a:effectLst/>
                        </a:rPr>
                        <a:t>-test for regression</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f</a:t>
                      </a:r>
                      <a:r>
                        <a:rPr lang="en-US" sz="2400" i="1" baseline="30000" dirty="0">
                          <a:effectLst/>
                        </a:rPr>
                        <a:t>2</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0.02</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0.15</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0.35</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3"/>
                  </a:ext>
                </a:extLst>
              </a:tr>
              <a:tr h="478972">
                <a:tc>
                  <a:txBody>
                    <a:bodyPr/>
                    <a:lstStyle/>
                    <a:p>
                      <a:pPr marL="0" marR="0">
                        <a:spcBef>
                          <a:spcPts val="0"/>
                        </a:spcBef>
                        <a:spcAft>
                          <a:spcPts val="0"/>
                        </a:spcAft>
                      </a:pPr>
                      <a:r>
                        <a:rPr lang="en-US" sz="2400" i="1" dirty="0">
                          <a:effectLst/>
                        </a:rPr>
                        <a:t>F</a:t>
                      </a:r>
                      <a:r>
                        <a:rPr lang="en-US" sz="2400" dirty="0">
                          <a:effectLst/>
                        </a:rPr>
                        <a:t>-test for ANOVA</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f</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0.25</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0.40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4"/>
                  </a:ext>
                </a:extLst>
              </a:tr>
              <a:tr h="478972">
                <a:tc>
                  <a:txBody>
                    <a:bodyPr/>
                    <a:lstStyle/>
                    <a:p>
                      <a:pPr marL="0" marR="0">
                        <a:spcBef>
                          <a:spcPts val="0"/>
                        </a:spcBef>
                        <a:spcAft>
                          <a:spcPts val="0"/>
                        </a:spcAft>
                      </a:pPr>
                      <a:r>
                        <a:rPr lang="en-US" sz="2400">
                          <a:effectLst/>
                        </a:rPr>
                        <a:t>Chi-square</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W</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0.30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0.50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5671518"/>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8F94-6B01-F94D-B657-AB85DA38C8E3}"/>
              </a:ext>
            </a:extLst>
          </p:cNvPr>
          <p:cNvSpPr>
            <a:spLocks noGrp="1"/>
          </p:cNvSpPr>
          <p:nvPr>
            <p:ph type="title"/>
          </p:nvPr>
        </p:nvSpPr>
        <p:spPr>
          <a:xfrm>
            <a:off x="2057401" y="838200"/>
            <a:ext cx="3533775" cy="4978400"/>
          </a:xfrm>
        </p:spPr>
        <p:txBody>
          <a:bodyPr/>
          <a:lstStyle/>
          <a:p>
            <a:pPr fontAlgn="auto">
              <a:spcAft>
                <a:spcPts val="0"/>
              </a:spcAft>
              <a:defRPr/>
            </a:pPr>
            <a:r>
              <a:rPr lang="en-US" b="1" dirty="0">
                <a:solidFill>
                  <a:srgbClr val="00BB7C"/>
                </a:solidFill>
                <a:latin typeface="Arial Rounded MT Bold" panose="020F0704030504030204" pitchFamily="34" charset="77"/>
              </a:rPr>
              <a:t>Measures of location, spread, and skewness</a:t>
            </a:r>
            <a:br>
              <a:rPr lang="en-US" b="1" dirty="0">
                <a:solidFill>
                  <a:srgbClr val="00BB7C"/>
                </a:solidFill>
                <a:latin typeface="Arial Rounded MT Bold" panose="020F0704030504030204" pitchFamily="34" charset="77"/>
              </a:rPr>
            </a:br>
            <a:br>
              <a:rPr lang="en-US" b="1" dirty="0">
                <a:solidFill>
                  <a:srgbClr val="00BB7C"/>
                </a:solidFill>
                <a:latin typeface="Arial Rounded MT Bold" panose="020F0704030504030204" pitchFamily="34" charset="77"/>
              </a:rPr>
            </a:br>
            <a:r>
              <a:rPr lang="en-US" b="1" dirty="0">
                <a:solidFill>
                  <a:srgbClr val="00BB7C"/>
                </a:solidFill>
                <a:latin typeface="Arial Rounded MT Bold" panose="020F0704030504030204" pitchFamily="34" charset="77"/>
              </a:rPr>
              <a:t>CHAPTER 3</a:t>
            </a:r>
          </a:p>
        </p:txBody>
      </p:sp>
      <p:pic>
        <p:nvPicPr>
          <p:cNvPr id="3074" name="Content Placeholder 4">
            <a:extLst>
              <a:ext uri="{FF2B5EF4-FFF2-40B4-BE49-F238E27FC236}">
                <a16:creationId xmlns:a16="http://schemas.microsoft.com/office/drawing/2014/main" id="{01BAE90A-80B9-3EF5-0D98-F6433D35F9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2200" y="838200"/>
            <a:ext cx="3930650" cy="4978400"/>
          </a:xfrm>
        </p:spPr>
      </p:pic>
    </p:spTree>
    <p:extLst>
      <p:ext uri="{BB962C8B-B14F-4D97-AF65-F5344CB8AC3E}">
        <p14:creationId xmlns:p14="http://schemas.microsoft.com/office/powerpoint/2010/main" val="3455592552"/>
      </p:ext>
    </p:extLst>
  </p:cSld>
  <p:clrMapOvr>
    <a:masterClrMapping/>
  </p:clrMapOvr>
  <p:transition>
    <p:fade thruBlk="1"/>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xfrm>
            <a:off x="1981200" y="990600"/>
            <a:ext cx="8229600" cy="1066800"/>
          </a:xfrm>
        </p:spPr>
        <p:txBody>
          <a:bodyPr/>
          <a:lstStyle/>
          <a:p>
            <a:pPr algn="ctr" eaLnBrk="1" hangingPunct="1"/>
            <a:r>
              <a:rPr lang="en-US" altLang="en-US" sz="2800" b="1" dirty="0">
                <a:solidFill>
                  <a:schemeClr val="tx1"/>
                </a:solidFill>
              </a:rPr>
              <a:t>Power Analysis in Two-Way ANOVA</a:t>
            </a:r>
            <a:br>
              <a:rPr lang="en-US" altLang="en-US" sz="2800" dirty="0">
                <a:solidFill>
                  <a:schemeClr val="tx1"/>
                </a:solidFill>
              </a:rPr>
            </a:br>
            <a:endParaRPr lang="en-US" altLang="en-US" sz="2800" dirty="0">
              <a:solidFill>
                <a:schemeClr val="tx1"/>
              </a:solidFill>
            </a:endParaRPr>
          </a:p>
        </p:txBody>
      </p:sp>
      <p:sp>
        <p:nvSpPr>
          <p:cNvPr id="155651" name="Rectangle 3"/>
          <p:cNvSpPr>
            <a:spLocks noGrp="1" noChangeArrowheads="1"/>
          </p:cNvSpPr>
          <p:nvPr>
            <p:ph idx="4294967295"/>
          </p:nvPr>
        </p:nvSpPr>
        <p:spPr>
          <a:xfrm>
            <a:off x="1981200" y="1981200"/>
            <a:ext cx="8229600" cy="4343400"/>
          </a:xfrm>
        </p:spPr>
        <p:txBody>
          <a:bodyPr/>
          <a:lstStyle/>
          <a:p>
            <a:pPr>
              <a:buClr>
                <a:srgbClr val="FF0000"/>
              </a:buClr>
              <a:buFontTx/>
              <a:buNone/>
            </a:pPr>
            <a:r>
              <a:rPr lang="en-US" altLang="en-US" dirty="0"/>
              <a:t>Use R’s power command to determine the sample size required to detect a medium effect size with power = 0.80 and α = 0.05 for each of the three hypotheses tested in a 3 x 4 balanced ANOVA design. </a:t>
            </a:r>
          </a:p>
        </p:txBody>
      </p:sp>
    </p:spTree>
    <p:extLst>
      <p:ext uri="{BB962C8B-B14F-4D97-AF65-F5344CB8AC3E}">
        <p14:creationId xmlns:p14="http://schemas.microsoft.com/office/powerpoint/2010/main" val="3008582900"/>
      </p:ext>
    </p:extLst>
  </p:cSld>
  <p:clrMapOvr>
    <a:masterClrMapping/>
  </p:clrMapOvr>
  <p:transition>
    <p:fade thruBlk="1"/>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7698" name="Rectangle 2"/>
          <p:cNvSpPr>
            <a:spLocks noGrp="1" noChangeArrowheads="1"/>
          </p:cNvSpPr>
          <p:nvPr>
            <p:ph type="title" idx="4294967295"/>
          </p:nvPr>
        </p:nvSpPr>
        <p:spPr>
          <a:xfrm>
            <a:off x="1981200" y="990600"/>
            <a:ext cx="8229600" cy="1066800"/>
          </a:xfrm>
        </p:spPr>
        <p:txBody>
          <a:bodyPr/>
          <a:lstStyle/>
          <a:p>
            <a:pPr algn="ctr" eaLnBrk="1" hangingPunct="1"/>
            <a:r>
              <a:rPr lang="en-US" altLang="en-US" sz="2800" b="1" dirty="0">
                <a:solidFill>
                  <a:schemeClr val="tx1"/>
                </a:solidFill>
              </a:rPr>
              <a:t>Power Analysis in Two-Way ANOVA</a:t>
            </a:r>
            <a:br>
              <a:rPr lang="en-US" altLang="en-US" sz="2800" dirty="0">
                <a:solidFill>
                  <a:schemeClr val="tx1"/>
                </a:solidFill>
              </a:rPr>
            </a:br>
            <a:endParaRPr lang="en-US" altLang="en-US" sz="2800" dirty="0">
              <a:solidFill>
                <a:schemeClr val="tx1"/>
              </a:solidFill>
            </a:endParaRPr>
          </a:p>
        </p:txBody>
      </p:sp>
      <p:sp>
        <p:nvSpPr>
          <p:cNvPr id="149507" name="Rectangle 3"/>
          <p:cNvSpPr>
            <a:spLocks noGrp="1" noChangeArrowheads="1"/>
          </p:cNvSpPr>
          <p:nvPr>
            <p:ph idx="4294967295"/>
          </p:nvPr>
        </p:nvSpPr>
        <p:spPr>
          <a:xfrm>
            <a:off x="1981200" y="1981200"/>
            <a:ext cx="8229600" cy="4343400"/>
          </a:xfrm>
        </p:spPr>
        <p:txBody>
          <a:bodyPr/>
          <a:lstStyle/>
          <a:p>
            <a:pPr>
              <a:buClr>
                <a:srgbClr val="FF0000"/>
              </a:buClr>
              <a:buFontTx/>
              <a:buNone/>
              <a:defRPr/>
            </a:pPr>
            <a:r>
              <a:rPr lang="en-US" sz="2400" dirty="0"/>
              <a:t>Solution:</a:t>
            </a:r>
          </a:p>
          <a:p>
            <a:pPr>
              <a:buClr>
                <a:srgbClr val="FF0000"/>
              </a:buClr>
              <a:buFontTx/>
              <a:buNone/>
              <a:defRPr/>
            </a:pPr>
            <a:r>
              <a:rPr lang="en-US" sz="2400" dirty="0"/>
              <a:t>Load </a:t>
            </a:r>
            <a:r>
              <a:rPr lang="en-US" sz="2400" b="1" dirty="0"/>
              <a:t>library(pwr2)</a:t>
            </a:r>
            <a:endParaRPr lang="en-US" sz="2400" dirty="0"/>
          </a:p>
          <a:p>
            <a:pPr marL="109537" indent="0">
              <a:buNone/>
            </a:pPr>
            <a:r>
              <a:rPr lang="en-US" sz="2400" dirty="0"/>
              <a:t>Obtain the sample size for the main effect due to </a:t>
            </a:r>
            <a:r>
              <a:rPr lang="en-US" sz="2400" i="1" dirty="0"/>
              <a:t>rows</a:t>
            </a:r>
          </a:p>
          <a:p>
            <a:pPr marL="109537" indent="0">
              <a:buNone/>
            </a:pPr>
            <a:r>
              <a:rPr lang="en-US" sz="2400" b="1" dirty="0"/>
              <a:t>ss.2way(a = 3, b = 4, alpha = 0.05, beta = 0.2, </a:t>
            </a:r>
            <a:r>
              <a:rPr lang="en-US" sz="2400" b="1" dirty="0" err="1"/>
              <a:t>f.A</a:t>
            </a:r>
            <a:r>
              <a:rPr lang="en-US" sz="2400" b="1" dirty="0"/>
              <a:t> = 0.25, </a:t>
            </a:r>
            <a:r>
              <a:rPr lang="en-US" sz="2400" b="1" dirty="0" err="1"/>
              <a:t>f.B</a:t>
            </a:r>
            <a:r>
              <a:rPr lang="en-US" sz="2400" b="1" dirty="0"/>
              <a:t> = 1, B = 100)</a:t>
            </a:r>
          </a:p>
          <a:p>
            <a:pPr marL="109537" indent="0">
              <a:buNone/>
            </a:pPr>
            <a:r>
              <a:rPr lang="en-US" sz="2400" dirty="0"/>
              <a:t>Obtain the sample size for the main effect due to </a:t>
            </a:r>
            <a:r>
              <a:rPr lang="en-US" sz="2400" i="1" dirty="0"/>
              <a:t>columns</a:t>
            </a:r>
          </a:p>
          <a:p>
            <a:pPr marL="109537" indent="0">
              <a:buNone/>
            </a:pPr>
            <a:r>
              <a:rPr lang="en-US" sz="2400" b="1" dirty="0"/>
              <a:t>ss.2way(a = 3, b = 4, alpha = 0.05, beta = 0.2, </a:t>
            </a:r>
            <a:r>
              <a:rPr lang="en-US" sz="2400" b="1" dirty="0" err="1"/>
              <a:t>f.A</a:t>
            </a:r>
            <a:r>
              <a:rPr lang="en-US" sz="2400" b="1" dirty="0"/>
              <a:t> = 1, </a:t>
            </a:r>
            <a:r>
              <a:rPr lang="en-US" sz="2400" b="1" dirty="0" err="1"/>
              <a:t>f.B</a:t>
            </a:r>
            <a:r>
              <a:rPr lang="en-US" sz="2400" b="1" dirty="0"/>
              <a:t> = 0.25, B = 100)</a:t>
            </a:r>
          </a:p>
          <a:p>
            <a:pPr marL="109537" indent="0">
              <a:buNone/>
              <a:defRPr/>
            </a:pPr>
            <a:r>
              <a:rPr lang="en-US" sz="2400" dirty="0"/>
              <a:t>For the </a:t>
            </a:r>
            <a:r>
              <a:rPr lang="en-US" sz="2400" i="1" dirty="0"/>
              <a:t>main effect</a:t>
            </a:r>
            <a:r>
              <a:rPr lang="en-US" sz="2400" dirty="0"/>
              <a:t> due to </a:t>
            </a:r>
            <a:r>
              <a:rPr lang="en-US" sz="2400" i="1" dirty="0"/>
              <a:t>rows</a:t>
            </a:r>
            <a:r>
              <a:rPr lang="en-US" sz="2400" dirty="0"/>
              <a:t>, we have </a:t>
            </a:r>
            <a:r>
              <a:rPr lang="en-US" sz="2400" i="1" dirty="0"/>
              <a:t>N</a:t>
            </a:r>
            <a:r>
              <a:rPr lang="en-US" sz="2400" dirty="0"/>
              <a:t> = 168</a:t>
            </a:r>
            <a:endParaRPr lang="en-US" sz="2400" b="1" dirty="0"/>
          </a:p>
          <a:p>
            <a:pPr marL="109537" indent="0">
              <a:buNone/>
              <a:defRPr/>
            </a:pPr>
            <a:r>
              <a:rPr lang="en-US" sz="2400" dirty="0"/>
              <a:t>For the </a:t>
            </a:r>
            <a:r>
              <a:rPr lang="en-US" sz="2400" i="1" dirty="0"/>
              <a:t>main effect</a:t>
            </a:r>
            <a:r>
              <a:rPr lang="en-US" sz="2400" dirty="0"/>
              <a:t> due to </a:t>
            </a:r>
            <a:r>
              <a:rPr lang="en-US" sz="2400" i="1" dirty="0"/>
              <a:t>columns</a:t>
            </a:r>
            <a:r>
              <a:rPr lang="en-US" sz="2400" dirty="0"/>
              <a:t>, we have </a:t>
            </a:r>
            <a:r>
              <a:rPr lang="en-US" sz="2400" i="1" dirty="0"/>
              <a:t>N</a:t>
            </a:r>
            <a:r>
              <a:rPr lang="en-US" sz="2400" dirty="0"/>
              <a:t> = 180</a:t>
            </a:r>
          </a:p>
          <a:p>
            <a:pPr marL="109537" indent="0">
              <a:buFont typeface="Georgia" panose="02040502050405020303" pitchFamily="18" charset="0"/>
              <a:buNone/>
              <a:defRPr/>
            </a:pPr>
            <a:endParaRPr lang="en-US" dirty="0"/>
          </a:p>
          <a:p>
            <a:pPr marL="109537" indent="0">
              <a:buFont typeface="Georgia" panose="02040502050405020303" pitchFamily="18" charset="0"/>
              <a:buNone/>
              <a:defRPr/>
            </a:pPr>
            <a:endParaRPr lang="en-US" dirty="0"/>
          </a:p>
          <a:p>
            <a:pPr>
              <a:buClr>
                <a:srgbClr val="FF0000"/>
              </a:buClr>
              <a:buFontTx/>
              <a:buNone/>
              <a:defRPr/>
            </a:pPr>
            <a:endParaRPr lang="en-US" altLang="en-US" dirty="0"/>
          </a:p>
        </p:txBody>
      </p:sp>
    </p:spTree>
    <p:extLst>
      <p:ext uri="{BB962C8B-B14F-4D97-AF65-F5344CB8AC3E}">
        <p14:creationId xmlns:p14="http://schemas.microsoft.com/office/powerpoint/2010/main" val="3451569379"/>
      </p:ext>
    </p:extLst>
  </p:cSld>
  <p:clrMapOvr>
    <a:masterClrMapping/>
  </p:clrMapOvr>
  <p:transition>
    <p:fade thruBlk="1"/>
  </p:transition>
</p:sld>
</file>

<file path=ppt/slides/slide4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B73608-33E5-7B44-8D75-56F02E4E6085}"/>
              </a:ext>
            </a:extLst>
          </p:cNvPr>
          <p:cNvSpPr/>
          <p:nvPr/>
        </p:nvSpPr>
        <p:spPr>
          <a:xfrm>
            <a:off x="1828800" y="838200"/>
            <a:ext cx="3810000" cy="4978400"/>
          </a:xfrm>
          <a:prstGeom prst="rect">
            <a:avLst/>
          </a:prstGeom>
          <a:solidFill>
            <a:srgbClr val="FEFBFF"/>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0" name="Rectangle 2"/>
          <p:cNvSpPr>
            <a:spLocks noGrp="1" noChangeArrowheads="1"/>
          </p:cNvSpPr>
          <p:nvPr>
            <p:ph type="ctrTitle"/>
          </p:nvPr>
        </p:nvSpPr>
        <p:spPr>
          <a:xfrm>
            <a:off x="1981201" y="1828801"/>
            <a:ext cx="3197225" cy="2043113"/>
          </a:xfrm>
        </p:spPr>
        <p:txBody>
          <a:bodyPr/>
          <a:lstStyle/>
          <a:p>
            <a:pPr eaLnBrk="1" hangingPunct="1"/>
            <a:r>
              <a:rPr lang="en-US" altLang="en-US" sz="2800" dirty="0">
                <a:solidFill>
                  <a:srgbClr val="00B050"/>
                </a:solidFill>
                <a:latin typeface="Arial Rounded MT Bold" panose="020F0704030504030204" pitchFamily="34" charset="77"/>
              </a:rPr>
              <a:t>Correlation and Simple Regression as Inferential Techniques</a:t>
            </a:r>
          </a:p>
        </p:txBody>
      </p:sp>
      <p:sp>
        <p:nvSpPr>
          <p:cNvPr id="5123" name="Rectangle 3"/>
          <p:cNvSpPr>
            <a:spLocks noGrp="1" noChangeArrowheads="1"/>
          </p:cNvSpPr>
          <p:nvPr>
            <p:ph type="subTitle" idx="1"/>
          </p:nvPr>
        </p:nvSpPr>
        <p:spPr>
          <a:xfrm>
            <a:off x="1981200" y="3886200"/>
            <a:ext cx="4953000" cy="1752600"/>
          </a:xfrm>
        </p:spPr>
        <p:txBody>
          <a:bodyPr/>
          <a:lstStyle/>
          <a:p>
            <a:pPr marL="63500" eaLnBrk="1" hangingPunct="1">
              <a:defRPr/>
            </a:pPr>
            <a:endParaRPr lang="en-US" sz="2800" dirty="0">
              <a:solidFill>
                <a:srgbClr val="00B050"/>
              </a:solidFill>
              <a:effectLst>
                <a:outerShdw blurRad="38100" dist="38100" dir="2700000" algn="tl">
                  <a:srgbClr val="FFFFFF"/>
                </a:outerShdw>
              </a:effectLst>
              <a:latin typeface="Gill Sans MT" panose="020B0502020104020203" pitchFamily="34" charset="77"/>
            </a:endParaRPr>
          </a:p>
          <a:p>
            <a:pPr marL="63500" eaLnBrk="1" hangingPunct="1">
              <a:defRPr/>
            </a:pPr>
            <a:r>
              <a:rPr lang="en-US" sz="2800" dirty="0">
                <a:solidFill>
                  <a:srgbClr val="00B050"/>
                </a:solidFill>
                <a:effectLst>
                  <a:outerShdw blurRad="38100" dist="38100" dir="2700000" algn="tl">
                    <a:srgbClr val="FFFFFF"/>
                  </a:outerShdw>
                </a:effectLst>
                <a:latin typeface="Arial Rounded MT Bold" panose="020F0704030504030204" pitchFamily="34" charset="77"/>
              </a:rPr>
              <a:t>Chapter 15</a:t>
            </a:r>
          </a:p>
        </p:txBody>
      </p:sp>
      <p:sp>
        <p:nvSpPr>
          <p:cNvPr id="27653" name="TextBox 7"/>
          <p:cNvSpPr txBox="1">
            <a:spLocks noChangeArrowheads="1"/>
          </p:cNvSpPr>
          <p:nvPr/>
        </p:nvSpPr>
        <p:spPr bwMode="auto">
          <a:xfrm>
            <a:off x="7543800" y="1981201"/>
            <a:ext cx="2971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000" b="1">
              <a:solidFill>
                <a:srgbClr val="FFFF00"/>
              </a:solidFill>
            </a:endParaRPr>
          </a:p>
        </p:txBody>
      </p:sp>
      <p:sp>
        <p:nvSpPr>
          <p:cNvPr id="8" name="TextBox 8"/>
          <p:cNvSpPr txBox="1">
            <a:spLocks noChangeArrowheads="1"/>
          </p:cNvSpPr>
          <p:nvPr/>
        </p:nvSpPr>
        <p:spPr bwMode="auto">
          <a:xfrm>
            <a:off x="7472363" y="2895601"/>
            <a:ext cx="1371600" cy="646113"/>
          </a:xfrm>
          <a:prstGeom prst="rect">
            <a:avLst/>
          </a:prstGeom>
          <a:noFill/>
          <a:ln w="9525">
            <a:noFill/>
            <a:miter lim="800000"/>
            <a:headEnd/>
            <a:tailEnd/>
          </a:ln>
        </p:spPr>
        <p:txBody>
          <a:bodyPr wrap="square">
            <a:spAutoFit/>
          </a:bodyPr>
          <a:lstStyle/>
          <a:p>
            <a:pPr eaLnBrk="1" hangingPunct="1">
              <a:defRPr/>
            </a:pPr>
            <a:endParaRPr lang="en-US" sz="3600" dirty="0">
              <a:solidFill>
                <a:srgbClr val="EAEAEA"/>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p:txBody>
      </p:sp>
      <p:pic>
        <p:nvPicPr>
          <p:cNvPr id="12" name="Content Placeholder 4">
            <a:extLst>
              <a:ext uri="{FF2B5EF4-FFF2-40B4-BE49-F238E27FC236}">
                <a16:creationId xmlns:a16="http://schemas.microsoft.com/office/drawing/2014/main" id="{9E712C7B-B8B9-F745-8501-928622EBE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838200"/>
            <a:ext cx="393065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5803874"/>
      </p:ext>
    </p:extLst>
  </p:cSld>
  <p:clrMapOvr>
    <a:masterClrMapping/>
  </p:clrMapOvr>
  <p:transition>
    <p:fade thruBlk="1"/>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981200" y="762000"/>
            <a:ext cx="8229600" cy="914400"/>
          </a:xfrm>
        </p:spPr>
        <p:txBody>
          <a:bodyPr/>
          <a:lstStyle/>
          <a:p>
            <a:pPr algn="ctr" eaLnBrk="1" hangingPunct="1"/>
            <a:r>
              <a:rPr lang="en-US" altLang="en-US" b="1">
                <a:solidFill>
                  <a:schemeClr val="tx1"/>
                </a:solidFill>
              </a:rPr>
              <a:t>Overview</a:t>
            </a:r>
          </a:p>
        </p:txBody>
      </p:sp>
      <p:sp>
        <p:nvSpPr>
          <p:cNvPr id="28675" name="Rectangle 3"/>
          <p:cNvSpPr>
            <a:spLocks noGrp="1" noChangeArrowheads="1"/>
          </p:cNvSpPr>
          <p:nvPr>
            <p:ph idx="1"/>
          </p:nvPr>
        </p:nvSpPr>
        <p:spPr>
          <a:xfrm>
            <a:off x="1981200" y="1828800"/>
            <a:ext cx="8229600" cy="4745038"/>
          </a:xfrm>
        </p:spPr>
        <p:txBody>
          <a:bodyPr/>
          <a:lstStyle/>
          <a:p>
            <a:pPr>
              <a:buClr>
                <a:srgbClr val="FF0000"/>
              </a:buClr>
            </a:pPr>
            <a:r>
              <a:rPr lang="en-US" altLang="en-US" sz="3200"/>
              <a:t>The bivariate normal distribution</a:t>
            </a:r>
          </a:p>
          <a:p>
            <a:pPr>
              <a:buClr>
                <a:srgbClr val="FF0000"/>
              </a:buClr>
            </a:pPr>
            <a:r>
              <a:rPr lang="en-US" altLang="en-US" sz="3200"/>
              <a:t>Inferences on correlation</a:t>
            </a:r>
          </a:p>
          <a:p>
            <a:pPr>
              <a:buClr>
                <a:srgbClr val="FF0000"/>
              </a:buClr>
            </a:pPr>
            <a:r>
              <a:rPr lang="en-US" altLang="en-US" sz="3200"/>
              <a:t>Inferences on regression</a:t>
            </a:r>
          </a:p>
          <a:p>
            <a:pPr>
              <a:buClr>
                <a:srgbClr val="FF0000"/>
              </a:buClr>
            </a:pPr>
            <a:r>
              <a:rPr lang="en-US" altLang="en-US" sz="3200"/>
              <a:t>Regression diagnostics</a:t>
            </a:r>
          </a:p>
          <a:p>
            <a:pPr>
              <a:buClr>
                <a:srgbClr val="FF0000"/>
              </a:buClr>
              <a:buFont typeface="Georgia" panose="02040502050405020303" pitchFamily="18" charset="0"/>
              <a:buNone/>
            </a:pPr>
            <a:endParaRPr lang="en-US" altLang="en-US" sz="3200"/>
          </a:p>
          <a:p>
            <a:pPr>
              <a:buClr>
                <a:srgbClr val="FF0000"/>
              </a:buClr>
              <a:buFont typeface="Georgia" panose="02040502050405020303" pitchFamily="18" charset="0"/>
              <a:buNone/>
            </a:pPr>
            <a:endParaRPr lang="en-US" altLang="en-US" sz="3200"/>
          </a:p>
          <a:p>
            <a:pPr eaLnBrk="1" hangingPunct="1"/>
            <a:endParaRPr lang="en-US" altLang="en-US" sz="1600"/>
          </a:p>
        </p:txBody>
      </p:sp>
    </p:spTree>
    <p:extLst>
      <p:ext uri="{BB962C8B-B14F-4D97-AF65-F5344CB8AC3E}">
        <p14:creationId xmlns:p14="http://schemas.microsoft.com/office/powerpoint/2010/main" val="3973227158"/>
      </p:ext>
    </p:extLst>
  </p:cSld>
  <p:clrMapOvr>
    <a:masterClrMapping/>
  </p:clrMapOvr>
  <p:transition>
    <p:fade thruBlk="1"/>
  </p:transition>
</p:sld>
</file>

<file path=ppt/slides/slide4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676400" y="762000"/>
            <a:ext cx="8763000" cy="685800"/>
          </a:xfrm>
        </p:spPr>
        <p:txBody>
          <a:bodyPr/>
          <a:lstStyle/>
          <a:p>
            <a:pPr algn="ctr" eaLnBrk="1" hangingPunct="1"/>
            <a:r>
              <a:rPr lang="en-US" altLang="en-US" sz="2800" b="1">
                <a:solidFill>
                  <a:schemeClr val="tx1"/>
                </a:solidFill>
              </a:rPr>
              <a:t>The bivariate normal distribution</a:t>
            </a:r>
          </a:p>
        </p:txBody>
      </p:sp>
      <p:sp>
        <p:nvSpPr>
          <p:cNvPr id="30723" name="Rectangle 3"/>
          <p:cNvSpPr>
            <a:spLocks noGrp="1" noChangeArrowheads="1"/>
          </p:cNvSpPr>
          <p:nvPr>
            <p:ph idx="4294967295"/>
          </p:nvPr>
        </p:nvSpPr>
        <p:spPr>
          <a:xfrm>
            <a:off x="1981200" y="1676400"/>
            <a:ext cx="8229600" cy="4897438"/>
          </a:xfrm>
        </p:spPr>
        <p:txBody>
          <a:bodyPr/>
          <a:lstStyle/>
          <a:p>
            <a:pPr>
              <a:buFont typeface="Georgia" panose="02040502050405020303" pitchFamily="18" charset="0"/>
              <a:buNone/>
            </a:pPr>
            <a:r>
              <a:rPr lang="en-US" altLang="en-US" i="1"/>
              <a:t>A bivariate normal distribution</a:t>
            </a:r>
            <a:r>
              <a:rPr lang="en-US" altLang="en-US"/>
              <a:t> has the following three properties:</a:t>
            </a:r>
          </a:p>
          <a:p>
            <a:pPr>
              <a:buFont typeface="Georgia" panose="02040502050405020303" pitchFamily="18" charset="0"/>
              <a:buNone/>
            </a:pPr>
            <a:r>
              <a:rPr lang="en-US" altLang="en-US"/>
              <a:t>Normality</a:t>
            </a:r>
          </a:p>
          <a:p>
            <a:r>
              <a:rPr lang="en-US" altLang="en-US" sz="1400"/>
              <a:t>Taken separately, the </a:t>
            </a:r>
            <a:r>
              <a:rPr lang="en-US" altLang="en-US" sz="1400" i="1"/>
              <a:t>X</a:t>
            </a:r>
            <a:r>
              <a:rPr lang="en-US" altLang="en-US" sz="1400"/>
              <a:t> and </a:t>
            </a:r>
            <a:r>
              <a:rPr lang="en-US" altLang="en-US" sz="1400" i="1"/>
              <a:t>Y</a:t>
            </a:r>
            <a:r>
              <a:rPr lang="en-US" altLang="en-US" sz="1400"/>
              <a:t> variables are both normally distributed.</a:t>
            </a:r>
          </a:p>
          <a:p>
            <a:r>
              <a:rPr lang="en-US" altLang="en-US" sz="1400"/>
              <a:t>When </a:t>
            </a:r>
            <a:r>
              <a:rPr lang="en-US" altLang="en-US" sz="1400" i="1"/>
              <a:t>X</a:t>
            </a:r>
            <a:r>
              <a:rPr lang="en-US" altLang="en-US" sz="1400"/>
              <a:t> is held constant at any value, the distribution of all the </a:t>
            </a:r>
            <a:r>
              <a:rPr lang="en-US" altLang="en-US" sz="1400" i="1"/>
              <a:t>Y</a:t>
            </a:r>
            <a:r>
              <a:rPr lang="en-US" altLang="en-US" sz="1400"/>
              <a:t> values corresponding to this value of </a:t>
            </a:r>
            <a:r>
              <a:rPr lang="en-US" altLang="en-US" sz="1400" i="1"/>
              <a:t>X</a:t>
            </a:r>
            <a:r>
              <a:rPr lang="en-US" altLang="en-US" sz="1400"/>
              <a:t> is normally distributed.</a:t>
            </a:r>
          </a:p>
          <a:p>
            <a:r>
              <a:rPr lang="en-US" altLang="en-US" sz="1400"/>
              <a:t>When </a:t>
            </a:r>
            <a:r>
              <a:rPr lang="en-US" altLang="en-US" sz="1400" i="1"/>
              <a:t>Y</a:t>
            </a:r>
            <a:r>
              <a:rPr lang="en-US" altLang="en-US" sz="1400"/>
              <a:t> is held constant at any value, the distribution of all the </a:t>
            </a:r>
            <a:r>
              <a:rPr lang="en-US" altLang="en-US" sz="1400" i="1"/>
              <a:t>X</a:t>
            </a:r>
            <a:r>
              <a:rPr lang="en-US" altLang="en-US" sz="1400"/>
              <a:t> values corresponding to this value of </a:t>
            </a:r>
            <a:r>
              <a:rPr lang="en-US" altLang="en-US" sz="1400" i="1"/>
              <a:t>Y</a:t>
            </a:r>
            <a:r>
              <a:rPr lang="en-US" altLang="en-US" sz="1400"/>
              <a:t> is normally distributed.</a:t>
            </a:r>
          </a:p>
          <a:p>
            <a:pPr>
              <a:buFont typeface="Georgia" panose="02040502050405020303" pitchFamily="18" charset="0"/>
              <a:buNone/>
            </a:pPr>
            <a:r>
              <a:rPr lang="en-US" altLang="en-US"/>
              <a:t>Homoskedasticity</a:t>
            </a:r>
          </a:p>
          <a:p>
            <a:r>
              <a:rPr lang="en-US" altLang="en-US" sz="1400"/>
              <a:t>All the conditional distributions of </a:t>
            </a:r>
            <a:r>
              <a:rPr lang="en-US" altLang="en-US" sz="1400" i="1"/>
              <a:t>Y</a:t>
            </a:r>
            <a:r>
              <a:rPr lang="en-US" altLang="en-US" sz="1400"/>
              <a:t> given </a:t>
            </a:r>
            <a:r>
              <a:rPr lang="en-US" altLang="en-US" sz="1400" i="1"/>
              <a:t>X</a:t>
            </a:r>
            <a:r>
              <a:rPr lang="en-US" altLang="en-US" sz="1400"/>
              <a:t> have the same standard deviation. </a:t>
            </a:r>
          </a:p>
          <a:p>
            <a:r>
              <a:rPr lang="en-US" altLang="en-US" sz="1400"/>
              <a:t>All the conditional distributions of </a:t>
            </a:r>
            <a:r>
              <a:rPr lang="en-US" altLang="en-US" sz="1400" i="1"/>
              <a:t>X</a:t>
            </a:r>
            <a:r>
              <a:rPr lang="en-US" altLang="en-US" sz="1400"/>
              <a:t> given </a:t>
            </a:r>
            <a:r>
              <a:rPr lang="en-US" altLang="en-US" sz="1400" i="1"/>
              <a:t>Y</a:t>
            </a:r>
            <a:r>
              <a:rPr lang="en-US" altLang="en-US" sz="1400"/>
              <a:t> have the same standard deviation. </a:t>
            </a:r>
          </a:p>
          <a:p>
            <a:pPr>
              <a:buFont typeface="Georgia" panose="02040502050405020303" pitchFamily="18" charset="0"/>
              <a:buNone/>
            </a:pPr>
            <a:r>
              <a:rPr lang="en-US" altLang="en-US"/>
              <a:t>Linearity</a:t>
            </a:r>
          </a:p>
          <a:p>
            <a:r>
              <a:rPr lang="en-US" altLang="en-US" sz="1400"/>
              <a:t>The means of all the conditional distributions of </a:t>
            </a:r>
            <a:r>
              <a:rPr lang="en-US" altLang="en-US" sz="1400" i="1"/>
              <a:t>Y</a:t>
            </a:r>
            <a:r>
              <a:rPr lang="en-US" altLang="en-US" sz="1400"/>
              <a:t> given </a:t>
            </a:r>
            <a:r>
              <a:rPr lang="en-US" altLang="en-US" sz="1400" i="1"/>
              <a:t>X</a:t>
            </a:r>
            <a:r>
              <a:rPr lang="en-US" altLang="en-US" sz="1400"/>
              <a:t> fall along a straight line.</a:t>
            </a:r>
          </a:p>
          <a:p>
            <a:r>
              <a:rPr lang="en-US" altLang="en-US" sz="1400"/>
              <a:t>The means of all the conditional distributions of </a:t>
            </a:r>
            <a:r>
              <a:rPr lang="en-US" altLang="en-US" sz="1400" i="1"/>
              <a:t>X</a:t>
            </a:r>
            <a:r>
              <a:rPr lang="en-US" altLang="en-US" sz="1400"/>
              <a:t> given </a:t>
            </a:r>
            <a:r>
              <a:rPr lang="en-US" altLang="en-US" sz="1400" i="1"/>
              <a:t>Y</a:t>
            </a:r>
            <a:r>
              <a:rPr lang="en-US" altLang="en-US" sz="1400"/>
              <a:t> fall along a straight line.</a:t>
            </a:r>
          </a:p>
        </p:txBody>
      </p:sp>
    </p:spTree>
    <p:extLst>
      <p:ext uri="{BB962C8B-B14F-4D97-AF65-F5344CB8AC3E}">
        <p14:creationId xmlns:p14="http://schemas.microsoft.com/office/powerpoint/2010/main" val="1517719743"/>
      </p:ext>
    </p:extLst>
  </p:cSld>
  <p:clrMapOvr>
    <a:masterClrMapping/>
  </p:clrMapOvr>
  <p:transition>
    <p:fade thruBlk="1"/>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1981200" y="609600"/>
            <a:ext cx="8229600" cy="1600200"/>
          </a:xfrm>
        </p:spPr>
        <p:txBody>
          <a:bodyPr/>
          <a:lstStyle/>
          <a:p>
            <a:pPr algn="ctr" eaLnBrk="1" hangingPunct="1"/>
            <a:r>
              <a:rPr lang="en-US" altLang="en-US" sz="2800" b="1" dirty="0">
                <a:solidFill>
                  <a:schemeClr val="tx1"/>
                </a:solidFill>
              </a:rPr>
              <a:t>Inferences on Correlation</a:t>
            </a:r>
            <a:br>
              <a:rPr lang="en-US" altLang="en-US" sz="2800" dirty="0">
                <a:solidFill>
                  <a:schemeClr val="tx1"/>
                </a:solidFill>
              </a:rPr>
            </a:br>
            <a:r>
              <a:rPr lang="en-US" altLang="en-US" sz="2800" b="1" dirty="0">
                <a:solidFill>
                  <a:schemeClr val="tx1"/>
                </a:solidFill>
              </a:rPr>
              <a:t>Example 1. Does the temperature outside relate to the number of ice cream bars sold?</a:t>
            </a:r>
            <a:endParaRPr lang="en-US" altLang="en-US" sz="3600" b="1" dirty="0"/>
          </a:p>
        </p:txBody>
      </p:sp>
      <p:sp>
        <p:nvSpPr>
          <p:cNvPr id="32771" name="Rectangle 3"/>
          <p:cNvSpPr>
            <a:spLocks noGrp="1" noChangeArrowheads="1"/>
          </p:cNvSpPr>
          <p:nvPr>
            <p:ph idx="4294967295"/>
          </p:nvPr>
        </p:nvSpPr>
        <p:spPr>
          <a:xfrm>
            <a:off x="1981200" y="2286000"/>
            <a:ext cx="8229600" cy="4287838"/>
          </a:xfrm>
        </p:spPr>
        <p:txBody>
          <a:bodyPr/>
          <a:lstStyle/>
          <a:p>
            <a:pPr marL="293688" indent="-184150">
              <a:buClr>
                <a:srgbClr val="FF0000"/>
              </a:buClr>
            </a:pPr>
            <a:r>
              <a:rPr lang="en-US" altLang="en-US" sz="2600" dirty="0"/>
              <a:t>We have two measures: ice cream bars sold and temperature outside. We are interested in understanding how these two measures relate to each other.</a:t>
            </a:r>
          </a:p>
          <a:p>
            <a:pPr marL="293688" indent="-184150">
              <a:buClr>
                <a:srgbClr val="FF0000"/>
              </a:buClr>
            </a:pPr>
            <a:r>
              <a:rPr lang="en-US" altLang="en-US" sz="2600" dirty="0"/>
              <a:t>Data is available in the sur package in R under the name “</a:t>
            </a:r>
            <a:r>
              <a:rPr lang="en-US" altLang="en-US" sz="2600" dirty="0" err="1"/>
              <a:t>IceCream</a:t>
            </a:r>
            <a:r>
              <a:rPr lang="en-US" altLang="en-US" sz="2600" dirty="0"/>
              <a:t>”</a:t>
            </a:r>
          </a:p>
        </p:txBody>
      </p:sp>
    </p:spTree>
    <p:extLst>
      <p:ext uri="{BB962C8B-B14F-4D97-AF65-F5344CB8AC3E}">
        <p14:creationId xmlns:p14="http://schemas.microsoft.com/office/powerpoint/2010/main" val="2008883073"/>
      </p:ext>
    </p:extLst>
  </p:cSld>
  <p:clrMapOvr>
    <a:masterClrMapping/>
  </p:clrMapOvr>
  <p:transition>
    <p:fade thruBlk="1"/>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1981200" y="609600"/>
            <a:ext cx="8229600" cy="685800"/>
          </a:xfrm>
        </p:spPr>
        <p:txBody>
          <a:bodyPr/>
          <a:lstStyle/>
          <a:p>
            <a:pPr algn="ctr" eaLnBrk="1" hangingPunct="1"/>
            <a:r>
              <a:rPr lang="en-US" altLang="en-US" sz="3200" b="1">
                <a:solidFill>
                  <a:schemeClr val="tx1"/>
                </a:solidFill>
              </a:rPr>
              <a:t>Reviewing the Data Via a Scatterplot</a:t>
            </a:r>
          </a:p>
        </p:txBody>
      </p:sp>
      <p:sp>
        <p:nvSpPr>
          <p:cNvPr id="36868" name="Rectangle 2"/>
          <p:cNvSpPr>
            <a:spLocks noChangeArrowheads="1"/>
          </p:cNvSpPr>
          <p:nvPr/>
        </p:nvSpPr>
        <p:spPr bwMode="auto">
          <a:xfrm>
            <a:off x="1828800" y="1295400"/>
            <a:ext cx="8686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t>plot(</a:t>
            </a:r>
            <a:r>
              <a:rPr lang="en-US" altLang="en-US" sz="1600" b="1" dirty="0" err="1"/>
              <a:t>IceCream$barsold</a:t>
            </a:r>
            <a:r>
              <a:rPr lang="en-US" altLang="en-US" sz="1600" b="1" dirty="0"/>
              <a:t> ~ </a:t>
            </a:r>
            <a:r>
              <a:rPr lang="en-US" altLang="en-US" sz="1600" b="1" dirty="0" err="1"/>
              <a:t>IceCream$temp</a:t>
            </a:r>
            <a:r>
              <a:rPr lang="en-US" altLang="en-US" sz="1600" b="1" dirty="0"/>
              <a:t>, </a:t>
            </a:r>
            <a:r>
              <a:rPr lang="en-US" altLang="en-US" sz="1600" b="1" dirty="0" err="1"/>
              <a:t>xlab</a:t>
            </a:r>
            <a:r>
              <a:rPr lang="en-US" altLang="en-US" sz="1600" b="1" dirty="0"/>
              <a:t> = "Temperature", </a:t>
            </a:r>
            <a:r>
              <a:rPr lang="en-US" altLang="en-US" sz="1600" b="1" dirty="0" err="1"/>
              <a:t>ylab</a:t>
            </a:r>
            <a:r>
              <a:rPr lang="en-US" altLang="en-US" sz="1600" b="1" dirty="0"/>
              <a:t> = "Bars Sold")</a:t>
            </a:r>
          </a:p>
        </p:txBody>
      </p:sp>
      <p:sp>
        <p:nvSpPr>
          <p:cNvPr id="36869" name="Rectangle 3"/>
          <p:cNvSpPr>
            <a:spLocks noChangeArrowheads="1"/>
          </p:cNvSpPr>
          <p:nvPr/>
        </p:nvSpPr>
        <p:spPr bwMode="auto">
          <a:xfrm>
            <a:off x="2286000" y="5867400"/>
            <a:ext cx="7086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42938" indent="-5334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Georgia" panose="02040502050405020303" pitchFamily="18" charset="0"/>
              <a:buNone/>
            </a:pPr>
            <a:r>
              <a:rPr lang="en-US" altLang="en-US" dirty="0"/>
              <a:t>As the temperature increases, so do the number of bars sold</a:t>
            </a:r>
          </a:p>
        </p:txBody>
      </p:sp>
      <p:pic>
        <p:nvPicPr>
          <p:cNvPr id="3" name="Picture 2">
            <a:extLst>
              <a:ext uri="{FF2B5EF4-FFF2-40B4-BE49-F238E27FC236}">
                <a16:creationId xmlns:a16="http://schemas.microsoft.com/office/drawing/2014/main" id="{ABC5487B-2780-5D44-AFC7-FA8949BC2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164" y="1742656"/>
            <a:ext cx="5143672" cy="4016043"/>
          </a:xfrm>
          <a:prstGeom prst="rect">
            <a:avLst/>
          </a:prstGeom>
        </p:spPr>
      </p:pic>
    </p:spTree>
    <p:extLst>
      <p:ext uri="{BB962C8B-B14F-4D97-AF65-F5344CB8AC3E}">
        <p14:creationId xmlns:p14="http://schemas.microsoft.com/office/powerpoint/2010/main" val="3781322348"/>
      </p:ext>
    </p:extLst>
  </p:cSld>
  <p:clrMapOvr>
    <a:masterClrMapping/>
  </p:clrMapOvr>
  <p:transition>
    <p:fade thruBlk="1"/>
  </p:transition>
</p:sld>
</file>

<file path=ppt/slides/slide4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981200" y="609600"/>
            <a:ext cx="8229600" cy="914400"/>
          </a:xfrm>
        </p:spPr>
        <p:txBody>
          <a:bodyPr/>
          <a:lstStyle/>
          <a:p>
            <a:pPr algn="ctr" eaLnBrk="1" hangingPunct="1"/>
            <a:r>
              <a:rPr lang="en-US" altLang="en-US" sz="2800" b="1" dirty="0">
                <a:solidFill>
                  <a:schemeClr val="tx1"/>
                </a:solidFill>
              </a:rPr>
              <a:t>Example 1: Does the temperature outside relate to the number of ice cream bars sold?</a:t>
            </a:r>
          </a:p>
        </p:txBody>
      </p:sp>
      <p:sp>
        <p:nvSpPr>
          <p:cNvPr id="43011" name="Rectangle 3"/>
          <p:cNvSpPr>
            <a:spLocks noGrp="1" noChangeArrowheads="1"/>
          </p:cNvSpPr>
          <p:nvPr>
            <p:ph idx="4294967295"/>
          </p:nvPr>
        </p:nvSpPr>
        <p:spPr>
          <a:xfrm>
            <a:off x="1981200" y="1676400"/>
            <a:ext cx="8229600" cy="5029200"/>
          </a:xfrm>
        </p:spPr>
        <p:txBody>
          <a:bodyPr/>
          <a:lstStyle/>
          <a:p>
            <a:pPr marL="642938" indent="-533400">
              <a:buFont typeface="Georgia" panose="02040502050405020303" pitchFamily="18" charset="0"/>
              <a:buNone/>
              <a:defRPr/>
            </a:pPr>
            <a:r>
              <a:rPr lang="en-US" altLang="en-US" dirty="0"/>
              <a:t>A statistical test on the correlation can be used to determine if it is significantly different from 0.</a:t>
            </a:r>
          </a:p>
          <a:p>
            <a:pPr marL="642938" indent="-533400">
              <a:defRPr/>
            </a:pPr>
            <a:r>
              <a:rPr lang="en-US" altLang="en-US" dirty="0"/>
              <a:t>H</a:t>
            </a:r>
            <a:r>
              <a:rPr lang="en-US" altLang="en-US" baseline="-25000" dirty="0"/>
              <a:t>0</a:t>
            </a:r>
            <a:r>
              <a:rPr lang="en-US" altLang="en-US" dirty="0"/>
              <a:t>: </a:t>
            </a:r>
            <a:r>
              <a:rPr lang="en-US" altLang="en-US" i="1" dirty="0">
                <a:latin typeface="Symbol" panose="05050102010706020507" pitchFamily="18" charset="2"/>
              </a:rPr>
              <a:t>r</a:t>
            </a:r>
            <a:r>
              <a:rPr lang="en-US" altLang="en-US" dirty="0"/>
              <a:t> = 0</a:t>
            </a:r>
          </a:p>
          <a:p>
            <a:pPr marL="642938" indent="-533400">
              <a:defRPr/>
            </a:pPr>
            <a:r>
              <a:rPr lang="en-US" altLang="en-US" dirty="0"/>
              <a:t>H</a:t>
            </a:r>
            <a:r>
              <a:rPr lang="en-US" altLang="en-US" baseline="-25000" dirty="0"/>
              <a:t>1</a:t>
            </a:r>
            <a:r>
              <a:rPr lang="en-US" altLang="en-US" dirty="0"/>
              <a:t>: </a:t>
            </a:r>
            <a:r>
              <a:rPr lang="en-US" altLang="en-US" i="1" dirty="0">
                <a:latin typeface="Symbol" panose="05050102010706020507" pitchFamily="18" charset="2"/>
              </a:rPr>
              <a:t>r</a:t>
            </a:r>
            <a:r>
              <a:rPr lang="en-US" altLang="en-US" dirty="0"/>
              <a:t> ≠ 0</a:t>
            </a:r>
          </a:p>
          <a:p>
            <a:pPr marL="642938" indent="-533400">
              <a:defRPr/>
            </a:pPr>
            <a:endParaRPr lang="en-US" altLang="en-US" i="1" dirty="0"/>
          </a:p>
          <a:p>
            <a:pPr marL="109538" indent="0">
              <a:buNone/>
              <a:defRPr/>
            </a:pPr>
            <a:endParaRPr lang="en-US" altLang="en-US" i="1" dirty="0"/>
          </a:p>
          <a:p>
            <a:pPr marL="109538" indent="0">
              <a:buFont typeface="Georgia" panose="02040502050405020303" pitchFamily="18" charset="0"/>
              <a:buNone/>
              <a:defRPr/>
            </a:pPr>
            <a:endParaRPr lang="en-US" altLang="en-US" i="1" dirty="0"/>
          </a:p>
          <a:p>
            <a:pPr marL="109538" indent="0">
              <a:buFont typeface="Georgia" panose="02040502050405020303" pitchFamily="18" charset="0"/>
              <a:buNone/>
              <a:defRPr/>
            </a:pPr>
            <a:r>
              <a:rPr lang="en-US" altLang="en-US" b="1" dirty="0"/>
              <a:t>Results: </a:t>
            </a:r>
            <a:r>
              <a:rPr lang="en-US" altLang="en-US" dirty="0"/>
              <a:t>Given</a:t>
            </a:r>
            <a:r>
              <a:rPr lang="en-US" altLang="en-US" i="1" dirty="0"/>
              <a:t> N</a:t>
            </a:r>
            <a:r>
              <a:rPr lang="en-US" altLang="en-US" dirty="0"/>
              <a:t> = 30 r = .88, </a:t>
            </a:r>
            <a:r>
              <a:rPr lang="en-US" altLang="en-US" i="1" dirty="0"/>
              <a:t>p</a:t>
            </a:r>
            <a:r>
              <a:rPr lang="en-US" altLang="en-US" dirty="0"/>
              <a:t> &lt; 0.0001, we know that r is statistically significantly different from 0.</a:t>
            </a:r>
          </a:p>
          <a:p>
            <a:pPr marL="642938" indent="-533400">
              <a:defRPr/>
            </a:pPr>
            <a:endParaRPr lang="en-US" altLang="en-US" dirty="0"/>
          </a:p>
          <a:p>
            <a:pPr marL="642938" indent="-533400" eaLnBrk="1" hangingPunct="1">
              <a:buFontTx/>
              <a:buNone/>
              <a:defRPr/>
            </a:pPr>
            <a:endParaRPr lang="en-US" altLang="en-US" sz="2000" dirty="0"/>
          </a:p>
        </p:txBody>
      </p:sp>
      <p:pic>
        <p:nvPicPr>
          <p:cNvPr id="3" name="Picture 2">
            <a:extLst>
              <a:ext uri="{FF2B5EF4-FFF2-40B4-BE49-F238E27FC236}">
                <a16:creationId xmlns:a16="http://schemas.microsoft.com/office/drawing/2014/main" id="{04E6F325-8D31-BB45-88D3-61B59B5E9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806" y="2590800"/>
            <a:ext cx="5909144" cy="2133600"/>
          </a:xfrm>
          <a:prstGeom prst="rect">
            <a:avLst/>
          </a:prstGeom>
        </p:spPr>
      </p:pic>
    </p:spTree>
    <p:extLst>
      <p:ext uri="{BB962C8B-B14F-4D97-AF65-F5344CB8AC3E}">
        <p14:creationId xmlns:p14="http://schemas.microsoft.com/office/powerpoint/2010/main" val="664815185"/>
      </p:ext>
    </p:extLst>
  </p:cSld>
  <p:clrMapOvr>
    <a:masterClrMapping/>
  </p:clrMapOvr>
  <p:transition>
    <p:fade thruBlk="1"/>
  </p:transition>
</p:sld>
</file>

<file path=ppt/slides/slide4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1981200" y="685800"/>
            <a:ext cx="8229600" cy="1143000"/>
          </a:xfrm>
        </p:spPr>
        <p:txBody>
          <a:bodyPr/>
          <a:lstStyle/>
          <a:p>
            <a:pPr algn="ctr" eaLnBrk="1" hangingPunct="1"/>
            <a:r>
              <a:rPr lang="en-US" altLang="en-US" sz="3200" b="1">
                <a:solidFill>
                  <a:schemeClr val="tx1"/>
                </a:solidFill>
              </a:rPr>
              <a:t>Guidelines for Measuring the Strength of the Correlation</a:t>
            </a:r>
          </a:p>
        </p:txBody>
      </p:sp>
      <p:sp>
        <p:nvSpPr>
          <p:cNvPr id="40963" name="Rectangle 3"/>
          <p:cNvSpPr>
            <a:spLocks noGrp="1" noChangeArrowheads="1"/>
          </p:cNvSpPr>
          <p:nvPr>
            <p:ph idx="4294967295"/>
          </p:nvPr>
        </p:nvSpPr>
        <p:spPr>
          <a:xfrm>
            <a:off x="1981200" y="2209800"/>
            <a:ext cx="8229600" cy="4364038"/>
          </a:xfrm>
        </p:spPr>
        <p:txBody>
          <a:bodyPr/>
          <a:lstStyle/>
          <a:p>
            <a:pPr marL="642938" indent="-533400" eaLnBrk="1" hangingPunct="1">
              <a:buFontTx/>
              <a:buNone/>
            </a:pPr>
            <a:r>
              <a:rPr lang="en-US" altLang="en-US"/>
              <a:t>We may use Cohen’s guidelines to determine for the strength of the correlation</a:t>
            </a:r>
          </a:p>
          <a:p>
            <a:pPr marL="642938" indent="-533400" eaLnBrk="1" hangingPunct="1">
              <a:buFontTx/>
              <a:buNone/>
            </a:pPr>
            <a:endParaRPr lang="en-US" altLang="en-US"/>
          </a:p>
        </p:txBody>
      </p:sp>
      <p:graphicFrame>
        <p:nvGraphicFramePr>
          <p:cNvPr id="149532" name="Group 28"/>
          <p:cNvGraphicFramePr>
            <a:graphicFrameLocks noGrp="1"/>
          </p:cNvGraphicFramePr>
          <p:nvPr/>
        </p:nvGraphicFramePr>
        <p:xfrm>
          <a:off x="3429000" y="3581400"/>
          <a:ext cx="5410200" cy="2768602"/>
        </p:xfrm>
        <a:graphic>
          <a:graphicData uri="http://schemas.openxmlformats.org/drawingml/2006/table">
            <a:tbl>
              <a:tblPr/>
              <a:tblGrid>
                <a:gridCol w="2705100">
                  <a:extLst>
                    <a:ext uri="{9D8B030D-6E8A-4147-A177-3AD203B41FA5}">
                      <a16:colId xmlns:a16="http://schemas.microsoft.com/office/drawing/2014/main" val="3031305167"/>
                    </a:ext>
                  </a:extLst>
                </a:gridCol>
                <a:gridCol w="2705100">
                  <a:extLst>
                    <a:ext uri="{9D8B030D-6E8A-4147-A177-3AD203B41FA5}">
                      <a16:colId xmlns:a16="http://schemas.microsoft.com/office/drawing/2014/main" val="3891647055"/>
                    </a:ext>
                  </a:extLst>
                </a:gridCol>
              </a:tblGrid>
              <a:tr h="554038">
                <a:tc>
                  <a:txBody>
                    <a:bodyPr/>
                    <a:lstStyle>
                      <a:lvl1pPr marL="109538"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16637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1209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25781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0353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000000"/>
                        </a:buClr>
                        <a:buSzTx/>
                        <a:buFont typeface="Georgia" panose="02040502050405020303" pitchFamily="18" charset="0"/>
                        <a:buNone/>
                        <a:tabLst/>
                      </a:pPr>
                      <a:r>
                        <a:rPr kumimoji="0" lang="en-US" altLang="en-US" sz="2400" b="0" i="0" u="none" strike="noStrike" cap="none" normalizeH="0" baseline="0">
                          <a:ln>
                            <a:noFill/>
                          </a:ln>
                          <a:solidFill>
                            <a:schemeClr val="tx1"/>
                          </a:solidFill>
                          <a:effectLst/>
                          <a:latin typeface="Cambria" panose="02040503050406030204" pitchFamily="18" charset="0"/>
                        </a:rPr>
                        <a:t>Magnitude of 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16637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1209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25781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0353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000000"/>
                        </a:buClr>
                        <a:buSzTx/>
                        <a:buFont typeface="Georgia" panose="02040502050405020303" pitchFamily="18" charset="0"/>
                        <a:buNone/>
                        <a:tabLst/>
                      </a:pPr>
                      <a:r>
                        <a:rPr kumimoji="0" lang="en-US" altLang="en-US" sz="2400" b="0" i="0" u="none" strike="noStrike" cap="none" normalizeH="0" baseline="0">
                          <a:ln>
                            <a:noFill/>
                          </a:ln>
                          <a:solidFill>
                            <a:schemeClr val="tx1"/>
                          </a:solidFill>
                          <a:effectLst/>
                          <a:latin typeface="Cambria" panose="02040503050406030204" pitchFamily="18" charset="0"/>
                        </a:rPr>
                        <a:t>Strength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6223924"/>
                  </a:ext>
                </a:extLst>
              </a:tr>
              <a:tr h="554038">
                <a:tc>
                  <a:txBody>
                    <a:bodyPr/>
                    <a:lstStyle>
                      <a:lvl1pPr marL="109538"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16637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1209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25781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0353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000000"/>
                        </a:buClr>
                        <a:buSzTx/>
                        <a:buFont typeface="Georgia" panose="02040502050405020303" pitchFamily="18" charset="0"/>
                        <a:buNone/>
                        <a:tabLst/>
                      </a:pPr>
                      <a:r>
                        <a:rPr kumimoji="0" lang="en-US" altLang="en-US" sz="2400" b="0" i="0" u="none" strike="noStrike" cap="none" normalizeH="0" baseline="0">
                          <a:ln>
                            <a:noFill/>
                          </a:ln>
                          <a:solidFill>
                            <a:schemeClr val="tx1"/>
                          </a:solidFill>
                          <a:effectLst/>
                          <a:latin typeface="Cambria" panose="02040503050406030204" pitchFamily="18" charset="0"/>
                        </a:rPr>
                        <a:t>r &lt;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16637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1209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25781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0353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000000"/>
                        </a:buClr>
                        <a:buSzTx/>
                        <a:buFont typeface="Georgia" panose="02040502050405020303" pitchFamily="18" charset="0"/>
                        <a:buNone/>
                        <a:tabLst/>
                      </a:pPr>
                      <a:r>
                        <a:rPr kumimoji="0" lang="en-US" altLang="en-US" sz="2400" b="0" i="0" u="none" strike="noStrike" cap="none" normalizeH="0" baseline="0">
                          <a:ln>
                            <a:noFill/>
                          </a:ln>
                          <a:solidFill>
                            <a:schemeClr val="tx1"/>
                          </a:solidFill>
                          <a:effectLst/>
                          <a:latin typeface="Cambria" panose="02040503050406030204" pitchFamily="18" charset="0"/>
                        </a:rPr>
                        <a:t>Little or 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3844664"/>
                  </a:ext>
                </a:extLst>
              </a:tr>
              <a:tr h="552450">
                <a:tc>
                  <a:txBody>
                    <a:bodyPr/>
                    <a:lstStyle>
                      <a:lvl1pPr marL="109538"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16637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1209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25781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0353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000000"/>
                        </a:buClr>
                        <a:buSzTx/>
                        <a:buFont typeface="Georgia" panose="02040502050405020303" pitchFamily="18" charset="0"/>
                        <a:buNone/>
                        <a:tabLst/>
                      </a:pPr>
                      <a:r>
                        <a:rPr kumimoji="0" lang="en-US" altLang="en-US" sz="2400" b="0" i="0" u="none" strike="noStrike" cap="none" normalizeH="0" baseline="0">
                          <a:ln>
                            <a:noFill/>
                          </a:ln>
                          <a:solidFill>
                            <a:schemeClr val="tx1"/>
                          </a:solidFill>
                          <a:effectLst/>
                          <a:latin typeface="Cambria" panose="02040503050406030204" pitchFamily="18" charset="0"/>
                        </a:rPr>
                        <a:t>.1 ≤ r &lt;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16637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1209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25781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0353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000000"/>
                        </a:buClr>
                        <a:buSzTx/>
                        <a:buFont typeface="Georgia" panose="02040502050405020303" pitchFamily="18" charset="0"/>
                        <a:buNone/>
                        <a:tabLst/>
                      </a:pPr>
                      <a:r>
                        <a:rPr kumimoji="0" lang="en-US" altLang="en-US" sz="2400" b="0" i="0" u="none" strike="noStrike" cap="none" normalizeH="0" baseline="0">
                          <a:ln>
                            <a:noFill/>
                          </a:ln>
                          <a:solidFill>
                            <a:schemeClr val="tx1"/>
                          </a:solidFill>
                          <a:effectLst/>
                          <a:latin typeface="Cambria" panose="02040503050406030204" pitchFamily="18" charset="0"/>
                        </a:rPr>
                        <a:t>Weak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31621184"/>
                  </a:ext>
                </a:extLst>
              </a:tr>
              <a:tr h="554038">
                <a:tc>
                  <a:txBody>
                    <a:bodyPr/>
                    <a:lstStyle>
                      <a:lvl1pPr marL="109538"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16637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1209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25781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0353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000000"/>
                        </a:buClr>
                        <a:buSzTx/>
                        <a:buFont typeface="Georgia" panose="02040502050405020303" pitchFamily="18" charset="0"/>
                        <a:buNone/>
                        <a:tabLst/>
                      </a:pPr>
                      <a:r>
                        <a:rPr kumimoji="0" lang="en-US" altLang="en-US" sz="2400" b="0" i="0" u="none" strike="noStrike" cap="none" normalizeH="0" baseline="0">
                          <a:ln>
                            <a:noFill/>
                          </a:ln>
                          <a:solidFill>
                            <a:schemeClr val="tx1"/>
                          </a:solidFill>
                          <a:effectLst/>
                          <a:latin typeface="Cambria" panose="02040503050406030204" pitchFamily="18" charset="0"/>
                        </a:rPr>
                        <a:t>.3 ≤ r &lt; .5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16637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1209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25781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0353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000000"/>
                        </a:buClr>
                        <a:buSzTx/>
                        <a:buFont typeface="Georgia" panose="02040502050405020303" pitchFamily="18" charset="0"/>
                        <a:buNone/>
                        <a:tabLst/>
                      </a:pPr>
                      <a:r>
                        <a:rPr kumimoji="0" lang="en-US" altLang="en-US" sz="2400" b="0" i="0" u="none" strike="noStrike" cap="none" normalizeH="0" baseline="0">
                          <a:ln>
                            <a:noFill/>
                          </a:ln>
                          <a:solidFill>
                            <a:schemeClr val="tx1"/>
                          </a:solidFill>
                          <a:effectLst/>
                          <a:latin typeface="Cambria" panose="02040503050406030204" pitchFamily="18" charset="0"/>
                        </a:rPr>
                        <a:t>Moderate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9510793"/>
                  </a:ext>
                </a:extLst>
              </a:tr>
              <a:tr h="554038">
                <a:tc>
                  <a:txBody>
                    <a:bodyPr/>
                    <a:lstStyle>
                      <a:lvl1pPr marL="109538"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16637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1209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25781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0353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000000"/>
                        </a:buClr>
                        <a:buSzTx/>
                        <a:buFont typeface="Georgia" panose="02040502050405020303" pitchFamily="18" charset="0"/>
                        <a:buNone/>
                        <a:tabLst/>
                      </a:pPr>
                      <a:r>
                        <a:rPr kumimoji="0" lang="en-US" altLang="en-US" sz="2400" b="0" i="0" u="none" strike="noStrike" cap="none" normalizeH="0" baseline="0">
                          <a:ln>
                            <a:noFill/>
                          </a:ln>
                          <a:solidFill>
                            <a:schemeClr val="tx1"/>
                          </a:solidFill>
                          <a:effectLst/>
                          <a:latin typeface="Cambria" panose="02040503050406030204" pitchFamily="18" charset="0"/>
                        </a:rPr>
                        <a:t>.5 ≤ 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109538" eaLnBrk="0" hangingPunct="0">
                        <a:spcBef>
                          <a:spcPts val="300"/>
                        </a:spcBef>
                        <a:buClr>
                          <a:srgbClr val="000000"/>
                        </a:buClr>
                        <a:buFont typeface="Georgia" panose="02040502050405020303" pitchFamily="18" charset="0"/>
                        <a:defRPr sz="2400">
                          <a:solidFill>
                            <a:schemeClr val="tx1"/>
                          </a:solidFill>
                          <a:latin typeface="Cambria" panose="02040503050406030204" pitchFamily="18" charset="0"/>
                        </a:defRPr>
                      </a:lvl1pPr>
                      <a:lvl2pPr marL="411163" eaLnBrk="0" hangingPunct="0">
                        <a:spcBef>
                          <a:spcPts val="300"/>
                        </a:spcBef>
                        <a:buClr>
                          <a:schemeClr val="accent2"/>
                        </a:buClr>
                        <a:buFont typeface="Georgia" panose="02040502050405020303" pitchFamily="18" charset="0"/>
                        <a:defRPr sz="2200">
                          <a:solidFill>
                            <a:schemeClr val="accent2"/>
                          </a:solidFill>
                          <a:latin typeface="Cambria" panose="02040503050406030204" pitchFamily="18" charset="0"/>
                        </a:defRPr>
                      </a:lvl2pPr>
                      <a:lvl3pPr marL="703263"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3pPr>
                      <a:lvl4pPr marL="979488" eaLnBrk="0" hangingPunct="0">
                        <a:spcBef>
                          <a:spcPts val="300"/>
                        </a:spcBef>
                        <a:buClr>
                          <a:schemeClr val="accent1"/>
                        </a:buClr>
                        <a:buFont typeface="Wingdings 2" panose="05020102010507070707" pitchFamily="18" charset="2"/>
                        <a:defRPr sz="2000">
                          <a:solidFill>
                            <a:schemeClr val="accent1"/>
                          </a:solidFill>
                          <a:latin typeface="Cambria" panose="02040503050406030204" pitchFamily="18" charset="0"/>
                        </a:defRPr>
                      </a:lvl4pPr>
                      <a:lvl5pPr marL="1206500" eaLnBrk="0" hangingPunct="0">
                        <a:spcBef>
                          <a:spcPts val="300"/>
                        </a:spcBef>
                        <a:buClr>
                          <a:srgbClr val="000000"/>
                        </a:buClr>
                        <a:buFont typeface="Georgia" panose="02040502050405020303" pitchFamily="18" charset="0"/>
                        <a:defRPr>
                          <a:solidFill>
                            <a:srgbClr val="000000"/>
                          </a:solidFill>
                          <a:latin typeface="Cambria" panose="02040503050406030204" pitchFamily="18" charset="0"/>
                        </a:defRPr>
                      </a:lvl5pPr>
                      <a:lvl6pPr marL="16637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6pPr>
                      <a:lvl7pPr marL="21209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7pPr>
                      <a:lvl8pPr marL="25781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8pPr>
                      <a:lvl9pPr marL="3035300" eaLnBrk="0" fontAlgn="base" hangingPunct="0">
                        <a:spcBef>
                          <a:spcPts val="300"/>
                        </a:spcBef>
                        <a:spcAft>
                          <a:spcPct val="0"/>
                        </a:spcAft>
                        <a:buClr>
                          <a:srgbClr val="000000"/>
                        </a:buClr>
                        <a:buFont typeface="Georgia" panose="02040502050405020303" pitchFamily="18" charset="0"/>
                        <a:defRPr>
                          <a:solidFill>
                            <a:srgbClr val="000000"/>
                          </a:solidFill>
                          <a:latin typeface="Cambria" panose="02040503050406030204" pitchFamily="18" charset="0"/>
                        </a:defRPr>
                      </a:lvl9pPr>
                    </a:lstStyle>
                    <a:p>
                      <a:pPr marL="109538" marR="0" lvl="0" indent="0" algn="l" defTabSz="914400" rtl="0" eaLnBrk="0" fontAlgn="base" latinLnBrk="0" hangingPunct="0">
                        <a:lnSpc>
                          <a:spcPct val="100000"/>
                        </a:lnSpc>
                        <a:spcBef>
                          <a:spcPts val="300"/>
                        </a:spcBef>
                        <a:spcAft>
                          <a:spcPct val="0"/>
                        </a:spcAft>
                        <a:buClr>
                          <a:srgbClr val="000000"/>
                        </a:buClr>
                        <a:buSzTx/>
                        <a:buFont typeface="Georgia" panose="02040502050405020303" pitchFamily="18" charset="0"/>
                        <a:buNone/>
                        <a:tabLst/>
                      </a:pPr>
                      <a:r>
                        <a:rPr kumimoji="0" lang="en-US" altLang="en-US" sz="2400" b="0" i="0" u="none" strike="noStrike" cap="none" normalizeH="0" baseline="0">
                          <a:ln>
                            <a:noFill/>
                          </a:ln>
                          <a:solidFill>
                            <a:schemeClr val="tx1"/>
                          </a:solidFill>
                          <a:effectLst/>
                          <a:latin typeface="Cambria" panose="02040503050406030204" pitchFamily="18" charset="0"/>
                        </a:rPr>
                        <a:t>Strong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625245"/>
                  </a:ext>
                </a:extLst>
              </a:tr>
            </a:tbl>
          </a:graphicData>
        </a:graphic>
      </p:graphicFrame>
    </p:spTree>
    <p:extLst>
      <p:ext uri="{BB962C8B-B14F-4D97-AF65-F5344CB8AC3E}">
        <p14:creationId xmlns:p14="http://schemas.microsoft.com/office/powerpoint/2010/main" val="3068855624"/>
      </p:ext>
    </p:extLst>
  </p:cSld>
  <p:clrMapOvr>
    <a:masterClrMapping/>
  </p:clrMapOvr>
  <p:transition>
    <p:fade thruBlk="1"/>
  </p:transition>
</p:sld>
</file>

<file path=ppt/slides/slide4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1981200" y="838200"/>
            <a:ext cx="8229600" cy="946150"/>
          </a:xfrm>
        </p:spPr>
        <p:txBody>
          <a:bodyPr/>
          <a:lstStyle/>
          <a:p>
            <a:pPr algn="ctr" eaLnBrk="1" hangingPunct="1"/>
            <a:r>
              <a:rPr lang="en-US" altLang="en-US" sz="2800" b="1">
                <a:solidFill>
                  <a:schemeClr val="tx1"/>
                </a:solidFill>
              </a:rPr>
              <a:t>Inferences on Simple Linear Regression</a:t>
            </a:r>
          </a:p>
        </p:txBody>
      </p:sp>
      <p:sp>
        <p:nvSpPr>
          <p:cNvPr id="43011" name="Rectangle 3"/>
          <p:cNvSpPr>
            <a:spLocks noGrp="1" noChangeArrowheads="1"/>
          </p:cNvSpPr>
          <p:nvPr>
            <p:ph idx="4294967295"/>
          </p:nvPr>
        </p:nvSpPr>
        <p:spPr>
          <a:xfrm>
            <a:off x="1981200" y="2057400"/>
            <a:ext cx="8229600" cy="4516438"/>
          </a:xfrm>
        </p:spPr>
        <p:txBody>
          <a:bodyPr/>
          <a:lstStyle/>
          <a:p>
            <a:pPr>
              <a:buFont typeface="Georgia" panose="02040502050405020303" pitchFamily="18" charset="0"/>
              <a:buNone/>
            </a:pPr>
            <a:r>
              <a:rPr lang="en-US" altLang="en-US"/>
              <a:t>Recall the formula for the regression equation is</a:t>
            </a:r>
          </a:p>
          <a:p>
            <a:pPr>
              <a:buFont typeface="Georgia" panose="02040502050405020303" pitchFamily="18" charset="0"/>
              <a:buNone/>
            </a:pPr>
            <a:endParaRPr lang="en-US" altLang="en-US"/>
          </a:p>
          <a:p>
            <a:pPr>
              <a:buFont typeface="Georgia" panose="02040502050405020303" pitchFamily="18" charset="0"/>
              <a:buNone/>
            </a:pPr>
            <a:endParaRPr lang="en-US" altLang="en-US"/>
          </a:p>
          <a:p>
            <a:pPr>
              <a:buFont typeface="Georgia" panose="02040502050405020303" pitchFamily="18" charset="0"/>
              <a:buNone/>
            </a:pPr>
            <a:endParaRPr lang="en-US" altLang="en-US"/>
          </a:p>
          <a:p>
            <a:pPr>
              <a:buFont typeface="Georgia" panose="02040502050405020303" pitchFamily="18" charset="0"/>
              <a:buNone/>
            </a:pPr>
            <a:endParaRPr lang="en-US" altLang="en-US"/>
          </a:p>
          <a:p>
            <a:pPr>
              <a:buFont typeface="Georgia" panose="02040502050405020303" pitchFamily="18" charset="0"/>
              <a:buNone/>
            </a:pPr>
            <a:r>
              <a:rPr lang="en-US" altLang="en-US"/>
              <a:t>where                     and </a:t>
            </a:r>
          </a:p>
          <a:p>
            <a:pPr>
              <a:buFont typeface="Georgia" panose="02040502050405020303" pitchFamily="18" charset="0"/>
              <a:buNone/>
            </a:pPr>
            <a:endParaRPr lang="en-US" altLang="en-US"/>
          </a:p>
          <a:p>
            <a:pPr eaLnBrk="1" hangingPunct="1">
              <a:buFontTx/>
              <a:buNone/>
            </a:pPr>
            <a:endParaRPr lang="en-US" altLang="en-US" sz="2000"/>
          </a:p>
        </p:txBody>
      </p:sp>
      <p:graphicFrame>
        <p:nvGraphicFramePr>
          <p:cNvPr id="43012" name="Object 4"/>
          <p:cNvGraphicFramePr>
            <a:graphicFrameLocks noChangeAspect="1"/>
          </p:cNvGraphicFramePr>
          <p:nvPr/>
        </p:nvGraphicFramePr>
        <p:xfrm>
          <a:off x="4940300" y="2901951"/>
          <a:ext cx="2330450" cy="720725"/>
        </p:xfrm>
        <a:graphic>
          <a:graphicData uri="http://schemas.openxmlformats.org/presentationml/2006/ole">
            <mc:AlternateContent xmlns:mc="http://schemas.openxmlformats.org/markup-compatibility/2006">
              <mc:Choice xmlns:v="urn:schemas-microsoft-com:vml" Requires="v">
                <p:oleObj name="Equation" r:id="rId3" imgW="698197" imgH="215806" progId="Equation.3">
                  <p:embed/>
                </p:oleObj>
              </mc:Choice>
              <mc:Fallback>
                <p:oleObj name="Equation" r:id="rId3" imgW="698197" imgH="215806" progId="Equation.3">
                  <p:embed/>
                  <p:pic>
                    <p:nvPicPr>
                      <p:cNvPr id="4301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300" y="2901951"/>
                        <a:ext cx="2330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3" name="Rectangle 6"/>
          <p:cNvSpPr>
            <a:spLocks noChangeArrowheads="1"/>
          </p:cNvSpPr>
          <p:nvPr/>
        </p:nvSpPr>
        <p:spPr bwMode="auto">
          <a:xfrm>
            <a:off x="152400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eaLnBrk="1" hangingPunct="1">
              <a:spcBef>
                <a:spcPct val="0"/>
              </a:spcBef>
              <a:buClrTx/>
              <a:buFontTx/>
              <a:buNone/>
            </a:pPr>
            <a:endParaRPr lang="en-US" altLang="en-US" sz="1800">
              <a:latin typeface="Arial" panose="020B0604020202020204" pitchFamily="34" charset="0"/>
            </a:endParaRPr>
          </a:p>
        </p:txBody>
      </p:sp>
      <p:graphicFrame>
        <p:nvGraphicFramePr>
          <p:cNvPr id="43014" name="Object 7"/>
          <p:cNvGraphicFramePr>
            <a:graphicFrameLocks noChangeAspect="1"/>
          </p:cNvGraphicFramePr>
          <p:nvPr/>
        </p:nvGraphicFramePr>
        <p:xfrm>
          <a:off x="3276601" y="4286250"/>
          <a:ext cx="1292225" cy="846138"/>
        </p:xfrm>
        <a:graphic>
          <a:graphicData uri="http://schemas.openxmlformats.org/presentationml/2006/ole">
            <mc:AlternateContent xmlns:mc="http://schemas.openxmlformats.org/markup-compatibility/2006">
              <mc:Choice xmlns:v="urn:schemas-microsoft-com:vml" Requires="v">
                <p:oleObj name="Equation" r:id="rId5" imgW="660113" imgH="431613" progId="Equation.3">
                  <p:embed/>
                </p:oleObj>
              </mc:Choice>
              <mc:Fallback>
                <p:oleObj name="Equation" r:id="rId5" imgW="660113" imgH="431613" progId="Equation.3">
                  <p:embed/>
                  <p:pic>
                    <p:nvPicPr>
                      <p:cNvPr id="43014"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1" y="4286250"/>
                        <a:ext cx="1292225"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5" name="Object 8"/>
          <p:cNvGraphicFramePr>
            <a:graphicFrameLocks noChangeAspect="1"/>
          </p:cNvGraphicFramePr>
          <p:nvPr/>
        </p:nvGraphicFramePr>
        <p:xfrm>
          <a:off x="5594350" y="4343401"/>
          <a:ext cx="1676400" cy="479425"/>
        </p:xfrm>
        <a:graphic>
          <a:graphicData uri="http://schemas.openxmlformats.org/presentationml/2006/ole">
            <mc:AlternateContent xmlns:mc="http://schemas.openxmlformats.org/markup-compatibility/2006">
              <mc:Choice xmlns:v="urn:schemas-microsoft-com:vml" Requires="v">
                <p:oleObj name="Equation" r:id="rId7" imgW="710891" imgH="203112" progId="Equation.3">
                  <p:embed/>
                </p:oleObj>
              </mc:Choice>
              <mc:Fallback>
                <p:oleObj name="Equation" r:id="rId7" imgW="710891" imgH="203112" progId="Equation.3">
                  <p:embed/>
                  <p:pic>
                    <p:nvPicPr>
                      <p:cNvPr id="43015"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4350" y="4343401"/>
                        <a:ext cx="16764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4817518"/>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2834435-066D-0249-A2E8-6B7A914ADFF0}"/>
              </a:ext>
            </a:extLst>
          </p:cNvPr>
          <p:cNvSpPr>
            <a:spLocks noGrp="1" noChangeArrowheads="1"/>
          </p:cNvSpPr>
          <p:nvPr>
            <p:ph type="title"/>
          </p:nvPr>
        </p:nvSpPr>
        <p:spPr>
          <a:xfrm>
            <a:off x="2971800" y="457200"/>
            <a:ext cx="5937250" cy="1189038"/>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Overview</a:t>
            </a:r>
          </a:p>
        </p:txBody>
      </p:sp>
      <p:sp>
        <p:nvSpPr>
          <p:cNvPr id="4098" name="Rectangle 3">
            <a:extLst>
              <a:ext uri="{FF2B5EF4-FFF2-40B4-BE49-F238E27FC236}">
                <a16:creationId xmlns:a16="http://schemas.microsoft.com/office/drawing/2014/main" id="{189C7FD6-3362-80F7-F293-70CC609B96EC}"/>
              </a:ext>
            </a:extLst>
          </p:cNvPr>
          <p:cNvSpPr>
            <a:spLocks noGrp="1" noChangeArrowheads="1"/>
          </p:cNvSpPr>
          <p:nvPr>
            <p:ph idx="1"/>
          </p:nvPr>
        </p:nvSpPr>
        <p:spPr>
          <a:xfrm>
            <a:off x="3124200" y="2133600"/>
            <a:ext cx="5937250" cy="4191000"/>
          </a:xfrm>
        </p:spPr>
        <p:txBody>
          <a:bodyPr/>
          <a:lstStyle/>
          <a:p>
            <a:pPr>
              <a:lnSpc>
                <a:spcPct val="80000"/>
              </a:lnSpc>
              <a:buClr>
                <a:srgbClr val="FF0000"/>
              </a:buClr>
              <a:buFontTx/>
              <a:buChar char="•"/>
            </a:pPr>
            <a:r>
              <a:rPr lang="en-US" altLang="en-US" sz="2000"/>
              <a:t>Measures of Central Tendency (Level)</a:t>
            </a:r>
          </a:p>
          <a:p>
            <a:pPr lvl="1">
              <a:lnSpc>
                <a:spcPct val="80000"/>
              </a:lnSpc>
              <a:buClr>
                <a:srgbClr val="FF0000"/>
              </a:buClr>
              <a:buFontTx/>
              <a:buChar char="•"/>
            </a:pPr>
            <a:r>
              <a:rPr lang="en-US" altLang="en-US" sz="2000">
                <a:solidFill>
                  <a:schemeClr val="tx1"/>
                </a:solidFill>
              </a:rPr>
              <a:t>Mode</a:t>
            </a:r>
          </a:p>
          <a:p>
            <a:pPr lvl="1">
              <a:lnSpc>
                <a:spcPct val="80000"/>
              </a:lnSpc>
              <a:buClr>
                <a:srgbClr val="FF0000"/>
              </a:buClr>
              <a:buFontTx/>
              <a:buChar char="•"/>
            </a:pPr>
            <a:r>
              <a:rPr lang="en-US" altLang="en-US" sz="2000">
                <a:solidFill>
                  <a:schemeClr val="tx1"/>
                </a:solidFill>
              </a:rPr>
              <a:t>Median</a:t>
            </a:r>
          </a:p>
          <a:p>
            <a:pPr lvl="1">
              <a:lnSpc>
                <a:spcPct val="80000"/>
              </a:lnSpc>
              <a:buClr>
                <a:srgbClr val="FF0000"/>
              </a:buClr>
              <a:buFontTx/>
              <a:buChar char="•"/>
            </a:pPr>
            <a:r>
              <a:rPr lang="en-US" altLang="en-US" sz="2000">
                <a:solidFill>
                  <a:schemeClr val="tx1"/>
                </a:solidFill>
              </a:rPr>
              <a:t>Mean</a:t>
            </a:r>
          </a:p>
          <a:p>
            <a:pPr>
              <a:lnSpc>
                <a:spcPct val="80000"/>
              </a:lnSpc>
              <a:buClr>
                <a:srgbClr val="FF0000"/>
              </a:buClr>
              <a:buFontTx/>
              <a:buChar char="•"/>
            </a:pPr>
            <a:r>
              <a:rPr lang="en-US" altLang="en-US" sz="2000"/>
              <a:t>Measures of Dispersion (Spread)</a:t>
            </a:r>
          </a:p>
          <a:p>
            <a:pPr lvl="1">
              <a:lnSpc>
                <a:spcPct val="80000"/>
              </a:lnSpc>
              <a:buClr>
                <a:srgbClr val="FF0000"/>
              </a:buClr>
              <a:buFontTx/>
              <a:buChar char="•"/>
            </a:pPr>
            <a:r>
              <a:rPr lang="en-US" altLang="en-US" sz="2000">
                <a:solidFill>
                  <a:schemeClr val="tx1"/>
                </a:solidFill>
              </a:rPr>
              <a:t>Range</a:t>
            </a:r>
          </a:p>
          <a:p>
            <a:pPr lvl="1">
              <a:lnSpc>
                <a:spcPct val="80000"/>
              </a:lnSpc>
              <a:buClr>
                <a:srgbClr val="FF0000"/>
              </a:buClr>
              <a:buFontTx/>
              <a:buChar char="•"/>
            </a:pPr>
            <a:r>
              <a:rPr lang="en-US" altLang="en-US" sz="2000">
                <a:solidFill>
                  <a:schemeClr val="tx1"/>
                </a:solidFill>
              </a:rPr>
              <a:t>Interquartile Range</a:t>
            </a:r>
          </a:p>
          <a:p>
            <a:pPr lvl="1">
              <a:lnSpc>
                <a:spcPct val="80000"/>
              </a:lnSpc>
              <a:buClr>
                <a:srgbClr val="FF0000"/>
              </a:buClr>
              <a:buFontTx/>
              <a:buChar char="•"/>
            </a:pPr>
            <a:r>
              <a:rPr lang="en-US" altLang="en-US" sz="2000">
                <a:solidFill>
                  <a:schemeClr val="tx1"/>
                </a:solidFill>
              </a:rPr>
              <a:t>Variance</a:t>
            </a:r>
          </a:p>
          <a:p>
            <a:pPr lvl="1">
              <a:lnSpc>
                <a:spcPct val="80000"/>
              </a:lnSpc>
              <a:buClr>
                <a:srgbClr val="FF0000"/>
              </a:buClr>
              <a:buFontTx/>
              <a:buChar char="•"/>
            </a:pPr>
            <a:r>
              <a:rPr lang="en-US" altLang="en-US" sz="2000">
                <a:solidFill>
                  <a:schemeClr val="tx1"/>
                </a:solidFill>
              </a:rPr>
              <a:t>Standard Deviation</a:t>
            </a:r>
          </a:p>
          <a:p>
            <a:pPr>
              <a:lnSpc>
                <a:spcPct val="80000"/>
              </a:lnSpc>
              <a:buClr>
                <a:srgbClr val="FF0000"/>
              </a:buClr>
              <a:buFontTx/>
              <a:buChar char="•"/>
            </a:pPr>
            <a:r>
              <a:rPr lang="en-US" altLang="en-US" sz="2000"/>
              <a:t>Measure of Shape</a:t>
            </a:r>
          </a:p>
          <a:p>
            <a:pPr lvl="1">
              <a:lnSpc>
                <a:spcPct val="80000"/>
              </a:lnSpc>
              <a:buClr>
                <a:srgbClr val="FF0000"/>
              </a:buClr>
              <a:buFontTx/>
              <a:buChar char="•"/>
            </a:pPr>
            <a:r>
              <a:rPr lang="en-US" altLang="en-US" sz="2000">
                <a:solidFill>
                  <a:schemeClr val="tx1"/>
                </a:solidFill>
              </a:rPr>
              <a:t>Skewness and Skewness Ratio</a:t>
            </a:r>
          </a:p>
        </p:txBody>
      </p:sp>
    </p:spTree>
    <p:extLst>
      <p:ext uri="{BB962C8B-B14F-4D97-AF65-F5344CB8AC3E}">
        <p14:creationId xmlns:p14="http://schemas.microsoft.com/office/powerpoint/2010/main" val="3149570288"/>
      </p:ext>
    </p:extLst>
  </p:cSld>
  <p:clrMapOvr>
    <a:masterClrMapping/>
  </p:clrMapOvr>
  <p:transition>
    <p:fade thruBlk="1"/>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981200" y="762000"/>
            <a:ext cx="8229600" cy="914400"/>
          </a:xfrm>
        </p:spPr>
        <p:txBody>
          <a:bodyPr/>
          <a:lstStyle/>
          <a:p>
            <a:pPr algn="ctr" eaLnBrk="1" hangingPunct="1"/>
            <a:r>
              <a:rPr lang="en-US" altLang="en-US" sz="2800" b="1">
                <a:solidFill>
                  <a:schemeClr val="tx1"/>
                </a:solidFill>
              </a:rPr>
              <a:t>Interpreting the Regression Coefficients </a:t>
            </a:r>
          </a:p>
        </p:txBody>
      </p:sp>
      <p:sp>
        <p:nvSpPr>
          <p:cNvPr id="55299" name="Rectangle 3"/>
          <p:cNvSpPr>
            <a:spLocks noGrp="1" noChangeArrowheads="1"/>
          </p:cNvSpPr>
          <p:nvPr>
            <p:ph idx="4294967295"/>
          </p:nvPr>
        </p:nvSpPr>
        <p:spPr>
          <a:xfrm>
            <a:off x="1981200" y="1828800"/>
            <a:ext cx="8229600" cy="4572000"/>
          </a:xfrm>
        </p:spPr>
        <p:txBody>
          <a:bodyPr/>
          <a:lstStyle/>
          <a:p>
            <a:pPr>
              <a:buClr>
                <a:srgbClr val="FF0000"/>
              </a:buClr>
              <a:defRPr/>
            </a:pPr>
            <a:endParaRPr lang="en-US" altLang="en-US" dirty="0"/>
          </a:p>
          <a:p>
            <a:pPr>
              <a:buClr>
                <a:srgbClr val="FF0000"/>
              </a:buClr>
              <a:defRPr/>
            </a:pPr>
            <a:endParaRPr lang="en-US" altLang="en-US" dirty="0"/>
          </a:p>
          <a:p>
            <a:pPr>
              <a:buClr>
                <a:srgbClr val="FF0000"/>
              </a:buClr>
              <a:defRPr/>
            </a:pPr>
            <a:r>
              <a:rPr lang="en-US" altLang="en-US" i="1" dirty="0"/>
              <a:t>b</a:t>
            </a:r>
            <a:r>
              <a:rPr lang="en-US" altLang="en-US" dirty="0"/>
              <a:t> is the slope; it is the change in y associated with a one unit change in x, on average.  If the slope is 0, there is no linear relationship between the two variables.  What is the predicted y value in that case?</a:t>
            </a:r>
          </a:p>
          <a:p>
            <a:pPr marL="109537" indent="0">
              <a:buClr>
                <a:srgbClr val="FF0000"/>
              </a:buClr>
              <a:buFont typeface="Georgia" panose="02040502050405020303" pitchFamily="18" charset="0"/>
              <a:buNone/>
              <a:defRPr/>
            </a:pPr>
            <a:endParaRPr lang="en-US" altLang="en-US" dirty="0"/>
          </a:p>
          <a:p>
            <a:pPr>
              <a:buClr>
                <a:srgbClr val="FF0000"/>
              </a:buClr>
              <a:defRPr/>
            </a:pPr>
            <a:r>
              <a:rPr lang="en-US" altLang="en-US" i="1" dirty="0"/>
              <a:t>a </a:t>
            </a:r>
            <a:r>
              <a:rPr lang="en-US" altLang="en-US" dirty="0"/>
              <a:t>is the y-intercept; it is the predicted y value associated with x = 0</a:t>
            </a:r>
            <a:endParaRPr lang="en-US" altLang="en-US" sz="2000" dirty="0"/>
          </a:p>
        </p:txBody>
      </p:sp>
      <p:graphicFrame>
        <p:nvGraphicFramePr>
          <p:cNvPr id="45060" name="Object 4"/>
          <p:cNvGraphicFramePr>
            <a:graphicFrameLocks noChangeAspect="1"/>
          </p:cNvGraphicFramePr>
          <p:nvPr/>
        </p:nvGraphicFramePr>
        <p:xfrm>
          <a:off x="4800600" y="1981201"/>
          <a:ext cx="2330450" cy="720725"/>
        </p:xfrm>
        <a:graphic>
          <a:graphicData uri="http://schemas.openxmlformats.org/presentationml/2006/ole">
            <mc:AlternateContent xmlns:mc="http://schemas.openxmlformats.org/markup-compatibility/2006">
              <mc:Choice xmlns:v="urn:schemas-microsoft-com:vml" Requires="v">
                <p:oleObj name="Equation" r:id="rId3" imgW="698197" imgH="215806" progId="Equation.3">
                  <p:embed/>
                </p:oleObj>
              </mc:Choice>
              <mc:Fallback>
                <p:oleObj name="Equation" r:id="rId3" imgW="698197" imgH="215806" progId="Equation.3">
                  <p:embed/>
                  <p:pic>
                    <p:nvPicPr>
                      <p:cNvPr id="450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981201"/>
                        <a:ext cx="2330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19859669"/>
      </p:ext>
    </p:extLst>
  </p:cSld>
  <p:clrMapOvr>
    <a:masterClrMapping/>
  </p:clrMapOvr>
  <p:transition>
    <p:fade thruBlk="1"/>
  </p:transition>
</p:sld>
</file>

<file path=ppt/slides/slide4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1752600" y="685800"/>
            <a:ext cx="8763000" cy="1066800"/>
          </a:xfrm>
        </p:spPr>
        <p:txBody>
          <a:bodyPr/>
          <a:lstStyle/>
          <a:p>
            <a:pPr algn="ctr" eaLnBrk="1" hangingPunct="1"/>
            <a:r>
              <a:rPr lang="en-US" altLang="en-US" sz="2800" b="1" dirty="0">
                <a:solidFill>
                  <a:schemeClr val="tx1"/>
                </a:solidFill>
              </a:rPr>
              <a:t>Constructing the Linear Model to Predict Bars of Ice Cream Sold from Temperature</a:t>
            </a:r>
          </a:p>
        </p:txBody>
      </p:sp>
      <p:sp>
        <p:nvSpPr>
          <p:cNvPr id="47107" name="Rectangle 3"/>
          <p:cNvSpPr>
            <a:spLocks noGrp="1" noChangeArrowheads="1"/>
          </p:cNvSpPr>
          <p:nvPr>
            <p:ph idx="4294967295"/>
          </p:nvPr>
        </p:nvSpPr>
        <p:spPr>
          <a:xfrm>
            <a:off x="1981200" y="1828800"/>
            <a:ext cx="8229600" cy="4876800"/>
          </a:xfrm>
        </p:spPr>
        <p:txBody>
          <a:bodyPr/>
          <a:lstStyle/>
          <a:p>
            <a:pPr>
              <a:buFont typeface="Georgia" panose="02040502050405020303" pitchFamily="18" charset="0"/>
              <a:buNone/>
            </a:pPr>
            <a:endParaRPr lang="en-US" altLang="en-US" dirty="0"/>
          </a:p>
          <a:p>
            <a:pPr eaLnBrk="1" hangingPunct="1">
              <a:buFontTx/>
              <a:buNone/>
            </a:pPr>
            <a:endParaRPr lang="en-US" altLang="en-US" sz="2000" dirty="0"/>
          </a:p>
          <a:p>
            <a:pPr eaLnBrk="1" hangingPunct="1">
              <a:buFontTx/>
              <a:buNone/>
            </a:pPr>
            <a:endParaRPr lang="en-US" altLang="en-US" sz="2000" dirty="0"/>
          </a:p>
          <a:p>
            <a:pPr eaLnBrk="1" hangingPunct="1">
              <a:buFontTx/>
              <a:buNone/>
            </a:pPr>
            <a:endParaRPr lang="en-US" altLang="en-US" sz="2000" dirty="0"/>
          </a:p>
          <a:p>
            <a:pPr eaLnBrk="1" hangingPunct="1">
              <a:buFontTx/>
              <a:buNone/>
            </a:pPr>
            <a:endParaRPr lang="en-US" altLang="en-US" sz="2000" dirty="0"/>
          </a:p>
          <a:p>
            <a:pPr eaLnBrk="1" hangingPunct="1">
              <a:buFontTx/>
              <a:buNone/>
            </a:pPr>
            <a:endParaRPr lang="en-US" altLang="en-US" sz="2000" dirty="0"/>
          </a:p>
          <a:p>
            <a:pPr eaLnBrk="1" hangingPunct="1">
              <a:buFontTx/>
              <a:buNone/>
            </a:pPr>
            <a:endParaRPr lang="en-US" altLang="en-US" sz="2000" dirty="0"/>
          </a:p>
          <a:p>
            <a:pPr eaLnBrk="1" hangingPunct="1">
              <a:buFontTx/>
              <a:buNone/>
            </a:pPr>
            <a:endParaRPr lang="en-US" altLang="en-US" sz="2000" dirty="0"/>
          </a:p>
          <a:p>
            <a:pPr eaLnBrk="1" hangingPunct="1">
              <a:buFontTx/>
              <a:buNone/>
            </a:pPr>
            <a:endParaRPr lang="en-US" altLang="en-US" sz="2000" dirty="0"/>
          </a:p>
          <a:p>
            <a:pPr eaLnBrk="1" hangingPunct="1">
              <a:buFontTx/>
              <a:buNone/>
            </a:pPr>
            <a:endParaRPr lang="en-US" altLang="en-US" sz="2000" dirty="0"/>
          </a:p>
          <a:p>
            <a:pPr eaLnBrk="1" hangingPunct="1">
              <a:buFontTx/>
              <a:buNone/>
            </a:pPr>
            <a:r>
              <a:rPr lang="en-US" altLang="en-US" sz="2000" b="1" dirty="0"/>
              <a:t>                                 </a:t>
            </a:r>
            <a:r>
              <a:rPr lang="en-US" altLang="en-US" sz="2000" b="1" dirty="0" err="1"/>
              <a:t>Est’d</a:t>
            </a:r>
            <a:r>
              <a:rPr lang="en-US" altLang="en-US" sz="2000" b="1" dirty="0"/>
              <a:t> </a:t>
            </a:r>
            <a:r>
              <a:rPr lang="en-US" altLang="en-US" sz="2000" b="1" dirty="0" err="1"/>
              <a:t>barsold</a:t>
            </a:r>
            <a:r>
              <a:rPr lang="en-US" altLang="en-US" sz="2000" b="1" dirty="0"/>
              <a:t> = 75.78 + 1.18 temp</a:t>
            </a:r>
          </a:p>
          <a:p>
            <a:pPr eaLnBrk="1" hangingPunct="1">
              <a:buFontTx/>
              <a:buNone/>
            </a:pPr>
            <a:r>
              <a:rPr lang="en-US" altLang="en-US" sz="2000" dirty="0"/>
              <a:t>Each unit increase in temperature is associated, on average, with a 1.18 increase in the number of bars sold. The intercept is not meaningful as no data are collected at a temperature of 0. </a:t>
            </a:r>
          </a:p>
        </p:txBody>
      </p:sp>
      <p:pic>
        <p:nvPicPr>
          <p:cNvPr id="3" name="Picture 2">
            <a:extLst>
              <a:ext uri="{FF2B5EF4-FFF2-40B4-BE49-F238E27FC236}">
                <a16:creationId xmlns:a16="http://schemas.microsoft.com/office/drawing/2014/main" id="{35F7B0B9-6687-3C49-8509-A75C93960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357" y="1752601"/>
            <a:ext cx="5755486" cy="3711325"/>
          </a:xfrm>
          <a:prstGeom prst="rect">
            <a:avLst/>
          </a:prstGeom>
        </p:spPr>
      </p:pic>
    </p:spTree>
    <p:extLst>
      <p:ext uri="{BB962C8B-B14F-4D97-AF65-F5344CB8AC3E}">
        <p14:creationId xmlns:p14="http://schemas.microsoft.com/office/powerpoint/2010/main" val="3090291351"/>
      </p:ext>
    </p:extLst>
  </p:cSld>
  <p:clrMapOvr>
    <a:masterClrMapping/>
  </p:clrMapOvr>
  <p:transition>
    <p:fade thruBlk="1"/>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1981200" y="914400"/>
            <a:ext cx="8229600" cy="762000"/>
          </a:xfrm>
        </p:spPr>
        <p:txBody>
          <a:bodyPr/>
          <a:lstStyle/>
          <a:p>
            <a:pPr algn="ctr" eaLnBrk="1" hangingPunct="1"/>
            <a:r>
              <a:rPr lang="en-US" altLang="en-US" sz="2800" b="1">
                <a:solidFill>
                  <a:schemeClr val="tx1"/>
                </a:solidFill>
              </a:rPr>
              <a:t>Testing the Statistical Significance of the Linear Regression Model</a:t>
            </a:r>
          </a:p>
        </p:txBody>
      </p:sp>
      <p:sp>
        <p:nvSpPr>
          <p:cNvPr id="61443" name="Rectangle 3"/>
          <p:cNvSpPr>
            <a:spLocks noGrp="1" noChangeArrowheads="1"/>
          </p:cNvSpPr>
          <p:nvPr>
            <p:ph idx="4294967295"/>
          </p:nvPr>
        </p:nvSpPr>
        <p:spPr>
          <a:xfrm>
            <a:off x="1981200" y="1981200"/>
            <a:ext cx="8229600" cy="4592638"/>
          </a:xfrm>
        </p:spPr>
        <p:txBody>
          <a:bodyPr/>
          <a:lstStyle/>
          <a:p>
            <a:pPr>
              <a:buFont typeface="Georgia" panose="02040502050405020303" pitchFamily="18" charset="0"/>
              <a:buNone/>
              <a:defRPr/>
            </a:pPr>
            <a:r>
              <a:rPr lang="en-US" altLang="en-US" sz="2400" dirty="0"/>
              <a:t>There are several equivalent tests that may be used to determine whether this simple linear regression model is statistically significant.  </a:t>
            </a:r>
          </a:p>
          <a:p>
            <a:pPr>
              <a:buFont typeface="Georgia" panose="02040502050405020303" pitchFamily="18" charset="0"/>
              <a:buNone/>
              <a:defRPr/>
            </a:pPr>
            <a:endParaRPr lang="en-US" altLang="en-US" sz="2400" dirty="0"/>
          </a:p>
          <a:p>
            <a:pPr>
              <a:buClr>
                <a:srgbClr val="FF0000"/>
              </a:buClr>
              <a:buFontTx/>
              <a:buChar char="•"/>
              <a:defRPr/>
            </a:pPr>
            <a:r>
              <a:rPr lang="en-US" altLang="en-US" sz="2400" dirty="0"/>
              <a:t>The b-weight associated with </a:t>
            </a:r>
            <a:r>
              <a:rPr lang="en-US" altLang="en-US" sz="2400" dirty="0" err="1"/>
              <a:t>cunr</a:t>
            </a:r>
            <a:r>
              <a:rPr lang="en-US" altLang="en-US" sz="2400" dirty="0"/>
              <a:t> (</a:t>
            </a:r>
            <a:r>
              <a:rPr lang="en-US" altLang="en-US" sz="2400" b="1" i="1" dirty="0"/>
              <a:t>t</a:t>
            </a:r>
            <a:r>
              <a:rPr lang="en-US" altLang="en-US" sz="2400" b="1" dirty="0"/>
              <a:t>=8.635, p&lt;0.0001</a:t>
            </a:r>
            <a:r>
              <a:rPr lang="en-US" altLang="en-US" sz="2400" dirty="0"/>
              <a:t>).</a:t>
            </a:r>
          </a:p>
          <a:p>
            <a:pPr marL="109537" indent="0">
              <a:buClr>
                <a:srgbClr val="FF0000"/>
              </a:buClr>
              <a:buFont typeface="Georgia" panose="02040502050405020303" pitchFamily="18" charset="0"/>
              <a:buNone/>
              <a:defRPr/>
            </a:pPr>
            <a:endParaRPr lang="en-US" altLang="en-US" sz="2400" dirty="0"/>
          </a:p>
          <a:p>
            <a:pPr>
              <a:buClr>
                <a:srgbClr val="FF0000"/>
              </a:buClr>
              <a:buFontTx/>
              <a:buChar char="•"/>
              <a:defRPr/>
            </a:pPr>
            <a:r>
              <a:rPr lang="en-US" altLang="en-US" sz="2400" dirty="0"/>
              <a:t>The F-value associated with the ANOVA summary table</a:t>
            </a:r>
          </a:p>
          <a:p>
            <a:pPr marL="109537" indent="0">
              <a:buClr>
                <a:srgbClr val="FF0000"/>
              </a:buClr>
              <a:buFont typeface="Georgia" panose="02040502050405020303" pitchFamily="18" charset="0"/>
              <a:buNone/>
              <a:defRPr/>
            </a:pPr>
            <a:endParaRPr lang="en-US" altLang="en-US" sz="2400" dirty="0"/>
          </a:p>
          <a:p>
            <a:pPr>
              <a:buClr>
                <a:srgbClr val="FF0000"/>
              </a:buClr>
              <a:buFontTx/>
              <a:buChar char="•"/>
              <a:defRPr/>
            </a:pPr>
            <a:r>
              <a:rPr lang="en-US" altLang="en-US" sz="2400" dirty="0"/>
              <a:t>The F value associated with the </a:t>
            </a:r>
            <a:r>
              <a:rPr lang="en-US" altLang="en-US" sz="2400" b="1" dirty="0"/>
              <a:t>R</a:t>
            </a:r>
            <a:r>
              <a:rPr lang="en-US" altLang="en-US" sz="2400" b="1" baseline="30000" dirty="0"/>
              <a:t>2</a:t>
            </a:r>
            <a:r>
              <a:rPr lang="en-US" altLang="en-US" sz="2400" b="1" dirty="0"/>
              <a:t>= .79 </a:t>
            </a:r>
          </a:p>
          <a:p>
            <a:pPr>
              <a:buClr>
                <a:srgbClr val="FF0000"/>
              </a:buClr>
              <a:buFontTx/>
              <a:buChar char="•"/>
              <a:defRPr/>
            </a:pPr>
            <a:endParaRPr lang="en-US" altLang="en-US" sz="2400" baseline="30000" dirty="0"/>
          </a:p>
          <a:p>
            <a:pPr marL="109537" indent="0">
              <a:buClr>
                <a:srgbClr val="FF0000"/>
              </a:buClr>
              <a:buFont typeface="Georgia" panose="02040502050405020303" pitchFamily="18" charset="0"/>
              <a:buNone/>
              <a:defRPr/>
            </a:pPr>
            <a:r>
              <a:rPr lang="en-US" altLang="en-US" sz="2400" dirty="0"/>
              <a:t>                        (</a:t>
            </a:r>
            <a:r>
              <a:rPr lang="en-US" altLang="en-US" sz="2400" b="1" dirty="0"/>
              <a:t>F(1,28)=103, </a:t>
            </a:r>
            <a:r>
              <a:rPr lang="en-US" altLang="en-US" sz="2400" b="1" i="1" dirty="0"/>
              <a:t>p&lt;</a:t>
            </a:r>
            <a:r>
              <a:rPr lang="en-US" altLang="en-US" sz="2400" b="1" dirty="0"/>
              <a:t>0.0001</a:t>
            </a:r>
            <a:r>
              <a:rPr lang="en-US" altLang="en-US" sz="2400" dirty="0"/>
              <a:t>)</a:t>
            </a:r>
          </a:p>
          <a:p>
            <a:pPr marL="109537" indent="0">
              <a:buClr>
                <a:srgbClr val="FF0000"/>
              </a:buClr>
              <a:buFont typeface="Georgia" panose="02040502050405020303" pitchFamily="18" charset="0"/>
              <a:buNone/>
              <a:defRPr/>
            </a:pPr>
            <a:endParaRPr lang="en-US" altLang="en-US" sz="2400" dirty="0"/>
          </a:p>
          <a:p>
            <a:pPr eaLnBrk="1" hangingPunct="1">
              <a:buFontTx/>
              <a:buNone/>
              <a:defRPr/>
            </a:pPr>
            <a:endParaRPr lang="en-US" altLang="en-US" sz="2000" dirty="0"/>
          </a:p>
        </p:txBody>
      </p:sp>
    </p:spTree>
    <p:extLst>
      <p:ext uri="{BB962C8B-B14F-4D97-AF65-F5344CB8AC3E}">
        <p14:creationId xmlns:p14="http://schemas.microsoft.com/office/powerpoint/2010/main" val="2353760405"/>
      </p:ext>
    </p:extLst>
  </p:cSld>
  <p:clrMapOvr>
    <a:masterClrMapping/>
  </p:clrMapOvr>
  <p:transition>
    <p:fade thruBlk="1"/>
  </p:transition>
</p:sld>
</file>

<file path=ppt/slides/slide4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981200" y="685800"/>
            <a:ext cx="8229600" cy="838200"/>
          </a:xfrm>
        </p:spPr>
        <p:txBody>
          <a:bodyPr/>
          <a:lstStyle/>
          <a:p>
            <a:pPr algn="ctr" eaLnBrk="1" hangingPunct="1"/>
            <a:r>
              <a:rPr lang="en-US" altLang="en-US" sz="3200" b="1">
                <a:solidFill>
                  <a:schemeClr val="tx1"/>
                </a:solidFill>
              </a:rPr>
              <a:t>Using the Model to Predict Labor Force Participation Rates</a:t>
            </a:r>
          </a:p>
        </p:txBody>
      </p:sp>
      <mc:AlternateContent xmlns:mc="http://schemas.openxmlformats.org/markup-compatibility/2006">
        <mc:Choice xmlns:a14="http://schemas.microsoft.com/office/drawing/2010/main" Requires="a14">
          <p:sp>
            <p:nvSpPr>
              <p:cNvPr id="51203" name="Rectangle 3"/>
              <p:cNvSpPr>
                <a:spLocks noGrp="1" noChangeArrowheads="1"/>
              </p:cNvSpPr>
              <p:nvPr>
                <p:ph idx="4294967295"/>
              </p:nvPr>
            </p:nvSpPr>
            <p:spPr>
              <a:xfrm>
                <a:off x="1981200" y="2133600"/>
                <a:ext cx="8229600" cy="4440238"/>
              </a:xfrm>
            </p:spPr>
            <p:txBody>
              <a:bodyPr/>
              <a:lstStyle/>
              <a:p>
                <a:pPr>
                  <a:buFont typeface="Georgia" panose="02040502050405020303" pitchFamily="18" charset="0"/>
                  <a:buNone/>
                </a:pPr>
                <a:r>
                  <a:rPr lang="en-US" altLang="en-US" dirty="0"/>
                  <a:t>Predict bars sold associated with temperature = 70 where X = temperature and Y = bars sold</a:t>
                </a:r>
              </a:p>
              <a:p>
                <a:pPr>
                  <a:buFont typeface="Georgia" panose="02040502050405020303" pitchFamily="18" charset="0"/>
                  <a:buNone/>
                </a:pPr>
                <a:endParaRPr lang="en-US" altLang="en-US" sz="3000" dirty="0"/>
              </a:p>
              <a:p>
                <a:pPr>
                  <a:buNone/>
                </a:pPr>
                <a14:m>
                  <m:oMathPara xmlns:m="http://schemas.openxmlformats.org/officeDocument/2006/math">
                    <m:oMathParaPr>
                      <m:jc m:val="centerGroup"/>
                    </m:oMathParaPr>
                    <m:oMath xmlns:m="http://schemas.openxmlformats.org/officeDocument/2006/math">
                      <m:acc>
                        <m:accPr>
                          <m:chr m:val="̂"/>
                          <m:ctrlPr>
                            <a:rPr lang="en-US" altLang="en-US" i="1" dirty="0" smtClean="0">
                              <a:latin typeface="Cambria Math" panose="02040503050406030204" pitchFamily="18" charset="0"/>
                            </a:rPr>
                          </m:ctrlPr>
                        </m:accPr>
                        <m:e>
                          <m:r>
                            <a:rPr lang="en-US" altLang="en-US" b="0" i="1" dirty="0" smtClean="0">
                              <a:latin typeface="Cambria Math" panose="02040503050406030204" pitchFamily="18" charset="0"/>
                            </a:rPr>
                            <m:t>𝑌</m:t>
                          </m:r>
                        </m:e>
                      </m:acc>
                      <m:r>
                        <a:rPr lang="en-US" altLang="en-US" b="0" i="1" dirty="0" smtClean="0">
                          <a:latin typeface="Cambria Math" panose="02040503050406030204" pitchFamily="18" charset="0"/>
                        </a:rPr>
                        <m:t>=</m:t>
                      </m:r>
                      <m:r>
                        <m:rPr>
                          <m:nor/>
                        </m:rPr>
                        <a:rPr lang="en-US" altLang="en-US" b="1" dirty="0"/>
                        <m:t>75.78 + 1.18 </m:t>
                      </m:r>
                      <m:r>
                        <m:rPr>
                          <m:nor/>
                        </m:rPr>
                        <a:rPr lang="en-US" altLang="en-US" b="1" i="0" dirty="0" smtClean="0"/>
                        <m:t>X</m:t>
                      </m:r>
                    </m:oMath>
                  </m:oMathPara>
                </a14:m>
                <a:endParaRPr lang="en-US" altLang="en-US" b="1" dirty="0"/>
              </a:p>
              <a:p>
                <a:pPr>
                  <a:buNone/>
                </a:pPr>
                <a:endParaRPr lang="en-US" altLang="en-US" b="1" dirty="0"/>
              </a:p>
              <a:p>
                <a:pPr>
                  <a:buNone/>
                </a:pPr>
                <a:r>
                  <a:rPr lang="en-US" altLang="en-US" dirty="0"/>
                  <a:t>Therefore, plugging in X = 70 implies a predicted number of bars sold of 158.38</a:t>
                </a:r>
                <a:br>
                  <a:rPr lang="en-US" altLang="en-US" dirty="0"/>
                </a:br>
                <a:endParaRPr lang="en-US" altLang="en-US" dirty="0"/>
              </a:p>
              <a:p>
                <a:pPr>
                  <a:buNone/>
                </a:pPr>
                <a:r>
                  <a:rPr lang="en-US" altLang="en-US" dirty="0"/>
                  <a:t> </a:t>
                </a:r>
              </a:p>
              <a:p>
                <a:pPr eaLnBrk="1" hangingPunct="1">
                  <a:buFontTx/>
                  <a:buNone/>
                </a:pPr>
                <a:endParaRPr lang="en-US" altLang="en-US" sz="2000" dirty="0"/>
              </a:p>
            </p:txBody>
          </p:sp>
        </mc:Choice>
        <mc:Fallback>
          <p:sp>
            <p:nvSpPr>
              <p:cNvPr id="51203" name="Rectangle 3"/>
              <p:cNvSpPr>
                <a:spLocks noGrp="1" noRot="1" noChangeAspect="1" noMove="1" noResize="1" noEditPoints="1" noAdjustHandles="1" noChangeArrowheads="1" noChangeShapeType="1" noTextEdit="1"/>
              </p:cNvSpPr>
              <p:nvPr>
                <p:ph idx="4294967295"/>
              </p:nvPr>
            </p:nvSpPr>
            <p:spPr>
              <a:xfrm>
                <a:off x="1981200" y="2133600"/>
                <a:ext cx="8229600" cy="4440238"/>
              </a:xfrm>
              <a:blipFill>
                <a:blip r:embed="rId3"/>
                <a:stretch>
                  <a:fillRect l="-148" t="-1374"/>
                </a:stretch>
              </a:blipFill>
            </p:spPr>
            <p:txBody>
              <a:bodyPr/>
              <a:lstStyle/>
              <a:p>
                <a:r>
                  <a:rPr lang="en-US">
                    <a:noFill/>
                  </a:rPr>
                  <a:t> </a:t>
                </a:r>
              </a:p>
            </p:txBody>
          </p:sp>
        </mc:Fallback>
      </mc:AlternateContent>
    </p:spTree>
    <p:extLst>
      <p:ext uri="{BB962C8B-B14F-4D97-AF65-F5344CB8AC3E}">
        <p14:creationId xmlns:p14="http://schemas.microsoft.com/office/powerpoint/2010/main" val="4097355536"/>
      </p:ext>
    </p:extLst>
  </p:cSld>
  <p:clrMapOvr>
    <a:masterClrMapping/>
  </p:clrMapOvr>
  <p:transition>
    <p:fade thruBlk="1"/>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76400" y="609600"/>
            <a:ext cx="8915400" cy="858838"/>
          </a:xfrm>
        </p:spPr>
        <p:txBody>
          <a:bodyPr/>
          <a:lstStyle/>
          <a:p>
            <a:pPr algn="ctr" eaLnBrk="1" hangingPunct="1"/>
            <a:r>
              <a:rPr lang="en-US" altLang="en-US" sz="2800" b="1">
                <a:solidFill>
                  <a:schemeClr val="tx1"/>
                </a:solidFill>
              </a:rPr>
              <a:t>Evaluating the Goodness of Model Fit: the Effect Size</a:t>
            </a:r>
          </a:p>
        </p:txBody>
      </p:sp>
      <p:sp>
        <p:nvSpPr>
          <p:cNvPr id="53251" name="Rectangle 3"/>
          <p:cNvSpPr>
            <a:spLocks noGrp="1" noChangeArrowheads="1"/>
          </p:cNvSpPr>
          <p:nvPr>
            <p:ph idx="4294967295"/>
          </p:nvPr>
        </p:nvSpPr>
        <p:spPr>
          <a:xfrm>
            <a:off x="1981200" y="1676400"/>
            <a:ext cx="8229600" cy="4897438"/>
          </a:xfrm>
        </p:spPr>
        <p:txBody>
          <a:bodyPr/>
          <a:lstStyle/>
          <a:p>
            <a:pPr>
              <a:buFont typeface="Georgia" panose="02040502050405020303" pitchFamily="18" charset="0"/>
              <a:buNone/>
            </a:pPr>
            <a:r>
              <a:rPr lang="en-US" altLang="en-US"/>
              <a:t>The effect size for regression is given by the values of </a:t>
            </a:r>
            <a:r>
              <a:rPr lang="en-US" altLang="en-US" i="1"/>
              <a:t>R</a:t>
            </a:r>
            <a:r>
              <a:rPr lang="en-US" altLang="en-US" i="1" baseline="30000"/>
              <a:t>2</a:t>
            </a:r>
            <a:r>
              <a:rPr lang="en-US" altLang="en-US"/>
              <a:t> or adjusted </a:t>
            </a:r>
            <a:r>
              <a:rPr lang="en-US" altLang="en-US" i="1"/>
              <a:t>R</a:t>
            </a:r>
            <a:r>
              <a:rPr lang="en-US" altLang="en-US" i="1" baseline="30000"/>
              <a:t>2</a:t>
            </a:r>
            <a:r>
              <a:rPr lang="en-US" altLang="en-US"/>
              <a:t>.  </a:t>
            </a:r>
          </a:p>
          <a:p>
            <a:pPr>
              <a:buFont typeface="Georgia" panose="02040502050405020303" pitchFamily="18" charset="0"/>
              <a:buNone/>
            </a:pPr>
            <a:endParaRPr lang="en-US" altLang="en-US"/>
          </a:p>
          <a:p>
            <a:pPr>
              <a:buFont typeface="Georgia" panose="02040502050405020303" pitchFamily="18" charset="0"/>
              <a:buNone/>
            </a:pPr>
            <a:r>
              <a:rPr lang="en-US" altLang="en-US"/>
              <a:t>The adjusted </a:t>
            </a:r>
            <a:r>
              <a:rPr lang="en-US" altLang="en-US" i="1"/>
              <a:t>R</a:t>
            </a:r>
            <a:r>
              <a:rPr lang="en-US" altLang="en-US" i="1" baseline="30000"/>
              <a:t>2</a:t>
            </a:r>
            <a:r>
              <a:rPr lang="en-US" altLang="en-US" i="1"/>
              <a:t> </a:t>
            </a:r>
            <a:r>
              <a:rPr lang="en-US" altLang="en-US"/>
              <a:t>is generally used when there are fewer than 30 cases per independent variable.</a:t>
            </a:r>
          </a:p>
          <a:p>
            <a:pPr>
              <a:buFont typeface="Georgia" panose="02040502050405020303" pitchFamily="18" charset="0"/>
              <a:buNone/>
            </a:pPr>
            <a:endParaRPr lang="en-US" altLang="en-US"/>
          </a:p>
          <a:p>
            <a:pPr>
              <a:buFont typeface="Georgia" panose="02040502050405020303" pitchFamily="18" charset="0"/>
              <a:buNone/>
            </a:pPr>
            <a:r>
              <a:rPr lang="en-US" altLang="en-US"/>
              <a:t>The formula is</a:t>
            </a:r>
          </a:p>
          <a:p>
            <a:pPr>
              <a:buFont typeface="Georgia" panose="02040502050405020303" pitchFamily="18" charset="0"/>
              <a:buNone/>
            </a:pPr>
            <a:endParaRPr lang="en-US" altLang="en-US"/>
          </a:p>
          <a:p>
            <a:pPr>
              <a:buFont typeface="Georgia" panose="02040502050405020303" pitchFamily="18" charset="0"/>
              <a:buNone/>
            </a:pPr>
            <a:endParaRPr lang="en-US" altLang="en-US"/>
          </a:p>
          <a:p>
            <a:pPr eaLnBrk="1" hangingPunct="1">
              <a:buFontTx/>
              <a:buNone/>
            </a:pPr>
            <a:endParaRPr lang="en-US" altLang="en-US" sz="2000"/>
          </a:p>
        </p:txBody>
      </p:sp>
      <p:graphicFrame>
        <p:nvGraphicFramePr>
          <p:cNvPr id="53252" name="Object 4"/>
          <p:cNvGraphicFramePr>
            <a:graphicFrameLocks noChangeAspect="1"/>
          </p:cNvGraphicFramePr>
          <p:nvPr/>
        </p:nvGraphicFramePr>
        <p:xfrm>
          <a:off x="3962400" y="5029200"/>
          <a:ext cx="4191000" cy="884238"/>
        </p:xfrm>
        <a:graphic>
          <a:graphicData uri="http://schemas.openxmlformats.org/presentationml/2006/ole">
            <mc:AlternateContent xmlns:mc="http://schemas.openxmlformats.org/markup-compatibility/2006">
              <mc:Choice xmlns:v="urn:schemas-microsoft-com:vml" Requires="v">
                <p:oleObj name="Equation" r:id="rId3" imgW="1866090" imgH="393529" progId="Equation.3">
                  <p:embed/>
                </p:oleObj>
              </mc:Choice>
              <mc:Fallback>
                <p:oleObj name="Equation" r:id="rId3" imgW="1866090" imgH="393529" progId="Equation.3">
                  <p:embed/>
                  <p:pic>
                    <p:nvPicPr>
                      <p:cNvPr id="5325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5029200"/>
                        <a:ext cx="4191000"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36632667"/>
      </p:ext>
    </p:extLst>
  </p:cSld>
  <p:clrMapOvr>
    <a:masterClrMapping/>
  </p:clrMapOvr>
  <p:transition>
    <p:fade thruBlk="1"/>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1981200" y="838200"/>
            <a:ext cx="8229600" cy="762000"/>
          </a:xfrm>
        </p:spPr>
        <p:txBody>
          <a:bodyPr/>
          <a:lstStyle/>
          <a:p>
            <a:pPr algn="ctr" eaLnBrk="1" hangingPunct="1"/>
            <a:r>
              <a:rPr lang="en-US" altLang="en-US" sz="2800" b="1">
                <a:solidFill>
                  <a:schemeClr val="tx1"/>
                </a:solidFill>
              </a:rPr>
              <a:t>Evaluating the Fit of the Regression Equation: Diagnostics</a:t>
            </a:r>
            <a:endParaRPr lang="en-US" altLang="en-US" sz="2800" b="1"/>
          </a:p>
        </p:txBody>
      </p:sp>
      <p:sp>
        <p:nvSpPr>
          <p:cNvPr id="55299" name="Rectangle 3"/>
          <p:cNvSpPr>
            <a:spLocks noGrp="1" noChangeArrowheads="1"/>
          </p:cNvSpPr>
          <p:nvPr>
            <p:ph idx="4294967295"/>
          </p:nvPr>
        </p:nvSpPr>
        <p:spPr>
          <a:xfrm>
            <a:off x="1981200" y="1752600"/>
            <a:ext cx="8229600" cy="5105400"/>
          </a:xfrm>
        </p:spPr>
        <p:txBody>
          <a:bodyPr/>
          <a:lstStyle/>
          <a:p>
            <a:pPr>
              <a:buFont typeface="Georgia" panose="02040502050405020303" pitchFamily="18" charset="0"/>
              <a:buNone/>
            </a:pPr>
            <a:r>
              <a:rPr lang="en-US" altLang="en-US" sz="2400"/>
              <a:t>Assumptions about deviations from the regression line in the population informally:</a:t>
            </a:r>
          </a:p>
          <a:p>
            <a:pPr>
              <a:buFont typeface="Georgia" panose="02040502050405020303" pitchFamily="18" charset="0"/>
              <a:buNone/>
            </a:pPr>
            <a:endParaRPr lang="en-US" altLang="en-US" sz="2400"/>
          </a:p>
          <a:p>
            <a:pPr>
              <a:buClr>
                <a:srgbClr val="FF0000"/>
              </a:buClr>
            </a:pPr>
            <a:r>
              <a:rPr lang="en-US" altLang="en-US" sz="2400" i="1"/>
              <a:t>Normality</a:t>
            </a:r>
            <a:r>
              <a:rPr lang="en-US" altLang="en-US" sz="2400"/>
              <a:t> – There should not be any bivariate outliers that influence the results unduly.  For all values of x, the y distributions are approximately normal.  This restriction can be relaxed if the sample size is large.</a:t>
            </a:r>
          </a:p>
          <a:p>
            <a:pPr>
              <a:buClr>
                <a:srgbClr val="FF0000"/>
              </a:buClr>
            </a:pPr>
            <a:endParaRPr lang="en-US" altLang="en-US" sz="2400"/>
          </a:p>
          <a:p>
            <a:pPr>
              <a:buClr>
                <a:srgbClr val="FF0000"/>
              </a:buClr>
            </a:pPr>
            <a:r>
              <a:rPr lang="en-US" altLang="en-US" sz="2400" i="1"/>
              <a:t>Homoskedasticity</a:t>
            </a:r>
            <a:r>
              <a:rPr lang="en-US" altLang="en-US" sz="2400"/>
              <a:t> – Y values should be similarly spread out for all values of x.</a:t>
            </a:r>
          </a:p>
          <a:p>
            <a:pPr>
              <a:buClr>
                <a:srgbClr val="FF0000"/>
              </a:buClr>
            </a:pPr>
            <a:endParaRPr lang="en-US" altLang="en-US" sz="2400"/>
          </a:p>
          <a:p>
            <a:pPr>
              <a:buClr>
                <a:srgbClr val="FF0000"/>
              </a:buClr>
            </a:pPr>
            <a:r>
              <a:rPr lang="en-US" altLang="en-US" sz="2400" i="1"/>
              <a:t>Linearity</a:t>
            </a:r>
            <a:r>
              <a:rPr lang="en-US" altLang="en-US" sz="2400"/>
              <a:t> – A simple curve should not be a better fit to the data than a line.</a:t>
            </a:r>
          </a:p>
        </p:txBody>
      </p:sp>
    </p:spTree>
    <p:extLst>
      <p:ext uri="{BB962C8B-B14F-4D97-AF65-F5344CB8AC3E}">
        <p14:creationId xmlns:p14="http://schemas.microsoft.com/office/powerpoint/2010/main" val="1387841153"/>
      </p:ext>
    </p:extLst>
  </p:cSld>
  <p:clrMapOvr>
    <a:masterClrMapping/>
  </p:clrMapOvr>
  <p:transition>
    <p:fade thruBlk="1"/>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1981200" y="685800"/>
            <a:ext cx="8229600" cy="1066800"/>
          </a:xfrm>
        </p:spPr>
        <p:txBody>
          <a:bodyPr/>
          <a:lstStyle/>
          <a:p>
            <a:pPr algn="ctr" eaLnBrk="1" hangingPunct="1"/>
            <a:r>
              <a:rPr lang="en-US" altLang="en-US" sz="2800" b="1">
                <a:solidFill>
                  <a:schemeClr val="tx1"/>
                </a:solidFill>
              </a:rPr>
              <a:t>Checking Assumptions with Scatterplots and Residual Plots</a:t>
            </a:r>
          </a:p>
        </p:txBody>
      </p:sp>
      <p:sp>
        <p:nvSpPr>
          <p:cNvPr id="57347" name="Rectangle 3"/>
          <p:cNvSpPr>
            <a:spLocks noGrp="1" noChangeArrowheads="1"/>
          </p:cNvSpPr>
          <p:nvPr>
            <p:ph idx="4294967295"/>
          </p:nvPr>
        </p:nvSpPr>
        <p:spPr>
          <a:xfrm>
            <a:off x="1981200" y="2057400"/>
            <a:ext cx="8229600" cy="4516438"/>
          </a:xfrm>
        </p:spPr>
        <p:txBody>
          <a:bodyPr/>
          <a:lstStyle/>
          <a:p>
            <a:pPr>
              <a:buFont typeface="Georgia" panose="02040502050405020303" pitchFamily="18" charset="0"/>
              <a:buNone/>
            </a:pPr>
            <a:r>
              <a:rPr lang="en-US" altLang="en-US" sz="2400"/>
              <a:t>The residual for each individual in the data set is the actual Y value minus the predicted Y value (Y – Yhat).</a:t>
            </a:r>
          </a:p>
          <a:p>
            <a:pPr>
              <a:buFont typeface="Georgia" panose="02040502050405020303" pitchFamily="18" charset="0"/>
              <a:buNone/>
            </a:pPr>
            <a:endParaRPr lang="en-US" altLang="en-US" sz="2400"/>
          </a:p>
          <a:p>
            <a:pPr>
              <a:buFont typeface="Georgia" panose="02040502050405020303" pitchFamily="18" charset="0"/>
              <a:buNone/>
            </a:pPr>
            <a:r>
              <a:rPr lang="en-US" altLang="en-US" sz="2400"/>
              <a:t>If the assumptions underlying the linear regression model are met, then the </a:t>
            </a:r>
            <a:r>
              <a:rPr lang="en-US" altLang="en-US" sz="2400" i="1"/>
              <a:t>residual plot </a:t>
            </a:r>
            <a:r>
              <a:rPr lang="en-US" altLang="en-US" sz="2400"/>
              <a:t>with residual values along the vertical axis and X values along the horizontal axis will be rectangular in shape.</a:t>
            </a:r>
          </a:p>
        </p:txBody>
      </p:sp>
    </p:spTree>
    <p:extLst>
      <p:ext uri="{BB962C8B-B14F-4D97-AF65-F5344CB8AC3E}">
        <p14:creationId xmlns:p14="http://schemas.microsoft.com/office/powerpoint/2010/main" val="4249351964"/>
      </p:ext>
    </p:extLst>
  </p:cSld>
  <p:clrMapOvr>
    <a:masterClrMapping/>
  </p:clrMapOvr>
  <p:transition>
    <p:fade thruBlk="1"/>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1981200" y="762000"/>
            <a:ext cx="8229600" cy="685800"/>
          </a:xfrm>
        </p:spPr>
        <p:txBody>
          <a:bodyPr/>
          <a:lstStyle/>
          <a:p>
            <a:pPr algn="ctr" eaLnBrk="1" hangingPunct="1"/>
            <a:r>
              <a:rPr lang="en-US" altLang="en-US" sz="3600" b="1">
                <a:solidFill>
                  <a:schemeClr val="tx1"/>
                </a:solidFill>
              </a:rPr>
              <a:t>Calculating and Plotting Residuals for this Regression</a:t>
            </a:r>
          </a:p>
        </p:txBody>
      </p:sp>
      <p:sp>
        <p:nvSpPr>
          <p:cNvPr id="59396" name="Rectangle 4"/>
          <p:cNvSpPr>
            <a:spLocks noChangeArrowheads="1"/>
          </p:cNvSpPr>
          <p:nvPr/>
        </p:nvSpPr>
        <p:spPr bwMode="auto">
          <a:xfrm>
            <a:off x="1866900" y="1905001"/>
            <a:ext cx="845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dirty="0"/>
              <a:t> plot(</a:t>
            </a:r>
            <a:r>
              <a:rPr lang="en-US" altLang="en-US" b="1" dirty="0" err="1"/>
              <a:t>lm</a:t>
            </a:r>
            <a:r>
              <a:rPr lang="en-US" altLang="en-US" b="1" dirty="0"/>
              <a:t>(</a:t>
            </a:r>
            <a:r>
              <a:rPr lang="en-US" altLang="en-US" b="1" dirty="0" err="1"/>
              <a:t>IceCream$barsold</a:t>
            </a:r>
            <a:r>
              <a:rPr lang="en-US" altLang="en-US" b="1" dirty="0"/>
              <a:t> ~ </a:t>
            </a:r>
            <a:r>
              <a:rPr lang="en-US" altLang="en-US" b="1" dirty="0" err="1"/>
              <a:t>IceCream$temp</a:t>
            </a:r>
            <a:r>
              <a:rPr lang="en-US" altLang="en-US" b="1" dirty="0"/>
              <a:t>))</a:t>
            </a:r>
          </a:p>
          <a:p>
            <a:endParaRPr lang="en-US" altLang="en-US" dirty="0"/>
          </a:p>
        </p:txBody>
      </p:sp>
      <p:sp>
        <p:nvSpPr>
          <p:cNvPr id="59397" name="Rectangle 5"/>
          <p:cNvSpPr>
            <a:spLocks noChangeArrowheads="1"/>
          </p:cNvSpPr>
          <p:nvPr/>
        </p:nvSpPr>
        <p:spPr bwMode="auto">
          <a:xfrm>
            <a:off x="1990725" y="3048000"/>
            <a:ext cx="2743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Georgia" panose="02040502050405020303" pitchFamily="18" charset="0"/>
              <a:buNone/>
            </a:pPr>
            <a:r>
              <a:rPr lang="en-US" altLang="en-US" dirty="0"/>
              <a:t>There are appear to be no deviations from homoscedasticity</a:t>
            </a:r>
          </a:p>
        </p:txBody>
      </p:sp>
      <p:pic>
        <p:nvPicPr>
          <p:cNvPr id="3" name="Picture 2">
            <a:extLst>
              <a:ext uri="{FF2B5EF4-FFF2-40B4-BE49-F238E27FC236}">
                <a16:creationId xmlns:a16="http://schemas.microsoft.com/office/drawing/2014/main" id="{2FF7BB3C-EBCC-7646-95EB-65BE2D113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925" y="2346285"/>
            <a:ext cx="5675817" cy="4511715"/>
          </a:xfrm>
          <a:prstGeom prst="rect">
            <a:avLst/>
          </a:prstGeom>
        </p:spPr>
      </p:pic>
    </p:spTree>
    <p:extLst>
      <p:ext uri="{BB962C8B-B14F-4D97-AF65-F5344CB8AC3E}">
        <p14:creationId xmlns:p14="http://schemas.microsoft.com/office/powerpoint/2010/main" val="3958427092"/>
      </p:ext>
    </p:extLst>
  </p:cSld>
  <p:clrMapOvr>
    <a:masterClrMapping/>
  </p:clrMapOvr>
  <p:transition>
    <p:fade thruBlk="1"/>
  </p:transition>
</p:sld>
</file>

<file path=ppt/slides/slide4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981200" y="838200"/>
            <a:ext cx="8229600" cy="914400"/>
          </a:xfrm>
        </p:spPr>
        <p:txBody>
          <a:bodyPr/>
          <a:lstStyle/>
          <a:p>
            <a:pPr algn="ctr" eaLnBrk="1" hangingPunct="1"/>
            <a:r>
              <a:rPr lang="en-US" altLang="en-US" sz="3200" b="1">
                <a:solidFill>
                  <a:schemeClr val="tx1"/>
                </a:solidFill>
              </a:rPr>
              <a:t>Detecting Influential Observations</a:t>
            </a:r>
          </a:p>
        </p:txBody>
      </p:sp>
      <p:sp>
        <p:nvSpPr>
          <p:cNvPr id="61443" name="Rectangle 3"/>
          <p:cNvSpPr>
            <a:spLocks noGrp="1" noChangeArrowheads="1"/>
          </p:cNvSpPr>
          <p:nvPr>
            <p:ph idx="4294967295"/>
          </p:nvPr>
        </p:nvSpPr>
        <p:spPr>
          <a:xfrm>
            <a:off x="1981200" y="1600200"/>
            <a:ext cx="8229600" cy="4973638"/>
          </a:xfrm>
        </p:spPr>
        <p:txBody>
          <a:bodyPr/>
          <a:lstStyle/>
          <a:p>
            <a:pPr eaLnBrk="1" hangingPunct="1">
              <a:buFontTx/>
              <a:buNone/>
            </a:pPr>
            <a:r>
              <a:rPr lang="en-US" altLang="en-US" sz="2400"/>
              <a:t>We see from the scatterplot that there are some points that are bivariate outliers.</a:t>
            </a:r>
          </a:p>
          <a:p>
            <a:pPr eaLnBrk="1" hangingPunct="1">
              <a:buFontTx/>
              <a:buNone/>
            </a:pPr>
            <a:r>
              <a:rPr lang="en-US" altLang="en-US" sz="2400"/>
              <a:t>Outliers that unduly influence the slope of our regression model are called </a:t>
            </a:r>
            <a:r>
              <a:rPr lang="en-US" altLang="en-US" sz="2400" i="1"/>
              <a:t>influential</a:t>
            </a:r>
            <a:r>
              <a:rPr lang="en-US" altLang="en-US" sz="2400"/>
              <a:t> </a:t>
            </a:r>
            <a:r>
              <a:rPr lang="en-US" altLang="en-US" sz="2400" i="1"/>
              <a:t>observations</a:t>
            </a:r>
            <a:r>
              <a:rPr lang="en-US" altLang="en-US" sz="2400"/>
              <a:t>.</a:t>
            </a:r>
          </a:p>
          <a:p>
            <a:pPr eaLnBrk="1" hangingPunct="1">
              <a:buFontTx/>
              <a:buNone/>
            </a:pPr>
            <a:r>
              <a:rPr lang="en-US" altLang="en-US" sz="2400"/>
              <a:t>The vertical distance of a point from a regression line is called its </a:t>
            </a:r>
            <a:r>
              <a:rPr lang="en-US" altLang="en-US" sz="2400" i="1"/>
              <a:t>residual or discrepancy</a:t>
            </a:r>
            <a:r>
              <a:rPr lang="en-US" altLang="en-US" sz="2400"/>
              <a:t>.  To make the residuals more meaninful, they often are standardized as </a:t>
            </a:r>
            <a:r>
              <a:rPr lang="en-US" altLang="en-US" sz="2400" i="1"/>
              <a:t>t</a:t>
            </a:r>
            <a:r>
              <a:rPr lang="en-US" altLang="en-US" sz="2400"/>
              <a:t>-values and called, </a:t>
            </a:r>
            <a:r>
              <a:rPr lang="en-US" altLang="en-US" sz="2400" i="1"/>
              <a:t>Studentized residuals</a:t>
            </a:r>
            <a:r>
              <a:rPr lang="en-US" altLang="en-US" sz="2400"/>
              <a:t>. </a:t>
            </a:r>
          </a:p>
          <a:p>
            <a:pPr eaLnBrk="1" hangingPunct="1">
              <a:buFontTx/>
              <a:buNone/>
            </a:pPr>
            <a:r>
              <a:rPr lang="en-US" altLang="en-US" sz="2400"/>
              <a:t>A function of the horizontal distance of a point from the X mean is called its </a:t>
            </a:r>
            <a:r>
              <a:rPr lang="en-US" altLang="en-US" sz="2400" i="1"/>
              <a:t>leverage</a:t>
            </a:r>
            <a:r>
              <a:rPr lang="en-US" altLang="en-US" sz="2400"/>
              <a:t>.</a:t>
            </a:r>
          </a:p>
          <a:p>
            <a:pPr eaLnBrk="1" hangingPunct="1">
              <a:buFontTx/>
              <a:buNone/>
            </a:pPr>
            <a:r>
              <a:rPr lang="en-US" altLang="en-US" sz="2400"/>
              <a:t>In order to be </a:t>
            </a:r>
            <a:r>
              <a:rPr lang="en-US" altLang="en-US" sz="2400" i="1"/>
              <a:t>influential</a:t>
            </a:r>
            <a:r>
              <a:rPr lang="en-US" altLang="en-US" sz="2400"/>
              <a:t>, a point must have both discrepancy and leverage.</a:t>
            </a:r>
          </a:p>
        </p:txBody>
      </p:sp>
    </p:spTree>
    <p:extLst>
      <p:ext uri="{BB962C8B-B14F-4D97-AF65-F5344CB8AC3E}">
        <p14:creationId xmlns:p14="http://schemas.microsoft.com/office/powerpoint/2010/main" val="1692224213"/>
      </p:ext>
    </p:extLst>
  </p:cSld>
  <p:clrMapOvr>
    <a:masterClrMapping/>
  </p:clrMapOvr>
  <p:transition>
    <p:fade thruBlk="1"/>
  </p:transition>
</p:sld>
</file>

<file path=ppt/slides/slide4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1981200" y="609600"/>
            <a:ext cx="8229600" cy="609600"/>
          </a:xfrm>
        </p:spPr>
        <p:txBody>
          <a:bodyPr/>
          <a:lstStyle/>
          <a:p>
            <a:pPr algn="ctr" eaLnBrk="1" hangingPunct="1"/>
            <a:r>
              <a:rPr lang="en-US" altLang="en-US" sz="2800" b="1">
                <a:solidFill>
                  <a:schemeClr val="tx1"/>
                </a:solidFill>
              </a:rPr>
              <a:t>Evaluating Leverage</a:t>
            </a:r>
          </a:p>
        </p:txBody>
      </p:sp>
      <p:sp>
        <p:nvSpPr>
          <p:cNvPr id="65539" name="Rectangle 3"/>
          <p:cNvSpPr>
            <a:spLocks noGrp="1" noChangeArrowheads="1"/>
          </p:cNvSpPr>
          <p:nvPr>
            <p:ph idx="4294967295"/>
          </p:nvPr>
        </p:nvSpPr>
        <p:spPr>
          <a:xfrm>
            <a:off x="1981200" y="1371601"/>
            <a:ext cx="8229600" cy="5381625"/>
          </a:xfrm>
        </p:spPr>
        <p:txBody>
          <a:bodyPr/>
          <a:lstStyle/>
          <a:p>
            <a:pPr eaLnBrk="1" hangingPunct="1">
              <a:buFontTx/>
              <a:buNone/>
            </a:pPr>
            <a:r>
              <a:rPr lang="en-US" altLang="en-US" sz="2400" b="1" dirty="0"/>
              <a:t>boxplot(leverage(</a:t>
            </a:r>
            <a:r>
              <a:rPr lang="en-US" altLang="en-US" sz="2400" b="1" dirty="0" err="1"/>
              <a:t>lm</a:t>
            </a:r>
            <a:r>
              <a:rPr lang="en-US" altLang="en-US" sz="2400" b="1" dirty="0"/>
              <a:t>(</a:t>
            </a:r>
            <a:r>
              <a:rPr lang="en-US" altLang="en-US" sz="2400" b="1" dirty="0" err="1"/>
              <a:t>IceCream$barsold</a:t>
            </a:r>
            <a:r>
              <a:rPr lang="en-US" altLang="en-US" sz="2400" b="1" dirty="0"/>
              <a:t> ~ </a:t>
            </a:r>
            <a:r>
              <a:rPr lang="en-US" altLang="en-US" sz="2400" b="1" dirty="0" err="1"/>
              <a:t>IceCream$temp</a:t>
            </a:r>
            <a:r>
              <a:rPr lang="en-US" altLang="en-US" sz="2400" b="1" dirty="0"/>
              <a:t>)))</a:t>
            </a:r>
          </a:p>
        </p:txBody>
      </p:sp>
      <p:pic>
        <p:nvPicPr>
          <p:cNvPr id="3" name="Picture 2">
            <a:extLst>
              <a:ext uri="{FF2B5EF4-FFF2-40B4-BE49-F238E27FC236}">
                <a16:creationId xmlns:a16="http://schemas.microsoft.com/office/drawing/2014/main" id="{A90733CD-6F70-644E-AA2F-CC90A4F33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191" y="2211351"/>
            <a:ext cx="6249618" cy="4541874"/>
          </a:xfrm>
          <a:prstGeom prst="rect">
            <a:avLst/>
          </a:prstGeom>
        </p:spPr>
      </p:pic>
    </p:spTree>
    <p:extLst>
      <p:ext uri="{BB962C8B-B14F-4D97-AF65-F5344CB8AC3E}">
        <p14:creationId xmlns:p14="http://schemas.microsoft.com/office/powerpoint/2010/main" val="2233003402"/>
      </p:ext>
    </p:extLst>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E81C103-83BB-4341-9400-A60494995CB6}"/>
              </a:ext>
            </a:extLst>
          </p:cNvPr>
          <p:cNvSpPr>
            <a:spLocks noGrp="1" noChangeArrowheads="1"/>
          </p:cNvSpPr>
          <p:nvPr>
            <p:ph type="title"/>
          </p:nvPr>
        </p:nvSpPr>
        <p:spPr>
          <a:xfrm>
            <a:off x="3127375" y="381000"/>
            <a:ext cx="5937250" cy="990600"/>
          </a:xfrm>
        </p:spPr>
        <p:txBody>
          <a:bodyPr>
            <a:noAutofit/>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location: Mode</a:t>
            </a:r>
          </a:p>
        </p:txBody>
      </p:sp>
      <p:sp>
        <p:nvSpPr>
          <p:cNvPr id="18434" name="Rectangle 3">
            <a:extLst>
              <a:ext uri="{FF2B5EF4-FFF2-40B4-BE49-F238E27FC236}">
                <a16:creationId xmlns:a16="http://schemas.microsoft.com/office/drawing/2014/main" id="{76F822D3-56E1-384B-B3D1-D3ADFE7BA22A}"/>
              </a:ext>
            </a:extLst>
          </p:cNvPr>
          <p:cNvSpPr>
            <a:spLocks noGrp="1"/>
          </p:cNvSpPr>
          <p:nvPr>
            <p:ph idx="1"/>
          </p:nvPr>
        </p:nvSpPr>
        <p:spPr>
          <a:xfrm>
            <a:off x="1981200" y="1828800"/>
            <a:ext cx="8229600" cy="4267200"/>
          </a:xfrm>
        </p:spPr>
        <p:txBody>
          <a:bodyPr rtlCol="0">
            <a:normAutofit/>
          </a:bodyPr>
          <a:lstStyle/>
          <a:p>
            <a:pPr fontAlgn="auto">
              <a:spcAft>
                <a:spcPts val="0"/>
              </a:spcAft>
              <a:buFontTx/>
              <a:buNone/>
              <a:defRPr/>
            </a:pPr>
            <a:r>
              <a:rPr lang="en-US" altLang="en-US" sz="2400" dirty="0">
                <a:solidFill>
                  <a:schemeClr val="tx1">
                    <a:lumMod val="85000"/>
                    <a:lumOff val="15000"/>
                  </a:schemeClr>
                </a:solidFill>
              </a:rPr>
              <a:t>Definition:  The </a:t>
            </a:r>
            <a:r>
              <a:rPr lang="en-US" altLang="en-US" sz="2400" i="1" dirty="0">
                <a:solidFill>
                  <a:schemeClr val="tx1">
                    <a:lumMod val="85000"/>
                    <a:lumOff val="15000"/>
                  </a:schemeClr>
                </a:solidFill>
              </a:rPr>
              <a:t>mode</a:t>
            </a:r>
            <a:r>
              <a:rPr lang="en-US" altLang="en-US" sz="2400" dirty="0">
                <a:solidFill>
                  <a:schemeClr val="tx1">
                    <a:lumMod val="85000"/>
                    <a:lumOff val="15000"/>
                  </a:schemeClr>
                </a:solidFill>
              </a:rPr>
              <a:t> is the score that occurs most often.</a:t>
            </a:r>
          </a:p>
          <a:p>
            <a:pPr fontAlgn="auto">
              <a:spcAft>
                <a:spcPts val="0"/>
              </a:spcAft>
              <a:buFont typeface="Georgia" panose="02040502050405020303" pitchFamily="18" charset="0"/>
              <a:buNone/>
              <a:defRPr/>
            </a:pPr>
            <a:r>
              <a:rPr lang="en-US" altLang="en-US" sz="2400" dirty="0">
                <a:solidFill>
                  <a:schemeClr val="tx1">
                    <a:lumMod val="85000"/>
                    <a:lumOff val="15000"/>
                  </a:schemeClr>
                </a:solidFill>
              </a:rPr>
              <a:t>	It is useful when data are nominal or ordinal with only a limited number of categories.</a:t>
            </a:r>
          </a:p>
          <a:p>
            <a:pPr fontAlgn="auto">
              <a:spcAft>
                <a:spcPts val="0"/>
              </a:spcAft>
              <a:buFont typeface="Georgia" panose="02040502050405020303" pitchFamily="18" charset="0"/>
              <a:buNone/>
              <a:defRPr/>
            </a:pPr>
            <a:endParaRPr lang="en-US" altLang="en-US" sz="2400" dirty="0">
              <a:solidFill>
                <a:schemeClr val="tx1">
                  <a:lumMod val="85000"/>
                  <a:lumOff val="15000"/>
                </a:schemeClr>
              </a:solidFill>
            </a:endParaRPr>
          </a:p>
          <a:p>
            <a:pPr marL="0" indent="0" fontAlgn="auto">
              <a:spcAft>
                <a:spcPts val="0"/>
              </a:spcAft>
              <a:buFont typeface="Arial" panose="020B0604020202020204" pitchFamily="34" charset="0"/>
              <a:buNone/>
              <a:defRPr/>
            </a:pPr>
            <a:r>
              <a:rPr lang="en-US" sz="2400" dirty="0">
                <a:solidFill>
                  <a:schemeClr val="tx1">
                    <a:lumMod val="85000"/>
                    <a:lumOff val="15000"/>
                  </a:schemeClr>
                </a:solidFill>
              </a:rPr>
              <a:t>To find the mode of home language background from the NELS dataset, for example, we may type the following command in the console and hit </a:t>
            </a:r>
            <a:r>
              <a:rPr lang="en-US" sz="2400" b="1" dirty="0">
                <a:solidFill>
                  <a:schemeClr val="tx1">
                    <a:lumMod val="85000"/>
                    <a:lumOff val="15000"/>
                  </a:schemeClr>
                </a:solidFill>
              </a:rPr>
              <a:t>Enter</a:t>
            </a:r>
            <a:r>
              <a:rPr lang="en-US" sz="2400" dirty="0">
                <a:solidFill>
                  <a:schemeClr val="tx1">
                    <a:lumMod val="85000"/>
                    <a:lumOff val="15000"/>
                  </a:schemeClr>
                </a:solidFill>
              </a:rPr>
              <a:t>:  </a:t>
            </a:r>
          </a:p>
          <a:p>
            <a:pPr marL="0" indent="0" fontAlgn="auto">
              <a:spcAft>
                <a:spcPts val="0"/>
              </a:spcAft>
              <a:buFont typeface="Arial" panose="020B0604020202020204" pitchFamily="34" charset="0"/>
              <a:buNone/>
              <a:defRPr/>
            </a:pPr>
            <a:r>
              <a:rPr lang="en-US" sz="2400" b="1" dirty="0">
                <a:solidFill>
                  <a:schemeClr val="tx1">
                    <a:lumMod val="85000"/>
                    <a:lumOff val="15000"/>
                  </a:schemeClr>
                </a:solidFill>
              </a:rPr>
              <a:t>                    	</a:t>
            </a:r>
            <a:r>
              <a:rPr lang="en-US" sz="2400" b="1" dirty="0" err="1">
                <a:solidFill>
                  <a:schemeClr val="tx1">
                    <a:lumMod val="85000"/>
                    <a:lumOff val="15000"/>
                  </a:schemeClr>
                </a:solidFill>
              </a:rPr>
              <a:t>the.mode</a:t>
            </a:r>
            <a:r>
              <a:rPr lang="en-US" sz="2400" b="1" dirty="0">
                <a:solidFill>
                  <a:schemeClr val="tx1">
                    <a:lumMod val="85000"/>
                    <a:lumOff val="15000"/>
                  </a:schemeClr>
                </a:solidFill>
              </a:rPr>
              <a:t>(</a:t>
            </a:r>
            <a:r>
              <a:rPr lang="en-US" sz="2400" b="1" dirty="0" err="1">
                <a:solidFill>
                  <a:schemeClr val="tx1">
                    <a:lumMod val="85000"/>
                    <a:lumOff val="15000"/>
                  </a:schemeClr>
                </a:solidFill>
              </a:rPr>
              <a:t>NELS$region</a:t>
            </a:r>
            <a:r>
              <a:rPr lang="en-US" sz="2400" b="1" dirty="0">
                <a:solidFill>
                  <a:schemeClr val="tx1">
                    <a:lumMod val="85000"/>
                    <a:lumOff val="15000"/>
                  </a:schemeClr>
                </a:solidFill>
              </a:rPr>
              <a:t>)</a:t>
            </a:r>
            <a:endParaRPr lang="en-US" sz="2400" dirty="0">
              <a:solidFill>
                <a:schemeClr val="tx1">
                  <a:lumMod val="85000"/>
                  <a:lumOff val="15000"/>
                </a:schemeClr>
              </a:solidFill>
            </a:endParaRPr>
          </a:p>
        </p:txBody>
      </p:sp>
    </p:spTree>
    <p:extLst>
      <p:ext uri="{BB962C8B-B14F-4D97-AF65-F5344CB8AC3E}">
        <p14:creationId xmlns:p14="http://schemas.microsoft.com/office/powerpoint/2010/main" val="2141694873"/>
      </p:ext>
    </p:extLst>
  </p:cSld>
  <p:clrMapOvr>
    <a:masterClrMapping/>
  </p:clrMapOvr>
  <p:transition>
    <p:fade thruBlk="1"/>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1981200" y="685800"/>
            <a:ext cx="8229600" cy="609600"/>
          </a:xfrm>
        </p:spPr>
        <p:txBody>
          <a:bodyPr/>
          <a:lstStyle/>
          <a:p>
            <a:pPr algn="ctr" eaLnBrk="1" hangingPunct="1"/>
            <a:r>
              <a:rPr lang="en-US" altLang="en-US" sz="2800" b="1">
                <a:solidFill>
                  <a:schemeClr val="tx1"/>
                </a:solidFill>
              </a:rPr>
              <a:t>Evaluating Influence</a:t>
            </a:r>
          </a:p>
        </p:txBody>
      </p:sp>
      <p:sp>
        <p:nvSpPr>
          <p:cNvPr id="67587" name="Rectangle 3"/>
          <p:cNvSpPr>
            <a:spLocks noGrp="1" noChangeArrowheads="1"/>
          </p:cNvSpPr>
          <p:nvPr>
            <p:ph idx="4294967295"/>
          </p:nvPr>
        </p:nvSpPr>
        <p:spPr>
          <a:xfrm>
            <a:off x="1981200" y="1295400"/>
            <a:ext cx="8229600" cy="5278438"/>
          </a:xfrm>
        </p:spPr>
        <p:txBody>
          <a:bodyPr/>
          <a:lstStyle/>
          <a:p>
            <a:pPr eaLnBrk="1" hangingPunct="1">
              <a:buFontTx/>
              <a:buNone/>
            </a:pPr>
            <a:r>
              <a:rPr lang="en-US" altLang="en-US"/>
              <a:t>We use Cook’s influence to determine whether any of the these outliers are unduly influential in the estimation of the parameters of this model.</a:t>
            </a:r>
          </a:p>
          <a:p>
            <a:pPr eaLnBrk="1" hangingPunct="1">
              <a:buFontTx/>
              <a:buNone/>
            </a:pPr>
            <a:endParaRPr lang="en-US" altLang="en-US"/>
          </a:p>
          <a:p>
            <a:pPr eaLnBrk="1" hangingPunct="1">
              <a:buFont typeface="Georgia" panose="02040502050405020303" pitchFamily="18" charset="0"/>
              <a:buNone/>
            </a:pPr>
            <a:r>
              <a:rPr lang="en-US" altLang="en-US"/>
              <a:t>We treat cases with Cook’s influence values larger than 1 as influential points and make particular note of such cases in our analysis.</a:t>
            </a:r>
          </a:p>
          <a:p>
            <a:pPr eaLnBrk="1" hangingPunct="1">
              <a:buFontTx/>
              <a:buNone/>
            </a:pPr>
            <a:endParaRPr lang="en-US" altLang="en-US"/>
          </a:p>
        </p:txBody>
      </p:sp>
    </p:spTree>
    <p:extLst>
      <p:ext uri="{BB962C8B-B14F-4D97-AF65-F5344CB8AC3E}">
        <p14:creationId xmlns:p14="http://schemas.microsoft.com/office/powerpoint/2010/main" val="3143654079"/>
      </p:ext>
    </p:extLst>
  </p:cSld>
  <p:clrMapOvr>
    <a:masterClrMapping/>
  </p:clrMapOvr>
  <p:transition>
    <p:fade thruBlk="1"/>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1981200" y="457200"/>
            <a:ext cx="8229600" cy="609600"/>
          </a:xfrm>
        </p:spPr>
        <p:txBody>
          <a:bodyPr/>
          <a:lstStyle/>
          <a:p>
            <a:pPr algn="ctr" eaLnBrk="1" hangingPunct="1"/>
            <a:r>
              <a:rPr lang="en-US" altLang="en-US" sz="3200" b="1">
                <a:solidFill>
                  <a:schemeClr val="tx1"/>
                </a:solidFill>
              </a:rPr>
              <a:t>Evaluating Influence</a:t>
            </a:r>
          </a:p>
        </p:txBody>
      </p:sp>
      <p:sp>
        <p:nvSpPr>
          <p:cNvPr id="69635" name="Rectangle 3"/>
          <p:cNvSpPr>
            <a:spLocks noGrp="1" noChangeArrowheads="1"/>
          </p:cNvSpPr>
          <p:nvPr>
            <p:ph idx="4294967295"/>
          </p:nvPr>
        </p:nvSpPr>
        <p:spPr>
          <a:xfrm>
            <a:off x="1676400" y="990600"/>
            <a:ext cx="8763000" cy="5583238"/>
          </a:xfrm>
        </p:spPr>
        <p:txBody>
          <a:bodyPr/>
          <a:lstStyle/>
          <a:p>
            <a:pPr eaLnBrk="1" hangingPunct="1">
              <a:buFontTx/>
              <a:buNone/>
            </a:pPr>
            <a:r>
              <a:rPr lang="en-US" altLang="en-US" sz="2400" dirty="0"/>
              <a:t>From the following R analysis we see that the maximum value of Cook’s influence is much lower than 1.</a:t>
            </a:r>
          </a:p>
          <a:p>
            <a:pPr eaLnBrk="1" hangingPunct="1">
              <a:buFontTx/>
              <a:buNone/>
            </a:pPr>
            <a:r>
              <a:rPr lang="en-US" altLang="en-US" sz="2000" b="1" dirty="0"/>
              <a:t>boxplot(</a:t>
            </a:r>
            <a:r>
              <a:rPr lang="en-US" altLang="en-US" sz="2000" b="1" dirty="0" err="1"/>
              <a:t>cooks.distance</a:t>
            </a:r>
            <a:r>
              <a:rPr lang="en-US" altLang="en-US" sz="2000" b="1" dirty="0"/>
              <a:t>(</a:t>
            </a:r>
            <a:r>
              <a:rPr lang="en-US" altLang="en-US" sz="2000" b="1" dirty="0" err="1"/>
              <a:t>lm</a:t>
            </a:r>
            <a:r>
              <a:rPr lang="en-US" altLang="en-US" sz="2000" b="1" dirty="0"/>
              <a:t>(</a:t>
            </a:r>
            <a:r>
              <a:rPr lang="en-US" altLang="en-US" sz="2000" b="1" dirty="0" err="1"/>
              <a:t>IceCream$barsold</a:t>
            </a:r>
            <a:r>
              <a:rPr lang="en-US" altLang="en-US" sz="2000" b="1" dirty="0"/>
              <a:t> ~ </a:t>
            </a:r>
            <a:r>
              <a:rPr lang="en-US" altLang="en-US" sz="2000" b="1" dirty="0" err="1"/>
              <a:t>IceCream$temp</a:t>
            </a:r>
            <a:r>
              <a:rPr lang="en-US" altLang="en-US" sz="2000" b="1" dirty="0"/>
              <a:t>)))</a:t>
            </a:r>
          </a:p>
        </p:txBody>
      </p:sp>
      <p:pic>
        <p:nvPicPr>
          <p:cNvPr id="3" name="Picture 2">
            <a:extLst>
              <a:ext uri="{FF2B5EF4-FFF2-40B4-BE49-F238E27FC236}">
                <a16:creationId xmlns:a16="http://schemas.microsoft.com/office/drawing/2014/main" id="{7C81FF85-6070-4F40-8C4B-20190FAFF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185" y="2362201"/>
            <a:ext cx="6207430" cy="4338363"/>
          </a:xfrm>
          <a:prstGeom prst="rect">
            <a:avLst/>
          </a:prstGeom>
        </p:spPr>
      </p:pic>
    </p:spTree>
    <p:extLst>
      <p:ext uri="{BB962C8B-B14F-4D97-AF65-F5344CB8AC3E}">
        <p14:creationId xmlns:p14="http://schemas.microsoft.com/office/powerpoint/2010/main" val="950315665"/>
      </p:ext>
    </p:extLst>
  </p:cSld>
  <p:clrMapOvr>
    <a:masterClrMapping/>
  </p:clrMapOvr>
  <p:transition>
    <p:fade thruBlk="1"/>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1981200" y="685800"/>
            <a:ext cx="8229600" cy="912623"/>
          </a:xfrm>
        </p:spPr>
        <p:txBody>
          <a:bodyPr/>
          <a:lstStyle/>
          <a:p>
            <a:pPr algn="ctr" eaLnBrk="1" hangingPunct="1"/>
            <a:r>
              <a:rPr lang="en-US" sz="2800" b="1" dirty="0">
                <a:solidFill>
                  <a:schemeClr val="tx1"/>
                </a:solidFill>
              </a:rPr>
              <a:t>Conducting Power Analysis for Correlation</a:t>
            </a:r>
            <a:br>
              <a:rPr lang="en-US" sz="2800" b="1" dirty="0">
                <a:solidFill>
                  <a:schemeClr val="tx1"/>
                </a:solidFill>
              </a:rPr>
            </a:br>
            <a:r>
              <a:rPr lang="en-US" sz="2800" b="1" dirty="0">
                <a:solidFill>
                  <a:schemeClr val="tx1"/>
                </a:solidFill>
              </a:rPr>
              <a:t>One Tailed</a:t>
            </a:r>
            <a:endParaRPr lang="en-US" altLang="en-US" sz="2800" b="1" dirty="0">
              <a:solidFill>
                <a:schemeClr val="tx1"/>
              </a:solidFill>
            </a:endParaRPr>
          </a:p>
        </p:txBody>
      </p:sp>
      <p:sp>
        <p:nvSpPr>
          <p:cNvPr id="67587" name="Rectangle 3"/>
          <p:cNvSpPr>
            <a:spLocks noGrp="1" noChangeArrowheads="1"/>
          </p:cNvSpPr>
          <p:nvPr>
            <p:ph idx="4294967295"/>
          </p:nvPr>
        </p:nvSpPr>
        <p:spPr>
          <a:xfrm>
            <a:off x="1979691" y="1598423"/>
            <a:ext cx="8229600" cy="5278438"/>
          </a:xfrm>
        </p:spPr>
        <p:txBody>
          <a:bodyPr/>
          <a:lstStyle/>
          <a:p>
            <a:pPr marL="109537" indent="0">
              <a:buNone/>
            </a:pPr>
            <a:r>
              <a:rPr lang="en-US" dirty="0"/>
              <a:t>Example: Determine the sample size required to detect with power = 0.80 and α = 0.05 whether an observed correlation of </a:t>
            </a:r>
            <a:r>
              <a:rPr lang="en-US" i="1" dirty="0"/>
              <a:t>r</a:t>
            </a:r>
            <a:r>
              <a:rPr lang="en-US" dirty="0"/>
              <a:t> = 0.30 (a medium effect size) is statistically significantly greater than 0. </a:t>
            </a:r>
          </a:p>
          <a:p>
            <a:pPr marL="109537" indent="0">
              <a:buNone/>
            </a:pPr>
            <a:endParaRPr lang="en-US" dirty="0"/>
          </a:p>
          <a:p>
            <a:pPr marL="109537" indent="0">
              <a:buNone/>
            </a:pPr>
            <a:r>
              <a:rPr lang="en-US" dirty="0"/>
              <a:t>Solution: We load </a:t>
            </a:r>
            <a:r>
              <a:rPr lang="en-US" b="1" dirty="0"/>
              <a:t>library(</a:t>
            </a:r>
            <a:r>
              <a:rPr lang="en-US" b="1" dirty="0" err="1"/>
              <a:t>pwr</a:t>
            </a:r>
            <a:r>
              <a:rPr lang="en-US" b="1" dirty="0"/>
              <a:t>)</a:t>
            </a:r>
          </a:p>
          <a:p>
            <a:pPr marL="109537" indent="0">
              <a:buNone/>
            </a:pPr>
            <a:r>
              <a:rPr lang="en-US" b="1" dirty="0" err="1"/>
              <a:t>pwr.r.test</a:t>
            </a:r>
            <a:r>
              <a:rPr lang="en-US" b="1" dirty="0"/>
              <a:t>(r = 0.3, </a:t>
            </a:r>
            <a:r>
              <a:rPr lang="en-US" b="1" dirty="0" err="1"/>
              <a:t>sig.level</a:t>
            </a:r>
            <a:r>
              <a:rPr lang="en-US" b="1" dirty="0"/>
              <a:t> = 0.05, power = 0.8, alternative = "greater")</a:t>
            </a:r>
          </a:p>
          <a:p>
            <a:pPr marL="109537" indent="0">
              <a:buNone/>
            </a:pPr>
            <a:endParaRPr lang="en-US" dirty="0"/>
          </a:p>
          <a:p>
            <a:pPr marL="109537" indent="0">
              <a:buNone/>
            </a:pPr>
            <a:r>
              <a:rPr lang="en-US" dirty="0"/>
              <a:t>We obtain the result </a:t>
            </a:r>
            <a:r>
              <a:rPr lang="en-US" i="1" dirty="0"/>
              <a:t>N</a:t>
            </a:r>
            <a:r>
              <a:rPr lang="en-US" dirty="0"/>
              <a:t> = 67.</a:t>
            </a:r>
          </a:p>
          <a:p>
            <a:pPr eaLnBrk="1" hangingPunct="1">
              <a:buFontTx/>
              <a:buNone/>
            </a:pPr>
            <a:endParaRPr lang="en-US" altLang="en-US" dirty="0"/>
          </a:p>
        </p:txBody>
      </p:sp>
    </p:spTree>
    <p:extLst>
      <p:ext uri="{BB962C8B-B14F-4D97-AF65-F5344CB8AC3E}">
        <p14:creationId xmlns:p14="http://schemas.microsoft.com/office/powerpoint/2010/main" val="2204114956"/>
      </p:ext>
    </p:extLst>
  </p:cSld>
  <p:clrMapOvr>
    <a:masterClrMapping/>
  </p:clrMapOvr>
  <p:transition>
    <p:fade thruBlk="1"/>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1981200" y="685800"/>
            <a:ext cx="8229600" cy="912623"/>
          </a:xfrm>
        </p:spPr>
        <p:txBody>
          <a:bodyPr/>
          <a:lstStyle/>
          <a:p>
            <a:pPr algn="ctr" eaLnBrk="1" hangingPunct="1"/>
            <a:r>
              <a:rPr lang="en-US" sz="2800" b="1" dirty="0">
                <a:solidFill>
                  <a:schemeClr val="tx1"/>
                </a:solidFill>
              </a:rPr>
              <a:t>Conducting Power Analysis for Correlation</a:t>
            </a:r>
            <a:br>
              <a:rPr lang="en-US" sz="2800" b="1" dirty="0">
                <a:solidFill>
                  <a:schemeClr val="tx1"/>
                </a:solidFill>
              </a:rPr>
            </a:br>
            <a:r>
              <a:rPr lang="en-US" sz="2800" b="1" dirty="0" err="1">
                <a:solidFill>
                  <a:schemeClr val="tx1"/>
                </a:solidFill>
              </a:rPr>
              <a:t>TwoTailed</a:t>
            </a:r>
            <a:endParaRPr lang="en-US" altLang="en-US" sz="2800" b="1" dirty="0">
              <a:solidFill>
                <a:schemeClr val="tx1"/>
              </a:solidFill>
            </a:endParaRPr>
          </a:p>
        </p:txBody>
      </p:sp>
      <p:sp>
        <p:nvSpPr>
          <p:cNvPr id="67587" name="Rectangle 3"/>
          <p:cNvSpPr>
            <a:spLocks noGrp="1" noChangeArrowheads="1"/>
          </p:cNvSpPr>
          <p:nvPr>
            <p:ph idx="4294967295"/>
          </p:nvPr>
        </p:nvSpPr>
        <p:spPr>
          <a:xfrm>
            <a:off x="1979691" y="1598423"/>
            <a:ext cx="8229600" cy="5278438"/>
          </a:xfrm>
        </p:spPr>
        <p:txBody>
          <a:bodyPr/>
          <a:lstStyle/>
          <a:p>
            <a:pPr marL="109537" indent="0">
              <a:buNone/>
            </a:pPr>
            <a:r>
              <a:rPr lang="en-US" sz="2400" dirty="0"/>
              <a:t>Example: Determine the sample size required to detect with power = 0.80 and α = 0.05 whether an observed correlation of </a:t>
            </a:r>
            <a:r>
              <a:rPr lang="en-US" sz="2400" i="1" dirty="0"/>
              <a:t>r</a:t>
            </a:r>
            <a:r>
              <a:rPr lang="en-US" sz="2400" dirty="0"/>
              <a:t> = 0.30 (a medium effect size) is statistically significantly different from 0. </a:t>
            </a:r>
          </a:p>
          <a:p>
            <a:pPr marL="109537" indent="0">
              <a:buNone/>
            </a:pPr>
            <a:endParaRPr lang="en-US" sz="2400" dirty="0"/>
          </a:p>
          <a:p>
            <a:pPr marL="109537" indent="0">
              <a:buNone/>
            </a:pPr>
            <a:r>
              <a:rPr lang="en-US" sz="2400" dirty="0"/>
              <a:t>Solution: We load </a:t>
            </a:r>
            <a:r>
              <a:rPr lang="en-US" sz="2400" b="1" dirty="0"/>
              <a:t>library(</a:t>
            </a:r>
            <a:r>
              <a:rPr lang="en-US" sz="2400" b="1" dirty="0" err="1"/>
              <a:t>pwr</a:t>
            </a:r>
            <a:r>
              <a:rPr lang="en-US" sz="2400" b="1" dirty="0"/>
              <a:t>)</a:t>
            </a:r>
          </a:p>
          <a:p>
            <a:pPr marL="109537" indent="0">
              <a:buNone/>
            </a:pPr>
            <a:r>
              <a:rPr lang="en-US" sz="2400" b="1" dirty="0" err="1"/>
              <a:t>pwr.r.test</a:t>
            </a:r>
            <a:r>
              <a:rPr lang="en-US" sz="2400" b="1" dirty="0"/>
              <a:t>(r = 0.3, </a:t>
            </a:r>
            <a:r>
              <a:rPr lang="en-US" sz="2400" b="1" dirty="0" err="1"/>
              <a:t>sig.level</a:t>
            </a:r>
            <a:r>
              <a:rPr lang="en-US" sz="2400" b="1" dirty="0"/>
              <a:t> = 0.05, power = 0.8, alternative = "</a:t>
            </a:r>
            <a:r>
              <a:rPr lang="en-US" sz="2400" b="1" dirty="0" err="1"/>
              <a:t>two.sided</a:t>
            </a:r>
            <a:r>
              <a:rPr lang="en-US" sz="2400" b="1" dirty="0"/>
              <a:t>")</a:t>
            </a:r>
            <a:endParaRPr lang="en-US" sz="2400" dirty="0"/>
          </a:p>
          <a:p>
            <a:pPr marL="109537" indent="0">
              <a:buNone/>
            </a:pPr>
            <a:r>
              <a:rPr lang="en-US" sz="2400" dirty="0"/>
              <a:t>We obtain the result </a:t>
            </a:r>
            <a:r>
              <a:rPr lang="en-US" sz="2400" i="1" dirty="0"/>
              <a:t>N</a:t>
            </a:r>
            <a:r>
              <a:rPr lang="en-US" sz="2400" dirty="0"/>
              <a:t> = 85.</a:t>
            </a:r>
            <a:br>
              <a:rPr lang="en-US" sz="2400" dirty="0"/>
            </a:br>
            <a:endParaRPr lang="en-US" sz="2400" dirty="0"/>
          </a:p>
          <a:p>
            <a:pPr marL="109537" indent="0">
              <a:buNone/>
            </a:pPr>
            <a:r>
              <a:rPr lang="en-US" sz="2400" dirty="0"/>
              <a:t>As pointed out in Chapter 11, all things being equal, two-tailed tests are less powerful than their one-sided counterparts. </a:t>
            </a:r>
          </a:p>
          <a:p>
            <a:pPr eaLnBrk="1" hangingPunct="1">
              <a:buFontTx/>
              <a:buNone/>
            </a:pPr>
            <a:endParaRPr lang="en-US" altLang="en-US" dirty="0"/>
          </a:p>
        </p:txBody>
      </p:sp>
    </p:spTree>
    <p:extLst>
      <p:ext uri="{BB962C8B-B14F-4D97-AF65-F5344CB8AC3E}">
        <p14:creationId xmlns:p14="http://schemas.microsoft.com/office/powerpoint/2010/main" val="201649073"/>
      </p:ext>
    </p:extLst>
  </p:cSld>
  <p:clrMapOvr>
    <a:masterClrMapping/>
  </p:clrMapOvr>
  <p:transition>
    <p:fade thruBlk="1"/>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981200" y="762001"/>
            <a:ext cx="8229600" cy="1071153"/>
          </a:xfrm>
        </p:spPr>
        <p:txBody>
          <a:bodyPr>
            <a:normAutofit fontScale="90000"/>
          </a:bodyPr>
          <a:lstStyle/>
          <a:p>
            <a:pPr eaLnBrk="1" hangingPunct="1">
              <a:defRPr/>
            </a:pPr>
            <a:r>
              <a:rPr lang="en-US" sz="2400" b="1" dirty="0">
                <a:solidFill>
                  <a:schemeClr val="tx1"/>
                </a:solidFill>
              </a:rPr>
              <a:t>Recall the following effect size indices and guidelines for judging their magnitudes from Chapter 10</a:t>
            </a:r>
            <a:br>
              <a:rPr lang="en-US" sz="2400" dirty="0">
                <a:solidFill>
                  <a:schemeClr val="tx1"/>
                </a:solidFill>
              </a:rPr>
            </a:br>
            <a:endParaRPr lang="en-US" sz="2400" dirty="0">
              <a:solidFill>
                <a:schemeClr val="tx1"/>
              </a:solidFill>
            </a:endParaRPr>
          </a:p>
        </p:txBody>
      </p:sp>
      <p:sp>
        <p:nvSpPr>
          <p:cNvPr id="76803" name="Rectangle 3"/>
          <p:cNvSpPr>
            <a:spLocks noGrp="1" noChangeArrowheads="1"/>
          </p:cNvSpPr>
          <p:nvPr>
            <p:ph idx="4294967295"/>
          </p:nvPr>
        </p:nvSpPr>
        <p:spPr>
          <a:xfrm>
            <a:off x="1981200" y="2209800"/>
            <a:ext cx="8229600" cy="3581400"/>
          </a:xfrm>
        </p:spPr>
        <p:txBody>
          <a:bodyPr/>
          <a:lstStyle/>
          <a:p>
            <a:pPr>
              <a:buFont typeface="Georgia" panose="02040502050405020303" pitchFamily="18" charset="0"/>
              <a:buNone/>
            </a:pPr>
            <a:endParaRPr lang="en-US" altLang="en-US" dirty="0"/>
          </a:p>
          <a:p>
            <a:pPr eaLnBrk="1" hangingPunct="1">
              <a:buFontTx/>
              <a:buNone/>
            </a:pPr>
            <a:endParaRPr lang="en-US" altLang="en-US" sz="2000" dirty="0"/>
          </a:p>
        </p:txBody>
      </p:sp>
      <p:graphicFrame>
        <p:nvGraphicFramePr>
          <p:cNvPr id="2" name="Table 1"/>
          <p:cNvGraphicFramePr>
            <a:graphicFrameLocks noGrp="1"/>
          </p:cNvGraphicFramePr>
          <p:nvPr/>
        </p:nvGraphicFramePr>
        <p:xfrm>
          <a:off x="2209800" y="2057401"/>
          <a:ext cx="7315202" cy="3857899"/>
        </p:xfrm>
        <a:graphic>
          <a:graphicData uri="http://schemas.openxmlformats.org/drawingml/2006/table">
            <a:tbl>
              <a:tblPr firstRow="1" firstCol="1" bandRow="1">
                <a:tableStyleId>{5C22544A-7EE6-4342-B048-85BDC9FD1C3A}</a:tableStyleId>
              </a:tblPr>
              <a:tblGrid>
                <a:gridCol w="2362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657309">
                  <a:extLst>
                    <a:ext uri="{9D8B030D-6E8A-4147-A177-3AD203B41FA5}">
                      <a16:colId xmlns:a16="http://schemas.microsoft.com/office/drawing/2014/main" val="20003"/>
                    </a:ext>
                  </a:extLst>
                </a:gridCol>
                <a:gridCol w="1085893">
                  <a:extLst>
                    <a:ext uri="{9D8B030D-6E8A-4147-A177-3AD203B41FA5}">
                      <a16:colId xmlns:a16="http://schemas.microsoft.com/office/drawing/2014/main" val="20004"/>
                    </a:ext>
                  </a:extLst>
                </a:gridCol>
              </a:tblGrid>
              <a:tr h="478972">
                <a:tc>
                  <a:txBody>
                    <a:bodyPr/>
                    <a:lstStyle/>
                    <a:p>
                      <a:pPr marL="0" marR="0">
                        <a:spcBef>
                          <a:spcPts val="0"/>
                        </a:spcBef>
                        <a:spcAft>
                          <a:spcPts val="0"/>
                        </a:spcAft>
                      </a:pPr>
                      <a:r>
                        <a:rPr lang="en-US" sz="2400" dirty="0">
                          <a:effectLst/>
                        </a:rPr>
                        <a:t>Test</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Index</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Small</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Medium</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Large</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0"/>
                  </a:ext>
                </a:extLst>
              </a:tr>
              <a:tr h="478972">
                <a:tc>
                  <a:txBody>
                    <a:bodyPr/>
                    <a:lstStyle/>
                    <a:p>
                      <a:pPr marL="0" marR="0">
                        <a:spcBef>
                          <a:spcPts val="0"/>
                        </a:spcBef>
                        <a:spcAft>
                          <a:spcPts val="0"/>
                        </a:spcAft>
                      </a:pPr>
                      <a:r>
                        <a:rPr lang="en-US" sz="2400" i="1" dirty="0">
                          <a:effectLst/>
                        </a:rPr>
                        <a:t>t</a:t>
                      </a:r>
                      <a:r>
                        <a:rPr lang="en-US" sz="2400" dirty="0">
                          <a:effectLst/>
                        </a:rPr>
                        <a:t>-test for means</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d</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0.20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0.50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0.80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1"/>
                  </a:ext>
                </a:extLst>
              </a:tr>
              <a:tr h="957943">
                <a:tc>
                  <a:txBody>
                    <a:bodyPr/>
                    <a:lstStyle/>
                    <a:p>
                      <a:pPr marL="0" marR="0">
                        <a:spcBef>
                          <a:spcPts val="0"/>
                        </a:spcBef>
                        <a:spcAft>
                          <a:spcPts val="0"/>
                        </a:spcAft>
                      </a:pPr>
                      <a:r>
                        <a:rPr lang="en-US" sz="2400" i="1" dirty="0">
                          <a:effectLst/>
                        </a:rPr>
                        <a:t>t</a:t>
                      </a:r>
                      <a:r>
                        <a:rPr lang="en-US" sz="2400" dirty="0">
                          <a:effectLst/>
                        </a:rPr>
                        <a:t>-test for correlation</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r</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0.30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0.50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2"/>
                  </a:ext>
                </a:extLst>
              </a:tr>
              <a:tr h="478972">
                <a:tc>
                  <a:txBody>
                    <a:bodyPr/>
                    <a:lstStyle/>
                    <a:p>
                      <a:pPr marL="0" marR="0">
                        <a:spcBef>
                          <a:spcPts val="0"/>
                        </a:spcBef>
                        <a:spcAft>
                          <a:spcPts val="0"/>
                        </a:spcAft>
                      </a:pPr>
                      <a:r>
                        <a:rPr lang="en-US" sz="2400" i="1" dirty="0">
                          <a:effectLst/>
                        </a:rPr>
                        <a:t>F</a:t>
                      </a:r>
                      <a:r>
                        <a:rPr lang="en-US" sz="2400" dirty="0">
                          <a:effectLst/>
                        </a:rPr>
                        <a:t>-test for regression</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f</a:t>
                      </a:r>
                      <a:r>
                        <a:rPr lang="en-US" sz="2400" i="1" baseline="30000" dirty="0">
                          <a:effectLst/>
                        </a:rPr>
                        <a:t>2</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0.02</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0.15</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0.35</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3"/>
                  </a:ext>
                </a:extLst>
              </a:tr>
              <a:tr h="478972">
                <a:tc>
                  <a:txBody>
                    <a:bodyPr/>
                    <a:lstStyle/>
                    <a:p>
                      <a:pPr marL="0" marR="0">
                        <a:spcBef>
                          <a:spcPts val="0"/>
                        </a:spcBef>
                        <a:spcAft>
                          <a:spcPts val="0"/>
                        </a:spcAft>
                      </a:pPr>
                      <a:r>
                        <a:rPr lang="en-US" sz="2400" i="1" dirty="0">
                          <a:effectLst/>
                        </a:rPr>
                        <a:t>F</a:t>
                      </a:r>
                      <a:r>
                        <a:rPr lang="en-US" sz="2400" dirty="0">
                          <a:effectLst/>
                        </a:rPr>
                        <a:t>-test for ANOVA</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f</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0.25</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0.40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4"/>
                  </a:ext>
                </a:extLst>
              </a:tr>
              <a:tr h="478972">
                <a:tc>
                  <a:txBody>
                    <a:bodyPr/>
                    <a:lstStyle/>
                    <a:p>
                      <a:pPr marL="0" marR="0">
                        <a:spcBef>
                          <a:spcPts val="0"/>
                        </a:spcBef>
                        <a:spcAft>
                          <a:spcPts val="0"/>
                        </a:spcAft>
                      </a:pPr>
                      <a:r>
                        <a:rPr lang="en-US" sz="2400">
                          <a:effectLst/>
                        </a:rPr>
                        <a:t>Chi-square</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i="1" dirty="0">
                          <a:effectLst/>
                        </a:rPr>
                        <a:t>W</a:t>
                      </a:r>
                      <a:endParaRPr lang="en-US" sz="2400" i="1" dirty="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0.10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a:effectLst/>
                        </a:rPr>
                        <a:t>0.30</a:t>
                      </a:r>
                      <a:endParaRPr lang="en-US" sz="2400">
                        <a:solidFill>
                          <a:srgbClr val="000000"/>
                        </a:solidFill>
                        <a:effectLst/>
                        <a:latin typeface="Times New Roman" panose="02020603050405020304" pitchFamily="18" charset="0"/>
                        <a:ea typeface="SimSun" panose="02010600030101010101" pitchFamily="2" charset="-122"/>
                      </a:endParaRPr>
                    </a:p>
                  </a:txBody>
                  <a:tcPr marL="68580" marR="68580" marT="0" marB="0"/>
                </a:tc>
                <a:tc>
                  <a:txBody>
                    <a:bodyPr/>
                    <a:lstStyle/>
                    <a:p>
                      <a:pPr marL="0" marR="0">
                        <a:spcBef>
                          <a:spcPts val="0"/>
                        </a:spcBef>
                        <a:spcAft>
                          <a:spcPts val="0"/>
                        </a:spcAft>
                      </a:pPr>
                      <a:r>
                        <a:rPr lang="en-US" sz="2400" dirty="0">
                          <a:effectLst/>
                        </a:rPr>
                        <a:t>0.50</a:t>
                      </a:r>
                      <a:endParaRPr lang="en-US" sz="2400" dirty="0">
                        <a:solidFill>
                          <a:srgbClr val="000000"/>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90566697"/>
      </p:ext>
    </p:extLst>
  </p:cSld>
  <p:clrMapOvr>
    <a:masterClrMapping/>
  </p:clrMapOvr>
  <p:transition>
    <p:fade thruBlk="1"/>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1981200" y="685800"/>
            <a:ext cx="8229600" cy="912623"/>
          </a:xfrm>
        </p:spPr>
        <p:txBody>
          <a:bodyPr/>
          <a:lstStyle/>
          <a:p>
            <a:pPr algn="ctr" eaLnBrk="1" hangingPunct="1"/>
            <a:r>
              <a:rPr lang="en-US" sz="2800" b="1" dirty="0">
                <a:solidFill>
                  <a:schemeClr val="tx1"/>
                </a:solidFill>
              </a:rPr>
              <a:t>Conducting Power Analysis for </a:t>
            </a:r>
            <a:br>
              <a:rPr lang="en-US" sz="2800" b="1" dirty="0">
                <a:solidFill>
                  <a:schemeClr val="tx1"/>
                </a:solidFill>
              </a:rPr>
            </a:br>
            <a:r>
              <a:rPr lang="en-US" sz="2800" b="1" dirty="0">
                <a:solidFill>
                  <a:schemeClr val="tx1"/>
                </a:solidFill>
              </a:rPr>
              <a:t>Simple Linear Regression</a:t>
            </a:r>
            <a:endParaRPr lang="en-US" altLang="en-US" sz="2800" b="1" dirty="0">
              <a:solidFill>
                <a:schemeClr val="tx1"/>
              </a:solidFill>
            </a:endParaRPr>
          </a:p>
        </p:txBody>
      </p:sp>
      <p:sp>
        <p:nvSpPr>
          <p:cNvPr id="67587" name="Rectangle 3"/>
          <p:cNvSpPr>
            <a:spLocks noGrp="1" noChangeArrowheads="1"/>
          </p:cNvSpPr>
          <p:nvPr>
            <p:ph idx="4294967295"/>
          </p:nvPr>
        </p:nvSpPr>
        <p:spPr>
          <a:xfrm>
            <a:off x="1979691" y="1598423"/>
            <a:ext cx="8229600" cy="5278438"/>
          </a:xfrm>
        </p:spPr>
        <p:txBody>
          <a:bodyPr/>
          <a:lstStyle/>
          <a:p>
            <a:pPr marL="109537" indent="0">
              <a:buNone/>
            </a:pPr>
            <a:r>
              <a:rPr lang="en-US" sz="2400" dirty="0"/>
              <a:t>Example: Determine the sample size required to detect with power = 0.80 and α = 0.05 whether an </a:t>
            </a:r>
            <a:r>
              <a:rPr lang="en-US" sz="2400" i="1" dirty="0"/>
              <a:t>R</a:t>
            </a:r>
            <a:r>
              <a:rPr lang="en-US" sz="2400" i="1" baseline="30000" dirty="0"/>
              <a:t>2</a:t>
            </a:r>
            <a:r>
              <a:rPr lang="en-US" sz="2400" dirty="0"/>
              <a:t> with a medium effect size (</a:t>
            </a:r>
            <a:r>
              <a:rPr lang="en-US" sz="2400" i="1" dirty="0"/>
              <a:t>f</a:t>
            </a:r>
            <a:r>
              <a:rPr lang="en-US" sz="2400" i="1" baseline="30000" dirty="0"/>
              <a:t>2</a:t>
            </a:r>
            <a:r>
              <a:rPr lang="en-US" sz="2400" dirty="0"/>
              <a:t> = 0.15, corresponding to Cohen’s medium effect size) is statistically significantly different from zero.</a:t>
            </a:r>
          </a:p>
          <a:p>
            <a:pPr marL="109537" indent="0">
              <a:buNone/>
            </a:pPr>
            <a:endParaRPr lang="en-US" sz="2400" dirty="0"/>
          </a:p>
          <a:p>
            <a:pPr marL="109537" indent="0">
              <a:buNone/>
            </a:pPr>
            <a:r>
              <a:rPr lang="en-US" sz="2400" dirty="0"/>
              <a:t>Solution:</a:t>
            </a:r>
          </a:p>
          <a:p>
            <a:pPr marL="109537" indent="0">
              <a:buNone/>
            </a:pPr>
            <a:r>
              <a:rPr lang="en-US" sz="2000" b="1" dirty="0"/>
              <a:t>pwr.f2.test(u = 1, f2 = 0.15, </a:t>
            </a:r>
            <a:r>
              <a:rPr lang="en-US" sz="2000" b="1" dirty="0" err="1"/>
              <a:t>sig.level</a:t>
            </a:r>
            <a:r>
              <a:rPr lang="en-US" sz="2000" b="1" dirty="0"/>
              <a:t> = 0.05, power = 0.8)</a:t>
            </a:r>
          </a:p>
          <a:p>
            <a:pPr marL="109537" indent="0">
              <a:buNone/>
            </a:pPr>
            <a:endParaRPr lang="en-US" sz="2400" dirty="0"/>
          </a:p>
          <a:p>
            <a:pPr marL="109537" indent="0">
              <a:buNone/>
            </a:pPr>
            <a:r>
              <a:rPr lang="en-US" sz="2400" dirty="0"/>
              <a:t>We obtain the result </a:t>
            </a:r>
            <a:r>
              <a:rPr lang="en-US" sz="2400" i="1" dirty="0"/>
              <a:t>N</a:t>
            </a:r>
            <a:r>
              <a:rPr lang="en-US" sz="2400" dirty="0"/>
              <a:t> = 55.</a:t>
            </a:r>
          </a:p>
          <a:p>
            <a:pPr eaLnBrk="1" hangingPunct="1">
              <a:buFontTx/>
              <a:buNone/>
            </a:pPr>
            <a:endParaRPr lang="en-US" altLang="en-US" sz="2400" dirty="0"/>
          </a:p>
        </p:txBody>
      </p:sp>
    </p:spTree>
    <p:extLst>
      <p:ext uri="{BB962C8B-B14F-4D97-AF65-F5344CB8AC3E}">
        <p14:creationId xmlns:p14="http://schemas.microsoft.com/office/powerpoint/2010/main" val="144804830"/>
      </p:ext>
    </p:extLst>
  </p:cSld>
  <p:clrMapOvr>
    <a:masterClrMapping/>
  </p:clrMapOvr>
  <p:transition>
    <p:fade thruBlk="1"/>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FA63E-B50C-6F41-ABFC-9DA395F7F94D}"/>
              </a:ext>
            </a:extLst>
          </p:cNvPr>
          <p:cNvSpPr/>
          <p:nvPr/>
        </p:nvSpPr>
        <p:spPr>
          <a:xfrm>
            <a:off x="1828800" y="838200"/>
            <a:ext cx="3657600" cy="4978400"/>
          </a:xfrm>
          <a:prstGeom prst="rect">
            <a:avLst/>
          </a:prstGeom>
          <a:solidFill>
            <a:srgbClr val="FEFBFF"/>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0" name="Rectangle 2"/>
          <p:cNvSpPr>
            <a:spLocks noGrp="1" noChangeArrowheads="1"/>
          </p:cNvSpPr>
          <p:nvPr>
            <p:ph type="ctrTitle"/>
          </p:nvPr>
        </p:nvSpPr>
        <p:spPr>
          <a:xfrm>
            <a:off x="1971040" y="1828801"/>
            <a:ext cx="3124200" cy="1662113"/>
          </a:xfrm>
        </p:spPr>
        <p:txBody>
          <a:bodyPr/>
          <a:lstStyle/>
          <a:p>
            <a:pPr eaLnBrk="1" hangingPunct="1"/>
            <a:r>
              <a:rPr lang="en-US" altLang="en-US" sz="3200" dirty="0">
                <a:solidFill>
                  <a:srgbClr val="00B050"/>
                </a:solidFill>
                <a:latin typeface="Arial Rounded MT Bold" panose="020F0704030504030204" pitchFamily="34" charset="77"/>
              </a:rPr>
              <a:t>An Introduction to Multiple Regression</a:t>
            </a:r>
          </a:p>
        </p:txBody>
      </p:sp>
      <p:sp>
        <p:nvSpPr>
          <p:cNvPr id="5123" name="Rectangle 3"/>
          <p:cNvSpPr>
            <a:spLocks noGrp="1" noChangeArrowheads="1"/>
          </p:cNvSpPr>
          <p:nvPr>
            <p:ph type="subTitle" idx="1"/>
          </p:nvPr>
        </p:nvSpPr>
        <p:spPr>
          <a:xfrm>
            <a:off x="1981200" y="3871914"/>
            <a:ext cx="3657600" cy="1766887"/>
          </a:xfrm>
        </p:spPr>
        <p:txBody>
          <a:bodyPr/>
          <a:lstStyle/>
          <a:p>
            <a:pPr marL="63500" eaLnBrk="1" hangingPunct="1">
              <a:defRPr/>
            </a:pPr>
            <a:endParaRPr lang="en-US" altLang="en-US" sz="2800" dirty="0">
              <a:solidFill>
                <a:srgbClr val="00B050"/>
              </a:solidFill>
              <a:effectLst>
                <a:outerShdw blurRad="38100" dist="38100" dir="2700000" algn="tl">
                  <a:srgbClr val="FFFFFF"/>
                </a:outerShdw>
              </a:effectLst>
              <a:latin typeface="Gill Sans MT" panose="020B0502020104020203" pitchFamily="34" charset="77"/>
            </a:endParaRPr>
          </a:p>
          <a:p>
            <a:pPr marL="63500" eaLnBrk="1" hangingPunct="1">
              <a:defRPr/>
            </a:pPr>
            <a:r>
              <a:rPr lang="en-US" altLang="en-US" sz="2800" dirty="0">
                <a:solidFill>
                  <a:srgbClr val="00B050"/>
                </a:solidFill>
                <a:effectLst>
                  <a:outerShdw blurRad="38100" dist="38100" dir="2700000" algn="tl">
                    <a:srgbClr val="FFFFFF"/>
                  </a:outerShdw>
                </a:effectLst>
                <a:latin typeface="Arial Rounded MT Bold" panose="020F0704030504030204" pitchFamily="34" charset="77"/>
              </a:rPr>
              <a:t>Chapter 16</a:t>
            </a:r>
          </a:p>
        </p:txBody>
      </p:sp>
      <p:sp>
        <p:nvSpPr>
          <p:cNvPr id="27652" name="TextBox 4"/>
          <p:cNvSpPr txBox="1">
            <a:spLocks noChangeArrowheads="1"/>
          </p:cNvSpPr>
          <p:nvPr/>
        </p:nvSpPr>
        <p:spPr bwMode="auto">
          <a:xfrm>
            <a:off x="8305800" y="228601"/>
            <a:ext cx="2209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algn="r" eaLnBrk="1" hangingPunct="1">
              <a:spcBef>
                <a:spcPct val="0"/>
              </a:spcBef>
              <a:buClrTx/>
              <a:buFontTx/>
              <a:buNone/>
            </a:pPr>
            <a:endParaRPr lang="en-US" altLang="en-US" sz="1000">
              <a:solidFill>
                <a:srgbClr val="EAEAEA"/>
              </a:solidFill>
              <a:latin typeface="Arial Rounded MT Bold" pitchFamily="34" charset="0"/>
            </a:endParaRPr>
          </a:p>
        </p:txBody>
      </p:sp>
      <p:sp>
        <p:nvSpPr>
          <p:cNvPr id="27653" name="TextBox 7"/>
          <p:cNvSpPr txBox="1">
            <a:spLocks noChangeArrowheads="1"/>
          </p:cNvSpPr>
          <p:nvPr/>
        </p:nvSpPr>
        <p:spPr bwMode="auto">
          <a:xfrm>
            <a:off x="7543800" y="1981201"/>
            <a:ext cx="2971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000" b="1">
              <a:solidFill>
                <a:srgbClr val="FFFF00"/>
              </a:solidFill>
            </a:endParaRPr>
          </a:p>
        </p:txBody>
      </p:sp>
      <p:sp>
        <p:nvSpPr>
          <p:cNvPr id="8" name="TextBox 8"/>
          <p:cNvSpPr txBox="1">
            <a:spLocks noChangeArrowheads="1"/>
          </p:cNvSpPr>
          <p:nvPr/>
        </p:nvSpPr>
        <p:spPr bwMode="auto">
          <a:xfrm>
            <a:off x="8534400" y="2982913"/>
            <a:ext cx="457200" cy="106362"/>
          </a:xfrm>
          <a:prstGeom prst="rect">
            <a:avLst/>
          </a:prstGeom>
          <a:noFill/>
          <a:ln w="9525">
            <a:noFill/>
            <a:miter lim="800000"/>
            <a:headEnd/>
            <a:tailEnd/>
          </a:ln>
        </p:spPr>
        <p:txBody>
          <a:bodyPr wrap="square">
            <a:spAutoFit/>
          </a:bodyPr>
          <a:lstStyle/>
          <a:p>
            <a:pPr eaLnBrk="1" hangingPunct="1">
              <a:defRPr/>
            </a:pPr>
            <a:endParaRPr lang="en-US" sz="3600" dirty="0">
              <a:solidFill>
                <a:srgbClr val="EAEAEA"/>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p:txBody>
      </p:sp>
      <p:pic>
        <p:nvPicPr>
          <p:cNvPr id="12" name="Content Placeholder 4">
            <a:extLst>
              <a:ext uri="{FF2B5EF4-FFF2-40B4-BE49-F238E27FC236}">
                <a16:creationId xmlns:a16="http://schemas.microsoft.com/office/drawing/2014/main" id="{F5CB37BA-D708-7742-B184-639764540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838200"/>
            <a:ext cx="393065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435848"/>
      </p:ext>
    </p:extLst>
  </p:cSld>
  <p:clrMapOvr>
    <a:masterClrMapping/>
  </p:clrMapOvr>
  <p:transition>
    <p:fade thruBlk="1"/>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981200" y="762000"/>
            <a:ext cx="8229600" cy="914400"/>
          </a:xfrm>
        </p:spPr>
        <p:txBody>
          <a:bodyPr/>
          <a:lstStyle/>
          <a:p>
            <a:pPr algn="ctr" eaLnBrk="1" hangingPunct="1"/>
            <a:r>
              <a:rPr lang="en-US" altLang="en-US" b="1">
                <a:solidFill>
                  <a:schemeClr val="tx1"/>
                </a:solidFill>
              </a:rPr>
              <a:t>Overview</a:t>
            </a:r>
          </a:p>
        </p:txBody>
      </p:sp>
      <p:sp>
        <p:nvSpPr>
          <p:cNvPr id="28675" name="Rectangle 3"/>
          <p:cNvSpPr>
            <a:spLocks noGrp="1" noChangeArrowheads="1"/>
          </p:cNvSpPr>
          <p:nvPr>
            <p:ph idx="1"/>
          </p:nvPr>
        </p:nvSpPr>
        <p:spPr>
          <a:xfrm>
            <a:off x="1981200" y="1828800"/>
            <a:ext cx="8229600" cy="4745038"/>
          </a:xfrm>
        </p:spPr>
        <p:txBody>
          <a:bodyPr/>
          <a:lstStyle/>
          <a:p>
            <a:pPr>
              <a:buClr>
                <a:srgbClr val="FF0000"/>
              </a:buClr>
            </a:pPr>
            <a:r>
              <a:rPr lang="en-US" altLang="en-US" sz="3200"/>
              <a:t>The basic equation with two predictors</a:t>
            </a:r>
          </a:p>
          <a:p>
            <a:pPr marL="742950" lvl="1" indent="-285750">
              <a:buClr>
                <a:srgbClr val="FF0000"/>
              </a:buClr>
              <a:buFontTx/>
              <a:buChar char="•"/>
            </a:pPr>
            <a:r>
              <a:rPr lang="en-US" altLang="en-US" sz="3000">
                <a:solidFill>
                  <a:schemeClr val="tx1"/>
                </a:solidFill>
              </a:rPr>
              <a:t>Testing the model for statistical significance</a:t>
            </a:r>
          </a:p>
          <a:p>
            <a:pPr marL="742950" lvl="1" indent="-285750">
              <a:buClr>
                <a:srgbClr val="FF0000"/>
              </a:buClr>
              <a:buFontTx/>
              <a:buChar char="•"/>
            </a:pPr>
            <a:r>
              <a:rPr lang="en-US" altLang="en-US" sz="3000">
                <a:solidFill>
                  <a:schemeClr val="tx1"/>
                </a:solidFill>
              </a:rPr>
              <a:t>Testing the </a:t>
            </a:r>
            <a:r>
              <a:rPr lang="en-US" altLang="en-US" sz="3000" i="1">
                <a:solidFill>
                  <a:schemeClr val="tx1"/>
                </a:solidFill>
              </a:rPr>
              <a:t>b</a:t>
            </a:r>
            <a:r>
              <a:rPr lang="en-US" altLang="en-US" sz="3000">
                <a:solidFill>
                  <a:schemeClr val="tx1"/>
                </a:solidFill>
              </a:rPr>
              <a:t>-weights for statistical significance</a:t>
            </a:r>
          </a:p>
          <a:p>
            <a:pPr marL="742950" lvl="1" indent="-285750">
              <a:buClr>
                <a:srgbClr val="FF0000"/>
              </a:buClr>
              <a:buFontTx/>
              <a:buChar char="•"/>
            </a:pPr>
            <a:r>
              <a:rPr lang="en-US" altLang="en-US" sz="3000">
                <a:solidFill>
                  <a:schemeClr val="tx1"/>
                </a:solidFill>
              </a:rPr>
              <a:t>Assessing the relative importance of the independent variables in the equation</a:t>
            </a:r>
          </a:p>
          <a:p>
            <a:pPr>
              <a:buClr>
                <a:srgbClr val="FF0000"/>
              </a:buClr>
              <a:buFontTx/>
              <a:buChar char="•"/>
            </a:pPr>
            <a:r>
              <a:rPr lang="en-US" altLang="en-US" sz="3200"/>
              <a:t>Hierarchical multiple regression</a:t>
            </a:r>
          </a:p>
          <a:p>
            <a:pPr>
              <a:buClr>
                <a:srgbClr val="FF0000"/>
              </a:buClr>
            </a:pPr>
            <a:endParaRPr lang="en-US" altLang="en-US" sz="1600"/>
          </a:p>
        </p:txBody>
      </p:sp>
    </p:spTree>
    <p:extLst>
      <p:ext uri="{BB962C8B-B14F-4D97-AF65-F5344CB8AC3E}">
        <p14:creationId xmlns:p14="http://schemas.microsoft.com/office/powerpoint/2010/main" val="3936774624"/>
      </p:ext>
    </p:extLst>
  </p:cSld>
  <p:clrMapOvr>
    <a:masterClrMapping/>
  </p:clrMapOvr>
  <p:transition>
    <p:fade thruBlk="1"/>
  </p:transition>
</p:sld>
</file>

<file path=ppt/slides/slide4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981200" y="762000"/>
            <a:ext cx="8229600" cy="914400"/>
          </a:xfrm>
        </p:spPr>
        <p:txBody>
          <a:bodyPr/>
          <a:lstStyle/>
          <a:p>
            <a:pPr algn="ctr" eaLnBrk="1" hangingPunct="1"/>
            <a:r>
              <a:rPr lang="en-US" altLang="en-US" b="1">
                <a:solidFill>
                  <a:schemeClr val="tx1"/>
                </a:solidFill>
              </a:rPr>
              <a:t>Overview Continued</a:t>
            </a:r>
          </a:p>
        </p:txBody>
      </p:sp>
      <p:sp>
        <p:nvSpPr>
          <p:cNvPr id="30723" name="Rectangle 3"/>
          <p:cNvSpPr>
            <a:spLocks noGrp="1" noChangeArrowheads="1"/>
          </p:cNvSpPr>
          <p:nvPr>
            <p:ph idx="4294967295"/>
          </p:nvPr>
        </p:nvSpPr>
        <p:spPr>
          <a:xfrm>
            <a:off x="1981200" y="1828800"/>
            <a:ext cx="8229600" cy="4745038"/>
          </a:xfrm>
        </p:spPr>
        <p:txBody>
          <a:bodyPr/>
          <a:lstStyle/>
          <a:p>
            <a:pPr>
              <a:buClr>
                <a:srgbClr val="FF0000"/>
              </a:buClr>
            </a:pPr>
            <a:r>
              <a:rPr lang="en-US" altLang="en-US" sz="3000"/>
              <a:t>Interaction in multiple regression</a:t>
            </a:r>
            <a:endParaRPr lang="en-US" altLang="en-US" sz="3200"/>
          </a:p>
          <a:p>
            <a:pPr marL="742950" lvl="1" indent="-285750">
              <a:buClr>
                <a:srgbClr val="FF0000"/>
              </a:buClr>
              <a:buFontTx/>
              <a:buChar char="•"/>
            </a:pPr>
            <a:r>
              <a:rPr lang="en-US" altLang="en-US" sz="3000">
                <a:solidFill>
                  <a:schemeClr val="tx1"/>
                </a:solidFill>
              </a:rPr>
              <a:t>Testing interactions for statistical significance</a:t>
            </a:r>
          </a:p>
          <a:p>
            <a:pPr marL="1143000" lvl="2" indent="-228600">
              <a:buClr>
                <a:srgbClr val="FF0000"/>
              </a:buClr>
              <a:buFontTx/>
              <a:buChar char="•"/>
            </a:pPr>
            <a:r>
              <a:rPr lang="en-US" altLang="en-US" sz="2800">
                <a:solidFill>
                  <a:schemeClr val="tx1"/>
                </a:solidFill>
              </a:rPr>
              <a:t>When both independent variables are dichotomous</a:t>
            </a:r>
          </a:p>
          <a:p>
            <a:pPr marL="1143000" lvl="2" indent="-228600">
              <a:buClr>
                <a:srgbClr val="FF0000"/>
              </a:buClr>
              <a:buFontTx/>
              <a:buChar char="•"/>
            </a:pPr>
            <a:r>
              <a:rPr lang="en-US" altLang="en-US" sz="2800">
                <a:solidFill>
                  <a:schemeClr val="tx1"/>
                </a:solidFill>
              </a:rPr>
              <a:t>Centering variables</a:t>
            </a:r>
          </a:p>
          <a:p>
            <a:pPr marL="1143000" lvl="2" indent="-228600">
              <a:buClr>
                <a:srgbClr val="FF0000"/>
              </a:buClr>
              <a:buFontTx/>
              <a:buChar char="•"/>
            </a:pPr>
            <a:r>
              <a:rPr lang="en-US" altLang="en-US" sz="2800">
                <a:solidFill>
                  <a:schemeClr val="tx1"/>
                </a:solidFill>
              </a:rPr>
              <a:t>When one independent variable is scale and the other is dichotomous</a:t>
            </a:r>
          </a:p>
          <a:p>
            <a:pPr marL="1143000" lvl="2" indent="-228600">
              <a:buClr>
                <a:srgbClr val="FF0000"/>
              </a:buClr>
              <a:buFontTx/>
              <a:buChar char="•"/>
            </a:pPr>
            <a:r>
              <a:rPr lang="en-US" altLang="en-US" sz="2800">
                <a:solidFill>
                  <a:schemeClr val="tx1"/>
                </a:solidFill>
              </a:rPr>
              <a:t>When both independent variables are scale</a:t>
            </a:r>
          </a:p>
        </p:txBody>
      </p:sp>
    </p:spTree>
    <p:extLst>
      <p:ext uri="{BB962C8B-B14F-4D97-AF65-F5344CB8AC3E}">
        <p14:creationId xmlns:p14="http://schemas.microsoft.com/office/powerpoint/2010/main" val="3701085784"/>
      </p:ext>
    </p:extLst>
  </p:cSld>
  <p:clrMapOvr>
    <a:masterClrMapping/>
  </p:clrMapOvr>
  <p:transition>
    <p:fade thruBlk="1"/>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pPr algn="ctr" eaLnBrk="1" hangingPunct="1"/>
            <a:r>
              <a:rPr lang="en-US" altLang="en-US" sz="2800" b="1">
                <a:solidFill>
                  <a:schemeClr val="tx1"/>
                </a:solidFill>
              </a:rPr>
              <a:t>Uses of Multiple Regression</a:t>
            </a:r>
          </a:p>
        </p:txBody>
      </p:sp>
      <p:sp>
        <p:nvSpPr>
          <p:cNvPr id="32771" name="Rectangle 3"/>
          <p:cNvSpPr>
            <a:spLocks noGrp="1" noChangeArrowheads="1"/>
          </p:cNvSpPr>
          <p:nvPr>
            <p:ph idx="4294967295"/>
          </p:nvPr>
        </p:nvSpPr>
        <p:spPr>
          <a:xfrm>
            <a:off x="1981200" y="2438400"/>
            <a:ext cx="8229600" cy="4135438"/>
          </a:xfrm>
        </p:spPr>
        <p:txBody>
          <a:bodyPr/>
          <a:lstStyle/>
          <a:p>
            <a:pPr>
              <a:buClr>
                <a:srgbClr val="FF0000"/>
              </a:buClr>
              <a:buFontTx/>
              <a:buChar char="•"/>
            </a:pPr>
            <a:r>
              <a:rPr lang="en-US" altLang="en-US"/>
              <a:t>Prediction:  To construct an equation to predict the value of the dependent variable based on the values of the independent variables and possibly on their interaction.  </a:t>
            </a:r>
          </a:p>
          <a:p>
            <a:pPr>
              <a:buClr>
                <a:srgbClr val="FF0000"/>
              </a:buClr>
              <a:buFontTx/>
              <a:buChar char="•"/>
            </a:pPr>
            <a:r>
              <a:rPr lang="en-US" altLang="en-US"/>
              <a:t>Explanation:  To understand how the dependent variable varies as a function of the independent variables.</a:t>
            </a:r>
          </a:p>
        </p:txBody>
      </p:sp>
    </p:spTree>
    <p:extLst>
      <p:ext uri="{BB962C8B-B14F-4D97-AF65-F5344CB8AC3E}">
        <p14:creationId xmlns:p14="http://schemas.microsoft.com/office/powerpoint/2010/main" val="974795846"/>
      </p:ext>
    </p:extLst>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2784AE57-707C-8F46-9551-71D78A21D1D7}"/>
              </a:ext>
            </a:extLst>
          </p:cNvPr>
          <p:cNvSpPr>
            <a:spLocks noGrp="1" noChangeArrowheads="1"/>
          </p:cNvSpPr>
          <p:nvPr>
            <p:ph type="title"/>
          </p:nvPr>
        </p:nvSpPr>
        <p:spPr>
          <a:xfrm>
            <a:off x="1987550" y="496888"/>
            <a:ext cx="8229600" cy="1066800"/>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location: Mode</a:t>
            </a:r>
          </a:p>
        </p:txBody>
      </p:sp>
      <p:sp>
        <p:nvSpPr>
          <p:cNvPr id="20482" name="Rectangle 3">
            <a:extLst>
              <a:ext uri="{FF2B5EF4-FFF2-40B4-BE49-F238E27FC236}">
                <a16:creationId xmlns:a16="http://schemas.microsoft.com/office/drawing/2014/main" id="{D72FFAB6-F59C-2147-927E-E51214E2AD1C}"/>
              </a:ext>
            </a:extLst>
          </p:cNvPr>
          <p:cNvSpPr>
            <a:spLocks noGrp="1"/>
          </p:cNvSpPr>
          <p:nvPr>
            <p:ph idx="1"/>
          </p:nvPr>
        </p:nvSpPr>
        <p:spPr>
          <a:xfrm>
            <a:off x="1987550" y="2057400"/>
            <a:ext cx="8229600" cy="838200"/>
          </a:xfrm>
        </p:spPr>
        <p:txBody>
          <a:bodyPr rtlCol="0">
            <a:normAutofit fontScale="25000" lnSpcReduction="20000"/>
          </a:bodyPr>
          <a:lstStyle/>
          <a:p>
            <a:pPr fontAlgn="auto">
              <a:spcAft>
                <a:spcPts val="0"/>
              </a:spcAft>
              <a:buFont typeface="Georgia" panose="02040502050405020303" pitchFamily="18" charset="0"/>
              <a:buNone/>
              <a:defRPr/>
            </a:pPr>
            <a:r>
              <a:rPr lang="en-US" altLang="en-US" sz="9600" i="1" dirty="0">
                <a:solidFill>
                  <a:schemeClr val="tx1">
                    <a:lumMod val="85000"/>
                    <a:lumOff val="15000"/>
                  </a:schemeClr>
                </a:solidFill>
              </a:rPr>
              <a:t>Example</a:t>
            </a:r>
            <a:r>
              <a:rPr lang="en-US" altLang="en-US" sz="9600" dirty="0">
                <a:solidFill>
                  <a:schemeClr val="tx1">
                    <a:lumMod val="85000"/>
                    <a:lumOff val="15000"/>
                  </a:schemeClr>
                </a:solidFill>
              </a:rPr>
              <a:t>: home language background (</a:t>
            </a:r>
            <a:r>
              <a:rPr lang="en-US" altLang="en-US" sz="9600" b="1" dirty="0" err="1">
                <a:solidFill>
                  <a:schemeClr val="tx1">
                    <a:lumMod val="85000"/>
                    <a:lumOff val="15000"/>
                  </a:schemeClr>
                </a:solidFill>
              </a:rPr>
              <a:t>homelang</a:t>
            </a:r>
            <a:r>
              <a:rPr lang="en-US" altLang="en-US" sz="9600" dirty="0">
                <a:solidFill>
                  <a:schemeClr val="tx1">
                    <a:lumMod val="85000"/>
                    <a:lumOff val="15000"/>
                  </a:schemeClr>
                </a:solidFill>
              </a:rPr>
              <a:t>) from NELS. What is this variable’s mode? </a:t>
            </a:r>
          </a:p>
          <a:p>
            <a:pPr fontAlgn="auto">
              <a:spcAft>
                <a:spcPts val="0"/>
              </a:spcAft>
              <a:buFont typeface="Georgia" panose="02040502050405020303" pitchFamily="18" charset="0"/>
              <a:buNone/>
              <a:defRPr/>
            </a:pPr>
            <a:endParaRPr lang="en-US" altLang="en-US" sz="9600" dirty="0">
              <a:solidFill>
                <a:schemeClr val="tx1"/>
              </a:solidFill>
            </a:endParaRPr>
          </a:p>
          <a:p>
            <a:pPr fontAlgn="auto">
              <a:spcAft>
                <a:spcPts val="0"/>
              </a:spcAft>
              <a:buFont typeface="Georgia" panose="02040502050405020303" pitchFamily="18" charset="0"/>
              <a:buNone/>
              <a:defRPr/>
            </a:pPr>
            <a:r>
              <a:rPr lang="en-US" altLang="en-US" sz="9600" dirty="0">
                <a:solidFill>
                  <a:schemeClr val="tx1"/>
                </a:solidFill>
              </a:rPr>
              <a:t>Using the </a:t>
            </a:r>
            <a:r>
              <a:rPr lang="en-US" altLang="en-US" sz="9600" b="1" dirty="0" err="1">
                <a:solidFill>
                  <a:schemeClr val="tx1"/>
                </a:solidFill>
              </a:rPr>
              <a:t>the.mode</a:t>
            </a:r>
            <a:r>
              <a:rPr lang="en-US" altLang="en-US" sz="9600" dirty="0">
                <a:solidFill>
                  <a:schemeClr val="tx1"/>
                </a:solidFill>
              </a:rPr>
              <a:t> command, we obtain that the </a:t>
            </a:r>
            <a:r>
              <a:rPr lang="en-US" altLang="en-US" sz="9600" dirty="0">
                <a:solidFill>
                  <a:srgbClr val="FF0000"/>
                </a:solidFill>
              </a:rPr>
              <a:t>mode = English Only </a:t>
            </a:r>
            <a:r>
              <a:rPr lang="en-US" altLang="en-US" sz="9600" dirty="0">
                <a:solidFill>
                  <a:schemeClr val="tx1"/>
                </a:solidFill>
              </a:rPr>
              <a:t>(which has a value of 4).  To verify, we use the command:  table(</a:t>
            </a:r>
            <a:r>
              <a:rPr lang="en-US" altLang="en-US" sz="9600" dirty="0" err="1">
                <a:solidFill>
                  <a:schemeClr val="tx1"/>
                </a:solidFill>
              </a:rPr>
              <a:t>NELS$homelang</a:t>
            </a:r>
            <a:r>
              <a:rPr lang="en-US" altLang="en-US" sz="9600" dirty="0">
                <a:solidFill>
                  <a:schemeClr val="tx1"/>
                </a:solidFill>
              </a:rPr>
              <a:t>)</a:t>
            </a:r>
          </a:p>
          <a:p>
            <a:pPr lvl="1" fontAlgn="auto">
              <a:spcAft>
                <a:spcPts val="0"/>
              </a:spcAft>
              <a:buFont typeface="Georgia" panose="02040502050405020303" pitchFamily="18" charset="0"/>
              <a:buNone/>
              <a:defRPr/>
            </a:pPr>
            <a:r>
              <a:rPr lang="en-US" altLang="en-US" sz="9600" dirty="0">
                <a:solidFill>
                  <a:schemeClr val="tx1"/>
                </a:solidFill>
              </a:rPr>
              <a:t>                                   </a:t>
            </a:r>
            <a:endParaRPr lang="en-US" altLang="en-US" sz="9600" b="1" dirty="0">
              <a:solidFill>
                <a:schemeClr val="tx1"/>
              </a:solidFill>
            </a:endParaRPr>
          </a:p>
          <a:p>
            <a:pPr fontAlgn="auto">
              <a:spcAft>
                <a:spcPts val="0"/>
              </a:spcAft>
              <a:buFont typeface="Georgia" panose="02040502050405020303" pitchFamily="18" charset="0"/>
              <a:buNone/>
              <a:defRPr/>
            </a:pPr>
            <a:endParaRPr lang="en-US" altLang="en-US" sz="2400" dirty="0">
              <a:solidFill>
                <a:schemeClr val="tx1">
                  <a:lumMod val="85000"/>
                  <a:lumOff val="15000"/>
                </a:schemeClr>
              </a:solidFill>
            </a:endParaRPr>
          </a:p>
          <a:p>
            <a:pPr fontAlgn="auto">
              <a:spcAft>
                <a:spcPts val="0"/>
              </a:spcAft>
              <a:buFont typeface="Georgia" panose="02040502050405020303" pitchFamily="18" charset="0"/>
              <a:buNone/>
              <a:defRPr/>
            </a:pPr>
            <a:endParaRPr lang="en-US" altLang="en-US" sz="2400" dirty="0">
              <a:solidFill>
                <a:schemeClr val="tx1">
                  <a:lumMod val="85000"/>
                  <a:lumOff val="15000"/>
                </a:schemeClr>
              </a:solidFill>
            </a:endParaRPr>
          </a:p>
        </p:txBody>
      </p:sp>
      <p:sp>
        <p:nvSpPr>
          <p:cNvPr id="2" name="Rectangle 1">
            <a:extLst>
              <a:ext uri="{FF2B5EF4-FFF2-40B4-BE49-F238E27FC236}">
                <a16:creationId xmlns:a16="http://schemas.microsoft.com/office/drawing/2014/main" id="{FE890DF6-9003-3044-BA7D-C8061ABD49DB}"/>
              </a:ext>
            </a:extLst>
          </p:cNvPr>
          <p:cNvSpPr/>
          <p:nvPr/>
        </p:nvSpPr>
        <p:spPr>
          <a:xfrm>
            <a:off x="2133600" y="4419601"/>
            <a:ext cx="8305800" cy="646113"/>
          </a:xfrm>
          <a:prstGeom prst="rect">
            <a:avLst/>
          </a:prstGeom>
        </p:spPr>
        <p:txBody>
          <a:bodyPr wrap="square">
            <a:spAutoFit/>
          </a:bodyPr>
          <a:lstStyle/>
          <a:p>
            <a:pPr>
              <a:defRPr/>
            </a:pPr>
            <a:r>
              <a:rPr lang="en-US" dirty="0">
                <a:latin typeface="+mj-lt"/>
              </a:rPr>
              <a:t>Non-English Only    Non-English Dominant     English Dominant         English Only </a:t>
            </a:r>
          </a:p>
          <a:p>
            <a:pPr>
              <a:defRPr/>
            </a:pPr>
            <a:r>
              <a:rPr lang="en-US" dirty="0">
                <a:latin typeface="+mj-lt"/>
              </a:rPr>
              <a:t>            15                         35                                  47                             403 </a:t>
            </a:r>
          </a:p>
        </p:txBody>
      </p:sp>
    </p:spTree>
    <p:extLst>
      <p:ext uri="{BB962C8B-B14F-4D97-AF65-F5344CB8AC3E}">
        <p14:creationId xmlns:p14="http://schemas.microsoft.com/office/powerpoint/2010/main" val="1620109528"/>
      </p:ext>
    </p:extLst>
  </p:cSld>
  <p:clrMapOvr>
    <a:masterClrMapping/>
  </p:clrMapOvr>
  <p:transition>
    <p:fade thruBlk="1"/>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lstStyle/>
          <a:p>
            <a:pPr algn="ctr" eaLnBrk="1" hangingPunct="1"/>
            <a:r>
              <a:rPr lang="en-US" altLang="en-US" sz="2800" b="1">
                <a:solidFill>
                  <a:schemeClr val="tx1"/>
                </a:solidFill>
              </a:rPr>
              <a:t>The Basic Equation with Two Predictors</a:t>
            </a:r>
          </a:p>
        </p:txBody>
      </p:sp>
      <p:sp>
        <p:nvSpPr>
          <p:cNvPr id="34819" name="Rectangle 3"/>
          <p:cNvSpPr>
            <a:spLocks noGrp="1" noChangeArrowheads="1"/>
          </p:cNvSpPr>
          <p:nvPr>
            <p:ph idx="4294967295"/>
          </p:nvPr>
        </p:nvSpPr>
        <p:spPr>
          <a:xfrm>
            <a:off x="1981200" y="2438400"/>
            <a:ext cx="8229600" cy="4135438"/>
          </a:xfrm>
        </p:spPr>
        <p:txBody>
          <a:bodyPr/>
          <a:lstStyle/>
          <a:p>
            <a:pPr>
              <a:buFont typeface="Georgia" panose="02040502050405020303" pitchFamily="18" charset="0"/>
              <a:buNone/>
            </a:pPr>
            <a:r>
              <a:rPr lang="en-US" altLang="en-US"/>
              <a:t>When there are two independent variables and a dependent variable in a multiple regression equation, the equation has the following form:</a:t>
            </a:r>
          </a:p>
          <a:p>
            <a:pPr>
              <a:buFont typeface="Georgia" panose="02040502050405020303" pitchFamily="18" charset="0"/>
              <a:buNone/>
            </a:pPr>
            <a:r>
              <a:rPr lang="en-US" altLang="en-US"/>
              <a:t> 	 </a:t>
            </a:r>
          </a:p>
        </p:txBody>
      </p:sp>
      <p:sp>
        <p:nvSpPr>
          <p:cNvPr id="34820" name="Rectangle 6"/>
          <p:cNvSpPr>
            <a:spLocks noChangeArrowheads="1"/>
          </p:cNvSpPr>
          <p:nvPr/>
        </p:nvSpPr>
        <p:spPr bwMode="auto">
          <a:xfrm>
            <a:off x="152400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34821" name="Object 5"/>
          <p:cNvGraphicFramePr>
            <a:graphicFrameLocks noChangeAspect="1"/>
          </p:cNvGraphicFramePr>
          <p:nvPr/>
        </p:nvGraphicFramePr>
        <p:xfrm>
          <a:off x="4070350" y="3946525"/>
          <a:ext cx="3136900" cy="623888"/>
        </p:xfrm>
        <a:graphic>
          <a:graphicData uri="http://schemas.openxmlformats.org/presentationml/2006/ole">
            <mc:AlternateContent xmlns:mc="http://schemas.openxmlformats.org/markup-compatibility/2006">
              <mc:Choice xmlns:v="urn:schemas-microsoft-com:vml" Requires="v">
                <p:oleObj name="Equation" r:id="rId3" imgW="1256755" imgH="253890" progId="Equation.3">
                  <p:embed/>
                </p:oleObj>
              </mc:Choice>
              <mc:Fallback>
                <p:oleObj name="Equation" r:id="rId3" imgW="1256755" imgH="253890" progId="Equation.3">
                  <p:embed/>
                  <p:pic>
                    <p:nvPicPr>
                      <p:cNvPr id="3482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350" y="3946525"/>
                        <a:ext cx="31369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41624959"/>
      </p:ext>
    </p:extLst>
  </p:cSld>
  <p:clrMapOvr>
    <a:masterClrMapping/>
  </p:clrMapOvr>
  <p:transition>
    <p:fade thruBlk="1"/>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1981200" y="914400"/>
            <a:ext cx="8229600" cy="990600"/>
          </a:xfrm>
        </p:spPr>
        <p:txBody>
          <a:bodyPr/>
          <a:lstStyle/>
          <a:p>
            <a:pPr algn="ctr" eaLnBrk="1" hangingPunct="1"/>
            <a:r>
              <a:rPr lang="en-US" altLang="en-US" sz="3600" b="1">
                <a:solidFill>
                  <a:schemeClr val="tx1"/>
                </a:solidFill>
              </a:rPr>
              <a:t>Example</a:t>
            </a:r>
          </a:p>
        </p:txBody>
      </p:sp>
      <p:sp>
        <p:nvSpPr>
          <p:cNvPr id="36867" name="Rectangle 3"/>
          <p:cNvSpPr>
            <a:spLocks noGrp="1" noChangeArrowheads="1"/>
          </p:cNvSpPr>
          <p:nvPr>
            <p:ph idx="4294967295"/>
          </p:nvPr>
        </p:nvSpPr>
        <p:spPr>
          <a:xfrm>
            <a:off x="1981200" y="2133600"/>
            <a:ext cx="8229600" cy="4440238"/>
          </a:xfrm>
        </p:spPr>
        <p:txBody>
          <a:bodyPr/>
          <a:lstStyle/>
          <a:p>
            <a:pPr>
              <a:buFont typeface="Georgia" panose="02040502050405020303" pitchFamily="18" charset="0"/>
              <a:buNone/>
            </a:pPr>
            <a:r>
              <a:rPr lang="en-US" altLang="en-US"/>
              <a:t>Use the </a:t>
            </a:r>
            <a:r>
              <a:rPr lang="en-US" altLang="en-US" i="1"/>
              <a:t>NELS</a:t>
            </a:r>
            <a:r>
              <a:rPr lang="en-US" altLang="en-US"/>
              <a:t> data set to perform a multiple regression analysis to determine how twelfth grade math achievement (achmat12) varies as a function of socio-economic status (ses) and whether or not the student took advanced math in eighth grade (advmath8).</a:t>
            </a:r>
          </a:p>
        </p:txBody>
      </p:sp>
    </p:spTree>
    <p:extLst>
      <p:ext uri="{BB962C8B-B14F-4D97-AF65-F5344CB8AC3E}">
        <p14:creationId xmlns:p14="http://schemas.microsoft.com/office/powerpoint/2010/main" val="690282810"/>
      </p:ext>
    </p:extLst>
  </p:cSld>
  <p:clrMapOvr>
    <a:masterClrMapping/>
  </p:clrMapOvr>
  <p:transition>
    <p:fade thruBlk="1"/>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752600" y="609600"/>
            <a:ext cx="8686800" cy="914400"/>
          </a:xfrm>
        </p:spPr>
        <p:txBody>
          <a:bodyPr/>
          <a:lstStyle/>
          <a:p>
            <a:pPr algn="ctr" eaLnBrk="1" hangingPunct="1"/>
            <a:r>
              <a:rPr lang="en-US" altLang="en-US" sz="2800" b="1" dirty="0">
                <a:solidFill>
                  <a:schemeClr val="tx1"/>
                </a:solidFill>
              </a:rPr>
              <a:t>Beginning with Descriptive Statistics</a:t>
            </a:r>
          </a:p>
        </p:txBody>
      </p:sp>
      <p:sp>
        <p:nvSpPr>
          <p:cNvPr id="38915" name="Rectangle 3"/>
          <p:cNvSpPr>
            <a:spLocks noGrp="1" noChangeArrowheads="1"/>
          </p:cNvSpPr>
          <p:nvPr>
            <p:ph idx="4294967295"/>
          </p:nvPr>
        </p:nvSpPr>
        <p:spPr>
          <a:xfrm>
            <a:off x="1752600" y="1524000"/>
            <a:ext cx="8686800" cy="5049838"/>
          </a:xfrm>
        </p:spPr>
        <p:txBody>
          <a:bodyPr/>
          <a:lstStyle/>
          <a:p>
            <a:pPr eaLnBrk="1" hangingPunct="1">
              <a:buFontTx/>
              <a:buNone/>
            </a:pPr>
            <a:endParaRPr lang="en-US" altLang="en-US" sz="2600" dirty="0"/>
          </a:p>
          <a:p>
            <a:pPr eaLnBrk="1" hangingPunct="1">
              <a:buFont typeface="Georgia" panose="02040502050405020303" pitchFamily="18" charset="0"/>
              <a:buNone/>
            </a:pPr>
            <a:endParaRPr lang="en-US" altLang="en-US" sz="2000" dirty="0"/>
          </a:p>
          <a:p>
            <a:pPr eaLnBrk="1" hangingPunct="1">
              <a:buFont typeface="Georgia" panose="02040502050405020303" pitchFamily="18" charset="0"/>
              <a:buNone/>
            </a:pPr>
            <a:endParaRPr lang="en-US" altLang="en-US" sz="2000" dirty="0"/>
          </a:p>
          <a:p>
            <a:pPr eaLnBrk="1" hangingPunct="1">
              <a:buFont typeface="Georgia" panose="02040502050405020303" pitchFamily="18" charset="0"/>
              <a:buNone/>
            </a:pPr>
            <a:endParaRPr lang="en-US" altLang="en-US" sz="2000" dirty="0"/>
          </a:p>
          <a:p>
            <a:pPr eaLnBrk="1" hangingPunct="1">
              <a:buFont typeface="Georgia" panose="02040502050405020303" pitchFamily="18" charset="0"/>
              <a:buNone/>
            </a:pPr>
            <a:endParaRPr lang="en-US" altLang="en-US" sz="2000" dirty="0"/>
          </a:p>
          <a:p>
            <a:pPr eaLnBrk="1" hangingPunct="1">
              <a:buFont typeface="Georgia" panose="02040502050405020303" pitchFamily="18" charset="0"/>
              <a:buNone/>
            </a:pPr>
            <a:endParaRPr lang="en-US" altLang="en-US" sz="2000" dirty="0"/>
          </a:p>
          <a:p>
            <a:pPr eaLnBrk="1" hangingPunct="1">
              <a:buFont typeface="Georgia" panose="02040502050405020303" pitchFamily="18" charset="0"/>
              <a:buNone/>
            </a:pPr>
            <a:endParaRPr lang="en-US" altLang="en-US" sz="2000" dirty="0"/>
          </a:p>
          <a:p>
            <a:pPr eaLnBrk="1" hangingPunct="1">
              <a:buFont typeface="Georgia" panose="02040502050405020303" pitchFamily="18" charset="0"/>
              <a:buNone/>
            </a:pPr>
            <a:endParaRPr lang="en-US" altLang="en-US" sz="2000" dirty="0"/>
          </a:p>
          <a:p>
            <a:pPr eaLnBrk="1" hangingPunct="1">
              <a:buFontTx/>
              <a:buNone/>
            </a:pPr>
            <a:endParaRPr lang="en-US" altLang="en-US" sz="2000" dirty="0"/>
          </a:p>
        </p:txBody>
      </p:sp>
      <p:pic>
        <p:nvPicPr>
          <p:cNvPr id="3" name="Picture 2">
            <a:extLst>
              <a:ext uri="{FF2B5EF4-FFF2-40B4-BE49-F238E27FC236}">
                <a16:creationId xmlns:a16="http://schemas.microsoft.com/office/drawing/2014/main" id="{C892DF36-70B4-C143-B2C3-B2891C04B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2133601"/>
            <a:ext cx="6248400" cy="2520865"/>
          </a:xfrm>
          <a:prstGeom prst="rect">
            <a:avLst/>
          </a:prstGeom>
        </p:spPr>
      </p:pic>
    </p:spTree>
    <p:extLst>
      <p:ext uri="{BB962C8B-B14F-4D97-AF65-F5344CB8AC3E}">
        <p14:creationId xmlns:p14="http://schemas.microsoft.com/office/powerpoint/2010/main" val="2151613438"/>
      </p:ext>
    </p:extLst>
  </p:cSld>
  <p:clrMapOvr>
    <a:masterClrMapping/>
  </p:clrMapOvr>
  <p:transition>
    <p:fade thruBlk="1"/>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1676400" y="685800"/>
            <a:ext cx="8686800" cy="762000"/>
          </a:xfrm>
        </p:spPr>
        <p:txBody>
          <a:bodyPr/>
          <a:lstStyle/>
          <a:p>
            <a:pPr algn="ctr" eaLnBrk="1" hangingPunct="1"/>
            <a:r>
              <a:rPr lang="en-US" altLang="en-US" sz="2800" b="1">
                <a:solidFill>
                  <a:schemeClr val="tx1"/>
                </a:solidFill>
              </a:rPr>
              <a:t>Predicting achmat12 from ses and advmath8</a:t>
            </a:r>
          </a:p>
        </p:txBody>
      </p:sp>
      <p:sp>
        <p:nvSpPr>
          <p:cNvPr id="40963" name="Rectangle 3"/>
          <p:cNvSpPr>
            <a:spLocks noGrp="1" noChangeArrowheads="1"/>
          </p:cNvSpPr>
          <p:nvPr>
            <p:ph idx="4294967295"/>
          </p:nvPr>
        </p:nvSpPr>
        <p:spPr>
          <a:xfrm>
            <a:off x="1752600" y="2057400"/>
            <a:ext cx="8229600" cy="4440238"/>
          </a:xfrm>
        </p:spPr>
        <p:txBody>
          <a:bodyPr/>
          <a:lstStyle/>
          <a:p>
            <a:pPr>
              <a:buFont typeface="Georgia" panose="02040502050405020303" pitchFamily="18" charset="0"/>
              <a:buNone/>
            </a:pPr>
            <a:endParaRPr lang="en-US" altLang="en-US" b="1" dirty="0"/>
          </a:p>
          <a:p>
            <a:pPr>
              <a:buFont typeface="Georgia" panose="02040502050405020303" pitchFamily="18" charset="0"/>
              <a:buNone/>
            </a:pPr>
            <a:endParaRPr lang="en-US" altLang="en-US" b="1" dirty="0"/>
          </a:p>
          <a:p>
            <a:pPr>
              <a:buFont typeface="Georgia" panose="02040502050405020303" pitchFamily="18" charset="0"/>
              <a:buNone/>
            </a:pPr>
            <a:endParaRPr lang="en-US" altLang="en-US" b="1" dirty="0"/>
          </a:p>
          <a:p>
            <a:pPr>
              <a:buFont typeface="Georgia" panose="02040502050405020303" pitchFamily="18" charset="0"/>
              <a:buNone/>
            </a:pPr>
            <a:endParaRPr lang="en-US" altLang="en-US" b="1" dirty="0"/>
          </a:p>
          <a:p>
            <a:pPr>
              <a:buFont typeface="Georgia" panose="02040502050405020303" pitchFamily="18" charset="0"/>
              <a:buNone/>
            </a:pPr>
            <a:endParaRPr lang="en-US" altLang="en-US" b="1" dirty="0"/>
          </a:p>
          <a:p>
            <a:pPr>
              <a:buFont typeface="Georgia" panose="02040502050405020303" pitchFamily="18" charset="0"/>
              <a:buNone/>
            </a:pPr>
            <a:endParaRPr lang="en-US" altLang="en-US" b="1" dirty="0"/>
          </a:p>
          <a:p>
            <a:pPr>
              <a:buFont typeface="Georgia" panose="02040502050405020303" pitchFamily="18" charset="0"/>
              <a:buNone/>
            </a:pPr>
            <a:endParaRPr lang="en-US" altLang="en-US" b="1" dirty="0"/>
          </a:p>
          <a:p>
            <a:pPr>
              <a:buFont typeface="Georgia" panose="02040502050405020303" pitchFamily="18" charset="0"/>
              <a:buNone/>
            </a:pPr>
            <a:endParaRPr lang="en-US" altLang="en-US" b="1" dirty="0"/>
          </a:p>
          <a:p>
            <a:pPr>
              <a:buFont typeface="Georgia" panose="02040502050405020303" pitchFamily="18" charset="0"/>
              <a:buNone/>
            </a:pPr>
            <a:r>
              <a:rPr lang="en-US" altLang="en-US" b="1" dirty="0"/>
              <a:t>          </a:t>
            </a:r>
            <a:r>
              <a:rPr lang="en-US" altLang="en-US" b="1" dirty="0" err="1"/>
              <a:t>Yhat</a:t>
            </a:r>
            <a:r>
              <a:rPr lang="en-US" altLang="en-US" b="1" dirty="0"/>
              <a:t> = 48.5 + .36ses + 3.99advmath8 </a:t>
            </a:r>
          </a:p>
          <a:p>
            <a:pPr>
              <a:buFont typeface="Georgia" panose="02040502050405020303" pitchFamily="18" charset="0"/>
              <a:buNone/>
            </a:pPr>
            <a:endParaRPr lang="en-US" altLang="en-US" b="1" dirty="0"/>
          </a:p>
        </p:txBody>
      </p:sp>
      <p:pic>
        <p:nvPicPr>
          <p:cNvPr id="5" name="Picture 4">
            <a:extLst>
              <a:ext uri="{FF2B5EF4-FFF2-40B4-BE49-F238E27FC236}">
                <a16:creationId xmlns:a16="http://schemas.microsoft.com/office/drawing/2014/main" id="{43CE50DF-E4BB-9344-A48E-AC88DFAEE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371600"/>
            <a:ext cx="5832844" cy="4419600"/>
          </a:xfrm>
          <a:prstGeom prst="rect">
            <a:avLst/>
          </a:prstGeom>
        </p:spPr>
      </p:pic>
    </p:spTree>
    <p:extLst>
      <p:ext uri="{BB962C8B-B14F-4D97-AF65-F5344CB8AC3E}">
        <p14:creationId xmlns:p14="http://schemas.microsoft.com/office/powerpoint/2010/main" val="2162461502"/>
      </p:ext>
    </p:extLst>
  </p:cSld>
  <p:clrMapOvr>
    <a:masterClrMapping/>
  </p:clrMapOvr>
  <p:transition>
    <p:fade thruBlk="1"/>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2057400" y="496888"/>
            <a:ext cx="8229600" cy="609600"/>
          </a:xfrm>
        </p:spPr>
        <p:txBody>
          <a:bodyPr/>
          <a:lstStyle/>
          <a:p>
            <a:pPr algn="ctr" eaLnBrk="1" hangingPunct="1"/>
            <a:r>
              <a:rPr lang="en-US" altLang="en-US" sz="2800" b="1">
                <a:solidFill>
                  <a:schemeClr val="tx1"/>
                </a:solidFill>
              </a:rPr>
              <a:t>Interpreting the Regression Model</a:t>
            </a:r>
          </a:p>
        </p:txBody>
      </p:sp>
      <p:sp>
        <p:nvSpPr>
          <p:cNvPr id="43011" name="Rectangle 3"/>
          <p:cNvSpPr>
            <a:spLocks noGrp="1" noChangeArrowheads="1"/>
          </p:cNvSpPr>
          <p:nvPr>
            <p:ph idx="4294967295"/>
          </p:nvPr>
        </p:nvSpPr>
        <p:spPr>
          <a:xfrm>
            <a:off x="1752600" y="1143000"/>
            <a:ext cx="8610600" cy="5715000"/>
          </a:xfrm>
        </p:spPr>
        <p:txBody>
          <a:bodyPr/>
          <a:lstStyle/>
          <a:p>
            <a:pPr>
              <a:buFont typeface="Georgia" panose="02040502050405020303" pitchFamily="18" charset="0"/>
              <a:buNone/>
            </a:pPr>
            <a:r>
              <a:rPr lang="en-US" altLang="en-US" sz="2600"/>
              <a:t>Given that R</a:t>
            </a:r>
            <a:r>
              <a:rPr lang="en-US" altLang="en-US" sz="2600" baseline="30000"/>
              <a:t>2</a:t>
            </a:r>
            <a:r>
              <a:rPr lang="en-US" altLang="en-US" sz="2600"/>
              <a:t> = .17 is statistically significant, </a:t>
            </a:r>
            <a:r>
              <a:rPr lang="en-US" altLang="en-US" sz="2600" i="1"/>
              <a:t>F</a:t>
            </a:r>
            <a:r>
              <a:rPr lang="en-US" altLang="en-US" sz="2600"/>
              <a:t>(2, 488) = 49.96, </a:t>
            </a:r>
            <a:r>
              <a:rPr lang="en-US" altLang="en-US" sz="2600" i="1"/>
              <a:t>p</a:t>
            </a:r>
            <a:r>
              <a:rPr lang="en-US" altLang="en-US" sz="2600"/>
              <a:t> = 0.000, we know that ses and advmath8 together explain a significant amount of achmat12 variance; that the overall model is statistically significant.  </a:t>
            </a:r>
          </a:p>
          <a:p>
            <a:pPr>
              <a:buFont typeface="Georgia" panose="02040502050405020303" pitchFamily="18" charset="0"/>
              <a:buNone/>
            </a:pPr>
            <a:r>
              <a:rPr lang="en-US" altLang="en-US" sz="2600"/>
              <a:t>Given that the </a:t>
            </a:r>
            <a:r>
              <a:rPr lang="en-US" altLang="en-US" sz="2600" i="1"/>
              <a:t>t</a:t>
            </a:r>
            <a:r>
              <a:rPr lang="en-US" altLang="en-US" sz="2600"/>
              <a:t>-values for ses and advmath8 are each statistically significant (</a:t>
            </a:r>
            <a:r>
              <a:rPr lang="en-US" altLang="en-US" sz="2600" i="1"/>
              <a:t>t</a:t>
            </a:r>
            <a:r>
              <a:rPr lang="en-US" altLang="en-US" sz="2600"/>
              <a:t>=7.7, </a:t>
            </a:r>
            <a:r>
              <a:rPr lang="en-US" altLang="en-US" sz="2600" i="1"/>
              <a:t>p</a:t>
            </a:r>
            <a:r>
              <a:rPr lang="en-US" altLang="en-US" sz="2600"/>
              <a:t>=0.000; </a:t>
            </a:r>
            <a:r>
              <a:rPr lang="en-US" altLang="en-US" sz="2600" i="1"/>
              <a:t>t</a:t>
            </a:r>
            <a:r>
              <a:rPr lang="en-US" altLang="en-US" sz="2600"/>
              <a:t>=6.11, </a:t>
            </a:r>
            <a:r>
              <a:rPr lang="en-US" altLang="en-US" sz="2600" i="1"/>
              <a:t>p</a:t>
            </a:r>
            <a:r>
              <a:rPr lang="en-US" altLang="en-US" sz="2600"/>
              <a:t>=0.000), we know that each variable contributes significantly to explaining achmat12 variance.</a:t>
            </a:r>
          </a:p>
          <a:p>
            <a:pPr>
              <a:buFont typeface="Georgia" panose="02040502050405020303" pitchFamily="18" charset="0"/>
              <a:buNone/>
            </a:pPr>
            <a:r>
              <a:rPr lang="en-US" altLang="en-US" sz="2600"/>
              <a:t>With b=.363 for ses, we know that a one unit increase in ses is associated with a .363 unit increase in achmat12, on average, controlling for advmath8. </a:t>
            </a:r>
          </a:p>
          <a:p>
            <a:pPr>
              <a:buFont typeface="Georgia" panose="02040502050405020303" pitchFamily="18" charset="0"/>
              <a:buNone/>
            </a:pPr>
            <a:r>
              <a:rPr lang="en-US" altLang="en-US" sz="2600"/>
              <a:t>With b=3.99 for advmath8, we know that a one unit increase in advmath8 is associated with 3.99 units increase in achmat12, on average, controlling for ses. </a:t>
            </a:r>
          </a:p>
          <a:p>
            <a:pPr>
              <a:buFont typeface="Georgia" panose="02040502050405020303" pitchFamily="18" charset="0"/>
              <a:buNone/>
            </a:pPr>
            <a:endParaRPr lang="en-US" altLang="en-US" sz="2600"/>
          </a:p>
          <a:p>
            <a:pPr>
              <a:buFont typeface="Georgia" panose="02040502050405020303" pitchFamily="18" charset="0"/>
              <a:buNone/>
            </a:pPr>
            <a:endParaRPr lang="en-US" altLang="en-US" sz="2600"/>
          </a:p>
          <a:p>
            <a:pPr eaLnBrk="1" hangingPunct="1">
              <a:buFontTx/>
              <a:buNone/>
            </a:pPr>
            <a:endParaRPr lang="en-US" altLang="en-US" sz="2600"/>
          </a:p>
          <a:p>
            <a:pPr eaLnBrk="1" hangingPunct="1">
              <a:buFontTx/>
              <a:buNone/>
            </a:pPr>
            <a:endParaRPr lang="en-US" altLang="en-US" sz="2000"/>
          </a:p>
        </p:txBody>
      </p:sp>
    </p:spTree>
    <p:extLst>
      <p:ext uri="{BB962C8B-B14F-4D97-AF65-F5344CB8AC3E}">
        <p14:creationId xmlns:p14="http://schemas.microsoft.com/office/powerpoint/2010/main" val="2303527921"/>
      </p:ext>
    </p:extLst>
  </p:cSld>
  <p:clrMapOvr>
    <a:masterClrMapping/>
  </p:clrMapOvr>
  <p:transition>
    <p:fade thruBlk="1"/>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981200" y="533400"/>
            <a:ext cx="8229600" cy="838200"/>
          </a:xfrm>
        </p:spPr>
        <p:txBody>
          <a:bodyPr/>
          <a:lstStyle/>
          <a:p>
            <a:pPr algn="ctr" eaLnBrk="1" hangingPunct="1"/>
            <a:r>
              <a:rPr lang="en-US" altLang="en-US" sz="2800" b="1">
                <a:solidFill>
                  <a:schemeClr val="tx1"/>
                </a:solidFill>
              </a:rPr>
              <a:t>Degrees of Freedom and Effect Size</a:t>
            </a:r>
          </a:p>
        </p:txBody>
      </p:sp>
      <p:sp>
        <p:nvSpPr>
          <p:cNvPr id="45059" name="Rectangle 3"/>
          <p:cNvSpPr>
            <a:spLocks noGrp="1" noChangeArrowheads="1"/>
          </p:cNvSpPr>
          <p:nvPr>
            <p:ph idx="4294967295"/>
          </p:nvPr>
        </p:nvSpPr>
        <p:spPr>
          <a:xfrm>
            <a:off x="1981200" y="1295400"/>
            <a:ext cx="8229600" cy="5562600"/>
          </a:xfrm>
        </p:spPr>
        <p:txBody>
          <a:bodyPr/>
          <a:lstStyle/>
          <a:p>
            <a:pPr>
              <a:buFont typeface="Georgia" panose="02040502050405020303" pitchFamily="18" charset="0"/>
              <a:buNone/>
            </a:pPr>
            <a:r>
              <a:rPr lang="en-US" altLang="en-US" sz="2600"/>
              <a:t>The formulas for the </a:t>
            </a:r>
            <a:r>
              <a:rPr lang="en-US" altLang="en-US" sz="2600" i="1"/>
              <a:t>degrees of freedom </a:t>
            </a:r>
            <a:r>
              <a:rPr lang="en-US" altLang="en-US" sz="2600"/>
              <a:t>in the ANOVA summary table are:</a:t>
            </a:r>
          </a:p>
          <a:p>
            <a:pPr>
              <a:buFont typeface="Georgia" panose="02040502050405020303" pitchFamily="18" charset="0"/>
              <a:buNone/>
            </a:pPr>
            <a:r>
              <a:rPr lang="en-US" altLang="en-US" sz="2600"/>
              <a:t>df</a:t>
            </a:r>
            <a:r>
              <a:rPr lang="en-US" altLang="en-US" sz="2600" baseline="-25000"/>
              <a:t>Regression</a:t>
            </a:r>
            <a:r>
              <a:rPr lang="en-US" altLang="en-US" sz="2600"/>
              <a:t> = P = Number of independent variables or predictors or regressors</a:t>
            </a:r>
          </a:p>
          <a:p>
            <a:pPr>
              <a:buFont typeface="Georgia" panose="02040502050405020303" pitchFamily="18" charset="0"/>
              <a:buNone/>
            </a:pPr>
            <a:r>
              <a:rPr lang="en-US" altLang="en-US" sz="2600"/>
              <a:t>df</a:t>
            </a:r>
            <a:r>
              <a:rPr lang="en-US" altLang="en-US" sz="2600" baseline="-25000"/>
              <a:t>Residual</a:t>
            </a:r>
            <a:r>
              <a:rPr lang="en-US" altLang="en-US" sz="2600"/>
              <a:t> = N – P – 1 ; df</a:t>
            </a:r>
            <a:r>
              <a:rPr lang="en-US" altLang="en-US" sz="2600" baseline="-25000"/>
              <a:t>Total</a:t>
            </a:r>
            <a:r>
              <a:rPr lang="en-US" altLang="en-US" sz="2600"/>
              <a:t> = N – 1 </a:t>
            </a:r>
          </a:p>
          <a:p>
            <a:pPr>
              <a:buFont typeface="Georgia" panose="02040502050405020303" pitchFamily="18" charset="0"/>
              <a:buNone/>
            </a:pPr>
            <a:endParaRPr lang="en-US" altLang="en-US" sz="2600"/>
          </a:p>
          <a:p>
            <a:pPr>
              <a:buFont typeface="Georgia" panose="02040502050405020303" pitchFamily="18" charset="0"/>
              <a:buNone/>
            </a:pPr>
            <a:r>
              <a:rPr lang="en-US" altLang="en-US" sz="2400" i="1"/>
              <a:t>R</a:t>
            </a:r>
            <a:r>
              <a:rPr lang="en-US" altLang="en-US" sz="2400" baseline="30000"/>
              <a:t>2</a:t>
            </a:r>
            <a:r>
              <a:rPr lang="en-US" altLang="en-US" sz="2400"/>
              <a:t> is the proportion of achmath12 variance accounted for by the regression model and the model’s goodness of fit or </a:t>
            </a:r>
            <a:r>
              <a:rPr lang="en-US" altLang="en-US" sz="2400" i="1"/>
              <a:t>effect size </a:t>
            </a:r>
            <a:r>
              <a:rPr lang="en-US" altLang="en-US" sz="2400"/>
              <a:t>as measured in the original sample. </a:t>
            </a:r>
          </a:p>
          <a:p>
            <a:pPr>
              <a:buFont typeface="Georgia" panose="02040502050405020303" pitchFamily="18" charset="0"/>
              <a:buNone/>
            </a:pPr>
            <a:endParaRPr lang="en-US" altLang="en-US" sz="2600"/>
          </a:p>
          <a:p>
            <a:pPr>
              <a:buFont typeface="Georgia" panose="02040502050405020303" pitchFamily="18" charset="0"/>
              <a:buNone/>
            </a:pPr>
            <a:r>
              <a:rPr lang="en-US" altLang="en-US" sz="2600"/>
              <a:t>                                                        </a:t>
            </a:r>
            <a:r>
              <a:rPr lang="en-US" altLang="en-US" sz="2400"/>
              <a:t>is the same, but as measured</a:t>
            </a:r>
          </a:p>
          <a:p>
            <a:pPr>
              <a:buFont typeface="Georgia" panose="02040502050405020303" pitchFamily="18" charset="0"/>
              <a:buNone/>
            </a:pPr>
            <a:r>
              <a:rPr lang="en-US" altLang="en-US" sz="2400"/>
              <a:t>                                                              in a randomly selected sample from the same population as the original sample.</a:t>
            </a:r>
            <a:endParaRPr lang="en-US" altLang="en-US" sz="2600"/>
          </a:p>
          <a:p>
            <a:pPr>
              <a:buFont typeface="Georgia" panose="02040502050405020303" pitchFamily="18" charset="0"/>
              <a:buNone/>
            </a:pPr>
            <a:endParaRPr lang="en-US" altLang="en-US" sz="2600"/>
          </a:p>
          <a:p>
            <a:pPr>
              <a:buFont typeface="Georgia" panose="02040502050405020303" pitchFamily="18" charset="0"/>
              <a:buNone/>
            </a:pPr>
            <a:endParaRPr lang="en-US" altLang="en-US" sz="2600"/>
          </a:p>
          <a:p>
            <a:pPr eaLnBrk="1" hangingPunct="1">
              <a:buFontTx/>
              <a:buNone/>
            </a:pPr>
            <a:endParaRPr lang="en-US" altLang="en-US" sz="2600"/>
          </a:p>
          <a:p>
            <a:pPr eaLnBrk="1" hangingPunct="1">
              <a:buFontTx/>
              <a:buNone/>
            </a:pPr>
            <a:endParaRPr lang="en-US" altLang="en-US" sz="2000"/>
          </a:p>
        </p:txBody>
      </p:sp>
      <p:graphicFrame>
        <p:nvGraphicFramePr>
          <p:cNvPr id="45060" name="Object 4"/>
          <p:cNvGraphicFramePr>
            <a:graphicFrameLocks noChangeAspect="1"/>
          </p:cNvGraphicFramePr>
          <p:nvPr/>
        </p:nvGraphicFramePr>
        <p:xfrm>
          <a:off x="2057400" y="5410200"/>
          <a:ext cx="4191000" cy="884238"/>
        </p:xfrm>
        <a:graphic>
          <a:graphicData uri="http://schemas.openxmlformats.org/presentationml/2006/ole">
            <mc:AlternateContent xmlns:mc="http://schemas.openxmlformats.org/markup-compatibility/2006">
              <mc:Choice xmlns:v="urn:schemas-microsoft-com:vml" Requires="v">
                <p:oleObj name="Equation" r:id="rId3" imgW="1866090" imgH="393529" progId="Equation.3">
                  <p:embed/>
                </p:oleObj>
              </mc:Choice>
              <mc:Fallback>
                <p:oleObj name="Equation" r:id="rId3" imgW="1866090" imgH="393529" progId="Equation.3">
                  <p:embed/>
                  <p:pic>
                    <p:nvPicPr>
                      <p:cNvPr id="450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410200"/>
                        <a:ext cx="4191000"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30782974"/>
      </p:ext>
    </p:extLst>
  </p:cSld>
  <p:clrMapOvr>
    <a:masterClrMapping/>
  </p:clrMapOvr>
  <p:transition>
    <p:fade thruBlk="1"/>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1866900" y="228600"/>
            <a:ext cx="8458200" cy="1219200"/>
          </a:xfrm>
        </p:spPr>
        <p:txBody>
          <a:bodyPr/>
          <a:lstStyle/>
          <a:p>
            <a:pPr algn="ctr" eaLnBrk="1" hangingPunct="1"/>
            <a:r>
              <a:rPr lang="en-US" altLang="en-US" sz="2800" b="1">
                <a:solidFill>
                  <a:schemeClr val="tx1"/>
                </a:solidFill>
              </a:rPr>
              <a:t>Some Important Principles of Multiple Regression</a:t>
            </a:r>
          </a:p>
        </p:txBody>
      </p:sp>
      <p:sp>
        <p:nvSpPr>
          <p:cNvPr id="47107" name="Rectangle 3"/>
          <p:cNvSpPr>
            <a:spLocks noGrp="1" noChangeArrowheads="1"/>
          </p:cNvSpPr>
          <p:nvPr>
            <p:ph idx="4294967295"/>
          </p:nvPr>
        </p:nvSpPr>
        <p:spPr>
          <a:xfrm>
            <a:off x="1752600" y="1371600"/>
            <a:ext cx="8686800" cy="5202238"/>
          </a:xfrm>
        </p:spPr>
        <p:txBody>
          <a:bodyPr/>
          <a:lstStyle/>
          <a:p>
            <a:pPr>
              <a:buClr>
                <a:srgbClr val="FF0000"/>
              </a:buClr>
              <a:buFontTx/>
              <a:buChar char="•"/>
            </a:pPr>
            <a:r>
              <a:rPr lang="en-US" altLang="en-US" sz="3200" i="1"/>
              <a:t>b</a:t>
            </a:r>
            <a:r>
              <a:rPr lang="en-US" altLang="en-US" sz="3200" baseline="-25000"/>
              <a:t>1</a:t>
            </a:r>
            <a:r>
              <a:rPr lang="en-US" altLang="en-US" sz="3200"/>
              <a:t> measures the </a:t>
            </a:r>
            <a:r>
              <a:rPr lang="en-US" altLang="en-US" sz="3200" i="1"/>
              <a:t>net effect</a:t>
            </a:r>
            <a:r>
              <a:rPr lang="en-US" altLang="en-US" sz="3200"/>
              <a:t> of </a:t>
            </a:r>
            <a:r>
              <a:rPr lang="en-US" altLang="en-US" sz="3200" i="1"/>
              <a:t>X</a:t>
            </a:r>
            <a:r>
              <a:rPr lang="en-US" altLang="en-US" sz="3200" baseline="-25000"/>
              <a:t>1</a:t>
            </a:r>
            <a:r>
              <a:rPr lang="en-US" altLang="en-US" sz="3200"/>
              <a:t> partialing out or controlling for </a:t>
            </a:r>
            <a:r>
              <a:rPr lang="en-US" altLang="en-US" sz="3200" i="1"/>
              <a:t>X</a:t>
            </a:r>
            <a:r>
              <a:rPr lang="en-US" altLang="en-US" sz="3200" baseline="-25000"/>
              <a:t>2</a:t>
            </a:r>
            <a:r>
              <a:rPr lang="en-US" altLang="en-US" sz="3200"/>
              <a:t>. </a:t>
            </a:r>
          </a:p>
          <a:p>
            <a:pPr>
              <a:buClr>
                <a:srgbClr val="FF0000"/>
              </a:buClr>
              <a:buFontTx/>
              <a:buChar char="•"/>
            </a:pPr>
            <a:r>
              <a:rPr lang="en-US" altLang="en-US" sz="3200"/>
              <a:t> </a:t>
            </a:r>
            <a:r>
              <a:rPr lang="en-US" altLang="en-US" sz="3200" i="1"/>
              <a:t>b</a:t>
            </a:r>
            <a:r>
              <a:rPr lang="en-US" altLang="en-US" sz="3200" baseline="-25000"/>
              <a:t>2</a:t>
            </a:r>
            <a:r>
              <a:rPr lang="en-US" altLang="en-US" sz="3200"/>
              <a:t> measures the net effect of </a:t>
            </a:r>
            <a:r>
              <a:rPr lang="en-US" altLang="en-US" sz="3200" i="1"/>
              <a:t>X</a:t>
            </a:r>
            <a:r>
              <a:rPr lang="en-US" altLang="en-US" sz="3200" baseline="-25000"/>
              <a:t>2</a:t>
            </a:r>
            <a:r>
              <a:rPr lang="en-US" altLang="en-US" sz="3200"/>
              <a:t> partialing out or controlling for </a:t>
            </a:r>
            <a:r>
              <a:rPr lang="en-US" altLang="en-US" sz="3200" i="1"/>
              <a:t>X</a:t>
            </a:r>
            <a:r>
              <a:rPr lang="en-US" altLang="en-US" sz="3200" baseline="-25000"/>
              <a:t>1</a:t>
            </a:r>
            <a:r>
              <a:rPr lang="en-US" altLang="en-US" sz="3200"/>
              <a:t>.</a:t>
            </a:r>
          </a:p>
          <a:p>
            <a:pPr>
              <a:buClr>
                <a:srgbClr val="FF0000"/>
              </a:buClr>
              <a:buFontTx/>
              <a:buChar char="•"/>
            </a:pPr>
            <a:r>
              <a:rPr lang="en-US" altLang="en-US" sz="3200"/>
              <a:t> Accordingly, these coefficients are called </a:t>
            </a:r>
            <a:r>
              <a:rPr lang="en-US" altLang="en-US" sz="3200" i="1"/>
              <a:t>partial regression coefficients</a:t>
            </a:r>
            <a:r>
              <a:rPr lang="en-US" altLang="en-US" sz="3200"/>
              <a:t>. </a:t>
            </a:r>
          </a:p>
          <a:p>
            <a:pPr>
              <a:buClr>
                <a:srgbClr val="FF0000"/>
              </a:buClr>
              <a:buFontTx/>
              <a:buChar char="•"/>
            </a:pPr>
            <a:r>
              <a:rPr lang="en-US" altLang="en-US" sz="3200"/>
              <a:t>b</a:t>
            </a:r>
            <a:r>
              <a:rPr lang="en-US" altLang="en-US" sz="3200" baseline="-25000"/>
              <a:t>0</a:t>
            </a:r>
            <a:r>
              <a:rPr lang="en-US" altLang="en-US" sz="3200"/>
              <a:t> (or _cons) equals the predicted value of the dependent variable when all regressors equal zero, and only will be meaningful if zero is a  meaningful value for each regressor.</a:t>
            </a:r>
          </a:p>
        </p:txBody>
      </p:sp>
    </p:spTree>
    <p:extLst>
      <p:ext uri="{BB962C8B-B14F-4D97-AF65-F5344CB8AC3E}">
        <p14:creationId xmlns:p14="http://schemas.microsoft.com/office/powerpoint/2010/main" val="857905239"/>
      </p:ext>
    </p:extLst>
  </p:cSld>
  <p:clrMapOvr>
    <a:masterClrMapping/>
  </p:clrMapOvr>
  <p:transition>
    <p:fade thruBlk="1"/>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1600200" y="762000"/>
            <a:ext cx="8839200" cy="685800"/>
          </a:xfrm>
        </p:spPr>
        <p:txBody>
          <a:bodyPr/>
          <a:lstStyle/>
          <a:p>
            <a:pPr algn="ctr" eaLnBrk="1" hangingPunct="1"/>
            <a:r>
              <a:rPr lang="en-US" altLang="en-US" sz="2800" b="1">
                <a:solidFill>
                  <a:schemeClr val="tx1"/>
                </a:solidFill>
              </a:rPr>
              <a:t>Illustrating the proportion of variance in achmath12 explained by ses with shading in the Venn diagram</a:t>
            </a:r>
          </a:p>
        </p:txBody>
      </p:sp>
      <p:sp>
        <p:nvSpPr>
          <p:cNvPr id="49155" name="Rectangle 3"/>
          <p:cNvSpPr>
            <a:spLocks noGrp="1" noChangeArrowheads="1"/>
          </p:cNvSpPr>
          <p:nvPr>
            <p:ph idx="4294967295"/>
          </p:nvPr>
        </p:nvSpPr>
        <p:spPr>
          <a:xfrm>
            <a:off x="1981200" y="1981200"/>
            <a:ext cx="8229600" cy="4592638"/>
          </a:xfrm>
        </p:spPr>
        <p:txBody>
          <a:bodyPr/>
          <a:lstStyle/>
          <a:p>
            <a:pPr>
              <a:buFont typeface="Georgia" panose="02040502050405020303" pitchFamily="18" charset="0"/>
              <a:buNone/>
            </a:pPr>
            <a:endParaRPr lang="en-US" altLang="en-US" sz="2600"/>
          </a:p>
          <a:p>
            <a:pPr eaLnBrk="1" hangingPunct="1">
              <a:buFontTx/>
              <a:buNone/>
            </a:pPr>
            <a:endParaRPr lang="en-US" altLang="en-US" sz="2600"/>
          </a:p>
        </p:txBody>
      </p:sp>
      <p:sp>
        <p:nvSpPr>
          <p:cNvPr id="49156" name="Oval 4"/>
          <p:cNvSpPr>
            <a:spLocks noChangeArrowheads="1"/>
          </p:cNvSpPr>
          <p:nvPr/>
        </p:nvSpPr>
        <p:spPr bwMode="auto">
          <a:xfrm>
            <a:off x="4876800" y="2362200"/>
            <a:ext cx="2209800" cy="2133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9157" name="Oval 5"/>
          <p:cNvSpPr>
            <a:spLocks noChangeArrowheads="1"/>
          </p:cNvSpPr>
          <p:nvPr/>
        </p:nvSpPr>
        <p:spPr bwMode="auto">
          <a:xfrm>
            <a:off x="3886200" y="3505200"/>
            <a:ext cx="1905000" cy="1828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9158" name="Oval 6"/>
          <p:cNvSpPr>
            <a:spLocks noChangeArrowheads="1"/>
          </p:cNvSpPr>
          <p:nvPr/>
        </p:nvSpPr>
        <p:spPr bwMode="auto">
          <a:xfrm>
            <a:off x="5562600" y="3124200"/>
            <a:ext cx="2286000" cy="2286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9159" name="Text Box 7"/>
          <p:cNvSpPr txBox="1">
            <a:spLocks noChangeArrowheads="1"/>
          </p:cNvSpPr>
          <p:nvPr/>
        </p:nvSpPr>
        <p:spPr bwMode="auto">
          <a:xfrm>
            <a:off x="5257801" y="1905001"/>
            <a:ext cx="15017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ACHMAT12</a:t>
            </a:r>
          </a:p>
        </p:txBody>
      </p:sp>
      <p:sp>
        <p:nvSpPr>
          <p:cNvPr id="49160" name="Text Box 8"/>
          <p:cNvSpPr txBox="1">
            <a:spLocks noChangeArrowheads="1"/>
          </p:cNvSpPr>
          <p:nvPr/>
        </p:nvSpPr>
        <p:spPr bwMode="auto">
          <a:xfrm>
            <a:off x="7604126" y="4989513"/>
            <a:ext cx="1616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SES</a:t>
            </a:r>
          </a:p>
        </p:txBody>
      </p:sp>
      <p:sp>
        <p:nvSpPr>
          <p:cNvPr id="49161" name="Text Box 9"/>
          <p:cNvSpPr txBox="1">
            <a:spLocks noChangeArrowheads="1"/>
          </p:cNvSpPr>
          <p:nvPr/>
        </p:nvSpPr>
        <p:spPr bwMode="auto">
          <a:xfrm>
            <a:off x="2438400" y="4724401"/>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ADVMATH8</a:t>
            </a:r>
          </a:p>
        </p:txBody>
      </p:sp>
      <p:sp>
        <p:nvSpPr>
          <p:cNvPr id="49162" name="Line 11"/>
          <p:cNvSpPr>
            <a:spLocks noChangeShapeType="1"/>
          </p:cNvSpPr>
          <p:nvPr/>
        </p:nvSpPr>
        <p:spPr bwMode="auto">
          <a:xfrm flipH="1">
            <a:off x="5638800" y="38100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3" name="Line 12"/>
          <p:cNvSpPr>
            <a:spLocks noChangeShapeType="1"/>
          </p:cNvSpPr>
          <p:nvPr/>
        </p:nvSpPr>
        <p:spPr bwMode="auto">
          <a:xfrm flipH="1">
            <a:off x="5791200" y="3581400"/>
            <a:ext cx="1524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4" name="Line 13"/>
          <p:cNvSpPr>
            <a:spLocks noChangeShapeType="1"/>
          </p:cNvSpPr>
          <p:nvPr/>
        </p:nvSpPr>
        <p:spPr bwMode="auto">
          <a:xfrm flipH="1">
            <a:off x="5943600" y="3200400"/>
            <a:ext cx="22860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5" name="Line 14"/>
          <p:cNvSpPr>
            <a:spLocks noChangeShapeType="1"/>
          </p:cNvSpPr>
          <p:nvPr/>
        </p:nvSpPr>
        <p:spPr bwMode="auto">
          <a:xfrm flipH="1">
            <a:off x="6172200" y="3200400"/>
            <a:ext cx="228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6" name="Line 15"/>
          <p:cNvSpPr>
            <a:spLocks noChangeShapeType="1"/>
          </p:cNvSpPr>
          <p:nvPr/>
        </p:nvSpPr>
        <p:spPr bwMode="auto">
          <a:xfrm flipH="1">
            <a:off x="6477000" y="3200400"/>
            <a:ext cx="1524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7" name="Line 16"/>
          <p:cNvSpPr>
            <a:spLocks noChangeShapeType="1"/>
          </p:cNvSpPr>
          <p:nvPr/>
        </p:nvSpPr>
        <p:spPr bwMode="auto">
          <a:xfrm flipH="1">
            <a:off x="6781800" y="3200400"/>
            <a:ext cx="1524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083059716"/>
      </p:ext>
    </p:extLst>
  </p:cSld>
  <p:clrMapOvr>
    <a:masterClrMapping/>
  </p:clrMapOvr>
  <p:transition>
    <p:fade thruBlk="1"/>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00200" y="609600"/>
            <a:ext cx="8991600" cy="914400"/>
          </a:xfrm>
        </p:spPr>
        <p:txBody>
          <a:bodyPr/>
          <a:lstStyle/>
          <a:p>
            <a:pPr algn="ctr" eaLnBrk="1" hangingPunct="1"/>
            <a:r>
              <a:rPr lang="en-US" altLang="en-US" sz="2800" b="1">
                <a:solidFill>
                  <a:schemeClr val="tx1"/>
                </a:solidFill>
              </a:rPr>
              <a:t>Illustrating the proportion of variance in achmath12 explained by ses </a:t>
            </a:r>
            <a:r>
              <a:rPr lang="en-US" altLang="en-US" sz="2800" b="1" i="1">
                <a:solidFill>
                  <a:schemeClr val="tx1"/>
                </a:solidFill>
              </a:rPr>
              <a:t>controlling for </a:t>
            </a:r>
            <a:r>
              <a:rPr lang="en-US" altLang="en-US" sz="2800" b="1">
                <a:solidFill>
                  <a:schemeClr val="tx1"/>
                </a:solidFill>
              </a:rPr>
              <a:t>advmath8</a:t>
            </a:r>
            <a:endParaRPr lang="en-US" altLang="en-US" sz="2800">
              <a:solidFill>
                <a:schemeClr val="tx1"/>
              </a:solidFill>
            </a:endParaRPr>
          </a:p>
        </p:txBody>
      </p:sp>
      <p:sp>
        <p:nvSpPr>
          <p:cNvPr id="51203" name="Rectangle 3"/>
          <p:cNvSpPr>
            <a:spLocks noGrp="1" noChangeArrowheads="1"/>
          </p:cNvSpPr>
          <p:nvPr>
            <p:ph idx="4294967295"/>
          </p:nvPr>
        </p:nvSpPr>
        <p:spPr>
          <a:xfrm>
            <a:off x="1981200" y="1981200"/>
            <a:ext cx="8229600" cy="4592638"/>
          </a:xfrm>
        </p:spPr>
        <p:txBody>
          <a:bodyPr/>
          <a:lstStyle/>
          <a:p>
            <a:pPr>
              <a:buFont typeface="Georgia" panose="02040502050405020303" pitchFamily="18" charset="0"/>
              <a:buNone/>
            </a:pPr>
            <a:endParaRPr lang="en-US" altLang="en-US" sz="2600"/>
          </a:p>
          <a:p>
            <a:pPr eaLnBrk="1" hangingPunct="1">
              <a:buFontTx/>
              <a:buNone/>
            </a:pPr>
            <a:endParaRPr lang="en-US" altLang="en-US" sz="2600"/>
          </a:p>
        </p:txBody>
      </p:sp>
      <p:sp>
        <p:nvSpPr>
          <p:cNvPr id="51204" name="Oval 4"/>
          <p:cNvSpPr>
            <a:spLocks noChangeArrowheads="1"/>
          </p:cNvSpPr>
          <p:nvPr/>
        </p:nvSpPr>
        <p:spPr bwMode="auto">
          <a:xfrm>
            <a:off x="4876800" y="2362200"/>
            <a:ext cx="2209800" cy="2133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05" name="Oval 5"/>
          <p:cNvSpPr>
            <a:spLocks noChangeArrowheads="1"/>
          </p:cNvSpPr>
          <p:nvPr/>
        </p:nvSpPr>
        <p:spPr bwMode="auto">
          <a:xfrm>
            <a:off x="3886200" y="3505200"/>
            <a:ext cx="1905000" cy="1828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06" name="Oval 6"/>
          <p:cNvSpPr>
            <a:spLocks noChangeArrowheads="1"/>
          </p:cNvSpPr>
          <p:nvPr/>
        </p:nvSpPr>
        <p:spPr bwMode="auto">
          <a:xfrm>
            <a:off x="5562600" y="3124200"/>
            <a:ext cx="2286000" cy="2286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207" name="Text Box 7"/>
          <p:cNvSpPr txBox="1">
            <a:spLocks noChangeArrowheads="1"/>
          </p:cNvSpPr>
          <p:nvPr/>
        </p:nvSpPr>
        <p:spPr bwMode="auto">
          <a:xfrm>
            <a:off x="5257801" y="1905001"/>
            <a:ext cx="15017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ACHMAT12</a:t>
            </a:r>
          </a:p>
        </p:txBody>
      </p:sp>
      <p:sp>
        <p:nvSpPr>
          <p:cNvPr id="51208" name="Text Box 8"/>
          <p:cNvSpPr txBox="1">
            <a:spLocks noChangeArrowheads="1"/>
          </p:cNvSpPr>
          <p:nvPr/>
        </p:nvSpPr>
        <p:spPr bwMode="auto">
          <a:xfrm>
            <a:off x="7604126" y="4989513"/>
            <a:ext cx="1616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SES</a:t>
            </a:r>
          </a:p>
        </p:txBody>
      </p:sp>
      <p:sp>
        <p:nvSpPr>
          <p:cNvPr id="51209" name="Text Box 9"/>
          <p:cNvSpPr txBox="1">
            <a:spLocks noChangeArrowheads="1"/>
          </p:cNvSpPr>
          <p:nvPr/>
        </p:nvSpPr>
        <p:spPr bwMode="auto">
          <a:xfrm>
            <a:off x="2438400" y="4724401"/>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ADVMATH8</a:t>
            </a:r>
          </a:p>
        </p:txBody>
      </p:sp>
      <p:sp>
        <p:nvSpPr>
          <p:cNvPr id="51210" name="Line 11"/>
          <p:cNvSpPr>
            <a:spLocks noChangeShapeType="1"/>
          </p:cNvSpPr>
          <p:nvPr/>
        </p:nvSpPr>
        <p:spPr bwMode="auto">
          <a:xfrm flipH="1">
            <a:off x="5791200" y="3429000"/>
            <a:ext cx="1524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11" name="Line 12"/>
          <p:cNvSpPr>
            <a:spLocks noChangeShapeType="1"/>
          </p:cNvSpPr>
          <p:nvPr/>
        </p:nvSpPr>
        <p:spPr bwMode="auto">
          <a:xfrm flipH="1">
            <a:off x="5943600" y="3276600"/>
            <a:ext cx="22860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12" name="Line 13"/>
          <p:cNvSpPr>
            <a:spLocks noChangeShapeType="1"/>
          </p:cNvSpPr>
          <p:nvPr/>
        </p:nvSpPr>
        <p:spPr bwMode="auto">
          <a:xfrm flipH="1">
            <a:off x="6172200" y="3200400"/>
            <a:ext cx="228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13" name="Line 14"/>
          <p:cNvSpPr>
            <a:spLocks noChangeShapeType="1"/>
          </p:cNvSpPr>
          <p:nvPr/>
        </p:nvSpPr>
        <p:spPr bwMode="auto">
          <a:xfrm flipH="1">
            <a:off x="6477000" y="3200400"/>
            <a:ext cx="1524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14" name="Line 15"/>
          <p:cNvSpPr>
            <a:spLocks noChangeShapeType="1"/>
          </p:cNvSpPr>
          <p:nvPr/>
        </p:nvSpPr>
        <p:spPr bwMode="auto">
          <a:xfrm flipH="1">
            <a:off x="6781800" y="3200400"/>
            <a:ext cx="1524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638753733"/>
      </p:ext>
    </p:extLst>
  </p:cSld>
  <p:clrMapOvr>
    <a:masterClrMapping/>
  </p:clrMapOvr>
  <p:transition>
    <p:fade thruBlk="1"/>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981200" y="304800"/>
            <a:ext cx="8305800" cy="1524000"/>
          </a:xfrm>
        </p:spPr>
        <p:txBody>
          <a:bodyPr/>
          <a:lstStyle/>
          <a:p>
            <a:pPr algn="ctr" eaLnBrk="1" hangingPunct="1"/>
            <a:r>
              <a:rPr lang="en-US" altLang="en-US" sz="2800" b="1">
                <a:solidFill>
                  <a:schemeClr val="tx1"/>
                </a:solidFill>
              </a:rPr>
              <a:t>More Important Principles of Multiple Regression</a:t>
            </a:r>
          </a:p>
        </p:txBody>
      </p:sp>
      <p:sp>
        <p:nvSpPr>
          <p:cNvPr id="53251" name="Rectangle 3"/>
          <p:cNvSpPr>
            <a:spLocks noGrp="1" noChangeArrowheads="1"/>
          </p:cNvSpPr>
          <p:nvPr>
            <p:ph idx="4294967295"/>
          </p:nvPr>
        </p:nvSpPr>
        <p:spPr>
          <a:xfrm>
            <a:off x="1981200" y="1905000"/>
            <a:ext cx="8229600" cy="4668838"/>
          </a:xfrm>
        </p:spPr>
        <p:txBody>
          <a:bodyPr/>
          <a:lstStyle/>
          <a:p>
            <a:pPr>
              <a:buClr>
                <a:srgbClr val="FF0000"/>
              </a:buClr>
              <a:buFontTx/>
              <a:buChar char="•"/>
            </a:pPr>
            <a:r>
              <a:rPr lang="en-US" altLang="en-US" i="1"/>
              <a:t>R</a:t>
            </a:r>
            <a:r>
              <a:rPr lang="en-US" altLang="en-US" i="1" baseline="30000"/>
              <a:t>2</a:t>
            </a:r>
            <a:r>
              <a:rPr lang="en-US" altLang="en-US" i="1"/>
              <a:t> </a:t>
            </a:r>
            <a:r>
              <a:rPr lang="en-US" altLang="en-US"/>
              <a:t>is high when the independent variables are each highly correlated with the dependent variable.</a:t>
            </a:r>
          </a:p>
          <a:p>
            <a:pPr>
              <a:buClr>
                <a:srgbClr val="FF0000"/>
              </a:buClr>
              <a:buFontTx/>
              <a:buChar char="•"/>
            </a:pPr>
            <a:r>
              <a:rPr lang="en-US" altLang="en-US" i="1"/>
              <a:t>R</a:t>
            </a:r>
            <a:r>
              <a:rPr lang="en-US" altLang="en-US" i="1" baseline="30000"/>
              <a:t>2</a:t>
            </a:r>
            <a:r>
              <a:rPr lang="en-US" altLang="en-US" i="1"/>
              <a:t> </a:t>
            </a:r>
            <a:r>
              <a:rPr lang="en-US" altLang="en-US"/>
              <a:t>is not less than the highest correlation between any of the independent variables and the dependent variable.</a:t>
            </a:r>
          </a:p>
          <a:p>
            <a:pPr>
              <a:buClr>
                <a:srgbClr val="FF0000"/>
              </a:buClr>
              <a:buFontTx/>
              <a:buChar char="•"/>
            </a:pPr>
            <a:r>
              <a:rPr lang="en-US" altLang="en-US" i="1"/>
              <a:t>R</a:t>
            </a:r>
            <a:r>
              <a:rPr lang="en-US" altLang="en-US" i="1" baseline="30000"/>
              <a:t>2</a:t>
            </a:r>
            <a:r>
              <a:rPr lang="en-US" altLang="en-US" i="1"/>
              <a:t> </a:t>
            </a:r>
            <a:r>
              <a:rPr lang="en-US" altLang="en-US"/>
              <a:t>is larger when the independent variables are not redundant of one another – when their intercorrelations are relatively low.</a:t>
            </a:r>
          </a:p>
        </p:txBody>
      </p:sp>
    </p:spTree>
    <p:extLst>
      <p:ext uri="{BB962C8B-B14F-4D97-AF65-F5344CB8AC3E}">
        <p14:creationId xmlns:p14="http://schemas.microsoft.com/office/powerpoint/2010/main" val="3793841055"/>
      </p:ext>
    </p:extLst>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53B394F0-0470-0C42-B271-549E1D6E0C40}"/>
              </a:ext>
            </a:extLst>
          </p:cNvPr>
          <p:cNvSpPr>
            <a:spLocks noGrp="1" noChangeArrowheads="1"/>
          </p:cNvSpPr>
          <p:nvPr>
            <p:ph type="title"/>
          </p:nvPr>
        </p:nvSpPr>
        <p:spPr>
          <a:xfrm>
            <a:off x="1981200" y="204788"/>
            <a:ext cx="8229600" cy="1066800"/>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location: Mode</a:t>
            </a:r>
          </a:p>
        </p:txBody>
      </p:sp>
      <p:sp>
        <p:nvSpPr>
          <p:cNvPr id="10242" name="Rectangle 3">
            <a:extLst>
              <a:ext uri="{FF2B5EF4-FFF2-40B4-BE49-F238E27FC236}">
                <a16:creationId xmlns:a16="http://schemas.microsoft.com/office/drawing/2014/main" id="{1FC57D7F-6B5D-C9AA-3117-B2D198FE2871}"/>
              </a:ext>
            </a:extLst>
          </p:cNvPr>
          <p:cNvSpPr>
            <a:spLocks noGrp="1" noChangeArrowheads="1"/>
          </p:cNvSpPr>
          <p:nvPr>
            <p:ph idx="1"/>
          </p:nvPr>
        </p:nvSpPr>
        <p:spPr>
          <a:xfrm>
            <a:off x="1828800" y="1524000"/>
            <a:ext cx="8839200" cy="4745038"/>
          </a:xfrm>
        </p:spPr>
        <p:txBody>
          <a:bodyPr/>
          <a:lstStyle/>
          <a:p>
            <a:pPr>
              <a:buClr>
                <a:srgbClr val="FF0000"/>
              </a:buClr>
              <a:buFont typeface="Arial" panose="020B0604020202020204" pitchFamily="34" charset="0"/>
              <a:buNone/>
            </a:pPr>
            <a:r>
              <a:rPr lang="en-US" altLang="en-US" sz="2000" i="1"/>
              <a:t>Example</a:t>
            </a:r>
            <a:r>
              <a:rPr lang="en-US" altLang="en-US" sz="2000"/>
              <a:t>: Although the mode is technically South, North Central is close enough that this distribution may be considered bimodal. </a:t>
            </a:r>
          </a:p>
          <a:p>
            <a:pPr>
              <a:buClr>
                <a:srgbClr val="FF0000"/>
              </a:buClr>
              <a:buFont typeface="Arial" panose="020B0604020202020204" pitchFamily="34" charset="0"/>
              <a:buNone/>
            </a:pPr>
            <a:r>
              <a:rPr lang="en-US" altLang="en-US" sz="2000" b="1"/>
              <a:t>               barplot(table(NELS$region), ylab = "Frequency")</a:t>
            </a:r>
            <a:r>
              <a:rPr lang="en-US" altLang="en-US" sz="2000"/>
              <a:t> </a:t>
            </a:r>
          </a:p>
          <a:p>
            <a:pPr>
              <a:buFontTx/>
              <a:buNone/>
            </a:pPr>
            <a:r>
              <a:rPr lang="en-US" altLang="en-US"/>
              <a:t> </a:t>
            </a:r>
          </a:p>
          <a:p>
            <a:endParaRPr lang="en-US" altLang="en-US"/>
          </a:p>
          <a:p>
            <a:endParaRPr lang="en-US" altLang="en-US"/>
          </a:p>
          <a:p>
            <a:pPr>
              <a:buFontTx/>
              <a:buNone/>
            </a:pPr>
            <a:endParaRPr lang="en-US" altLang="en-US"/>
          </a:p>
        </p:txBody>
      </p:sp>
      <p:pic>
        <p:nvPicPr>
          <p:cNvPr id="10243" name="Picture 1">
            <a:extLst>
              <a:ext uri="{FF2B5EF4-FFF2-40B4-BE49-F238E27FC236}">
                <a16:creationId xmlns:a16="http://schemas.microsoft.com/office/drawing/2014/main" id="{7F9FDC9D-4667-4F2A-7E61-3EF1E4894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819400"/>
            <a:ext cx="35306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5905021"/>
      </p:ext>
    </p:extLst>
  </p:cSld>
  <p:clrMapOvr>
    <a:masterClrMapping/>
  </p:clrMapOvr>
  <p:transition>
    <p:fade thruBlk="1"/>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2012950" y="685800"/>
            <a:ext cx="8229600" cy="914400"/>
          </a:xfrm>
        </p:spPr>
        <p:txBody>
          <a:bodyPr/>
          <a:lstStyle/>
          <a:p>
            <a:pPr algn="ctr" eaLnBrk="1" hangingPunct="1"/>
            <a:r>
              <a:rPr lang="en-US" altLang="en-US" sz="2400" b="1">
                <a:solidFill>
                  <a:schemeClr val="tx1"/>
                </a:solidFill>
              </a:rPr>
              <a:t>Assessing the Relative Importance of the Independent Variables in the Model</a:t>
            </a:r>
            <a:endParaRPr lang="en-US" altLang="en-US" sz="2400" b="1"/>
          </a:p>
        </p:txBody>
      </p:sp>
      <p:sp>
        <p:nvSpPr>
          <p:cNvPr id="55299" name="Rectangle 3"/>
          <p:cNvSpPr>
            <a:spLocks noGrp="1" noChangeArrowheads="1"/>
          </p:cNvSpPr>
          <p:nvPr>
            <p:ph idx="4294967295"/>
          </p:nvPr>
        </p:nvSpPr>
        <p:spPr>
          <a:xfrm>
            <a:off x="2012950" y="3121025"/>
            <a:ext cx="8229600" cy="4135438"/>
          </a:xfrm>
        </p:spPr>
        <p:txBody>
          <a:bodyPr/>
          <a:lstStyle/>
          <a:p>
            <a:pPr>
              <a:buFont typeface="Georgia" panose="02040502050405020303" pitchFamily="18" charset="0"/>
              <a:buNone/>
            </a:pPr>
            <a:endParaRPr lang="en-US" altLang="en-US"/>
          </a:p>
          <a:p>
            <a:pPr eaLnBrk="1" hangingPunct="1">
              <a:buFontTx/>
              <a:buNone/>
            </a:pPr>
            <a:endParaRPr lang="en-US" altLang="en-US" sz="2000"/>
          </a:p>
        </p:txBody>
      </p:sp>
      <p:sp>
        <p:nvSpPr>
          <p:cNvPr id="2" name="Rectangle 1"/>
          <p:cNvSpPr/>
          <p:nvPr/>
        </p:nvSpPr>
        <p:spPr>
          <a:xfrm>
            <a:off x="2317750" y="1981201"/>
            <a:ext cx="7620000" cy="4246563"/>
          </a:xfrm>
          <a:prstGeom prst="rect">
            <a:avLst/>
          </a:prstGeom>
        </p:spPr>
        <p:txBody>
          <a:bodyPr wrap="square">
            <a:spAutoFit/>
          </a:bodyPr>
          <a:lstStyle/>
          <a:p>
            <a:pPr>
              <a:buClr>
                <a:srgbClr val="FF0000"/>
              </a:buClr>
              <a:defRPr/>
            </a:pPr>
            <a:r>
              <a:rPr lang="en-US" altLang="en-US" sz="2400" dirty="0">
                <a:latin typeface="+mn-lt"/>
              </a:rPr>
              <a:t>The relative importance of the independent variables in an equation may be measured in two ways.</a:t>
            </a:r>
          </a:p>
          <a:p>
            <a:pPr>
              <a:buClr>
                <a:srgbClr val="FF0000"/>
              </a:buClr>
              <a:defRPr/>
            </a:pPr>
            <a:endParaRPr lang="en-US" altLang="en-US" sz="2400" dirty="0">
              <a:latin typeface="+mn-lt"/>
            </a:endParaRPr>
          </a:p>
          <a:p>
            <a:pPr marL="742950" lvl="1" indent="-285750">
              <a:buClr>
                <a:srgbClr val="FF0000"/>
              </a:buClr>
              <a:buFontTx/>
              <a:buChar char="•"/>
              <a:defRPr/>
            </a:pPr>
            <a:r>
              <a:rPr lang="en-US" altLang="en-US" dirty="0">
                <a:latin typeface="+mn-lt"/>
              </a:rPr>
              <a:t>By the amount </a:t>
            </a:r>
            <a:r>
              <a:rPr lang="en-US" altLang="en-US" i="1" dirty="0">
                <a:latin typeface="+mn-lt"/>
              </a:rPr>
              <a:t>R</a:t>
            </a:r>
            <a:r>
              <a:rPr lang="en-US" altLang="en-US" baseline="30000" dirty="0">
                <a:latin typeface="+mn-lt"/>
              </a:rPr>
              <a:t>2</a:t>
            </a:r>
            <a:r>
              <a:rPr lang="en-US" altLang="en-US" dirty="0">
                <a:latin typeface="+mn-lt"/>
              </a:rPr>
              <a:t> would drop if that variable were removed from the equation; or, likewise, by the amount </a:t>
            </a:r>
            <a:r>
              <a:rPr lang="en-US" altLang="en-US" i="1" dirty="0">
                <a:latin typeface="+mn-lt"/>
              </a:rPr>
              <a:t>R</a:t>
            </a:r>
            <a:r>
              <a:rPr lang="en-US" altLang="en-US" baseline="30000" dirty="0">
                <a:latin typeface="+mn-lt"/>
              </a:rPr>
              <a:t>2 </a:t>
            </a:r>
            <a:r>
              <a:rPr lang="en-US" altLang="en-US" dirty="0">
                <a:latin typeface="+mn-lt"/>
              </a:rPr>
              <a:t> would increase if that variable were added to the equation last. This amount, illustrated in the next slide relative to </a:t>
            </a:r>
            <a:r>
              <a:rPr lang="en-US" altLang="en-US" dirty="0" err="1">
                <a:latin typeface="+mn-lt"/>
              </a:rPr>
              <a:t>ses</a:t>
            </a:r>
            <a:r>
              <a:rPr lang="en-US" altLang="en-US" dirty="0">
                <a:latin typeface="+mn-lt"/>
              </a:rPr>
              <a:t>, may be measured by the squared semi-partial (or part) correlation or the </a:t>
            </a:r>
            <a:r>
              <a:rPr lang="en-US" altLang="en-US" i="1" dirty="0">
                <a:latin typeface="+mn-lt"/>
              </a:rPr>
              <a:t>R</a:t>
            </a:r>
            <a:r>
              <a:rPr lang="en-US" altLang="en-US" baseline="30000" dirty="0">
                <a:latin typeface="+mn-lt"/>
              </a:rPr>
              <a:t>2</a:t>
            </a:r>
            <a:r>
              <a:rPr lang="en-US" altLang="en-US" baseline="-25000" dirty="0">
                <a:latin typeface="+mn-lt"/>
              </a:rPr>
              <a:t>Change</a:t>
            </a:r>
            <a:r>
              <a:rPr lang="en-US" altLang="en-US" dirty="0">
                <a:latin typeface="+mn-lt"/>
              </a:rPr>
              <a:t> of that variable. </a:t>
            </a:r>
          </a:p>
          <a:p>
            <a:pPr lvl="1">
              <a:buClr>
                <a:srgbClr val="FF0000"/>
              </a:buClr>
              <a:defRPr/>
            </a:pPr>
            <a:endParaRPr lang="en-US" altLang="en-US" dirty="0">
              <a:latin typeface="+mn-lt"/>
            </a:endParaRPr>
          </a:p>
          <a:p>
            <a:pPr marL="742950" lvl="1" indent="-285750">
              <a:buClr>
                <a:srgbClr val="FF0000"/>
              </a:buClr>
              <a:buFontTx/>
              <a:buChar char="•"/>
              <a:defRPr/>
            </a:pPr>
            <a:r>
              <a:rPr lang="en-US" altLang="en-US" dirty="0">
                <a:latin typeface="+mn-lt"/>
              </a:rPr>
              <a:t>Alternatively, it may be measured by the relative magnitude of the beta weight.  </a:t>
            </a:r>
          </a:p>
          <a:p>
            <a:pPr marL="742950" lvl="1" indent="-285750">
              <a:buClr>
                <a:srgbClr val="FF0000"/>
              </a:buClr>
              <a:buFontTx/>
              <a:buChar char="•"/>
              <a:defRPr/>
            </a:pPr>
            <a:endParaRPr lang="en-US" altLang="en-US" dirty="0"/>
          </a:p>
          <a:p>
            <a:pPr marL="742950" lvl="1" indent="-285750">
              <a:buClr>
                <a:srgbClr val="FF0000"/>
              </a:buClr>
              <a:buFontTx/>
              <a:buChar char="•"/>
              <a:defRPr/>
            </a:pPr>
            <a:r>
              <a:rPr lang="en-US" altLang="en-US" dirty="0">
                <a:latin typeface="+mn-lt"/>
              </a:rPr>
              <a:t>If there are more than two independent variables, the first method is preferable.</a:t>
            </a:r>
          </a:p>
        </p:txBody>
      </p:sp>
    </p:spTree>
    <p:extLst>
      <p:ext uri="{BB962C8B-B14F-4D97-AF65-F5344CB8AC3E}">
        <p14:creationId xmlns:p14="http://schemas.microsoft.com/office/powerpoint/2010/main" val="4024348691"/>
      </p:ext>
    </p:extLst>
  </p:cSld>
  <p:clrMapOvr>
    <a:masterClrMapping/>
  </p:clrMapOvr>
  <p:transition>
    <p:fade thruBlk="1"/>
  </p:transition>
</p:sld>
</file>

<file path=ppt/slides/slide47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1981200" y="762000"/>
            <a:ext cx="8229600" cy="1447800"/>
          </a:xfrm>
        </p:spPr>
        <p:txBody>
          <a:bodyPr/>
          <a:lstStyle/>
          <a:p>
            <a:pPr algn="ctr" eaLnBrk="1" hangingPunct="1"/>
            <a:r>
              <a:rPr lang="en-US" altLang="en-US" sz="4400">
                <a:solidFill>
                  <a:schemeClr val="tx1"/>
                </a:solidFill>
              </a:rPr>
              <a:t>Venn Diagram</a:t>
            </a:r>
          </a:p>
        </p:txBody>
      </p:sp>
      <p:sp>
        <p:nvSpPr>
          <p:cNvPr id="57347" name="Rectangle 3"/>
          <p:cNvSpPr>
            <a:spLocks noGrp="1" noChangeArrowheads="1"/>
          </p:cNvSpPr>
          <p:nvPr>
            <p:ph idx="4294967295"/>
          </p:nvPr>
        </p:nvSpPr>
        <p:spPr>
          <a:xfrm>
            <a:off x="1981200" y="1981200"/>
            <a:ext cx="8229600" cy="4592638"/>
          </a:xfrm>
        </p:spPr>
        <p:txBody>
          <a:bodyPr/>
          <a:lstStyle/>
          <a:p>
            <a:pPr>
              <a:buFont typeface="Georgia" panose="02040502050405020303" pitchFamily="18" charset="0"/>
              <a:buNone/>
            </a:pPr>
            <a:endParaRPr lang="en-US" altLang="en-US" sz="2600"/>
          </a:p>
          <a:p>
            <a:pPr eaLnBrk="1" hangingPunct="1">
              <a:buFontTx/>
              <a:buNone/>
            </a:pPr>
            <a:endParaRPr lang="en-US" altLang="en-US" sz="2600"/>
          </a:p>
        </p:txBody>
      </p:sp>
      <p:sp>
        <p:nvSpPr>
          <p:cNvPr id="57348" name="Oval 4"/>
          <p:cNvSpPr>
            <a:spLocks noChangeArrowheads="1"/>
          </p:cNvSpPr>
          <p:nvPr/>
        </p:nvSpPr>
        <p:spPr bwMode="auto">
          <a:xfrm>
            <a:off x="4876800" y="2362200"/>
            <a:ext cx="2209800" cy="2133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49" name="Oval 5"/>
          <p:cNvSpPr>
            <a:spLocks noChangeArrowheads="1"/>
          </p:cNvSpPr>
          <p:nvPr/>
        </p:nvSpPr>
        <p:spPr bwMode="auto">
          <a:xfrm>
            <a:off x="3886200" y="3505200"/>
            <a:ext cx="1905000" cy="1828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50" name="Oval 6"/>
          <p:cNvSpPr>
            <a:spLocks noChangeArrowheads="1"/>
          </p:cNvSpPr>
          <p:nvPr/>
        </p:nvSpPr>
        <p:spPr bwMode="auto">
          <a:xfrm>
            <a:off x="5562600" y="3124200"/>
            <a:ext cx="2286000" cy="2286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51" name="Text Box 7"/>
          <p:cNvSpPr txBox="1">
            <a:spLocks noChangeArrowheads="1"/>
          </p:cNvSpPr>
          <p:nvPr/>
        </p:nvSpPr>
        <p:spPr bwMode="auto">
          <a:xfrm>
            <a:off x="5257801" y="1905001"/>
            <a:ext cx="15017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ACHMAT12</a:t>
            </a:r>
          </a:p>
        </p:txBody>
      </p:sp>
      <p:sp>
        <p:nvSpPr>
          <p:cNvPr id="57352" name="Text Box 8"/>
          <p:cNvSpPr txBox="1">
            <a:spLocks noChangeArrowheads="1"/>
          </p:cNvSpPr>
          <p:nvPr/>
        </p:nvSpPr>
        <p:spPr bwMode="auto">
          <a:xfrm>
            <a:off x="7604126" y="4989513"/>
            <a:ext cx="1616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SES</a:t>
            </a:r>
          </a:p>
        </p:txBody>
      </p:sp>
      <p:sp>
        <p:nvSpPr>
          <p:cNvPr id="57353" name="Text Box 9"/>
          <p:cNvSpPr txBox="1">
            <a:spLocks noChangeArrowheads="1"/>
          </p:cNvSpPr>
          <p:nvPr/>
        </p:nvSpPr>
        <p:spPr bwMode="auto">
          <a:xfrm>
            <a:off x="2438400" y="4724401"/>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ADVMATH8</a:t>
            </a:r>
          </a:p>
        </p:txBody>
      </p:sp>
      <p:sp>
        <p:nvSpPr>
          <p:cNvPr id="57354" name="Text Box 10"/>
          <p:cNvSpPr txBox="1">
            <a:spLocks noChangeArrowheads="1"/>
          </p:cNvSpPr>
          <p:nvPr/>
        </p:nvSpPr>
        <p:spPr bwMode="auto">
          <a:xfrm>
            <a:off x="2879726" y="5980113"/>
            <a:ext cx="6721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The proportion of variance in ACHMAT12 explained uniquely by SES</a:t>
            </a:r>
          </a:p>
        </p:txBody>
      </p:sp>
      <p:sp>
        <p:nvSpPr>
          <p:cNvPr id="57355" name="Line 12"/>
          <p:cNvSpPr>
            <a:spLocks noChangeShapeType="1"/>
          </p:cNvSpPr>
          <p:nvPr/>
        </p:nvSpPr>
        <p:spPr bwMode="auto">
          <a:xfrm flipH="1">
            <a:off x="5791200" y="3429000"/>
            <a:ext cx="1524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6" name="Line 13"/>
          <p:cNvSpPr>
            <a:spLocks noChangeShapeType="1"/>
          </p:cNvSpPr>
          <p:nvPr/>
        </p:nvSpPr>
        <p:spPr bwMode="auto">
          <a:xfrm flipH="1">
            <a:off x="5943600" y="3276600"/>
            <a:ext cx="22860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7" name="Line 14"/>
          <p:cNvSpPr>
            <a:spLocks noChangeShapeType="1"/>
          </p:cNvSpPr>
          <p:nvPr/>
        </p:nvSpPr>
        <p:spPr bwMode="auto">
          <a:xfrm flipH="1">
            <a:off x="6172200" y="3200400"/>
            <a:ext cx="2286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8" name="Line 15"/>
          <p:cNvSpPr>
            <a:spLocks noChangeShapeType="1"/>
          </p:cNvSpPr>
          <p:nvPr/>
        </p:nvSpPr>
        <p:spPr bwMode="auto">
          <a:xfrm flipH="1">
            <a:off x="6477000" y="3200400"/>
            <a:ext cx="1524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9" name="Line 16"/>
          <p:cNvSpPr>
            <a:spLocks noChangeShapeType="1"/>
          </p:cNvSpPr>
          <p:nvPr/>
        </p:nvSpPr>
        <p:spPr bwMode="auto">
          <a:xfrm flipH="1">
            <a:off x="6781800" y="3200400"/>
            <a:ext cx="1524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60" name="Text Box 17"/>
          <p:cNvSpPr txBox="1">
            <a:spLocks noChangeArrowheads="1"/>
          </p:cNvSpPr>
          <p:nvPr/>
        </p:nvSpPr>
        <p:spPr bwMode="auto">
          <a:xfrm>
            <a:off x="6096000" y="3657601"/>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a:t>.101</a:t>
            </a:r>
          </a:p>
        </p:txBody>
      </p:sp>
    </p:spTree>
    <p:extLst>
      <p:ext uri="{BB962C8B-B14F-4D97-AF65-F5344CB8AC3E}">
        <p14:creationId xmlns:p14="http://schemas.microsoft.com/office/powerpoint/2010/main" val="3298978990"/>
      </p:ext>
    </p:extLst>
  </p:cSld>
  <p:clrMapOvr>
    <a:masterClrMapping/>
  </p:clrMapOvr>
  <p:transition>
    <p:fade thruBlk="1"/>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1752600" y="381000"/>
            <a:ext cx="8763000" cy="914400"/>
          </a:xfrm>
        </p:spPr>
        <p:txBody>
          <a:bodyPr/>
          <a:lstStyle/>
          <a:p>
            <a:pPr algn="ctr" eaLnBrk="1" hangingPunct="1"/>
            <a:r>
              <a:rPr lang="en-US" altLang="en-US" sz="2800" b="1">
                <a:solidFill>
                  <a:schemeClr val="tx1"/>
                </a:solidFill>
              </a:rPr>
              <a:t>Obtaining and interpreting beta coefficients</a:t>
            </a:r>
          </a:p>
        </p:txBody>
      </p:sp>
      <p:sp>
        <p:nvSpPr>
          <p:cNvPr id="88067" name="Rectangle 3"/>
          <p:cNvSpPr>
            <a:spLocks noGrp="1" noChangeArrowheads="1"/>
          </p:cNvSpPr>
          <p:nvPr>
            <p:ph idx="4294967295"/>
          </p:nvPr>
        </p:nvSpPr>
        <p:spPr>
          <a:xfrm>
            <a:off x="1981200" y="1219200"/>
            <a:ext cx="8229600" cy="5562600"/>
          </a:xfrm>
        </p:spPr>
        <p:txBody>
          <a:bodyPr/>
          <a:lstStyle/>
          <a:p>
            <a:pPr>
              <a:buClr>
                <a:srgbClr val="FF0000"/>
              </a:buClr>
              <a:buFontTx/>
              <a:buChar char="•"/>
              <a:defRPr/>
            </a:pPr>
            <a:r>
              <a:rPr lang="en-US" altLang="en-US" sz="2400" dirty="0"/>
              <a:t>To obtain the beta coefficients for this regression, we use</a:t>
            </a:r>
          </a:p>
          <a:p>
            <a:pPr marL="109537" indent="0">
              <a:buClr>
                <a:srgbClr val="FF0000"/>
              </a:buClr>
              <a:buFont typeface="Georgia" panose="02040502050405020303" pitchFamily="18" charset="0"/>
              <a:buNone/>
              <a:defRPr/>
            </a:pPr>
            <a:r>
              <a:rPr lang="en-US" altLang="en-US" sz="2400" b="1" dirty="0"/>
              <a:t>            </a:t>
            </a:r>
          </a:p>
          <a:p>
            <a:pPr marL="109537" indent="0">
              <a:buClr>
                <a:srgbClr val="FF0000"/>
              </a:buClr>
              <a:buFont typeface="Georgia" panose="02040502050405020303" pitchFamily="18" charset="0"/>
              <a:buNone/>
              <a:defRPr/>
            </a:pPr>
            <a:endParaRPr lang="en-US" altLang="en-US" sz="2400" b="1" dirty="0"/>
          </a:p>
          <a:p>
            <a:pPr marL="109537" indent="0">
              <a:buClr>
                <a:srgbClr val="FF0000"/>
              </a:buClr>
              <a:buFont typeface="Georgia" panose="02040502050405020303" pitchFamily="18" charset="0"/>
              <a:buNone/>
              <a:defRPr/>
            </a:pPr>
            <a:endParaRPr lang="en-US" altLang="en-US" sz="2400" b="1" dirty="0"/>
          </a:p>
          <a:p>
            <a:pPr>
              <a:buClr>
                <a:srgbClr val="FF0000"/>
              </a:buClr>
              <a:buFontTx/>
              <a:buChar char="•"/>
              <a:defRPr/>
            </a:pPr>
            <a:endParaRPr lang="en-US" altLang="en-US" sz="2400" dirty="0"/>
          </a:p>
          <a:p>
            <a:pPr>
              <a:buClr>
                <a:srgbClr val="FF0000"/>
              </a:buClr>
              <a:buFontTx/>
              <a:buChar char="•"/>
              <a:defRPr/>
            </a:pPr>
            <a:endParaRPr lang="en-US" altLang="en-US" sz="2400" dirty="0"/>
          </a:p>
          <a:p>
            <a:pPr>
              <a:buClr>
                <a:srgbClr val="FF0000"/>
              </a:buClr>
              <a:buFontTx/>
              <a:buChar char="•"/>
              <a:defRPr/>
            </a:pPr>
            <a:endParaRPr lang="en-US" altLang="en-US" sz="2400" dirty="0"/>
          </a:p>
          <a:p>
            <a:pPr>
              <a:buClr>
                <a:srgbClr val="FF0000"/>
              </a:buClr>
              <a:buFontTx/>
              <a:buChar char="•"/>
              <a:defRPr/>
            </a:pPr>
            <a:endParaRPr lang="en-US" altLang="en-US" sz="2400" dirty="0"/>
          </a:p>
          <a:p>
            <a:pPr>
              <a:buClr>
                <a:srgbClr val="FF0000"/>
              </a:buClr>
              <a:buFontTx/>
              <a:buChar char="•"/>
              <a:defRPr/>
            </a:pPr>
            <a:r>
              <a:rPr lang="en-US" altLang="en-US" sz="2400" dirty="0"/>
              <a:t>The standardized regression equation is:</a:t>
            </a:r>
          </a:p>
          <a:p>
            <a:pPr marL="109537" indent="0">
              <a:buClr>
                <a:srgbClr val="FF0000"/>
              </a:buClr>
              <a:buFont typeface="Georgia" panose="02040502050405020303" pitchFamily="18" charset="0"/>
              <a:buNone/>
              <a:defRPr/>
            </a:pPr>
            <a:r>
              <a:rPr lang="en-US" altLang="en-US" sz="2400" dirty="0"/>
              <a:t>     </a:t>
            </a:r>
            <a:r>
              <a:rPr lang="en-US" altLang="en-US" sz="2400" b="1" dirty="0"/>
              <a:t>z</a:t>
            </a:r>
            <a:r>
              <a:rPr lang="en-US" altLang="en-US" sz="2400" b="1" baseline="-25000" dirty="0"/>
              <a:t>achmat12  </a:t>
            </a:r>
            <a:r>
              <a:rPr lang="en-US" altLang="en-US" sz="2400" b="1" dirty="0"/>
              <a:t>=  .32z</a:t>
            </a:r>
            <a:r>
              <a:rPr lang="en-US" altLang="en-US" sz="2400" b="1" baseline="-25000" dirty="0"/>
              <a:t>ses</a:t>
            </a:r>
            <a:r>
              <a:rPr lang="en-US" altLang="en-US" sz="2400" b="1" dirty="0"/>
              <a:t>  + .25z</a:t>
            </a:r>
            <a:r>
              <a:rPr lang="en-US" altLang="en-US" sz="2400" b="1" baseline="-25000" dirty="0"/>
              <a:t>advmath8</a:t>
            </a:r>
          </a:p>
          <a:p>
            <a:pPr>
              <a:buClr>
                <a:srgbClr val="FF0000"/>
              </a:buClr>
              <a:buFontTx/>
              <a:buChar char="•"/>
              <a:defRPr/>
            </a:pPr>
            <a:r>
              <a:rPr lang="en-US" altLang="en-US" sz="2400" dirty="0"/>
              <a:t>Because the relative magnitude of the beta coefficients reflects the relative importance of the variables, we infer that, in this case, </a:t>
            </a:r>
            <a:r>
              <a:rPr lang="en-US" altLang="en-US" sz="2400" dirty="0" err="1"/>
              <a:t>ses</a:t>
            </a:r>
            <a:r>
              <a:rPr lang="en-US" altLang="en-US" sz="2400" dirty="0"/>
              <a:t> has greater relative importance than advmath8 in explaining achmat12.</a:t>
            </a:r>
          </a:p>
          <a:p>
            <a:pPr>
              <a:buClr>
                <a:srgbClr val="FF0000"/>
              </a:buClr>
              <a:buFontTx/>
              <a:buChar char="•"/>
              <a:defRPr/>
            </a:pPr>
            <a:endParaRPr lang="en-US" altLang="en-US" sz="2400" dirty="0"/>
          </a:p>
        </p:txBody>
      </p:sp>
      <p:pic>
        <p:nvPicPr>
          <p:cNvPr id="3" name="Picture 2">
            <a:extLst>
              <a:ext uri="{FF2B5EF4-FFF2-40B4-BE49-F238E27FC236}">
                <a16:creationId xmlns:a16="http://schemas.microsoft.com/office/drawing/2014/main" id="{7E4C4096-5C22-344C-9A88-A3DBF9A5F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600200"/>
            <a:ext cx="4223500" cy="2927594"/>
          </a:xfrm>
          <a:prstGeom prst="rect">
            <a:avLst/>
          </a:prstGeom>
        </p:spPr>
      </p:pic>
    </p:spTree>
    <p:extLst>
      <p:ext uri="{BB962C8B-B14F-4D97-AF65-F5344CB8AC3E}">
        <p14:creationId xmlns:p14="http://schemas.microsoft.com/office/powerpoint/2010/main" val="3118051270"/>
      </p:ext>
    </p:extLst>
  </p:cSld>
  <p:clrMapOvr>
    <a:masterClrMapping/>
  </p:clrMapOvr>
  <p:transition>
    <p:fade thruBlk="1"/>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1981200" y="381000"/>
            <a:ext cx="8458200" cy="1371600"/>
          </a:xfrm>
        </p:spPr>
        <p:txBody>
          <a:bodyPr/>
          <a:lstStyle/>
          <a:p>
            <a:pPr algn="ctr" eaLnBrk="1" hangingPunct="1"/>
            <a:r>
              <a:rPr lang="en-US" altLang="en-US" sz="2800" b="1">
                <a:solidFill>
                  <a:schemeClr val="tx1"/>
                </a:solidFill>
              </a:rPr>
              <a:t>More Important Principles of Multiple Regression</a:t>
            </a:r>
          </a:p>
        </p:txBody>
      </p:sp>
      <p:sp>
        <p:nvSpPr>
          <p:cNvPr id="62467" name="Rectangle 3"/>
          <p:cNvSpPr>
            <a:spLocks noGrp="1" noChangeArrowheads="1"/>
          </p:cNvSpPr>
          <p:nvPr>
            <p:ph idx="4294967295"/>
          </p:nvPr>
        </p:nvSpPr>
        <p:spPr>
          <a:xfrm>
            <a:off x="1981200" y="1905000"/>
            <a:ext cx="8229600" cy="4668838"/>
          </a:xfrm>
        </p:spPr>
        <p:txBody>
          <a:bodyPr/>
          <a:lstStyle/>
          <a:p>
            <a:pPr>
              <a:buFont typeface="Georgia" panose="02040502050405020303" pitchFamily="18" charset="0"/>
              <a:buNone/>
            </a:pPr>
            <a:r>
              <a:rPr lang="en-US" altLang="en-US"/>
              <a:t>In multiple regression, both </a:t>
            </a:r>
            <a:r>
              <a:rPr lang="en-US" altLang="en-US" i="1"/>
              <a:t>b</a:t>
            </a:r>
            <a:r>
              <a:rPr lang="en-US" altLang="en-US"/>
              <a:t> (the regression coefficient) and </a:t>
            </a:r>
            <a:r>
              <a:rPr lang="en-US" altLang="en-US" i="1">
                <a:latin typeface="Times New Roman" panose="02020603050405020304" pitchFamily="18" charset="0"/>
                <a:cs typeface="Times New Roman" panose="02020603050405020304" pitchFamily="18" charset="0"/>
              </a:rPr>
              <a:t>beta</a:t>
            </a:r>
            <a:r>
              <a:rPr lang="en-US" altLang="en-US"/>
              <a:t> (the standardized regression coefficient) can be greater than 1 or less than –1.</a:t>
            </a:r>
          </a:p>
          <a:p>
            <a:pPr>
              <a:buFont typeface="Georgia" panose="02040502050405020303" pitchFamily="18" charset="0"/>
              <a:buNone/>
            </a:pPr>
            <a:endParaRPr lang="en-US" altLang="en-US"/>
          </a:p>
          <a:p>
            <a:pPr>
              <a:buFont typeface="Georgia" panose="02040502050405020303" pitchFamily="18" charset="0"/>
              <a:buNone/>
            </a:pPr>
            <a:r>
              <a:rPr lang="en-US" altLang="en-US"/>
              <a:t>In the case of simple linear regression, however, when there is only one independent variable, </a:t>
            </a:r>
            <a:r>
              <a:rPr lang="en-US" altLang="en-US" i="1"/>
              <a:t>beta</a:t>
            </a:r>
            <a:r>
              <a:rPr lang="en-US" altLang="en-US"/>
              <a:t> must be between –1 and 1 because it is equal to the Pearson Correlation Coefficient, </a:t>
            </a:r>
            <a:r>
              <a:rPr lang="en-US" altLang="en-US" i="1"/>
              <a:t>r</a:t>
            </a:r>
            <a:r>
              <a:rPr lang="en-US" altLang="en-US"/>
              <a:t>, between the two variables.</a:t>
            </a:r>
          </a:p>
          <a:p>
            <a:pPr eaLnBrk="1" hangingPunct="1">
              <a:buFontTx/>
              <a:buNone/>
            </a:pPr>
            <a:endParaRPr lang="en-US" altLang="en-US" sz="2000"/>
          </a:p>
        </p:txBody>
      </p:sp>
    </p:spTree>
    <p:extLst>
      <p:ext uri="{BB962C8B-B14F-4D97-AF65-F5344CB8AC3E}">
        <p14:creationId xmlns:p14="http://schemas.microsoft.com/office/powerpoint/2010/main" val="424453025"/>
      </p:ext>
    </p:extLst>
  </p:cSld>
  <p:clrMapOvr>
    <a:masterClrMapping/>
  </p:clrMapOvr>
  <p:transition>
    <p:fade thruBlk="1"/>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981200" y="152400"/>
            <a:ext cx="8458200" cy="1447800"/>
          </a:xfrm>
        </p:spPr>
        <p:txBody>
          <a:bodyPr/>
          <a:lstStyle/>
          <a:p>
            <a:pPr algn="ctr" eaLnBrk="1" hangingPunct="1"/>
            <a:r>
              <a:rPr lang="en-US" altLang="en-US" sz="2800" b="1">
                <a:solidFill>
                  <a:schemeClr val="tx1"/>
                </a:solidFill>
              </a:rPr>
              <a:t>More Important Principles of Multiple Regression</a:t>
            </a:r>
          </a:p>
        </p:txBody>
      </p:sp>
      <p:sp>
        <p:nvSpPr>
          <p:cNvPr id="104451" name="Rectangle 3"/>
          <p:cNvSpPr>
            <a:spLocks noGrp="1" noChangeArrowheads="1"/>
          </p:cNvSpPr>
          <p:nvPr>
            <p:ph idx="4294967295"/>
          </p:nvPr>
        </p:nvSpPr>
        <p:spPr>
          <a:xfrm>
            <a:off x="1981200" y="1524000"/>
            <a:ext cx="8229600" cy="5049838"/>
          </a:xfrm>
        </p:spPr>
        <p:txBody>
          <a:bodyPr/>
          <a:lstStyle/>
          <a:p>
            <a:pPr>
              <a:buClr>
                <a:srgbClr val="FF0000"/>
              </a:buClr>
              <a:buFontTx/>
              <a:buChar char="•"/>
              <a:defRPr/>
            </a:pPr>
            <a:r>
              <a:rPr lang="en-US" altLang="en-US" sz="2400" dirty="0"/>
              <a:t>The importance of an independent variable in an equation depends on what other variables are included in the equation along with that variable. </a:t>
            </a:r>
          </a:p>
          <a:p>
            <a:pPr marL="109537" indent="0">
              <a:buClr>
                <a:srgbClr val="FF0000"/>
              </a:buClr>
              <a:buFont typeface="Georgia" panose="02040502050405020303" pitchFamily="18" charset="0"/>
              <a:buNone/>
              <a:defRPr/>
            </a:pPr>
            <a:endParaRPr lang="en-US" altLang="en-US" sz="2400" dirty="0"/>
          </a:p>
          <a:p>
            <a:pPr>
              <a:buClr>
                <a:srgbClr val="FF0000"/>
              </a:buClr>
              <a:buFontTx/>
              <a:buChar char="•"/>
              <a:defRPr/>
            </a:pPr>
            <a:r>
              <a:rPr lang="en-US" altLang="en-US" sz="2400" dirty="0"/>
              <a:t>When other variables are included in the equation that correlate strongly with that variable, these other variables “rob” that variable of some of its unique contribution. </a:t>
            </a:r>
          </a:p>
          <a:p>
            <a:pPr marL="109537" indent="0">
              <a:buClr>
                <a:srgbClr val="FF0000"/>
              </a:buClr>
              <a:buFont typeface="Georgia" panose="02040502050405020303" pitchFamily="18" charset="0"/>
              <a:buNone/>
              <a:defRPr/>
            </a:pPr>
            <a:endParaRPr lang="en-US" altLang="en-US" sz="2400" dirty="0"/>
          </a:p>
          <a:p>
            <a:pPr>
              <a:buClr>
                <a:srgbClr val="FF0000"/>
              </a:buClr>
              <a:buFontTx/>
              <a:buChar char="•"/>
              <a:defRPr/>
            </a:pPr>
            <a:r>
              <a:rPr lang="en-US" altLang="en-US" sz="2400" dirty="0"/>
              <a:t>As a result, that variable does not appear to be so important in the equation. </a:t>
            </a:r>
          </a:p>
          <a:p>
            <a:pPr marL="109537" indent="0">
              <a:buClr>
                <a:srgbClr val="FF0000"/>
              </a:buClr>
              <a:buFont typeface="Georgia" panose="02040502050405020303" pitchFamily="18" charset="0"/>
              <a:buNone/>
              <a:defRPr/>
            </a:pPr>
            <a:endParaRPr lang="en-US" altLang="en-US" sz="2400" dirty="0"/>
          </a:p>
          <a:p>
            <a:pPr>
              <a:buClr>
                <a:srgbClr val="FF0000"/>
              </a:buClr>
              <a:buFontTx/>
              <a:buChar char="•"/>
              <a:defRPr/>
            </a:pPr>
            <a:r>
              <a:rPr lang="en-US" altLang="en-US" sz="2400" dirty="0"/>
              <a:t>Be especially careful when writing up conclusions about individual variables that are not statistically significant.</a:t>
            </a:r>
          </a:p>
        </p:txBody>
      </p:sp>
    </p:spTree>
    <p:extLst>
      <p:ext uri="{BB962C8B-B14F-4D97-AF65-F5344CB8AC3E}">
        <p14:creationId xmlns:p14="http://schemas.microsoft.com/office/powerpoint/2010/main" val="4058224594"/>
      </p:ext>
    </p:extLst>
  </p:cSld>
  <p:clrMapOvr>
    <a:masterClrMapping/>
  </p:clrMapOvr>
  <p:transition>
    <p:fade thruBlk="1"/>
  </p:transition>
</p:sld>
</file>

<file path=ppt/slides/slide47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981200" y="152400"/>
            <a:ext cx="8458200" cy="1447800"/>
          </a:xfrm>
        </p:spPr>
        <p:txBody>
          <a:bodyPr/>
          <a:lstStyle/>
          <a:p>
            <a:pPr algn="ctr" eaLnBrk="1" hangingPunct="1"/>
            <a:r>
              <a:rPr lang="en-US" sz="2800" b="1" dirty="0">
                <a:solidFill>
                  <a:schemeClr val="tx1"/>
                </a:solidFill>
              </a:rPr>
              <a:t>Controlling Variables Statistically</a:t>
            </a:r>
            <a:endParaRPr lang="en-US" altLang="en-US" sz="2800" b="1" dirty="0">
              <a:solidFill>
                <a:schemeClr val="tx1"/>
              </a:solidFill>
            </a:endParaRPr>
          </a:p>
        </p:txBody>
      </p:sp>
      <p:sp>
        <p:nvSpPr>
          <p:cNvPr id="104451" name="Rectangle 3"/>
          <p:cNvSpPr>
            <a:spLocks noGrp="1" noChangeArrowheads="1"/>
          </p:cNvSpPr>
          <p:nvPr>
            <p:ph idx="4294967295"/>
          </p:nvPr>
        </p:nvSpPr>
        <p:spPr>
          <a:xfrm>
            <a:off x="1981200" y="1524000"/>
            <a:ext cx="8229600" cy="5049838"/>
          </a:xfrm>
        </p:spPr>
        <p:txBody>
          <a:bodyPr/>
          <a:lstStyle/>
          <a:p>
            <a:pPr marL="109537" indent="0">
              <a:buClr>
                <a:srgbClr val="FF0000"/>
              </a:buClr>
              <a:buNone/>
              <a:defRPr/>
            </a:pPr>
            <a:r>
              <a:rPr lang="en-US" dirty="0"/>
              <a:t>When we omit even one critical variable from an analysis, our results and our conclusions based on those results are often in error.  </a:t>
            </a:r>
          </a:p>
          <a:p>
            <a:pPr marL="109537" indent="0">
              <a:buClr>
                <a:srgbClr val="FF0000"/>
              </a:buClr>
              <a:buNone/>
              <a:defRPr/>
            </a:pPr>
            <a:endParaRPr lang="en-US" dirty="0"/>
          </a:p>
          <a:p>
            <a:pPr marL="109537" indent="0">
              <a:buClr>
                <a:srgbClr val="FF0000"/>
              </a:buClr>
              <a:buNone/>
              <a:defRPr/>
            </a:pPr>
            <a:r>
              <a:rPr lang="en-US" dirty="0"/>
              <a:t>When critical variables are statistically controlled (held constant, accounted for, or </a:t>
            </a:r>
            <a:r>
              <a:rPr lang="en-US" dirty="0" err="1"/>
              <a:t>partialled</a:t>
            </a:r>
            <a:r>
              <a:rPr lang="en-US" dirty="0"/>
              <a:t> out), our conclusions can be radically different.</a:t>
            </a:r>
            <a:endParaRPr lang="en-US" altLang="en-US" dirty="0"/>
          </a:p>
        </p:txBody>
      </p:sp>
    </p:spTree>
    <p:extLst>
      <p:ext uri="{BB962C8B-B14F-4D97-AF65-F5344CB8AC3E}">
        <p14:creationId xmlns:p14="http://schemas.microsoft.com/office/powerpoint/2010/main" val="4274063146"/>
      </p:ext>
    </p:extLst>
  </p:cSld>
  <p:clrMapOvr>
    <a:masterClrMapping/>
  </p:clrMapOvr>
  <p:transition>
    <p:fade thruBlk="1"/>
  </p:transition>
</p:sld>
</file>

<file path=ppt/slides/slide47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981200" y="152400"/>
            <a:ext cx="8458200" cy="1447800"/>
          </a:xfrm>
        </p:spPr>
        <p:txBody>
          <a:bodyPr/>
          <a:lstStyle/>
          <a:p>
            <a:pPr algn="ctr" eaLnBrk="1" hangingPunct="1"/>
            <a:r>
              <a:rPr lang="en-US" sz="2800" b="1" dirty="0">
                <a:solidFill>
                  <a:schemeClr val="tx1"/>
                </a:solidFill>
              </a:rPr>
              <a:t>Controlling Variables Statistically</a:t>
            </a:r>
            <a:br>
              <a:rPr lang="en-US" sz="2800" b="1" dirty="0">
                <a:solidFill>
                  <a:schemeClr val="tx1"/>
                </a:solidFill>
              </a:rPr>
            </a:br>
            <a:r>
              <a:rPr lang="en-US" sz="2800" b="1" dirty="0">
                <a:solidFill>
                  <a:schemeClr val="tx1"/>
                </a:solidFill>
              </a:rPr>
              <a:t>A </a:t>
            </a:r>
            <a:r>
              <a:rPr lang="en-US" sz="2800" b="1" dirty="0" err="1">
                <a:solidFill>
                  <a:schemeClr val="tx1"/>
                </a:solidFill>
              </a:rPr>
              <a:t>Hypthetical</a:t>
            </a:r>
            <a:r>
              <a:rPr lang="en-US" sz="2800" b="1" dirty="0">
                <a:solidFill>
                  <a:schemeClr val="tx1"/>
                </a:solidFill>
              </a:rPr>
              <a:t> Example</a:t>
            </a:r>
            <a:endParaRPr lang="en-US" altLang="en-US" sz="2800" b="1" dirty="0">
              <a:solidFill>
                <a:schemeClr val="tx1"/>
              </a:solidFill>
            </a:endParaRPr>
          </a:p>
        </p:txBody>
      </p:sp>
      <p:sp>
        <p:nvSpPr>
          <p:cNvPr id="104451" name="Rectangle 3"/>
          <p:cNvSpPr>
            <a:spLocks noGrp="1" noChangeArrowheads="1"/>
          </p:cNvSpPr>
          <p:nvPr>
            <p:ph idx="4294967295"/>
          </p:nvPr>
        </p:nvSpPr>
        <p:spPr>
          <a:xfrm>
            <a:off x="1981200" y="1524000"/>
            <a:ext cx="8229600" cy="5105400"/>
          </a:xfrm>
        </p:spPr>
        <p:txBody>
          <a:bodyPr/>
          <a:lstStyle/>
          <a:p>
            <a:pPr marL="109537" indent="0">
              <a:buClr>
                <a:srgbClr val="FF0000"/>
              </a:buClr>
              <a:buNone/>
              <a:defRPr/>
            </a:pPr>
            <a:r>
              <a:rPr lang="en-US" sz="2400" dirty="0"/>
              <a:t>Consider the graphic created using the </a:t>
            </a:r>
            <a:r>
              <a:rPr lang="en-US" sz="2400" i="1" dirty="0"/>
              <a:t>Upper Body Strength </a:t>
            </a:r>
            <a:r>
              <a:rPr lang="en-US" sz="2400" dirty="0"/>
              <a:t>dataset that consists of the number of hours eight individuals spend at the gym on a weekly basis along with measures of their upper body strength.  </a:t>
            </a:r>
            <a:endParaRPr lang="en-US" altLang="en-US" sz="2400" dirty="0"/>
          </a:p>
        </p:txBody>
      </p:sp>
      <p:pic>
        <p:nvPicPr>
          <p:cNvPr id="3" name="Picture 2">
            <a:extLst>
              <a:ext uri="{FF2B5EF4-FFF2-40B4-BE49-F238E27FC236}">
                <a16:creationId xmlns:a16="http://schemas.microsoft.com/office/drawing/2014/main" id="{457A6C98-1C58-784E-B8AC-9CABEB453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124201"/>
            <a:ext cx="4114800" cy="3634061"/>
          </a:xfrm>
          <a:prstGeom prst="rect">
            <a:avLst/>
          </a:prstGeom>
          <a:solidFill>
            <a:srgbClr val="FEFBFF"/>
          </a:solidFill>
        </p:spPr>
      </p:pic>
    </p:spTree>
    <p:extLst>
      <p:ext uri="{BB962C8B-B14F-4D97-AF65-F5344CB8AC3E}">
        <p14:creationId xmlns:p14="http://schemas.microsoft.com/office/powerpoint/2010/main" val="152902548"/>
      </p:ext>
    </p:extLst>
  </p:cSld>
  <p:clrMapOvr>
    <a:masterClrMapping/>
  </p:clrMapOvr>
  <p:transition>
    <p:fade thruBlk="1"/>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981200" y="152400"/>
            <a:ext cx="8458200" cy="1447800"/>
          </a:xfrm>
        </p:spPr>
        <p:txBody>
          <a:bodyPr/>
          <a:lstStyle/>
          <a:p>
            <a:pPr algn="ctr" eaLnBrk="1" hangingPunct="1"/>
            <a:r>
              <a:rPr lang="en-US" sz="2800" b="1" dirty="0">
                <a:solidFill>
                  <a:schemeClr val="tx1"/>
                </a:solidFill>
              </a:rPr>
              <a:t>Controlling Variables Statistically</a:t>
            </a:r>
            <a:endParaRPr lang="en-US" altLang="en-US" sz="2800" b="1" dirty="0">
              <a:solidFill>
                <a:schemeClr val="tx1"/>
              </a:solidFill>
            </a:endParaRPr>
          </a:p>
        </p:txBody>
      </p:sp>
      <mc:AlternateContent xmlns:mc="http://schemas.openxmlformats.org/markup-compatibility/2006">
        <mc:Choice xmlns:a14="http://schemas.microsoft.com/office/drawing/2010/main" Requires="a14">
          <p:sp>
            <p:nvSpPr>
              <p:cNvPr id="104451" name="Rectangle 3"/>
              <p:cNvSpPr>
                <a:spLocks noGrp="1" noChangeArrowheads="1"/>
              </p:cNvSpPr>
              <p:nvPr>
                <p:ph idx="4294967295"/>
              </p:nvPr>
            </p:nvSpPr>
            <p:spPr>
              <a:xfrm>
                <a:off x="1981200" y="1524000"/>
                <a:ext cx="8229600" cy="5049838"/>
              </a:xfrm>
            </p:spPr>
            <p:txBody>
              <a:bodyPr/>
              <a:lstStyle/>
              <a:p>
                <a:pPr marL="109537" indent="0">
                  <a:buClr>
                    <a:srgbClr val="FF0000"/>
                  </a:buClr>
                  <a:buNone/>
                  <a:defRPr/>
                </a:pPr>
                <a:r>
                  <a:rPr lang="en-US" dirty="0"/>
                  <a:t>Simple linear regression yields the following model:</a:t>
                </a:r>
              </a:p>
              <a:p>
                <a:pPr marL="109537" indent="0">
                  <a:buClr>
                    <a:srgbClr val="FF0000"/>
                  </a:buClr>
                  <a:buNone/>
                  <a:defRPr/>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 −.61</m:t>
                    </m:r>
                    <m:r>
                      <a:rPr lang="en-US" i="1">
                        <a:latin typeface="Cambria Math" panose="02040503050406030204" pitchFamily="18" charset="0"/>
                      </a:rPr>
                      <m:t>𝑋</m:t>
                    </m:r>
                    <m:r>
                      <a:rPr lang="en-US" i="1">
                        <a:latin typeface="Cambria Math" panose="02040503050406030204" pitchFamily="18" charset="0"/>
                      </a:rPr>
                      <m:t>+8.96</m:t>
                    </m:r>
                  </m:oMath>
                </a14:m>
                <a:r>
                  <a:rPr lang="en-US" dirty="0"/>
                  <a:t>,   (</a:t>
                </a:r>
                <a:r>
                  <a:rPr lang="en-US" i="1" dirty="0"/>
                  <a:t>Y</a:t>
                </a:r>
                <a:r>
                  <a:rPr lang="en-US" dirty="0"/>
                  <a:t>=strength; </a:t>
                </a:r>
                <a:r>
                  <a:rPr lang="en-US" i="1" dirty="0"/>
                  <a:t>X</a:t>
                </a:r>
                <a:r>
                  <a:rPr lang="en-US" dirty="0"/>
                  <a:t> = gym)</a:t>
                </a:r>
              </a:p>
              <a:p>
                <a:pPr marL="109537" indent="0">
                  <a:buClr>
                    <a:srgbClr val="FF0000"/>
                  </a:buClr>
                  <a:buNone/>
                  <a:defRPr/>
                </a:pPr>
                <a:endParaRPr lang="en-US" altLang="en-US" dirty="0"/>
              </a:p>
              <a:p>
                <a:pPr marL="109537" indent="0">
                  <a:buClr>
                    <a:srgbClr val="FF0000"/>
                  </a:buClr>
                  <a:buNone/>
                  <a:defRPr/>
                </a:pPr>
                <a:r>
                  <a:rPr lang="en-US" altLang="en-US" dirty="0"/>
                  <a:t>These results suggest </a:t>
                </a:r>
                <a:r>
                  <a:rPr lang="en-US" dirty="0"/>
                  <a:t>that longer sessions at the gym associates with lower upper body strength.</a:t>
                </a:r>
                <a:endParaRPr lang="en-US" altLang="en-US" dirty="0"/>
              </a:p>
            </p:txBody>
          </p:sp>
        </mc:Choice>
        <mc:Fallback>
          <p:sp>
            <p:nvSpPr>
              <p:cNvPr id="104451" name="Rectangle 3"/>
              <p:cNvSpPr>
                <a:spLocks noGrp="1" noRot="1" noChangeAspect="1" noMove="1" noResize="1" noEditPoints="1" noAdjustHandles="1" noChangeArrowheads="1" noChangeShapeType="1" noTextEdit="1"/>
              </p:cNvSpPr>
              <p:nvPr>
                <p:ph idx="4294967295"/>
              </p:nvPr>
            </p:nvSpPr>
            <p:spPr>
              <a:xfrm>
                <a:off x="1981200" y="1524000"/>
                <a:ext cx="8229600" cy="5049838"/>
              </a:xfrm>
              <a:blipFill>
                <a:blip r:embed="rId3"/>
                <a:stretch>
                  <a:fillRect l="-148" t="-1208" r="-222"/>
                </a:stretch>
              </a:blipFill>
            </p:spPr>
            <p:txBody>
              <a:bodyPr/>
              <a:lstStyle/>
              <a:p>
                <a:r>
                  <a:rPr lang="en-US">
                    <a:noFill/>
                  </a:rPr>
                  <a:t> </a:t>
                </a:r>
              </a:p>
            </p:txBody>
          </p:sp>
        </mc:Fallback>
      </mc:AlternateContent>
    </p:spTree>
    <p:extLst>
      <p:ext uri="{BB962C8B-B14F-4D97-AF65-F5344CB8AC3E}">
        <p14:creationId xmlns:p14="http://schemas.microsoft.com/office/powerpoint/2010/main" val="3839307028"/>
      </p:ext>
    </p:extLst>
  </p:cSld>
  <p:clrMapOvr>
    <a:masterClrMapping/>
  </p:clrMapOvr>
  <p:transition>
    <p:fade thruBlk="1"/>
  </p:transition>
</p:sld>
</file>

<file path=ppt/slides/slide47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981200" y="152400"/>
            <a:ext cx="8458200" cy="1447800"/>
          </a:xfrm>
        </p:spPr>
        <p:txBody>
          <a:bodyPr/>
          <a:lstStyle/>
          <a:p>
            <a:pPr algn="ctr" eaLnBrk="1" hangingPunct="1"/>
            <a:r>
              <a:rPr lang="en-US" sz="2800" b="1" dirty="0">
                <a:solidFill>
                  <a:schemeClr val="tx1"/>
                </a:solidFill>
              </a:rPr>
              <a:t>Controlling Variables Statistically</a:t>
            </a:r>
            <a:endParaRPr lang="en-US" altLang="en-US" sz="2800" b="1" dirty="0">
              <a:solidFill>
                <a:schemeClr val="tx1"/>
              </a:solidFill>
            </a:endParaRPr>
          </a:p>
        </p:txBody>
      </p:sp>
      <mc:AlternateContent xmlns:mc="http://schemas.openxmlformats.org/markup-compatibility/2006">
        <mc:Choice xmlns:a14="http://schemas.microsoft.com/office/drawing/2010/main" Requires="a14">
          <p:sp>
            <p:nvSpPr>
              <p:cNvPr id="104451" name="Rectangle 3"/>
              <p:cNvSpPr>
                <a:spLocks noGrp="1" noChangeArrowheads="1"/>
              </p:cNvSpPr>
              <p:nvPr>
                <p:ph idx="4294967295"/>
              </p:nvPr>
            </p:nvSpPr>
            <p:spPr>
              <a:xfrm>
                <a:off x="1981200" y="1524000"/>
                <a:ext cx="8229600" cy="5049838"/>
              </a:xfrm>
            </p:spPr>
            <p:txBody>
              <a:bodyPr/>
              <a:lstStyle/>
              <a:p>
                <a:pPr marL="109537" indent="0">
                  <a:buClr>
                    <a:srgbClr val="FF0000"/>
                  </a:buClr>
                  <a:buNone/>
                  <a:defRPr/>
                </a:pPr>
                <a:r>
                  <a:rPr lang="en-US" sz="2400" dirty="0"/>
                  <a:t>Given men are known to have greater upper body strength than women, there is likely to be a correlation between gender and upper body strength. How would the analysis change if we incorporated gender</a:t>
                </a:r>
                <a:endParaRPr lang="en-US" altLang="en-US" sz="2400" dirty="0"/>
              </a:p>
              <a:p>
                <a:pPr marL="109537" indent="0">
                  <a:buNone/>
                </a:pPr>
                <a:r>
                  <a:rPr lang="en-US" sz="1800" b="1" dirty="0" err="1"/>
                  <a:t>results_male</a:t>
                </a:r>
                <a:r>
                  <a:rPr lang="en-US" sz="1800" b="1" dirty="0"/>
                  <a:t> = </a:t>
                </a:r>
                <a:r>
                  <a:rPr lang="en-US" sz="1800" b="1" dirty="0" err="1"/>
                  <a:t>lm</a:t>
                </a:r>
                <a:r>
                  <a:rPr lang="en-US" sz="1800" b="1" dirty="0"/>
                  <a:t>(</a:t>
                </a:r>
                <a:r>
                  <a:rPr lang="en-US" sz="1800" b="1" dirty="0" err="1"/>
                  <a:t>UpperBodyStrength$strength</a:t>
                </a:r>
                <a:r>
                  <a:rPr lang="en-US" sz="1800" b="1" dirty="0"/>
                  <a:t> [</a:t>
                </a:r>
                <a:r>
                  <a:rPr lang="en-US" sz="1800" b="1" dirty="0" err="1"/>
                  <a:t>UpperBodyStrength$gender</a:t>
                </a:r>
                <a:r>
                  <a:rPr lang="en-US" sz="1800" b="1" dirty="0"/>
                  <a:t> == "male"] ~ </a:t>
                </a:r>
                <a:r>
                  <a:rPr lang="en-US" sz="1800" b="1" dirty="0" err="1"/>
                  <a:t>UpperBodyStrength$gym</a:t>
                </a:r>
                <a:r>
                  <a:rPr lang="en-US" sz="1800" b="1" dirty="0"/>
                  <a:t> [</a:t>
                </a:r>
                <a:r>
                  <a:rPr lang="en-US" sz="1800" b="1" dirty="0" err="1"/>
                  <a:t>UpperBodyStrength$gender</a:t>
                </a:r>
                <a:r>
                  <a:rPr lang="en-US" sz="1800" b="1" dirty="0"/>
                  <a:t> == "male"])</a:t>
                </a:r>
              </a:p>
              <a:p>
                <a:pPr marL="109537" indent="0">
                  <a:buNone/>
                </a:pPr>
                <a:r>
                  <a:rPr lang="en-US" sz="1800" b="1" dirty="0" err="1"/>
                  <a:t>results_female</a:t>
                </a:r>
                <a:r>
                  <a:rPr lang="en-US" sz="1800" b="1" dirty="0"/>
                  <a:t> = </a:t>
                </a:r>
                <a:r>
                  <a:rPr lang="en-US" sz="1800" b="1" dirty="0" err="1"/>
                  <a:t>lm</a:t>
                </a:r>
                <a:r>
                  <a:rPr lang="en-US" sz="1800" b="1" dirty="0"/>
                  <a:t>(</a:t>
                </a:r>
                <a:r>
                  <a:rPr lang="en-US" sz="1800" b="1" dirty="0" err="1"/>
                  <a:t>UpperBodyStrength$strength</a:t>
                </a:r>
                <a:r>
                  <a:rPr lang="en-US" sz="1800" b="1" dirty="0"/>
                  <a:t> [</a:t>
                </a:r>
                <a:r>
                  <a:rPr lang="en-US" sz="1800" b="1" dirty="0" err="1"/>
                  <a:t>UpperBodyStrength$gender</a:t>
                </a:r>
                <a:r>
                  <a:rPr lang="en-US" sz="1800" b="1" dirty="0"/>
                  <a:t> == "female"] ~ </a:t>
                </a:r>
                <a:r>
                  <a:rPr lang="en-US" sz="1800" b="1" dirty="0" err="1"/>
                  <a:t>UpperBodyStrength$gym</a:t>
                </a:r>
                <a:r>
                  <a:rPr lang="en-US" sz="1800" b="1" dirty="0"/>
                  <a:t>[</a:t>
                </a:r>
                <a:r>
                  <a:rPr lang="en-US" sz="1800" b="1" dirty="0" err="1"/>
                  <a:t>UpperBodyStrength$gender</a:t>
                </a:r>
                <a:r>
                  <a:rPr lang="en-US" sz="1800" b="1" dirty="0"/>
                  <a:t> == "female"])</a:t>
                </a:r>
              </a:p>
              <a:p>
                <a:pPr marL="109537" indent="0">
                  <a:buNone/>
                </a:pPr>
                <a:endParaRPr lang="en-US" sz="2400" dirty="0"/>
              </a:p>
              <a:p>
                <a:pPr marL="109537" indent="0">
                  <a:buNone/>
                </a:pPr>
                <a:r>
                  <a:rPr lang="en-US" sz="2400" dirty="0"/>
                  <a:t>We obtain the following two regression lines, where </a:t>
                </a:r>
                <a:r>
                  <a:rPr lang="en-US" sz="2400" i="1" dirty="0"/>
                  <a:t>Y</a:t>
                </a:r>
                <a:r>
                  <a:rPr lang="en-US" sz="2400" dirty="0"/>
                  <a:t> = strength; </a:t>
                </a:r>
                <a:r>
                  <a:rPr lang="en-US" sz="2400" i="1" dirty="0"/>
                  <a:t>X</a:t>
                </a:r>
                <a:r>
                  <a:rPr lang="en-US" sz="2400" dirty="0"/>
                  <a:t> = gym:</a:t>
                </a:r>
              </a:p>
              <a:p>
                <a:pPr marL="109537" indent="0">
                  <a:buNone/>
                </a:pPr>
                <a:r>
                  <a:rPr lang="en-US" sz="2400" dirty="0"/>
                  <a:t>For males: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r>
                      <a:rPr lang="en-US" sz="2400" i="1">
                        <a:latin typeface="Cambria Math" panose="02040503050406030204" pitchFamily="18" charset="0"/>
                      </a:rPr>
                      <m:t>= </m:t>
                    </m:r>
                    <m:r>
                      <a:rPr lang="en-US" sz="2400" i="1">
                        <a:latin typeface="Cambria Math" panose="02040503050406030204" pitchFamily="18" charset="0"/>
                      </a:rPr>
                      <m:t>𝑋</m:t>
                    </m:r>
                    <m:r>
                      <a:rPr lang="en-US" sz="2400" i="1">
                        <a:latin typeface="Cambria Math" panose="02040503050406030204" pitchFamily="18" charset="0"/>
                      </a:rPr>
                      <m:t>+4</m:t>
                    </m:r>
                  </m:oMath>
                </a14:m>
                <a:r>
                  <a:rPr lang="en-US" sz="2400" dirty="0"/>
                  <a:t>;             For females: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r>
                      <a:rPr lang="en-US" sz="2400" i="1">
                        <a:latin typeface="Cambria Math" panose="02040503050406030204" pitchFamily="18" charset="0"/>
                      </a:rPr>
                      <m:t>= </m:t>
                    </m:r>
                    <m:r>
                      <a:rPr lang="en-US" sz="2400" i="1">
                        <a:latin typeface="Cambria Math" panose="02040503050406030204" pitchFamily="18" charset="0"/>
                      </a:rPr>
                      <m:t>𝑋</m:t>
                    </m:r>
                    <m:r>
                      <a:rPr lang="en-US" sz="2400" i="1">
                        <a:latin typeface="Cambria Math" panose="02040503050406030204" pitchFamily="18" charset="0"/>
                      </a:rPr>
                      <m:t>−7</m:t>
                    </m:r>
                  </m:oMath>
                </a14:m>
                <a:endParaRPr lang="en-US" sz="2400" dirty="0"/>
              </a:p>
              <a:p>
                <a:pPr marL="109537" indent="0">
                  <a:buClr>
                    <a:srgbClr val="FF0000"/>
                  </a:buClr>
                  <a:buNone/>
                  <a:defRPr/>
                </a:pPr>
                <a:endParaRPr lang="en-US" altLang="en-US" sz="2400" dirty="0"/>
              </a:p>
            </p:txBody>
          </p:sp>
        </mc:Choice>
        <mc:Fallback>
          <p:sp>
            <p:nvSpPr>
              <p:cNvPr id="104451" name="Rectangle 3"/>
              <p:cNvSpPr>
                <a:spLocks noGrp="1" noRot="1" noChangeAspect="1" noMove="1" noResize="1" noEditPoints="1" noAdjustHandles="1" noChangeArrowheads="1" noChangeShapeType="1" noTextEdit="1"/>
              </p:cNvSpPr>
              <p:nvPr>
                <p:ph idx="4294967295"/>
              </p:nvPr>
            </p:nvSpPr>
            <p:spPr>
              <a:xfrm>
                <a:off x="1981200" y="1524000"/>
                <a:ext cx="8229600" cy="5049838"/>
              </a:xfrm>
              <a:blipFill>
                <a:blip r:embed="rId3"/>
                <a:stretch>
                  <a:fillRect t="-966"/>
                </a:stretch>
              </a:blipFill>
            </p:spPr>
            <p:txBody>
              <a:bodyPr/>
              <a:lstStyle/>
              <a:p>
                <a:r>
                  <a:rPr lang="en-US">
                    <a:noFill/>
                  </a:rPr>
                  <a:t> </a:t>
                </a:r>
              </a:p>
            </p:txBody>
          </p:sp>
        </mc:Fallback>
      </mc:AlternateContent>
    </p:spTree>
    <p:extLst>
      <p:ext uri="{BB962C8B-B14F-4D97-AF65-F5344CB8AC3E}">
        <p14:creationId xmlns:p14="http://schemas.microsoft.com/office/powerpoint/2010/main" val="65911420"/>
      </p:ext>
    </p:extLst>
  </p:cSld>
  <p:clrMapOvr>
    <a:masterClrMapping/>
  </p:clrMapOvr>
  <p:transition>
    <p:fade thruBlk="1"/>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981200" y="152400"/>
            <a:ext cx="8458200" cy="1447800"/>
          </a:xfrm>
        </p:spPr>
        <p:txBody>
          <a:bodyPr/>
          <a:lstStyle/>
          <a:p>
            <a:pPr algn="ctr" eaLnBrk="1" hangingPunct="1"/>
            <a:r>
              <a:rPr lang="en-US" sz="2800" b="1" dirty="0">
                <a:solidFill>
                  <a:schemeClr val="tx1"/>
                </a:solidFill>
              </a:rPr>
              <a:t>Controlling Variables Statistically</a:t>
            </a:r>
            <a:endParaRPr lang="en-US" altLang="en-US" sz="2800" b="1" dirty="0">
              <a:solidFill>
                <a:schemeClr val="tx1"/>
              </a:solidFill>
            </a:endParaRPr>
          </a:p>
        </p:txBody>
      </p:sp>
      <mc:AlternateContent xmlns:mc="http://schemas.openxmlformats.org/markup-compatibility/2006">
        <mc:Choice xmlns:a14="http://schemas.microsoft.com/office/drawing/2010/main" Requires="a14">
          <p:sp>
            <p:nvSpPr>
              <p:cNvPr id="104451" name="Rectangle 3"/>
              <p:cNvSpPr>
                <a:spLocks noGrp="1" noChangeArrowheads="1"/>
              </p:cNvSpPr>
              <p:nvPr>
                <p:ph idx="4294967295"/>
              </p:nvPr>
            </p:nvSpPr>
            <p:spPr>
              <a:xfrm>
                <a:off x="1981200" y="1524000"/>
                <a:ext cx="8229600" cy="5049838"/>
              </a:xfrm>
            </p:spPr>
            <p:txBody>
              <a:bodyPr/>
              <a:lstStyle/>
              <a:p>
                <a:pPr marL="109537" indent="0">
                  <a:buClr>
                    <a:srgbClr val="FF0000"/>
                  </a:buClr>
                  <a:buNone/>
                  <a:defRPr/>
                </a:pPr>
                <a:r>
                  <a:rPr lang="en-US" dirty="0"/>
                  <a:t>Rather than fitting a separate regression line for males and females, we may obtain these same results by using a more parsimonious approach by adding a dichotomous group membership variable, which we call </a:t>
                </a:r>
                <a:r>
                  <a:rPr lang="en-US" i="1" dirty="0"/>
                  <a:t>Z </a:t>
                </a:r>
                <a:r>
                  <a:rPr lang="en-US" dirty="0"/>
                  <a:t>where </a:t>
                </a:r>
                <a:r>
                  <a:rPr lang="en-US" i="1" dirty="0"/>
                  <a:t>Z</a:t>
                </a:r>
                <a:r>
                  <a:rPr lang="en-US" dirty="0"/>
                  <a:t> is coded 0 for males and 1 for females.</a:t>
                </a:r>
              </a:p>
              <a:p>
                <a:pPr marL="109537" indent="0">
                  <a:buNone/>
                </a:pPr>
                <a:r>
                  <a:rPr lang="en-US" dirty="0"/>
                  <a:t>We fit this new model to the entire sample and obtain the following result:   </a:t>
                </a:r>
              </a:p>
              <a:p>
                <a:pPr marL="109537" indent="0">
                  <a:buNone/>
                </a:pP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−11</m:t>
                    </m:r>
                    <m:r>
                      <a:rPr lang="en-US" i="1">
                        <a:latin typeface="Cambria Math" panose="02040503050406030204" pitchFamily="18" charset="0"/>
                      </a:rPr>
                      <m:t>𝑍</m:t>
                    </m:r>
                    <m:r>
                      <a:rPr lang="en-US" i="1">
                        <a:latin typeface="Cambria Math" panose="02040503050406030204" pitchFamily="18" charset="0"/>
                      </a:rPr>
                      <m:t>+4</m:t>
                    </m:r>
                  </m:oMath>
                </a14:m>
                <a:endParaRPr lang="en-US" dirty="0"/>
              </a:p>
              <a:p>
                <a:pPr marL="109537" indent="0">
                  <a:buClr>
                    <a:srgbClr val="FF0000"/>
                  </a:buClr>
                  <a:buNone/>
                  <a:defRPr/>
                </a:pPr>
                <a:endParaRPr lang="en-US" altLang="en-US" dirty="0"/>
              </a:p>
            </p:txBody>
          </p:sp>
        </mc:Choice>
        <mc:Fallback>
          <p:sp>
            <p:nvSpPr>
              <p:cNvPr id="104451" name="Rectangle 3"/>
              <p:cNvSpPr>
                <a:spLocks noGrp="1" noRot="1" noChangeAspect="1" noMove="1" noResize="1" noEditPoints="1" noAdjustHandles="1" noChangeArrowheads="1" noChangeShapeType="1" noTextEdit="1"/>
              </p:cNvSpPr>
              <p:nvPr>
                <p:ph idx="4294967295"/>
              </p:nvPr>
            </p:nvSpPr>
            <p:spPr>
              <a:xfrm>
                <a:off x="1981200" y="1524000"/>
                <a:ext cx="8229600" cy="5049838"/>
              </a:xfrm>
              <a:blipFill>
                <a:blip r:embed="rId3"/>
                <a:stretch>
                  <a:fillRect l="-148" t="-1208"/>
                </a:stretch>
              </a:blipFill>
            </p:spPr>
            <p:txBody>
              <a:bodyPr/>
              <a:lstStyle/>
              <a:p>
                <a:r>
                  <a:rPr lang="en-US">
                    <a:noFill/>
                  </a:rPr>
                  <a:t> </a:t>
                </a:r>
              </a:p>
            </p:txBody>
          </p:sp>
        </mc:Fallback>
      </mc:AlternateContent>
    </p:spTree>
    <p:extLst>
      <p:ext uri="{BB962C8B-B14F-4D97-AF65-F5344CB8AC3E}">
        <p14:creationId xmlns:p14="http://schemas.microsoft.com/office/powerpoint/2010/main" val="1289949650"/>
      </p:ext>
    </p:extLst>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E38665AA-C789-6F41-9420-3279CEA20258}"/>
              </a:ext>
            </a:extLst>
          </p:cNvPr>
          <p:cNvSpPr>
            <a:spLocks noGrp="1" noChangeArrowheads="1"/>
          </p:cNvSpPr>
          <p:nvPr>
            <p:ph type="title"/>
          </p:nvPr>
        </p:nvSpPr>
        <p:spPr>
          <a:xfrm>
            <a:off x="3130550" y="381000"/>
            <a:ext cx="5937250" cy="1189038"/>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location: Mode</a:t>
            </a:r>
          </a:p>
        </p:txBody>
      </p:sp>
      <p:sp>
        <p:nvSpPr>
          <p:cNvPr id="14339" name="Rectangle 3">
            <a:extLst>
              <a:ext uri="{FF2B5EF4-FFF2-40B4-BE49-F238E27FC236}">
                <a16:creationId xmlns:a16="http://schemas.microsoft.com/office/drawing/2014/main" id="{C134DA5A-3C27-6449-BB52-654254CB31CC}"/>
              </a:ext>
            </a:extLst>
          </p:cNvPr>
          <p:cNvSpPr>
            <a:spLocks noGrp="1"/>
          </p:cNvSpPr>
          <p:nvPr>
            <p:ph idx="1"/>
          </p:nvPr>
        </p:nvSpPr>
        <p:spPr>
          <a:xfrm>
            <a:off x="3130550" y="2057400"/>
            <a:ext cx="5937250" cy="3683000"/>
          </a:xfrm>
        </p:spPr>
        <p:txBody>
          <a:bodyPr rtlCol="0">
            <a:normAutofit/>
          </a:bodyPr>
          <a:lstStyle/>
          <a:p>
            <a:pPr fontAlgn="auto">
              <a:spcAft>
                <a:spcPts val="0"/>
              </a:spcAft>
              <a:buClr>
                <a:srgbClr val="FF0000"/>
              </a:buClr>
              <a:defRPr/>
            </a:pPr>
            <a:r>
              <a:rPr lang="en-US" altLang="en-US" sz="2400" dirty="0">
                <a:solidFill>
                  <a:schemeClr val="tx1">
                    <a:lumMod val="85000"/>
                    <a:lumOff val="15000"/>
                  </a:schemeClr>
                </a:solidFill>
              </a:rPr>
              <a:t>Definition:  A </a:t>
            </a:r>
            <a:r>
              <a:rPr lang="en-US" altLang="en-US" sz="2400" i="1" dirty="0">
                <a:solidFill>
                  <a:schemeClr val="tx1">
                    <a:lumMod val="85000"/>
                    <a:lumOff val="15000"/>
                  </a:schemeClr>
                </a:solidFill>
              </a:rPr>
              <a:t>bimodal</a:t>
            </a:r>
            <a:r>
              <a:rPr lang="en-US" altLang="en-US" sz="2400" dirty="0">
                <a:solidFill>
                  <a:schemeClr val="tx1">
                    <a:lumMod val="85000"/>
                    <a:lumOff val="15000"/>
                  </a:schemeClr>
                </a:solidFill>
              </a:rPr>
              <a:t> </a:t>
            </a:r>
            <a:r>
              <a:rPr lang="en-US" altLang="en-US" sz="2400" i="1" dirty="0">
                <a:solidFill>
                  <a:schemeClr val="tx1">
                    <a:lumMod val="85000"/>
                    <a:lumOff val="15000"/>
                  </a:schemeClr>
                </a:solidFill>
              </a:rPr>
              <a:t>distribution</a:t>
            </a:r>
            <a:r>
              <a:rPr lang="en-US" altLang="en-US" sz="2400" dirty="0">
                <a:solidFill>
                  <a:schemeClr val="tx1">
                    <a:lumMod val="85000"/>
                    <a:lumOff val="15000"/>
                  </a:schemeClr>
                </a:solidFill>
              </a:rPr>
              <a:t> is one with two modes, usually at some distance apart from each other.</a:t>
            </a:r>
          </a:p>
          <a:p>
            <a:pPr marL="0" indent="0" fontAlgn="auto">
              <a:spcAft>
                <a:spcPts val="0"/>
              </a:spcAft>
              <a:buClr>
                <a:srgbClr val="FF0000"/>
              </a:buClr>
              <a:buFont typeface="Arial" panose="020B0604020202020204" pitchFamily="34" charset="0"/>
              <a:buNone/>
              <a:defRPr/>
            </a:pPr>
            <a:endParaRPr lang="en-US" altLang="en-US" sz="2400" dirty="0">
              <a:solidFill>
                <a:schemeClr val="tx1">
                  <a:lumMod val="85000"/>
                  <a:lumOff val="15000"/>
                </a:schemeClr>
              </a:solidFill>
            </a:endParaRPr>
          </a:p>
          <a:p>
            <a:pPr fontAlgn="auto">
              <a:spcAft>
                <a:spcPts val="0"/>
              </a:spcAft>
              <a:buClr>
                <a:srgbClr val="FF0000"/>
              </a:buClr>
              <a:defRPr/>
            </a:pPr>
            <a:r>
              <a:rPr lang="en-US" altLang="en-US" sz="2400" dirty="0">
                <a:solidFill>
                  <a:schemeClr val="tx1">
                    <a:lumMod val="85000"/>
                    <a:lumOff val="15000"/>
                  </a:schemeClr>
                </a:solidFill>
              </a:rPr>
              <a:t>Definition:  A </a:t>
            </a:r>
            <a:r>
              <a:rPr lang="en-US" altLang="en-US" sz="2400" i="1" dirty="0">
                <a:solidFill>
                  <a:schemeClr val="tx1">
                    <a:lumMod val="85000"/>
                    <a:lumOff val="15000"/>
                  </a:schemeClr>
                </a:solidFill>
              </a:rPr>
              <a:t>uniform</a:t>
            </a:r>
            <a:r>
              <a:rPr lang="en-US" altLang="en-US" sz="2400" dirty="0">
                <a:solidFill>
                  <a:schemeClr val="tx1">
                    <a:lumMod val="85000"/>
                    <a:lumOff val="15000"/>
                  </a:schemeClr>
                </a:solidFill>
              </a:rPr>
              <a:t> </a:t>
            </a:r>
            <a:r>
              <a:rPr lang="en-US" altLang="en-US" sz="2400" i="1" dirty="0">
                <a:solidFill>
                  <a:schemeClr val="tx1">
                    <a:lumMod val="85000"/>
                    <a:lumOff val="15000"/>
                  </a:schemeClr>
                </a:solidFill>
              </a:rPr>
              <a:t>distribution</a:t>
            </a:r>
            <a:r>
              <a:rPr lang="en-US" altLang="en-US" sz="2400" dirty="0">
                <a:solidFill>
                  <a:schemeClr val="tx1">
                    <a:lumMod val="85000"/>
                    <a:lumOff val="15000"/>
                  </a:schemeClr>
                </a:solidFill>
              </a:rPr>
              <a:t> is one in which all values occur with the same frequency.</a:t>
            </a:r>
          </a:p>
          <a:p>
            <a:pPr fontAlgn="auto">
              <a:spcAft>
                <a:spcPts val="0"/>
              </a:spcAft>
              <a:buFontTx/>
              <a:buNone/>
              <a:defRPr/>
            </a:pPr>
            <a:endParaRPr lang="en-US" altLang="en-US" dirty="0">
              <a:solidFill>
                <a:schemeClr val="tx1">
                  <a:lumMod val="85000"/>
                  <a:lumOff val="15000"/>
                </a:schemeClr>
              </a:solidFill>
            </a:endParaRPr>
          </a:p>
        </p:txBody>
      </p:sp>
    </p:spTree>
    <p:extLst>
      <p:ext uri="{BB962C8B-B14F-4D97-AF65-F5344CB8AC3E}">
        <p14:creationId xmlns:p14="http://schemas.microsoft.com/office/powerpoint/2010/main" val="70411001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fade">
                                      <p:cBhvr>
                                        <p:cTn id="12"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allAtOnce"/>
    </p:bldLst>
  </p:timing>
</p:sld>
</file>

<file path=ppt/slides/slide48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981200" y="152400"/>
            <a:ext cx="8458200" cy="1447800"/>
          </a:xfrm>
        </p:spPr>
        <p:txBody>
          <a:bodyPr/>
          <a:lstStyle/>
          <a:p>
            <a:pPr algn="ctr" eaLnBrk="1" hangingPunct="1"/>
            <a:r>
              <a:rPr lang="en-US" sz="2800" b="1" dirty="0">
                <a:solidFill>
                  <a:schemeClr val="tx1"/>
                </a:solidFill>
              </a:rPr>
              <a:t>Controlling Variables Statistically</a:t>
            </a:r>
            <a:endParaRPr lang="en-US" altLang="en-US" sz="2800" b="1" dirty="0">
              <a:solidFill>
                <a:schemeClr val="tx1"/>
              </a:solidFill>
            </a:endParaRPr>
          </a:p>
        </p:txBody>
      </p:sp>
      <mc:AlternateContent xmlns:mc="http://schemas.openxmlformats.org/markup-compatibility/2006">
        <mc:Choice xmlns:a14="http://schemas.microsoft.com/office/drawing/2010/main" Requires="a14">
          <p:sp>
            <p:nvSpPr>
              <p:cNvPr id="104451" name="Rectangle 3"/>
              <p:cNvSpPr>
                <a:spLocks noGrp="1" noChangeArrowheads="1"/>
              </p:cNvSpPr>
              <p:nvPr>
                <p:ph idx="4294967295"/>
              </p:nvPr>
            </p:nvSpPr>
            <p:spPr>
              <a:xfrm>
                <a:off x="1981200" y="1524000"/>
                <a:ext cx="8229600" cy="5049838"/>
              </a:xfrm>
            </p:spPr>
            <p:txBody>
              <a:bodyPr/>
              <a:lstStyle/>
              <a:p>
                <a:pPr marL="109537" indent="0">
                  <a:buClr>
                    <a:srgbClr val="FF0000"/>
                  </a:buClr>
                  <a:buNone/>
                  <a:defRPr/>
                </a:pPr>
                <a:r>
                  <a:rPr lang="en-US" dirty="0"/>
                  <a:t>Simple linear regression yields the following model:</a:t>
                </a:r>
              </a:p>
              <a:p>
                <a:pPr marL="109537" indent="0">
                  <a:buClr>
                    <a:srgbClr val="FF0000"/>
                  </a:buClr>
                  <a:buNone/>
                  <a:defRPr/>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 −.61</m:t>
                    </m:r>
                    <m:r>
                      <a:rPr lang="en-US" i="1">
                        <a:latin typeface="Cambria Math" panose="02040503050406030204" pitchFamily="18" charset="0"/>
                      </a:rPr>
                      <m:t>𝑋</m:t>
                    </m:r>
                    <m:r>
                      <a:rPr lang="en-US" i="1">
                        <a:latin typeface="Cambria Math" panose="02040503050406030204" pitchFamily="18" charset="0"/>
                      </a:rPr>
                      <m:t>+8.96</m:t>
                    </m:r>
                  </m:oMath>
                </a14:m>
                <a:r>
                  <a:rPr lang="en-US" dirty="0"/>
                  <a:t>,   (</a:t>
                </a:r>
                <a:r>
                  <a:rPr lang="en-US" i="1" dirty="0"/>
                  <a:t>Y</a:t>
                </a:r>
                <a:r>
                  <a:rPr lang="en-US" dirty="0"/>
                  <a:t>=strength; </a:t>
                </a:r>
                <a:r>
                  <a:rPr lang="en-US" i="1" dirty="0"/>
                  <a:t>X</a:t>
                </a:r>
                <a:r>
                  <a:rPr lang="en-US" dirty="0"/>
                  <a:t> = gym)</a:t>
                </a:r>
              </a:p>
              <a:p>
                <a:pPr marL="109537" indent="0">
                  <a:buClr>
                    <a:srgbClr val="FF0000"/>
                  </a:buClr>
                  <a:buNone/>
                  <a:defRPr/>
                </a:pPr>
                <a:endParaRPr lang="en-US" altLang="en-US" dirty="0"/>
              </a:p>
              <a:p>
                <a:pPr marL="109537" indent="0">
                  <a:buClr>
                    <a:srgbClr val="FF0000"/>
                  </a:buClr>
                  <a:buNone/>
                  <a:defRPr/>
                </a:pPr>
                <a:r>
                  <a:rPr lang="en-US" altLang="en-US" dirty="0"/>
                  <a:t>These results suggest </a:t>
                </a:r>
                <a:r>
                  <a:rPr lang="en-US" dirty="0"/>
                  <a:t>that longer sessions at the gym associates with lower upper body strength.</a:t>
                </a:r>
              </a:p>
              <a:p>
                <a:pPr marL="109537" indent="0">
                  <a:buClr>
                    <a:srgbClr val="FF0000"/>
                  </a:buClr>
                  <a:buNone/>
                  <a:defRPr/>
                </a:pPr>
                <a:endParaRPr lang="en-US" altLang="en-US" dirty="0"/>
              </a:p>
              <a:p>
                <a:pPr marL="109537" indent="0">
                  <a:buClr>
                    <a:srgbClr val="FF0000"/>
                  </a:buClr>
                  <a:buNone/>
                  <a:defRPr/>
                </a:pPr>
                <a:r>
                  <a:rPr lang="en-US" dirty="0"/>
                  <a:t>the </a:t>
                </a:r>
                <a:r>
                  <a:rPr lang="en-US" i="1" dirty="0"/>
                  <a:t>Z</a:t>
                </a:r>
                <a:r>
                  <a:rPr lang="en-US" dirty="0"/>
                  <a:t> variable serves to control for gender in the model.  We are now able to answer the question: “What can we expect one’s upper body strength to be given a particular number of hours at the gym (e.g., </a:t>
                </a:r>
                <a:r>
                  <a:rPr lang="en-US" i="1" dirty="0"/>
                  <a:t>X</a:t>
                </a:r>
                <a:r>
                  <a:rPr lang="en-US" dirty="0"/>
                  <a:t> = 3) and a particular gender (e.g. </a:t>
                </a:r>
                <a:r>
                  <a:rPr lang="en-US" i="1" dirty="0"/>
                  <a:t>Z</a:t>
                </a:r>
                <a:r>
                  <a:rPr lang="en-US" dirty="0"/>
                  <a:t> = 0)?</a:t>
                </a:r>
                <a:endParaRPr lang="en-US" altLang="en-US" dirty="0"/>
              </a:p>
            </p:txBody>
          </p:sp>
        </mc:Choice>
        <mc:Fallback>
          <p:sp>
            <p:nvSpPr>
              <p:cNvPr id="104451" name="Rectangle 3"/>
              <p:cNvSpPr>
                <a:spLocks noGrp="1" noRot="1" noChangeAspect="1" noMove="1" noResize="1" noEditPoints="1" noAdjustHandles="1" noChangeArrowheads="1" noChangeShapeType="1" noTextEdit="1"/>
              </p:cNvSpPr>
              <p:nvPr>
                <p:ph idx="4294967295"/>
              </p:nvPr>
            </p:nvSpPr>
            <p:spPr>
              <a:xfrm>
                <a:off x="1981200" y="1524000"/>
                <a:ext cx="8229600" cy="5049838"/>
              </a:xfrm>
              <a:blipFill>
                <a:blip r:embed="rId3"/>
                <a:stretch>
                  <a:fillRect l="-148" t="-1208" r="-222" b="-2174"/>
                </a:stretch>
              </a:blipFill>
            </p:spPr>
            <p:txBody>
              <a:bodyPr/>
              <a:lstStyle/>
              <a:p>
                <a:r>
                  <a:rPr lang="en-US">
                    <a:noFill/>
                  </a:rPr>
                  <a:t> </a:t>
                </a:r>
              </a:p>
            </p:txBody>
          </p:sp>
        </mc:Fallback>
      </mc:AlternateContent>
    </p:spTree>
    <p:extLst>
      <p:ext uri="{BB962C8B-B14F-4D97-AF65-F5344CB8AC3E}">
        <p14:creationId xmlns:p14="http://schemas.microsoft.com/office/powerpoint/2010/main" val="441680095"/>
      </p:ext>
    </p:extLst>
  </p:cSld>
  <p:clrMapOvr>
    <a:masterClrMapping/>
  </p:clrMapOvr>
  <p:transition>
    <p:fade thruBlk="1"/>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981200" y="152400"/>
            <a:ext cx="8458200" cy="1447800"/>
          </a:xfrm>
        </p:spPr>
        <p:txBody>
          <a:bodyPr/>
          <a:lstStyle/>
          <a:p>
            <a:pPr algn="ctr" eaLnBrk="1" hangingPunct="1"/>
            <a:r>
              <a:rPr lang="en-US" sz="2800" b="1" dirty="0">
                <a:solidFill>
                  <a:schemeClr val="tx1"/>
                </a:solidFill>
              </a:rPr>
              <a:t>Conducting Power Analysis for Multiple Regression</a:t>
            </a:r>
            <a:endParaRPr lang="en-US" altLang="en-US" sz="2800" b="1" dirty="0">
              <a:solidFill>
                <a:schemeClr val="tx1"/>
              </a:solidFill>
            </a:endParaRPr>
          </a:p>
        </p:txBody>
      </p:sp>
      <p:sp>
        <p:nvSpPr>
          <p:cNvPr id="104451" name="Rectangle 3"/>
          <p:cNvSpPr>
            <a:spLocks noGrp="1" noChangeArrowheads="1"/>
          </p:cNvSpPr>
          <p:nvPr>
            <p:ph idx="4294967295"/>
          </p:nvPr>
        </p:nvSpPr>
        <p:spPr>
          <a:xfrm>
            <a:off x="1981200" y="1524000"/>
            <a:ext cx="8229600" cy="5049838"/>
          </a:xfrm>
        </p:spPr>
        <p:txBody>
          <a:bodyPr/>
          <a:lstStyle/>
          <a:p>
            <a:pPr marL="109537" indent="0">
              <a:buClr>
                <a:srgbClr val="FF0000"/>
              </a:buClr>
              <a:buNone/>
              <a:defRPr/>
            </a:pPr>
            <a:r>
              <a:rPr lang="en-US" dirty="0"/>
              <a:t>Example:  Determine the sample size required to detect with power = 0.80 and α = 0.05 whether an </a:t>
            </a:r>
            <a:r>
              <a:rPr lang="en-US" i="1" dirty="0"/>
              <a:t>R</a:t>
            </a:r>
            <a:r>
              <a:rPr lang="en-US" i="1" baseline="30000" dirty="0"/>
              <a:t>2</a:t>
            </a:r>
            <a:r>
              <a:rPr lang="en-US" dirty="0"/>
              <a:t> with a medium effect size (</a:t>
            </a:r>
            <a:r>
              <a:rPr lang="en-US" i="1" dirty="0"/>
              <a:t>f</a:t>
            </a:r>
            <a:r>
              <a:rPr lang="en-US" i="1" baseline="30000" dirty="0"/>
              <a:t>2</a:t>
            </a:r>
            <a:r>
              <a:rPr lang="en-US" dirty="0"/>
              <a:t> = .15, corresponding to Cohen’s medium effect size) is statistically significantly different from zero based on a total model that contains two predictors to be tested for significance. </a:t>
            </a:r>
          </a:p>
          <a:p>
            <a:pPr marL="109537" indent="0">
              <a:buClr>
                <a:srgbClr val="FF0000"/>
              </a:buClr>
              <a:buNone/>
              <a:defRPr/>
            </a:pPr>
            <a:endParaRPr lang="en-US" dirty="0"/>
          </a:p>
        </p:txBody>
      </p:sp>
    </p:spTree>
    <p:extLst>
      <p:ext uri="{BB962C8B-B14F-4D97-AF65-F5344CB8AC3E}">
        <p14:creationId xmlns:p14="http://schemas.microsoft.com/office/powerpoint/2010/main" val="3602696825"/>
      </p:ext>
    </p:extLst>
  </p:cSld>
  <p:clrMapOvr>
    <a:masterClrMapping/>
  </p:clrMapOvr>
  <p:transition>
    <p:fade thruBlk="1"/>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981200" y="152400"/>
            <a:ext cx="8458200" cy="1447800"/>
          </a:xfrm>
        </p:spPr>
        <p:txBody>
          <a:bodyPr/>
          <a:lstStyle/>
          <a:p>
            <a:pPr algn="ctr" eaLnBrk="1" hangingPunct="1"/>
            <a:r>
              <a:rPr lang="en-US" sz="2800" b="1" dirty="0">
                <a:solidFill>
                  <a:schemeClr val="tx1"/>
                </a:solidFill>
              </a:rPr>
              <a:t>Conducting Power Analysis for Multiple Regression</a:t>
            </a:r>
            <a:endParaRPr lang="en-US" altLang="en-US" sz="2800" b="1" dirty="0">
              <a:solidFill>
                <a:schemeClr val="tx1"/>
              </a:solidFill>
            </a:endParaRPr>
          </a:p>
        </p:txBody>
      </p:sp>
      <p:sp>
        <p:nvSpPr>
          <p:cNvPr id="104451" name="Rectangle 3"/>
          <p:cNvSpPr>
            <a:spLocks noGrp="1" noChangeArrowheads="1"/>
          </p:cNvSpPr>
          <p:nvPr>
            <p:ph idx="4294967295"/>
          </p:nvPr>
        </p:nvSpPr>
        <p:spPr>
          <a:xfrm>
            <a:off x="1981200" y="1524000"/>
            <a:ext cx="8229600" cy="5049838"/>
          </a:xfrm>
        </p:spPr>
        <p:txBody>
          <a:bodyPr/>
          <a:lstStyle/>
          <a:p>
            <a:pPr marL="109537" indent="0">
              <a:buClr>
                <a:srgbClr val="FF0000"/>
              </a:buClr>
              <a:buNone/>
              <a:defRPr/>
            </a:pPr>
            <a:r>
              <a:rPr lang="en-US" dirty="0"/>
              <a:t>Solution:</a:t>
            </a:r>
          </a:p>
          <a:p>
            <a:pPr marL="109537" indent="0">
              <a:buClr>
                <a:srgbClr val="FF0000"/>
              </a:buClr>
              <a:buNone/>
              <a:defRPr/>
            </a:pPr>
            <a:r>
              <a:rPr lang="en-US" altLang="en-US" dirty="0"/>
              <a:t>We load </a:t>
            </a:r>
            <a:r>
              <a:rPr lang="en-US" altLang="en-US" b="1" dirty="0"/>
              <a:t>library(</a:t>
            </a:r>
            <a:r>
              <a:rPr lang="en-US" altLang="en-US" b="1" dirty="0" err="1"/>
              <a:t>pwr</a:t>
            </a:r>
            <a:r>
              <a:rPr lang="en-US" altLang="en-US" b="1" dirty="0"/>
              <a:t>)</a:t>
            </a:r>
          </a:p>
          <a:p>
            <a:pPr marL="109537" indent="0">
              <a:buClr>
                <a:srgbClr val="FF0000"/>
              </a:buClr>
              <a:buNone/>
              <a:defRPr/>
            </a:pPr>
            <a:endParaRPr lang="en-US" altLang="en-US" b="1" dirty="0"/>
          </a:p>
          <a:p>
            <a:pPr marL="109537" indent="0">
              <a:buClr>
                <a:srgbClr val="FF0000"/>
              </a:buClr>
              <a:buNone/>
              <a:defRPr/>
            </a:pPr>
            <a:endParaRPr lang="en-US" altLang="en-US" b="1" dirty="0"/>
          </a:p>
          <a:p>
            <a:pPr marL="109537" indent="0">
              <a:buClr>
                <a:srgbClr val="FF0000"/>
              </a:buClr>
              <a:buNone/>
              <a:defRPr/>
            </a:pPr>
            <a:endParaRPr lang="en-US" altLang="en-US" b="1" dirty="0"/>
          </a:p>
          <a:p>
            <a:pPr marL="109537" indent="0">
              <a:buClr>
                <a:srgbClr val="FF0000"/>
              </a:buClr>
              <a:buNone/>
              <a:defRPr/>
            </a:pPr>
            <a:endParaRPr lang="en-US" altLang="en-US" dirty="0"/>
          </a:p>
          <a:p>
            <a:pPr marL="109537" indent="0">
              <a:buClr>
                <a:srgbClr val="FF0000"/>
              </a:buClr>
              <a:buNone/>
              <a:defRPr/>
            </a:pPr>
            <a:endParaRPr lang="en-US" altLang="en-US" dirty="0"/>
          </a:p>
          <a:p>
            <a:pPr marL="109537" indent="0">
              <a:buClr>
                <a:srgbClr val="FF0000"/>
              </a:buClr>
              <a:buNone/>
              <a:defRPr/>
            </a:pPr>
            <a:endParaRPr lang="en-US" altLang="en-US" dirty="0"/>
          </a:p>
          <a:p>
            <a:pPr marL="109537" indent="0">
              <a:buClr>
                <a:srgbClr val="FF0000"/>
              </a:buClr>
              <a:buNone/>
              <a:defRPr/>
            </a:pPr>
            <a:endParaRPr lang="en-US" altLang="en-US" dirty="0"/>
          </a:p>
          <a:p>
            <a:pPr marL="109537" indent="0">
              <a:buClr>
                <a:srgbClr val="FF0000"/>
              </a:buClr>
              <a:buNone/>
              <a:defRPr/>
            </a:pPr>
            <a:r>
              <a:rPr lang="en-US" altLang="en-US" dirty="0"/>
              <a:t>And see that </a:t>
            </a:r>
            <a:r>
              <a:rPr lang="en-US" altLang="en-US" i="1" dirty="0"/>
              <a:t>N</a:t>
            </a:r>
            <a:r>
              <a:rPr lang="en-US" altLang="en-US" dirty="0"/>
              <a:t> = 68.</a:t>
            </a:r>
          </a:p>
          <a:p>
            <a:pPr marL="109537" indent="0">
              <a:buClr>
                <a:srgbClr val="FF0000"/>
              </a:buClr>
              <a:buNone/>
              <a:defRPr/>
            </a:pPr>
            <a:endParaRPr lang="en-US" altLang="en-US" dirty="0"/>
          </a:p>
        </p:txBody>
      </p:sp>
      <p:pic>
        <p:nvPicPr>
          <p:cNvPr id="3" name="Picture 2">
            <a:extLst>
              <a:ext uri="{FF2B5EF4-FFF2-40B4-BE49-F238E27FC236}">
                <a16:creationId xmlns:a16="http://schemas.microsoft.com/office/drawing/2014/main" id="{0B55AE6F-69C2-6440-81DD-6E271C06B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590800"/>
            <a:ext cx="8585200" cy="2679700"/>
          </a:xfrm>
          <a:prstGeom prst="rect">
            <a:avLst/>
          </a:prstGeom>
        </p:spPr>
      </p:pic>
    </p:spTree>
    <p:extLst>
      <p:ext uri="{BB962C8B-B14F-4D97-AF65-F5344CB8AC3E}">
        <p14:creationId xmlns:p14="http://schemas.microsoft.com/office/powerpoint/2010/main" val="920234068"/>
      </p:ext>
    </p:extLst>
  </p:cSld>
  <p:clrMapOvr>
    <a:masterClrMapping/>
  </p:clrMapOvr>
  <p:transition>
    <p:fade thruBlk="1"/>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0FA154E-E2DF-D64F-B9CD-39CB9A501DA5}"/>
              </a:ext>
            </a:extLst>
          </p:cNvPr>
          <p:cNvSpPr/>
          <p:nvPr/>
        </p:nvSpPr>
        <p:spPr>
          <a:xfrm>
            <a:off x="1790700" y="838200"/>
            <a:ext cx="3619500" cy="4978400"/>
          </a:xfrm>
          <a:prstGeom prst="rect">
            <a:avLst/>
          </a:prstGeom>
          <a:solidFill>
            <a:srgbClr val="FEFBFF"/>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0" name="Rectangle 2"/>
          <p:cNvSpPr>
            <a:spLocks noGrp="1" noChangeArrowheads="1"/>
          </p:cNvSpPr>
          <p:nvPr>
            <p:ph type="ctrTitle"/>
          </p:nvPr>
        </p:nvSpPr>
        <p:spPr>
          <a:xfrm>
            <a:off x="1981200" y="2209801"/>
            <a:ext cx="3124200" cy="1662113"/>
          </a:xfrm>
        </p:spPr>
        <p:txBody>
          <a:bodyPr/>
          <a:lstStyle/>
          <a:p>
            <a:pPr eaLnBrk="1" hangingPunct="1"/>
            <a:r>
              <a:rPr lang="en-US" altLang="en-US" sz="3200" dirty="0">
                <a:solidFill>
                  <a:srgbClr val="00B050"/>
                </a:solidFill>
                <a:latin typeface="Arial Rounded MT Bold" panose="020F0704030504030204" pitchFamily="34" charset="77"/>
              </a:rPr>
              <a:t>Two Way Interaction in Multiple Regression</a:t>
            </a:r>
          </a:p>
        </p:txBody>
      </p:sp>
      <p:sp>
        <p:nvSpPr>
          <p:cNvPr id="5123" name="Rectangle 3"/>
          <p:cNvSpPr>
            <a:spLocks noGrp="1" noChangeArrowheads="1"/>
          </p:cNvSpPr>
          <p:nvPr>
            <p:ph type="subTitle" idx="1"/>
          </p:nvPr>
        </p:nvSpPr>
        <p:spPr>
          <a:xfrm>
            <a:off x="1981200" y="3871914"/>
            <a:ext cx="3657600" cy="1766887"/>
          </a:xfrm>
        </p:spPr>
        <p:txBody>
          <a:bodyPr/>
          <a:lstStyle/>
          <a:p>
            <a:pPr marL="63500" eaLnBrk="1" hangingPunct="1">
              <a:defRPr/>
            </a:pPr>
            <a:endParaRPr lang="en-US" altLang="en-US" sz="2800" dirty="0">
              <a:solidFill>
                <a:srgbClr val="00B050"/>
              </a:solidFill>
              <a:effectLst>
                <a:outerShdw blurRad="38100" dist="38100" dir="2700000" algn="tl">
                  <a:srgbClr val="FFFFFF"/>
                </a:outerShdw>
              </a:effectLst>
            </a:endParaRPr>
          </a:p>
          <a:p>
            <a:pPr marL="63500" eaLnBrk="1" hangingPunct="1">
              <a:defRPr/>
            </a:pPr>
            <a:r>
              <a:rPr lang="en-US" altLang="en-US" sz="2800" dirty="0">
                <a:solidFill>
                  <a:srgbClr val="00B050"/>
                </a:solidFill>
                <a:effectLst>
                  <a:outerShdw blurRad="38100" dist="38100" dir="2700000" algn="tl">
                    <a:srgbClr val="FFFFFF"/>
                  </a:outerShdw>
                </a:effectLst>
                <a:latin typeface="Arial Rounded MT Bold" panose="020F0704030504030204" pitchFamily="34" charset="77"/>
              </a:rPr>
              <a:t>Chapter 17</a:t>
            </a:r>
          </a:p>
        </p:txBody>
      </p:sp>
      <p:sp>
        <p:nvSpPr>
          <p:cNvPr id="27652" name="TextBox 4"/>
          <p:cNvSpPr txBox="1">
            <a:spLocks noChangeArrowheads="1"/>
          </p:cNvSpPr>
          <p:nvPr/>
        </p:nvSpPr>
        <p:spPr bwMode="auto">
          <a:xfrm>
            <a:off x="8305800" y="228601"/>
            <a:ext cx="2209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algn="r" eaLnBrk="1" hangingPunct="1">
              <a:spcBef>
                <a:spcPct val="0"/>
              </a:spcBef>
              <a:buClrTx/>
              <a:buFontTx/>
              <a:buNone/>
            </a:pPr>
            <a:endParaRPr lang="en-US" altLang="en-US" sz="1000">
              <a:solidFill>
                <a:srgbClr val="EAEAEA"/>
              </a:solidFill>
              <a:latin typeface="Arial Rounded MT Bold" pitchFamily="34" charset="0"/>
            </a:endParaRPr>
          </a:p>
        </p:txBody>
      </p:sp>
      <p:sp>
        <p:nvSpPr>
          <p:cNvPr id="27653" name="TextBox 7"/>
          <p:cNvSpPr txBox="1">
            <a:spLocks noChangeArrowheads="1"/>
          </p:cNvSpPr>
          <p:nvPr/>
        </p:nvSpPr>
        <p:spPr bwMode="auto">
          <a:xfrm>
            <a:off x="7543800" y="1981201"/>
            <a:ext cx="2971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000" b="1">
              <a:solidFill>
                <a:srgbClr val="FFFF00"/>
              </a:solidFill>
            </a:endParaRPr>
          </a:p>
        </p:txBody>
      </p:sp>
      <p:sp>
        <p:nvSpPr>
          <p:cNvPr id="8" name="TextBox 8"/>
          <p:cNvSpPr txBox="1">
            <a:spLocks noChangeArrowheads="1"/>
          </p:cNvSpPr>
          <p:nvPr/>
        </p:nvSpPr>
        <p:spPr bwMode="auto">
          <a:xfrm>
            <a:off x="8534400" y="2982913"/>
            <a:ext cx="457200" cy="106362"/>
          </a:xfrm>
          <a:prstGeom prst="rect">
            <a:avLst/>
          </a:prstGeom>
          <a:noFill/>
          <a:ln w="9525">
            <a:noFill/>
            <a:miter lim="800000"/>
            <a:headEnd/>
            <a:tailEnd/>
          </a:ln>
        </p:spPr>
        <p:txBody>
          <a:bodyPr wrap="square">
            <a:spAutoFit/>
          </a:bodyPr>
          <a:lstStyle/>
          <a:p>
            <a:pPr eaLnBrk="1" hangingPunct="1">
              <a:defRPr/>
            </a:pPr>
            <a:endParaRPr lang="en-US" sz="3600" dirty="0">
              <a:solidFill>
                <a:srgbClr val="EAEAEA"/>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p:txBody>
      </p:sp>
      <p:pic>
        <p:nvPicPr>
          <p:cNvPr id="12" name="Content Placeholder 4">
            <a:extLst>
              <a:ext uri="{FF2B5EF4-FFF2-40B4-BE49-F238E27FC236}">
                <a16:creationId xmlns:a16="http://schemas.microsoft.com/office/drawing/2014/main" id="{E2C4BB54-DC76-BF46-82F3-0E9375A60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838200"/>
            <a:ext cx="393065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4183674"/>
      </p:ext>
    </p:extLst>
  </p:cSld>
  <p:clrMapOvr>
    <a:masterClrMapping/>
  </p:clrMapOvr>
  <p:transition>
    <p:fade thruBlk="1"/>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2057400" y="76200"/>
            <a:ext cx="8229600" cy="1524000"/>
          </a:xfrm>
        </p:spPr>
        <p:txBody>
          <a:bodyPr/>
          <a:lstStyle/>
          <a:p>
            <a:pPr algn="ctr" eaLnBrk="1" hangingPunct="1"/>
            <a:r>
              <a:rPr lang="en-US" altLang="en-US" sz="2800" b="1">
                <a:solidFill>
                  <a:schemeClr val="tx1"/>
                </a:solidFill>
              </a:rPr>
              <a:t>Interaction in Multiple Regression</a:t>
            </a:r>
          </a:p>
        </p:txBody>
      </p:sp>
      <p:sp>
        <p:nvSpPr>
          <p:cNvPr id="66563" name="Rectangle 3"/>
          <p:cNvSpPr>
            <a:spLocks noGrp="1" noChangeArrowheads="1"/>
          </p:cNvSpPr>
          <p:nvPr>
            <p:ph idx="4294967295"/>
          </p:nvPr>
        </p:nvSpPr>
        <p:spPr>
          <a:xfrm>
            <a:off x="1981200" y="1371600"/>
            <a:ext cx="8229600" cy="5202238"/>
          </a:xfrm>
        </p:spPr>
        <p:txBody>
          <a:bodyPr/>
          <a:lstStyle/>
          <a:p>
            <a:pPr marL="114300" lvl="1" indent="0">
              <a:buClr>
                <a:srgbClr val="FF0000"/>
              </a:buClr>
              <a:buFontTx/>
              <a:buChar char="•"/>
            </a:pPr>
            <a:r>
              <a:rPr lang="en-US" altLang="en-US" sz="3000" dirty="0">
                <a:solidFill>
                  <a:schemeClr val="tx1"/>
                </a:solidFill>
              </a:rPr>
              <a:t> Overview of testing interactions for statistical significance</a:t>
            </a:r>
          </a:p>
          <a:p>
            <a:pPr marL="114300" lvl="1" indent="0">
              <a:buClr>
                <a:srgbClr val="FF0000"/>
              </a:buClr>
              <a:buFont typeface="Georgia" panose="02040502050405020303" pitchFamily="18" charset="0"/>
              <a:buNone/>
            </a:pPr>
            <a:endParaRPr lang="en-US" altLang="en-US" sz="3000" dirty="0">
              <a:solidFill>
                <a:schemeClr val="tx1"/>
              </a:solidFill>
            </a:endParaRPr>
          </a:p>
          <a:p>
            <a:pPr marL="457200" lvl="2" indent="0">
              <a:buClr>
                <a:srgbClr val="FF0000"/>
              </a:buClr>
              <a:buFontTx/>
              <a:buChar char="•"/>
            </a:pPr>
            <a:r>
              <a:rPr lang="en-US" altLang="en-US" sz="2800" dirty="0">
                <a:solidFill>
                  <a:schemeClr val="tx1"/>
                </a:solidFill>
              </a:rPr>
              <a:t>When both predictors are dichotomous</a:t>
            </a:r>
          </a:p>
          <a:p>
            <a:pPr marL="457200" lvl="2" indent="0">
              <a:buClr>
                <a:srgbClr val="FF0000"/>
              </a:buClr>
              <a:buFont typeface="Wingdings 2" panose="05020102010507070707" pitchFamily="18" charset="2"/>
              <a:buNone/>
            </a:pPr>
            <a:endParaRPr lang="en-US" altLang="en-US" sz="2800" dirty="0">
              <a:solidFill>
                <a:schemeClr val="tx1"/>
              </a:solidFill>
            </a:endParaRPr>
          </a:p>
          <a:p>
            <a:pPr marL="457200" lvl="2" indent="0">
              <a:buClr>
                <a:srgbClr val="FF0000"/>
              </a:buClr>
              <a:buFontTx/>
              <a:buChar char="•"/>
            </a:pPr>
            <a:r>
              <a:rPr lang="en-US" altLang="en-US" sz="2800" dirty="0">
                <a:solidFill>
                  <a:schemeClr val="tx1"/>
                </a:solidFill>
              </a:rPr>
              <a:t>Centering variables</a:t>
            </a:r>
          </a:p>
          <a:p>
            <a:pPr marL="457200" lvl="2" indent="0">
              <a:buClr>
                <a:srgbClr val="FF0000"/>
              </a:buClr>
              <a:buFont typeface="Wingdings 2" panose="05020102010507070707" pitchFamily="18" charset="2"/>
              <a:buNone/>
            </a:pPr>
            <a:endParaRPr lang="en-US" altLang="en-US" sz="2800" dirty="0">
              <a:solidFill>
                <a:schemeClr val="tx1"/>
              </a:solidFill>
            </a:endParaRPr>
          </a:p>
          <a:p>
            <a:pPr marL="457200" lvl="2" indent="0">
              <a:buClr>
                <a:srgbClr val="FF0000"/>
              </a:buClr>
              <a:buFontTx/>
              <a:buChar char="•"/>
            </a:pPr>
            <a:r>
              <a:rPr lang="en-US" altLang="en-US" sz="2800" dirty="0">
                <a:solidFill>
                  <a:schemeClr val="tx1"/>
                </a:solidFill>
              </a:rPr>
              <a:t>When one predictor is continuous and the other is dichotomous</a:t>
            </a:r>
          </a:p>
          <a:p>
            <a:pPr marL="457200" lvl="2" indent="0">
              <a:buClr>
                <a:srgbClr val="FF0000"/>
              </a:buClr>
              <a:buFontTx/>
              <a:buChar char="•"/>
            </a:pPr>
            <a:endParaRPr lang="en-US" altLang="en-US" sz="2800" dirty="0">
              <a:solidFill>
                <a:schemeClr val="tx1"/>
              </a:solidFill>
            </a:endParaRPr>
          </a:p>
          <a:p>
            <a:pPr marL="457200" lvl="2" indent="0">
              <a:buClr>
                <a:srgbClr val="FF0000"/>
              </a:buClr>
              <a:buFontTx/>
              <a:buChar char="•"/>
            </a:pPr>
            <a:r>
              <a:rPr lang="en-US" altLang="en-US" sz="2800" dirty="0">
                <a:solidFill>
                  <a:schemeClr val="tx1"/>
                </a:solidFill>
              </a:rPr>
              <a:t>When both predictors are continuous</a:t>
            </a:r>
          </a:p>
        </p:txBody>
      </p:sp>
    </p:spTree>
    <p:extLst>
      <p:ext uri="{BB962C8B-B14F-4D97-AF65-F5344CB8AC3E}">
        <p14:creationId xmlns:p14="http://schemas.microsoft.com/office/powerpoint/2010/main" val="2116242587"/>
      </p:ext>
    </p:extLst>
  </p:cSld>
  <p:clrMapOvr>
    <a:masterClrMapping/>
  </p:clrMapOvr>
  <p:transition>
    <p:fade thruBlk="1"/>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676400" y="31750"/>
            <a:ext cx="8686800" cy="1524000"/>
          </a:xfrm>
        </p:spPr>
        <p:txBody>
          <a:bodyPr/>
          <a:lstStyle/>
          <a:p>
            <a:pPr algn="ctr" eaLnBrk="1" hangingPunct="1"/>
            <a:r>
              <a:rPr lang="en-US" altLang="en-US" sz="2800" b="1" dirty="0">
                <a:solidFill>
                  <a:schemeClr val="tx1"/>
                </a:solidFill>
              </a:rPr>
              <a:t>Interaction Example Between Two Dichotomous Predictors</a:t>
            </a:r>
          </a:p>
        </p:txBody>
      </p:sp>
      <p:sp>
        <p:nvSpPr>
          <p:cNvPr id="68611" name="Rectangle 3"/>
          <p:cNvSpPr>
            <a:spLocks noGrp="1" noChangeArrowheads="1"/>
          </p:cNvSpPr>
          <p:nvPr>
            <p:ph idx="4294967295"/>
          </p:nvPr>
        </p:nvSpPr>
        <p:spPr>
          <a:xfrm>
            <a:off x="1600200" y="1371600"/>
            <a:ext cx="8915400" cy="5410200"/>
          </a:xfrm>
        </p:spPr>
        <p:txBody>
          <a:bodyPr/>
          <a:lstStyle/>
          <a:p>
            <a:pPr>
              <a:buClr>
                <a:srgbClr val="FF0000"/>
              </a:buClr>
              <a:buFontTx/>
              <a:buNone/>
            </a:pPr>
            <a:r>
              <a:rPr lang="en-US" altLang="en-US" b="1" dirty="0"/>
              <a:t>Example:  </a:t>
            </a:r>
            <a:r>
              <a:rPr lang="en-US" altLang="en-US" dirty="0"/>
              <a:t>Predict twelfth grade math achievement (achmat12) from gender (gender), whether or not the student took advanced math in eighth grade (advmath8), and the interaction of the two.</a:t>
            </a:r>
          </a:p>
        </p:txBody>
      </p:sp>
    </p:spTree>
    <p:extLst>
      <p:ext uri="{BB962C8B-B14F-4D97-AF65-F5344CB8AC3E}">
        <p14:creationId xmlns:p14="http://schemas.microsoft.com/office/powerpoint/2010/main" val="1236128881"/>
      </p:ext>
    </p:extLst>
  </p:cSld>
  <p:clrMapOvr>
    <a:masterClrMapping/>
  </p:clrMapOvr>
  <p:transition>
    <p:fade thruBlk="1"/>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1981200" y="0"/>
            <a:ext cx="8686800" cy="1600200"/>
          </a:xfrm>
        </p:spPr>
        <p:txBody>
          <a:bodyPr/>
          <a:lstStyle/>
          <a:p>
            <a:pPr algn="ctr" eaLnBrk="1" hangingPunct="1"/>
            <a:r>
              <a:rPr lang="en-US" altLang="en-US" sz="2800" b="1" dirty="0">
                <a:solidFill>
                  <a:schemeClr val="tx1"/>
                </a:solidFill>
              </a:rPr>
              <a:t>Interaction Example Between Two Dichotomous Predictors</a:t>
            </a:r>
            <a:endParaRPr lang="en-US" altLang="en-US" sz="2800" dirty="0">
              <a:solidFill>
                <a:schemeClr val="tx1"/>
              </a:solidFill>
            </a:endParaRPr>
          </a:p>
        </p:txBody>
      </p:sp>
      <p:pic>
        <p:nvPicPr>
          <p:cNvPr id="3" name="Content Placeholder 2">
            <a:extLst>
              <a:ext uri="{FF2B5EF4-FFF2-40B4-BE49-F238E27FC236}">
                <a16:creationId xmlns:a16="http://schemas.microsoft.com/office/drawing/2014/main" id="{E849E639-9BA7-664C-99CA-45E770BAFDBA}"/>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81200" y="1401728"/>
            <a:ext cx="8229600" cy="5238818"/>
          </a:xfrm>
        </p:spPr>
      </p:pic>
    </p:spTree>
    <p:extLst>
      <p:ext uri="{BB962C8B-B14F-4D97-AF65-F5344CB8AC3E}">
        <p14:creationId xmlns:p14="http://schemas.microsoft.com/office/powerpoint/2010/main" val="316326240"/>
      </p:ext>
    </p:extLst>
  </p:cSld>
  <p:clrMapOvr>
    <a:masterClrMapping/>
  </p:clrMapOvr>
  <p:transition>
    <p:fade thruBlk="1"/>
  </p:transition>
</p:sld>
</file>

<file path=ppt/slides/slide48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981200" y="457200"/>
            <a:ext cx="8686800" cy="838200"/>
          </a:xfrm>
        </p:spPr>
        <p:txBody>
          <a:bodyPr/>
          <a:lstStyle/>
          <a:p>
            <a:pPr algn="ctr" eaLnBrk="1" hangingPunct="1"/>
            <a:r>
              <a:rPr lang="en-US" altLang="en-US" sz="2800" b="1" dirty="0">
                <a:solidFill>
                  <a:schemeClr val="tx1"/>
                </a:solidFill>
              </a:rPr>
              <a:t>Interaction Between Two Dichotomous Predictors</a:t>
            </a:r>
            <a:endParaRPr lang="en-US" altLang="en-US" sz="2800" dirty="0">
              <a:solidFill>
                <a:schemeClr val="tx1"/>
              </a:solidFill>
            </a:endParaRPr>
          </a:p>
        </p:txBody>
      </p:sp>
      <p:sp>
        <p:nvSpPr>
          <p:cNvPr id="72707" name="Rectangle 3"/>
          <p:cNvSpPr>
            <a:spLocks noGrp="1" noChangeArrowheads="1"/>
          </p:cNvSpPr>
          <p:nvPr>
            <p:ph idx="4294967295"/>
          </p:nvPr>
        </p:nvSpPr>
        <p:spPr>
          <a:xfrm>
            <a:off x="1981200" y="1143000"/>
            <a:ext cx="8382000" cy="5943600"/>
          </a:xfrm>
        </p:spPr>
        <p:txBody>
          <a:bodyPr/>
          <a:lstStyle/>
          <a:p>
            <a:pPr>
              <a:buClr>
                <a:srgbClr val="FF0000"/>
              </a:buClr>
              <a:buFontTx/>
              <a:buNone/>
            </a:pPr>
            <a:r>
              <a:rPr lang="en-US" altLang="en-US" dirty="0"/>
              <a:t>Given that the product term is not statistically significant (t=-.438; p=.6618), there is no interaction between advmath8 and schtypd1.</a:t>
            </a:r>
          </a:p>
          <a:p>
            <a:pPr>
              <a:buClr>
                <a:srgbClr val="FF0000"/>
              </a:buClr>
              <a:buFontTx/>
              <a:buNone/>
            </a:pPr>
            <a:r>
              <a:rPr lang="en-US" altLang="en-US" dirty="0"/>
              <a:t>This means that the b-weight of the regression line that predicts achmat12 from advmath8 is not significantly different for those in public schools from those in non-public schools, and that the difference is b=3.28 units. </a:t>
            </a:r>
          </a:p>
          <a:p>
            <a:pPr>
              <a:buClr>
                <a:srgbClr val="FF0000"/>
              </a:buClr>
              <a:buFont typeface="Georgia" panose="02040502050405020303" pitchFamily="18" charset="0"/>
              <a:buNone/>
            </a:pPr>
            <a:r>
              <a:rPr lang="en-US" altLang="en-US" dirty="0"/>
              <a:t>This also means that the b-weight of the regression line that predicts achmat12 from schtypd1 is different for those who took advanced math from those who did not, and that the difference is b=3.28 units.   </a:t>
            </a:r>
          </a:p>
          <a:p>
            <a:pPr>
              <a:buClr>
                <a:srgbClr val="FF0000"/>
              </a:buClr>
              <a:buFontTx/>
              <a:buNone/>
            </a:pPr>
            <a:r>
              <a:rPr lang="en-US" altLang="en-US" dirty="0"/>
              <a:t>  </a:t>
            </a:r>
          </a:p>
        </p:txBody>
      </p:sp>
    </p:spTree>
    <p:extLst>
      <p:ext uri="{BB962C8B-B14F-4D97-AF65-F5344CB8AC3E}">
        <p14:creationId xmlns:p14="http://schemas.microsoft.com/office/powerpoint/2010/main" val="1221073735"/>
      </p:ext>
    </p:extLst>
  </p:cSld>
  <p:clrMapOvr>
    <a:masterClrMapping/>
  </p:clrMapOvr>
  <p:transition>
    <p:fade thruBlk="1"/>
  </p:transition>
</p:sld>
</file>

<file path=ppt/slides/slide48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1600200" y="533400"/>
            <a:ext cx="8991600" cy="914400"/>
          </a:xfrm>
        </p:spPr>
        <p:txBody>
          <a:bodyPr/>
          <a:lstStyle/>
          <a:p>
            <a:pPr algn="ctr" eaLnBrk="1" hangingPunct="1"/>
            <a:r>
              <a:rPr lang="en-US" altLang="en-US" sz="2800" b="1" dirty="0">
                <a:solidFill>
                  <a:schemeClr val="tx1"/>
                </a:solidFill>
              </a:rPr>
              <a:t>Interaction when one of the predictors is continuous</a:t>
            </a:r>
          </a:p>
        </p:txBody>
      </p:sp>
      <p:sp>
        <p:nvSpPr>
          <p:cNvPr id="78851" name="Rectangle 3"/>
          <p:cNvSpPr>
            <a:spLocks noGrp="1" noChangeArrowheads="1"/>
          </p:cNvSpPr>
          <p:nvPr>
            <p:ph idx="4294967295"/>
          </p:nvPr>
        </p:nvSpPr>
        <p:spPr>
          <a:xfrm>
            <a:off x="1981200" y="1524000"/>
            <a:ext cx="8229600" cy="5049838"/>
          </a:xfrm>
        </p:spPr>
        <p:txBody>
          <a:bodyPr/>
          <a:lstStyle/>
          <a:p>
            <a:pPr>
              <a:buClr>
                <a:srgbClr val="FF0000"/>
              </a:buClr>
              <a:buFontTx/>
              <a:buChar char="•"/>
              <a:defRPr/>
            </a:pPr>
            <a:r>
              <a:rPr lang="en-US" altLang="en-US" i="1" dirty="0"/>
              <a:t>Example</a:t>
            </a:r>
            <a:r>
              <a:rPr lang="en-US" altLang="en-US" dirty="0"/>
              <a:t>:  Can twelfth grade self-concept (slfcnc12) be explained by eighth grade self-concept (slfcnc08), gender, and their interaction?</a:t>
            </a:r>
          </a:p>
          <a:p>
            <a:pPr>
              <a:buClr>
                <a:srgbClr val="FF0000"/>
              </a:buClr>
              <a:buFontTx/>
              <a:buChar char="•"/>
              <a:defRPr/>
            </a:pPr>
            <a:r>
              <a:rPr lang="en-US" altLang="en-US" dirty="0"/>
              <a:t>For purposes of interpretability and reduced problems due to multicollinearity, we first center all continuous predictors by subtracting their means from the original values of the variables.</a:t>
            </a:r>
          </a:p>
          <a:p>
            <a:pPr>
              <a:buClr>
                <a:srgbClr val="FF0000"/>
              </a:buClr>
              <a:buFontTx/>
              <a:buChar char="•"/>
              <a:defRPr/>
            </a:pPr>
            <a:r>
              <a:rPr lang="en-US" altLang="en-US" dirty="0"/>
              <a:t>In this example, we center the one continuous predictor, slfcnc08.</a:t>
            </a:r>
          </a:p>
        </p:txBody>
      </p:sp>
    </p:spTree>
    <p:extLst>
      <p:ext uri="{BB962C8B-B14F-4D97-AF65-F5344CB8AC3E}">
        <p14:creationId xmlns:p14="http://schemas.microsoft.com/office/powerpoint/2010/main" val="3204254709"/>
      </p:ext>
    </p:extLst>
  </p:cSld>
  <p:clrMapOvr>
    <a:masterClrMapping/>
  </p:clrMapOvr>
  <p:transition>
    <p:fade thruBlk="1"/>
  </p:transition>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4FE9E73-C753-1147-866F-38E47730C68A}"/>
              </a:ext>
            </a:extLst>
          </p:cNvPr>
          <p:cNvSpPr txBox="1">
            <a:spLocks noChangeArrowheads="1"/>
          </p:cNvSpPr>
          <p:nvPr/>
        </p:nvSpPr>
        <p:spPr bwMode="auto">
          <a:xfrm>
            <a:off x="1600200" y="533400"/>
            <a:ext cx="899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mbria" pitchFamily="18" charset="0"/>
              </a:defRPr>
            </a:lvl2pPr>
            <a:lvl3pPr algn="l" rtl="0" eaLnBrk="0" fontAlgn="base" hangingPunct="0">
              <a:spcBef>
                <a:spcPct val="0"/>
              </a:spcBef>
              <a:spcAft>
                <a:spcPct val="0"/>
              </a:spcAft>
              <a:defRPr sz="4000">
                <a:solidFill>
                  <a:schemeClr val="tx2"/>
                </a:solidFill>
                <a:latin typeface="Cambria" pitchFamily="18" charset="0"/>
              </a:defRPr>
            </a:lvl3pPr>
            <a:lvl4pPr algn="l" rtl="0" eaLnBrk="0" fontAlgn="base" hangingPunct="0">
              <a:spcBef>
                <a:spcPct val="0"/>
              </a:spcBef>
              <a:spcAft>
                <a:spcPct val="0"/>
              </a:spcAft>
              <a:defRPr sz="4000">
                <a:solidFill>
                  <a:schemeClr val="tx2"/>
                </a:solidFill>
                <a:latin typeface="Cambria" pitchFamily="18" charset="0"/>
              </a:defRPr>
            </a:lvl4pPr>
            <a:lvl5pPr algn="l" rtl="0" eaLnBrk="0" fontAlgn="base" hangingPunct="0">
              <a:spcBef>
                <a:spcPct val="0"/>
              </a:spcBef>
              <a:spcAft>
                <a:spcPct val="0"/>
              </a:spcAft>
              <a:defRPr sz="4000">
                <a:solidFill>
                  <a:schemeClr val="tx2"/>
                </a:solidFill>
                <a:latin typeface="Cambria" pitchFamily="18" charset="0"/>
              </a:defRPr>
            </a:lvl5pPr>
            <a:lvl6pPr marL="457200" algn="l" rtl="0" fontAlgn="base">
              <a:spcBef>
                <a:spcPct val="0"/>
              </a:spcBef>
              <a:spcAft>
                <a:spcPct val="0"/>
              </a:spcAft>
              <a:defRPr sz="4000">
                <a:solidFill>
                  <a:schemeClr val="tx2"/>
                </a:solidFill>
                <a:latin typeface="Cambria" pitchFamily="18" charset="0"/>
              </a:defRPr>
            </a:lvl6pPr>
            <a:lvl7pPr marL="914400" algn="l" rtl="0" fontAlgn="base">
              <a:spcBef>
                <a:spcPct val="0"/>
              </a:spcBef>
              <a:spcAft>
                <a:spcPct val="0"/>
              </a:spcAft>
              <a:defRPr sz="4000">
                <a:solidFill>
                  <a:schemeClr val="tx2"/>
                </a:solidFill>
                <a:latin typeface="Cambria" pitchFamily="18" charset="0"/>
              </a:defRPr>
            </a:lvl7pPr>
            <a:lvl8pPr marL="1371600" algn="l" rtl="0" fontAlgn="base">
              <a:spcBef>
                <a:spcPct val="0"/>
              </a:spcBef>
              <a:spcAft>
                <a:spcPct val="0"/>
              </a:spcAft>
              <a:defRPr sz="4000">
                <a:solidFill>
                  <a:schemeClr val="tx2"/>
                </a:solidFill>
                <a:latin typeface="Cambria" pitchFamily="18" charset="0"/>
              </a:defRPr>
            </a:lvl8pPr>
            <a:lvl9pPr marL="1828800" algn="l" rtl="0" fontAlgn="base">
              <a:spcBef>
                <a:spcPct val="0"/>
              </a:spcBef>
              <a:spcAft>
                <a:spcPct val="0"/>
              </a:spcAft>
              <a:defRPr sz="4000">
                <a:solidFill>
                  <a:schemeClr val="tx2"/>
                </a:solidFill>
                <a:latin typeface="Cambria" pitchFamily="18" charset="0"/>
              </a:defRPr>
            </a:lvl9pPr>
          </a:lstStyle>
          <a:p>
            <a:pPr algn="ctr" eaLnBrk="1" hangingPunct="1"/>
            <a:r>
              <a:rPr lang="en-US" altLang="en-US" sz="2800" b="1">
                <a:solidFill>
                  <a:schemeClr val="tx1"/>
                </a:solidFill>
              </a:rPr>
              <a:t>Interaction when one of the predictors is continuous</a:t>
            </a:r>
            <a:endParaRPr lang="en-US" altLang="en-US" sz="2800" b="1" dirty="0">
              <a:solidFill>
                <a:schemeClr val="tx1"/>
              </a:solidFill>
            </a:endParaRPr>
          </a:p>
        </p:txBody>
      </p:sp>
      <p:pic>
        <p:nvPicPr>
          <p:cNvPr id="4" name="Picture 3">
            <a:extLst>
              <a:ext uri="{FF2B5EF4-FFF2-40B4-BE49-F238E27FC236}">
                <a16:creationId xmlns:a16="http://schemas.microsoft.com/office/drawing/2014/main" id="{7830C99E-4074-A74E-B2C8-1531FC86B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447800"/>
            <a:ext cx="9144000" cy="4922274"/>
          </a:xfrm>
          <a:prstGeom prst="rect">
            <a:avLst/>
          </a:prstGeom>
        </p:spPr>
      </p:pic>
    </p:spTree>
    <p:extLst>
      <p:ext uri="{BB962C8B-B14F-4D97-AF65-F5344CB8AC3E}">
        <p14:creationId xmlns:p14="http://schemas.microsoft.com/office/powerpoint/2010/main" val="2635532981"/>
      </p:ext>
    </p:extLst>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B4CB36E-4414-204C-BA6A-AED810867E80}"/>
              </a:ext>
            </a:extLst>
          </p:cNvPr>
          <p:cNvSpPr>
            <a:spLocks noGrp="1" noChangeArrowheads="1"/>
          </p:cNvSpPr>
          <p:nvPr>
            <p:ph type="title"/>
          </p:nvPr>
        </p:nvSpPr>
        <p:spPr>
          <a:xfrm>
            <a:off x="2590801" y="381000"/>
            <a:ext cx="6448425" cy="762000"/>
          </a:xfrm>
        </p:spPr>
        <p:txBody>
          <a:bodyPr>
            <a:noAutofit/>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location: Median</a:t>
            </a:r>
          </a:p>
        </p:txBody>
      </p:sp>
      <p:sp>
        <p:nvSpPr>
          <p:cNvPr id="26626" name="Rectangle 3">
            <a:extLst>
              <a:ext uri="{FF2B5EF4-FFF2-40B4-BE49-F238E27FC236}">
                <a16:creationId xmlns:a16="http://schemas.microsoft.com/office/drawing/2014/main" id="{D2C65155-72BD-2F4F-B925-6B8EDDABDC09}"/>
              </a:ext>
            </a:extLst>
          </p:cNvPr>
          <p:cNvSpPr>
            <a:spLocks noGrp="1"/>
          </p:cNvSpPr>
          <p:nvPr>
            <p:ph idx="1"/>
          </p:nvPr>
        </p:nvSpPr>
        <p:spPr>
          <a:xfrm>
            <a:off x="2209800" y="1524000"/>
            <a:ext cx="7620000" cy="4343400"/>
          </a:xfrm>
        </p:spPr>
        <p:txBody>
          <a:bodyPr rtlCol="0">
            <a:normAutofit fontScale="32500" lnSpcReduction="20000"/>
          </a:bodyPr>
          <a:lstStyle/>
          <a:p>
            <a:pPr fontAlgn="auto">
              <a:lnSpc>
                <a:spcPct val="90000"/>
              </a:lnSpc>
              <a:spcAft>
                <a:spcPts val="0"/>
              </a:spcAft>
              <a:buFontTx/>
              <a:buNone/>
              <a:defRPr/>
            </a:pPr>
            <a:r>
              <a:rPr lang="en-US" altLang="en-US" sz="6200" dirty="0">
                <a:solidFill>
                  <a:schemeClr val="tx1">
                    <a:lumMod val="85000"/>
                    <a:lumOff val="15000"/>
                  </a:schemeClr>
                </a:solidFill>
              </a:rPr>
              <a:t>Definition:  The </a:t>
            </a:r>
            <a:r>
              <a:rPr lang="en-US" altLang="en-US" sz="6200" i="1" dirty="0">
                <a:solidFill>
                  <a:schemeClr val="tx1">
                    <a:lumMod val="85000"/>
                    <a:lumOff val="15000"/>
                  </a:schemeClr>
                </a:solidFill>
              </a:rPr>
              <a:t>median</a:t>
            </a:r>
            <a:r>
              <a:rPr lang="en-US" altLang="en-US" sz="6200" dirty="0">
                <a:solidFill>
                  <a:schemeClr val="tx1">
                    <a:lumMod val="85000"/>
                    <a:lumOff val="15000"/>
                  </a:schemeClr>
                </a:solidFill>
              </a:rPr>
              <a:t> is the middle point in a distribution.</a:t>
            </a:r>
          </a:p>
          <a:p>
            <a:pPr fontAlgn="auto">
              <a:lnSpc>
                <a:spcPct val="90000"/>
              </a:lnSpc>
              <a:spcAft>
                <a:spcPts val="0"/>
              </a:spcAft>
              <a:buFont typeface="Arial" panose="020B0604020202020204" pitchFamily="34" charset="0"/>
              <a:buNone/>
              <a:defRPr/>
            </a:pPr>
            <a:r>
              <a:rPr lang="en-US" altLang="en-US" sz="6200" dirty="0">
                <a:solidFill>
                  <a:schemeClr val="tx1">
                    <a:lumMod val="85000"/>
                    <a:lumOff val="15000"/>
                  </a:schemeClr>
                </a:solidFill>
              </a:rPr>
              <a:t>   It is particularly useful when ordinal or scale data are severely skewed.</a:t>
            </a:r>
          </a:p>
          <a:p>
            <a:pPr fontAlgn="auto">
              <a:lnSpc>
                <a:spcPct val="90000"/>
              </a:lnSpc>
              <a:spcAft>
                <a:spcPts val="0"/>
              </a:spcAft>
              <a:buFont typeface="Georgia" panose="02040502050405020303" pitchFamily="18" charset="0"/>
              <a:buNone/>
              <a:defRPr/>
            </a:pPr>
            <a:endParaRPr lang="en-US" altLang="en-US" sz="3400" dirty="0">
              <a:solidFill>
                <a:schemeClr val="tx1">
                  <a:lumMod val="85000"/>
                  <a:lumOff val="15000"/>
                </a:schemeClr>
              </a:solidFill>
            </a:endParaRPr>
          </a:p>
          <a:p>
            <a:pPr fontAlgn="auto">
              <a:lnSpc>
                <a:spcPct val="90000"/>
              </a:lnSpc>
              <a:spcAft>
                <a:spcPts val="0"/>
              </a:spcAft>
              <a:buFontTx/>
              <a:buNone/>
              <a:defRPr/>
            </a:pPr>
            <a:r>
              <a:rPr lang="en-US" altLang="en-US" sz="6200" dirty="0">
                <a:solidFill>
                  <a:schemeClr val="tx1">
                    <a:lumMod val="85000"/>
                    <a:lumOff val="15000"/>
                  </a:schemeClr>
                </a:solidFill>
              </a:rPr>
              <a:t>To find the median, or 50</a:t>
            </a:r>
            <a:r>
              <a:rPr lang="en-US" altLang="en-US" sz="6200" baseline="30000" dirty="0">
                <a:solidFill>
                  <a:schemeClr val="tx1">
                    <a:lumMod val="85000"/>
                    <a:lumOff val="15000"/>
                  </a:schemeClr>
                </a:solidFill>
              </a:rPr>
              <a:t>th</a:t>
            </a:r>
            <a:r>
              <a:rPr lang="en-US" altLang="en-US" sz="6200" dirty="0">
                <a:solidFill>
                  <a:schemeClr val="tx1">
                    <a:lumMod val="85000"/>
                    <a:lumOff val="15000"/>
                  </a:schemeClr>
                </a:solidFill>
              </a:rPr>
              <a:t> percentile, of the NELS variable, </a:t>
            </a:r>
            <a:r>
              <a:rPr lang="en-US" altLang="en-US" sz="6200" dirty="0" err="1">
                <a:solidFill>
                  <a:schemeClr val="tx1">
                    <a:lumMod val="85000"/>
                    <a:lumOff val="15000"/>
                  </a:schemeClr>
                </a:solidFill>
              </a:rPr>
              <a:t>ses</a:t>
            </a:r>
            <a:r>
              <a:rPr lang="en-US" altLang="en-US" sz="6200" dirty="0">
                <a:solidFill>
                  <a:schemeClr val="tx1">
                    <a:lumMod val="85000"/>
                    <a:lumOff val="15000"/>
                  </a:schemeClr>
                </a:solidFill>
              </a:rPr>
              <a:t>, we may use either of the following commands: </a:t>
            </a:r>
          </a:p>
          <a:p>
            <a:pPr algn="ctr" fontAlgn="auto">
              <a:lnSpc>
                <a:spcPct val="90000"/>
              </a:lnSpc>
              <a:spcAft>
                <a:spcPts val="0"/>
              </a:spcAft>
              <a:buFontTx/>
              <a:buNone/>
              <a:defRPr/>
            </a:pPr>
            <a:endParaRPr lang="en-US" altLang="en-US" sz="2000" dirty="0">
              <a:solidFill>
                <a:schemeClr val="tx1">
                  <a:lumMod val="85000"/>
                  <a:lumOff val="15000"/>
                </a:schemeClr>
              </a:solidFill>
            </a:endParaRPr>
          </a:p>
          <a:p>
            <a:pPr fontAlgn="auto">
              <a:spcAft>
                <a:spcPts val="0"/>
              </a:spcAft>
              <a:defRPr/>
            </a:pPr>
            <a:r>
              <a:rPr lang="en-US" sz="5500" b="1" dirty="0">
                <a:solidFill>
                  <a:schemeClr val="tx1">
                    <a:lumMod val="85000"/>
                    <a:lumOff val="15000"/>
                  </a:schemeClr>
                </a:solidFill>
              </a:rPr>
              <a:t>median(</a:t>
            </a:r>
            <a:r>
              <a:rPr lang="en-US" sz="5500" b="1" dirty="0" err="1">
                <a:solidFill>
                  <a:schemeClr val="tx1">
                    <a:lumMod val="85000"/>
                    <a:lumOff val="15000"/>
                  </a:schemeClr>
                </a:solidFill>
              </a:rPr>
              <a:t>NELS$ses</a:t>
            </a:r>
            <a:r>
              <a:rPr lang="en-US" sz="5500" b="1" dirty="0">
                <a:solidFill>
                  <a:schemeClr val="tx1">
                    <a:lumMod val="85000"/>
                    <a:lumOff val="15000"/>
                  </a:schemeClr>
                </a:solidFill>
              </a:rPr>
              <a:t>)</a:t>
            </a:r>
            <a:endParaRPr lang="en-US" sz="5500" dirty="0">
              <a:solidFill>
                <a:schemeClr val="tx1">
                  <a:lumMod val="85000"/>
                  <a:lumOff val="15000"/>
                </a:schemeClr>
              </a:solidFill>
            </a:endParaRPr>
          </a:p>
          <a:p>
            <a:pPr fontAlgn="auto">
              <a:spcAft>
                <a:spcPts val="0"/>
              </a:spcAft>
              <a:defRPr/>
            </a:pPr>
            <a:r>
              <a:rPr lang="en-US" sz="5500" b="1" dirty="0">
                <a:solidFill>
                  <a:schemeClr val="tx1">
                    <a:lumMod val="85000"/>
                    <a:lumOff val="15000"/>
                  </a:schemeClr>
                </a:solidFill>
              </a:rPr>
              <a:t>quantile(</a:t>
            </a:r>
            <a:r>
              <a:rPr lang="en-US" sz="5500" b="1" dirty="0" err="1">
                <a:solidFill>
                  <a:schemeClr val="tx1">
                    <a:lumMod val="85000"/>
                    <a:lumOff val="15000"/>
                  </a:schemeClr>
                </a:solidFill>
              </a:rPr>
              <a:t>NELS$ses</a:t>
            </a:r>
            <a:r>
              <a:rPr lang="en-US" sz="5500" b="1" dirty="0">
                <a:solidFill>
                  <a:schemeClr val="tx1">
                    <a:lumMod val="85000"/>
                    <a:lumOff val="15000"/>
                  </a:schemeClr>
                </a:solidFill>
              </a:rPr>
              <a:t>, c(0.5))</a:t>
            </a:r>
            <a:endParaRPr lang="en-US" sz="5500" dirty="0">
              <a:solidFill>
                <a:schemeClr val="tx1">
                  <a:lumMod val="85000"/>
                  <a:lumOff val="15000"/>
                </a:schemeClr>
              </a:solidFill>
            </a:endParaRPr>
          </a:p>
          <a:p>
            <a:pPr fontAlgn="auto">
              <a:spcAft>
                <a:spcPts val="0"/>
              </a:spcAft>
              <a:defRPr/>
            </a:pPr>
            <a:endParaRPr lang="en-US" dirty="0">
              <a:solidFill>
                <a:schemeClr val="tx1">
                  <a:lumMod val="85000"/>
                  <a:lumOff val="15000"/>
                </a:schemeClr>
              </a:solidFill>
            </a:endParaRPr>
          </a:p>
          <a:p>
            <a:pPr fontAlgn="auto">
              <a:spcAft>
                <a:spcPts val="0"/>
              </a:spcAft>
              <a:defRPr/>
            </a:pPr>
            <a:r>
              <a:rPr lang="en-US" sz="6200" dirty="0">
                <a:solidFill>
                  <a:schemeClr val="tx1">
                    <a:lumMod val="85000"/>
                    <a:lumOff val="15000"/>
                  </a:schemeClr>
                </a:solidFill>
              </a:rPr>
              <a:t>From the </a:t>
            </a:r>
            <a:r>
              <a:rPr lang="en-US" sz="6200" b="1" dirty="0">
                <a:solidFill>
                  <a:schemeClr val="tx1">
                    <a:lumMod val="85000"/>
                    <a:lumOff val="15000"/>
                  </a:schemeClr>
                </a:solidFill>
              </a:rPr>
              <a:t>quantile</a:t>
            </a:r>
            <a:r>
              <a:rPr lang="en-US" sz="6200" dirty="0">
                <a:solidFill>
                  <a:schemeClr val="tx1">
                    <a:lumMod val="85000"/>
                    <a:lumOff val="15000"/>
                  </a:schemeClr>
                </a:solidFill>
              </a:rPr>
              <a:t> command we know the median of </a:t>
            </a:r>
            <a:r>
              <a:rPr lang="en-US" sz="6200" dirty="0" err="1">
                <a:solidFill>
                  <a:schemeClr val="tx1">
                    <a:lumMod val="85000"/>
                    <a:lumOff val="15000"/>
                  </a:schemeClr>
                </a:solidFill>
              </a:rPr>
              <a:t>ses</a:t>
            </a:r>
            <a:r>
              <a:rPr lang="en-US" sz="6200" dirty="0">
                <a:solidFill>
                  <a:schemeClr val="tx1">
                    <a:lumMod val="85000"/>
                    <a:lumOff val="15000"/>
                  </a:schemeClr>
                </a:solidFill>
              </a:rPr>
              <a:t> is 19.  Both the </a:t>
            </a:r>
            <a:r>
              <a:rPr lang="en-US" sz="6200" b="1" dirty="0">
                <a:solidFill>
                  <a:schemeClr val="tx1">
                    <a:lumMod val="85000"/>
                    <a:lumOff val="15000"/>
                  </a:schemeClr>
                </a:solidFill>
              </a:rPr>
              <a:t>median</a:t>
            </a:r>
            <a:r>
              <a:rPr lang="en-US" sz="6200" dirty="0">
                <a:solidFill>
                  <a:schemeClr val="tx1">
                    <a:lumMod val="85000"/>
                    <a:lumOff val="15000"/>
                  </a:schemeClr>
                </a:solidFill>
              </a:rPr>
              <a:t> and </a:t>
            </a:r>
            <a:r>
              <a:rPr lang="en-US" sz="6200" b="1" dirty="0">
                <a:solidFill>
                  <a:schemeClr val="tx1">
                    <a:lumMod val="85000"/>
                    <a:lumOff val="15000"/>
                  </a:schemeClr>
                </a:solidFill>
              </a:rPr>
              <a:t>quantile</a:t>
            </a:r>
            <a:r>
              <a:rPr lang="en-US" sz="6200" dirty="0">
                <a:solidFill>
                  <a:schemeClr val="tx1">
                    <a:lumMod val="85000"/>
                    <a:lumOff val="15000"/>
                  </a:schemeClr>
                </a:solidFill>
              </a:rPr>
              <a:t> commands refer to the median as the 50</a:t>
            </a:r>
            <a:r>
              <a:rPr lang="en-US" sz="6200" baseline="30000" dirty="0">
                <a:solidFill>
                  <a:schemeClr val="tx1">
                    <a:lumMod val="85000"/>
                    <a:lumOff val="15000"/>
                  </a:schemeClr>
                </a:solidFill>
              </a:rPr>
              <a:t>th</a:t>
            </a:r>
            <a:r>
              <a:rPr lang="en-US" sz="6200" dirty="0">
                <a:solidFill>
                  <a:schemeClr val="tx1">
                    <a:lumMod val="85000"/>
                    <a:lumOff val="15000"/>
                  </a:schemeClr>
                </a:solidFill>
              </a:rPr>
              <a:t> percentile or, in shortened form as p50.  The median of </a:t>
            </a:r>
            <a:r>
              <a:rPr lang="en-US" sz="6200" dirty="0" err="1">
                <a:solidFill>
                  <a:schemeClr val="tx1">
                    <a:lumMod val="85000"/>
                    <a:lumOff val="15000"/>
                  </a:schemeClr>
                </a:solidFill>
              </a:rPr>
              <a:t>ses</a:t>
            </a:r>
            <a:r>
              <a:rPr lang="en-US" sz="6200" dirty="0">
                <a:solidFill>
                  <a:schemeClr val="tx1">
                    <a:lumMod val="85000"/>
                    <a:lumOff val="15000"/>
                  </a:schemeClr>
                </a:solidFill>
              </a:rPr>
              <a:t> is 19, which is the same value as the mode of </a:t>
            </a:r>
            <a:r>
              <a:rPr lang="en-US" sz="6200" dirty="0" err="1">
                <a:solidFill>
                  <a:schemeClr val="tx1">
                    <a:lumMod val="85000"/>
                    <a:lumOff val="15000"/>
                  </a:schemeClr>
                </a:solidFill>
              </a:rPr>
              <a:t>ses</a:t>
            </a:r>
            <a:r>
              <a:rPr lang="en-US" sz="6200" dirty="0">
                <a:solidFill>
                  <a:schemeClr val="tx1">
                    <a:lumMod val="85000"/>
                    <a:lumOff val="15000"/>
                  </a:schemeClr>
                </a:solidFill>
              </a:rPr>
              <a:t>.</a:t>
            </a:r>
          </a:p>
        </p:txBody>
      </p:sp>
    </p:spTree>
    <p:extLst>
      <p:ext uri="{BB962C8B-B14F-4D97-AF65-F5344CB8AC3E}">
        <p14:creationId xmlns:p14="http://schemas.microsoft.com/office/powerpoint/2010/main" val="1736361841"/>
      </p:ext>
    </p:extLst>
  </p:cSld>
  <p:clrMapOvr>
    <a:masterClrMapping/>
  </p:clrMapOvr>
  <p:transition>
    <p:fade thruBlk="1"/>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1600200" y="22225"/>
            <a:ext cx="8839200" cy="1524000"/>
          </a:xfrm>
        </p:spPr>
        <p:txBody>
          <a:bodyPr/>
          <a:lstStyle/>
          <a:p>
            <a:pPr algn="ctr" eaLnBrk="1" hangingPunct="1"/>
            <a:r>
              <a:rPr lang="en-US" altLang="en-US" sz="2800" b="1" dirty="0">
                <a:solidFill>
                  <a:schemeClr val="tx1"/>
                </a:solidFill>
              </a:rPr>
              <a:t>Interaction when one of the predictors is continuous</a:t>
            </a:r>
            <a:endParaRPr lang="en-US" altLang="en-US" sz="2800" dirty="0">
              <a:solidFill>
                <a:schemeClr val="tx1"/>
              </a:solidFill>
            </a:endParaRPr>
          </a:p>
        </p:txBody>
      </p:sp>
      <p:sp>
        <p:nvSpPr>
          <p:cNvPr id="80899" name="Rectangle 3"/>
          <p:cNvSpPr>
            <a:spLocks noGrp="1" noChangeArrowheads="1"/>
          </p:cNvSpPr>
          <p:nvPr>
            <p:ph idx="4294967295"/>
          </p:nvPr>
        </p:nvSpPr>
        <p:spPr>
          <a:xfrm>
            <a:off x="1981200" y="1143000"/>
            <a:ext cx="8610600" cy="5562600"/>
          </a:xfrm>
        </p:spPr>
        <p:txBody>
          <a:bodyPr/>
          <a:lstStyle/>
          <a:p>
            <a:pPr>
              <a:buClr>
                <a:srgbClr val="FF0000"/>
              </a:buClr>
              <a:buFontTx/>
              <a:buNone/>
            </a:pPr>
            <a:r>
              <a:rPr lang="en-US" altLang="en-US" sz="2000" b="1" dirty="0"/>
              <a:t>Predicted slfcnc12 = 32.27 + .386ctrslf08 – 1.23gender + .204inter</a:t>
            </a:r>
          </a:p>
          <a:p>
            <a:pPr>
              <a:buClr>
                <a:srgbClr val="FF0000"/>
              </a:buClr>
              <a:buFontTx/>
              <a:buNone/>
            </a:pPr>
            <a:endParaRPr lang="en-US" altLang="en-US" sz="2000" dirty="0"/>
          </a:p>
          <a:p>
            <a:pPr>
              <a:buClr>
                <a:srgbClr val="FF0000"/>
              </a:buClr>
              <a:buFontTx/>
              <a:buNone/>
            </a:pPr>
            <a:r>
              <a:rPr lang="en-US" altLang="en-US" sz="2000" dirty="0"/>
              <a:t>The overall relationship is statistically significant (F(3,496) = 43.68, p=0.000). Both main effects (t=4.64;  t= -2.09) and the interaction (t=1.98) are statistically significant. </a:t>
            </a:r>
          </a:p>
        </p:txBody>
      </p:sp>
    </p:spTree>
    <p:extLst>
      <p:ext uri="{BB962C8B-B14F-4D97-AF65-F5344CB8AC3E}">
        <p14:creationId xmlns:p14="http://schemas.microsoft.com/office/powerpoint/2010/main" val="4252788394"/>
      </p:ext>
    </p:extLst>
  </p:cSld>
  <p:clrMapOvr>
    <a:masterClrMapping/>
  </p:clrMapOvr>
  <p:transition>
    <p:fade thruBlk="1"/>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1676400" y="0"/>
            <a:ext cx="8839200" cy="1295400"/>
          </a:xfrm>
        </p:spPr>
        <p:txBody>
          <a:bodyPr/>
          <a:lstStyle/>
          <a:p>
            <a:pPr algn="ctr" eaLnBrk="1" hangingPunct="1"/>
            <a:r>
              <a:rPr lang="en-US" altLang="en-US" sz="2800" b="1" dirty="0">
                <a:solidFill>
                  <a:schemeClr val="tx1"/>
                </a:solidFill>
              </a:rPr>
              <a:t>Plotting the Results of the Regression Analysis with Interaction</a:t>
            </a:r>
          </a:p>
        </p:txBody>
      </p:sp>
      <p:sp>
        <p:nvSpPr>
          <p:cNvPr id="82947" name="Rectangle 3"/>
          <p:cNvSpPr>
            <a:spLocks noGrp="1" noChangeArrowheads="1"/>
          </p:cNvSpPr>
          <p:nvPr>
            <p:ph idx="4294967295"/>
          </p:nvPr>
        </p:nvSpPr>
        <p:spPr>
          <a:xfrm>
            <a:off x="1981200" y="1295400"/>
            <a:ext cx="8114030" cy="5570538"/>
          </a:xfrm>
        </p:spPr>
        <p:txBody>
          <a:bodyPr/>
          <a:lstStyle/>
          <a:p>
            <a:pPr>
              <a:buClr>
                <a:srgbClr val="FF0000"/>
              </a:buClr>
              <a:buFontTx/>
              <a:buNone/>
            </a:pPr>
            <a:r>
              <a:rPr lang="en-US" altLang="en-US" sz="2000" dirty="0"/>
              <a:t>The relationship between 8</a:t>
            </a:r>
            <a:r>
              <a:rPr lang="en-US" altLang="en-US" sz="2000" baseline="30000" dirty="0"/>
              <a:t>th</a:t>
            </a:r>
            <a:r>
              <a:rPr lang="en-US" altLang="en-US" sz="2000" dirty="0"/>
              <a:t> and 12</a:t>
            </a:r>
            <a:r>
              <a:rPr lang="en-US" altLang="en-US" sz="2000" baseline="30000" dirty="0"/>
              <a:t>th</a:t>
            </a:r>
            <a:r>
              <a:rPr lang="en-US" altLang="en-US" sz="2000" dirty="0"/>
              <a:t>  grade self-concept is stronger for women (b = .590) than for men (b = .386).</a:t>
            </a:r>
          </a:p>
          <a:p>
            <a:pPr>
              <a:buClr>
                <a:srgbClr val="FF0000"/>
              </a:buClr>
              <a:buNone/>
            </a:pPr>
            <a:r>
              <a:rPr lang="en-US" altLang="en-US" sz="2000" i="1" dirty="0"/>
              <a:t>For males: 			         For females: </a:t>
            </a:r>
          </a:p>
          <a:p>
            <a:pPr>
              <a:buClr>
                <a:srgbClr val="FF0000"/>
              </a:buClr>
              <a:buNone/>
            </a:pPr>
            <a:r>
              <a:rPr lang="en-US" altLang="en-US" sz="2000" b="1" dirty="0"/>
              <a:t>slfcnc12 = </a:t>
            </a:r>
            <a:r>
              <a:rPr lang="en-US" altLang="en-US" sz="2000" dirty="0"/>
              <a:t> </a:t>
            </a:r>
            <a:r>
              <a:rPr lang="en-US" altLang="en-US" sz="2000" b="1" dirty="0"/>
              <a:t>.386ctrslf08 + 32.27        slfcnc12 = </a:t>
            </a:r>
            <a:r>
              <a:rPr lang="en-US" altLang="en-US" sz="2000" dirty="0"/>
              <a:t> </a:t>
            </a:r>
            <a:r>
              <a:rPr lang="en-US" altLang="en-US" sz="2000" b="1" dirty="0"/>
              <a:t>.590ctrslf08 + 31.04</a:t>
            </a:r>
            <a:endParaRPr lang="en-US" altLang="en-US" sz="2000" dirty="0"/>
          </a:p>
          <a:p>
            <a:pPr>
              <a:buClr>
                <a:srgbClr val="FF0000"/>
              </a:buClr>
              <a:buFontTx/>
              <a:buNone/>
            </a:pPr>
            <a:endParaRPr lang="en-US" altLang="en-US" sz="2000" dirty="0"/>
          </a:p>
          <a:p>
            <a:pPr>
              <a:buClr>
                <a:srgbClr val="FF0000"/>
              </a:buClr>
              <a:buFontTx/>
              <a:buNone/>
            </a:pPr>
            <a:r>
              <a:rPr lang="en-US" altLang="en-US" sz="2400" dirty="0"/>
              <a:t>    </a:t>
            </a:r>
          </a:p>
          <a:p>
            <a:pPr>
              <a:buClr>
                <a:srgbClr val="FF0000"/>
              </a:buClr>
              <a:buFontTx/>
              <a:buNone/>
            </a:pPr>
            <a:endParaRPr lang="en-US" altLang="en-US" sz="2400" dirty="0"/>
          </a:p>
          <a:p>
            <a:pPr>
              <a:buClr>
                <a:srgbClr val="FF0000"/>
              </a:buClr>
              <a:buFontTx/>
              <a:buNone/>
            </a:pPr>
            <a:endParaRPr lang="en-US" altLang="en-US" sz="2400" dirty="0"/>
          </a:p>
          <a:p>
            <a:pPr>
              <a:buClr>
                <a:srgbClr val="FF0000"/>
              </a:buClr>
              <a:buFontTx/>
              <a:buNone/>
            </a:pPr>
            <a:endParaRPr lang="en-US" altLang="en-US" sz="2400" dirty="0"/>
          </a:p>
          <a:p>
            <a:pPr>
              <a:buClr>
                <a:srgbClr val="FF0000"/>
              </a:buClr>
              <a:buFontTx/>
              <a:buNone/>
            </a:pPr>
            <a:endParaRPr lang="en-US" altLang="en-US" sz="2400" dirty="0"/>
          </a:p>
          <a:p>
            <a:pPr>
              <a:buClr>
                <a:srgbClr val="FF0000"/>
              </a:buClr>
              <a:buFontTx/>
              <a:buNone/>
            </a:pPr>
            <a:endParaRPr lang="en-US" altLang="en-US" sz="2400" dirty="0"/>
          </a:p>
          <a:p>
            <a:pPr>
              <a:buClr>
                <a:srgbClr val="FF0000"/>
              </a:buClr>
              <a:buFontTx/>
              <a:buNone/>
            </a:pPr>
            <a:endParaRPr lang="en-US" altLang="en-US" sz="2400" dirty="0"/>
          </a:p>
          <a:p>
            <a:pPr>
              <a:buClr>
                <a:srgbClr val="FF0000"/>
              </a:buClr>
              <a:buFontTx/>
              <a:buNone/>
            </a:pPr>
            <a:endParaRPr lang="en-US" altLang="en-US" sz="2400" dirty="0"/>
          </a:p>
          <a:p>
            <a:pPr>
              <a:buClr>
                <a:srgbClr val="FF0000"/>
              </a:buClr>
              <a:buFontTx/>
              <a:buNone/>
            </a:pPr>
            <a:endParaRPr lang="en-US" altLang="en-US" sz="2400" dirty="0"/>
          </a:p>
          <a:p>
            <a:pPr>
              <a:buClr>
                <a:srgbClr val="FF0000"/>
              </a:buClr>
              <a:buFontTx/>
              <a:buNone/>
            </a:pPr>
            <a:endParaRPr lang="en-US" altLang="en-US" sz="2400" dirty="0"/>
          </a:p>
          <a:p>
            <a:pPr>
              <a:buClr>
                <a:srgbClr val="FF0000"/>
              </a:buClr>
              <a:buFontTx/>
              <a:buNone/>
            </a:pPr>
            <a:r>
              <a:rPr lang="en-US" altLang="en-US" sz="2400" dirty="0"/>
              <a:t>The b-weight associated with the interaction is .204 is statistically significant (</a:t>
            </a:r>
            <a:r>
              <a:rPr lang="en-US" altLang="en-US" sz="2400" i="1" dirty="0"/>
              <a:t>t</a:t>
            </a:r>
            <a:r>
              <a:rPr lang="en-US" altLang="en-US" sz="2400" dirty="0"/>
              <a:t> = 1.98, </a:t>
            </a:r>
            <a:r>
              <a:rPr lang="en-US" altLang="en-US" sz="2400" i="1" dirty="0"/>
              <a:t>p</a:t>
            </a:r>
            <a:r>
              <a:rPr lang="en-US" altLang="en-US" sz="2400" dirty="0"/>
              <a:t>=0.048). </a:t>
            </a:r>
          </a:p>
          <a:p>
            <a:pPr>
              <a:buClr>
                <a:srgbClr val="FF0000"/>
              </a:buClr>
              <a:buFontTx/>
              <a:buNone/>
            </a:pPr>
            <a:r>
              <a:rPr lang="en-US" altLang="en-US" sz="2400" dirty="0"/>
              <a:t>The regression model is: </a:t>
            </a:r>
          </a:p>
          <a:p>
            <a:pPr>
              <a:buClr>
                <a:srgbClr val="FF0000"/>
              </a:buClr>
              <a:buFontTx/>
              <a:buNone/>
            </a:pPr>
            <a:r>
              <a:rPr lang="en-US" altLang="en-US" sz="2400" dirty="0"/>
              <a:t>Slfcnc12 = .386ctrslf08 – 1.23gender + .204inter + 32.27</a:t>
            </a:r>
          </a:p>
        </p:txBody>
      </p:sp>
      <p:pic>
        <p:nvPicPr>
          <p:cNvPr id="3" name="Picture 2">
            <a:extLst>
              <a:ext uri="{FF2B5EF4-FFF2-40B4-BE49-F238E27FC236}">
                <a16:creationId xmlns:a16="http://schemas.microsoft.com/office/drawing/2014/main" id="{8016C4B3-533E-C54C-A308-058490503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819400"/>
            <a:ext cx="4495800" cy="3905894"/>
          </a:xfrm>
          <a:prstGeom prst="rect">
            <a:avLst/>
          </a:prstGeom>
        </p:spPr>
      </p:pic>
    </p:spTree>
    <p:extLst>
      <p:ext uri="{BB962C8B-B14F-4D97-AF65-F5344CB8AC3E}">
        <p14:creationId xmlns:p14="http://schemas.microsoft.com/office/powerpoint/2010/main" val="3046949994"/>
      </p:ext>
    </p:extLst>
  </p:cSld>
  <p:clrMapOvr>
    <a:masterClrMapping/>
  </p:clrMapOvr>
  <p:transition>
    <p:fade thruBlk="1"/>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1998663" y="0"/>
            <a:ext cx="8229600" cy="1524000"/>
          </a:xfrm>
        </p:spPr>
        <p:txBody>
          <a:bodyPr/>
          <a:lstStyle/>
          <a:p>
            <a:pPr algn="ctr" eaLnBrk="1" hangingPunct="1"/>
            <a:r>
              <a:rPr lang="en-US" altLang="en-US" sz="2800" b="1" dirty="0">
                <a:solidFill>
                  <a:schemeClr val="tx1"/>
                </a:solidFill>
              </a:rPr>
              <a:t>Interaction when both predictors are continuous</a:t>
            </a:r>
          </a:p>
        </p:txBody>
      </p:sp>
      <p:sp>
        <p:nvSpPr>
          <p:cNvPr id="103427" name="Rectangle 3"/>
          <p:cNvSpPr>
            <a:spLocks noGrp="1" noChangeArrowheads="1"/>
          </p:cNvSpPr>
          <p:nvPr>
            <p:ph idx="4294967295"/>
          </p:nvPr>
        </p:nvSpPr>
        <p:spPr>
          <a:xfrm>
            <a:off x="1676400" y="1066800"/>
            <a:ext cx="8991600" cy="5638800"/>
          </a:xfrm>
        </p:spPr>
        <p:txBody>
          <a:bodyPr/>
          <a:lstStyle/>
          <a:p>
            <a:pPr>
              <a:buClr>
                <a:srgbClr val="FF0000"/>
              </a:buClr>
              <a:buFontTx/>
              <a:buNone/>
              <a:defRPr/>
            </a:pPr>
            <a:r>
              <a:rPr lang="en-US" altLang="en-US" sz="2400" i="1" dirty="0"/>
              <a:t>Example: </a:t>
            </a:r>
            <a:r>
              <a:rPr lang="en-US" altLang="en-US" sz="2400" dirty="0"/>
              <a:t>Is there a relationship between ice cream sales and temperature, humidity and their interaction (represented by the product of temp and </a:t>
            </a:r>
            <a:r>
              <a:rPr lang="en-US" altLang="en-US" sz="2400" dirty="0" err="1"/>
              <a:t>relhumid</a:t>
            </a:r>
            <a:r>
              <a:rPr lang="en-US" altLang="en-US" sz="2400" dirty="0"/>
              <a:t>)?</a:t>
            </a:r>
          </a:p>
          <a:p>
            <a:pPr>
              <a:buClr>
                <a:srgbClr val="FF0000"/>
              </a:buClr>
              <a:buFontTx/>
              <a:buNone/>
              <a:defRPr/>
            </a:pPr>
            <a:endParaRPr lang="en-US" altLang="en-US" sz="2000" b="1" dirty="0"/>
          </a:p>
          <a:p>
            <a:pPr>
              <a:buClr>
                <a:srgbClr val="FF0000"/>
              </a:buClr>
              <a:buFontTx/>
              <a:buNone/>
              <a:defRPr/>
            </a:pPr>
            <a:endParaRPr lang="en-US" altLang="en-US" sz="2000" b="1" dirty="0"/>
          </a:p>
          <a:p>
            <a:pPr>
              <a:buClr>
                <a:srgbClr val="FF0000"/>
              </a:buClr>
              <a:buFontTx/>
              <a:buNone/>
              <a:defRPr/>
            </a:pPr>
            <a:endParaRPr lang="en-US" altLang="en-US" sz="2000" b="1" dirty="0"/>
          </a:p>
          <a:p>
            <a:pPr>
              <a:buClr>
                <a:srgbClr val="FF0000"/>
              </a:buClr>
              <a:buFontTx/>
              <a:buNone/>
              <a:defRPr/>
            </a:pPr>
            <a:endParaRPr lang="en-US" altLang="en-US" sz="2000" b="1" dirty="0"/>
          </a:p>
          <a:p>
            <a:pPr>
              <a:buClr>
                <a:srgbClr val="FF0000"/>
              </a:buClr>
              <a:buFontTx/>
              <a:buNone/>
              <a:defRPr/>
            </a:pPr>
            <a:endParaRPr lang="en-US" altLang="en-US" sz="2000" b="1" dirty="0"/>
          </a:p>
          <a:p>
            <a:pPr>
              <a:buClr>
                <a:srgbClr val="FF0000"/>
              </a:buClr>
              <a:buFontTx/>
              <a:buNone/>
              <a:defRPr/>
            </a:pPr>
            <a:endParaRPr lang="en-US" altLang="en-US" sz="2000" b="1" dirty="0"/>
          </a:p>
          <a:p>
            <a:pPr>
              <a:buClr>
                <a:srgbClr val="FF0000"/>
              </a:buClr>
              <a:buFontTx/>
              <a:buNone/>
              <a:defRPr/>
            </a:pPr>
            <a:endParaRPr lang="en-US" altLang="en-US" sz="2000" b="1" dirty="0"/>
          </a:p>
          <a:p>
            <a:pPr>
              <a:buClr>
                <a:srgbClr val="FF0000"/>
              </a:buClr>
              <a:buFontTx/>
              <a:buNone/>
              <a:defRPr/>
            </a:pPr>
            <a:endParaRPr lang="en-US" altLang="en-US" sz="2000" b="1" dirty="0"/>
          </a:p>
          <a:p>
            <a:pPr>
              <a:buClr>
                <a:srgbClr val="FF0000"/>
              </a:buClr>
              <a:buFontTx/>
              <a:buNone/>
              <a:defRPr/>
            </a:pPr>
            <a:endParaRPr lang="en-US" altLang="en-US" sz="2000" b="1" dirty="0"/>
          </a:p>
          <a:p>
            <a:pPr>
              <a:buClr>
                <a:srgbClr val="FF0000"/>
              </a:buClr>
              <a:buFontTx/>
              <a:buNone/>
              <a:defRPr/>
            </a:pPr>
            <a:endParaRPr lang="en-US" altLang="en-US" sz="2000" b="1" dirty="0"/>
          </a:p>
          <a:p>
            <a:pPr>
              <a:buClr>
                <a:srgbClr val="FF0000"/>
              </a:buClr>
              <a:buFontTx/>
              <a:buNone/>
              <a:defRPr/>
            </a:pPr>
            <a:endParaRPr lang="en-US" altLang="en-US" sz="2000" dirty="0"/>
          </a:p>
          <a:p>
            <a:pPr>
              <a:buClr>
                <a:srgbClr val="FF0000"/>
              </a:buClr>
              <a:buNone/>
              <a:defRPr/>
            </a:pPr>
            <a:r>
              <a:rPr lang="en-US" altLang="en-US" sz="2000" b="1" dirty="0"/>
              <a:t>Note</a:t>
            </a:r>
            <a:r>
              <a:rPr lang="en-US" altLang="en-US" sz="2000" dirty="0"/>
              <a:t>: temp, </a:t>
            </a:r>
            <a:r>
              <a:rPr lang="en-US" altLang="en-US" sz="2000" dirty="0" err="1"/>
              <a:t>relhumid</a:t>
            </a:r>
            <a:r>
              <a:rPr lang="en-US" altLang="en-US" sz="2000" dirty="0"/>
              <a:t>, and their interaction all are statistically significant.</a:t>
            </a:r>
          </a:p>
          <a:p>
            <a:pPr>
              <a:buClr>
                <a:srgbClr val="FF0000"/>
              </a:buClr>
              <a:buFontTx/>
              <a:buNone/>
              <a:defRPr/>
            </a:pPr>
            <a:r>
              <a:rPr lang="en-US" altLang="en-US" sz="2000" dirty="0" err="1"/>
              <a:t>Pred’d</a:t>
            </a:r>
            <a:r>
              <a:rPr lang="en-US" altLang="en-US" sz="2000" dirty="0"/>
              <a:t> </a:t>
            </a:r>
            <a:r>
              <a:rPr lang="en-US" altLang="en-US" sz="2000" dirty="0" err="1"/>
              <a:t>barsold</a:t>
            </a:r>
            <a:r>
              <a:rPr lang="en-US" altLang="en-US" sz="2000" dirty="0"/>
              <a:t> </a:t>
            </a:r>
            <a:r>
              <a:rPr lang="en-US" altLang="en-US" sz="2000" b="1" dirty="0"/>
              <a:t>=</a:t>
            </a:r>
            <a:r>
              <a:rPr lang="en-US" sz="2000" dirty="0"/>
              <a:t> – 98.675 +</a:t>
            </a:r>
            <a:r>
              <a:rPr lang="en-US" altLang="en-US" sz="2000" b="1" dirty="0"/>
              <a:t> </a:t>
            </a:r>
            <a:r>
              <a:rPr lang="en-US" sz="2000" dirty="0"/>
              <a:t>2.968(temp) + 2.583(</a:t>
            </a:r>
            <a:r>
              <a:rPr lang="en-US" sz="2000" dirty="0" err="1"/>
              <a:t>relhumid</a:t>
            </a:r>
            <a:r>
              <a:rPr lang="en-US" sz="2000" dirty="0"/>
              <a:t>) -.0272(product)</a:t>
            </a:r>
          </a:p>
          <a:p>
            <a:pPr>
              <a:buClr>
                <a:srgbClr val="FF0000"/>
              </a:buClr>
              <a:buFontTx/>
              <a:buNone/>
              <a:defRPr/>
            </a:pPr>
            <a:endParaRPr lang="en-US" altLang="en-US" sz="2000" b="1" dirty="0"/>
          </a:p>
          <a:p>
            <a:pPr>
              <a:buClr>
                <a:srgbClr val="FF0000"/>
              </a:buClr>
              <a:buFontTx/>
              <a:buNone/>
              <a:defRPr/>
            </a:pPr>
            <a:endParaRPr lang="en-US" altLang="en-US" dirty="0"/>
          </a:p>
          <a:p>
            <a:pPr>
              <a:buClr>
                <a:srgbClr val="FF0000"/>
              </a:buClr>
              <a:buFontTx/>
              <a:buNone/>
              <a:defRPr/>
            </a:pPr>
            <a:endParaRPr lang="en-US" altLang="en-US" dirty="0"/>
          </a:p>
        </p:txBody>
      </p:sp>
      <p:pic>
        <p:nvPicPr>
          <p:cNvPr id="3" name="Picture 2">
            <a:extLst>
              <a:ext uri="{FF2B5EF4-FFF2-40B4-BE49-F238E27FC236}">
                <a16:creationId xmlns:a16="http://schemas.microsoft.com/office/drawing/2014/main" id="{517E18DF-AB92-1942-B21F-D089346E1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171" y="2240130"/>
            <a:ext cx="5874058" cy="3781425"/>
          </a:xfrm>
          <a:prstGeom prst="rect">
            <a:avLst/>
          </a:prstGeom>
        </p:spPr>
      </p:pic>
    </p:spTree>
    <p:extLst>
      <p:ext uri="{BB962C8B-B14F-4D97-AF65-F5344CB8AC3E}">
        <p14:creationId xmlns:p14="http://schemas.microsoft.com/office/powerpoint/2010/main" val="2670260909"/>
      </p:ext>
    </p:extLst>
  </p:cSld>
  <p:clrMapOvr>
    <a:masterClrMapping/>
  </p:clrMapOvr>
  <p:transition>
    <p:fade thruBlk="1"/>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1984375" y="304800"/>
            <a:ext cx="8229600" cy="1241425"/>
          </a:xfrm>
        </p:spPr>
        <p:txBody>
          <a:bodyPr/>
          <a:lstStyle/>
          <a:p>
            <a:pPr algn="ctr" eaLnBrk="1" hangingPunct="1"/>
            <a:r>
              <a:rPr lang="en-US" altLang="en-US" sz="2400" b="1" dirty="0">
                <a:solidFill>
                  <a:schemeClr val="tx1"/>
                </a:solidFill>
              </a:rPr>
              <a:t>Graphing the Interaction When the Predictor Variables are Continuous</a:t>
            </a:r>
            <a:endParaRPr lang="en-US" altLang="en-US" sz="2400" dirty="0">
              <a:solidFill>
                <a:schemeClr val="tx1"/>
              </a:solidFill>
            </a:endParaRPr>
          </a:p>
        </p:txBody>
      </p:sp>
      <p:sp>
        <p:nvSpPr>
          <p:cNvPr id="87043" name="Rectangle 3"/>
          <p:cNvSpPr>
            <a:spLocks noGrp="1" noChangeArrowheads="1"/>
          </p:cNvSpPr>
          <p:nvPr>
            <p:ph idx="4294967295"/>
          </p:nvPr>
        </p:nvSpPr>
        <p:spPr>
          <a:xfrm>
            <a:off x="1752600" y="1546225"/>
            <a:ext cx="8686800" cy="2416175"/>
          </a:xfrm>
        </p:spPr>
        <p:txBody>
          <a:bodyPr/>
          <a:lstStyle/>
          <a:p>
            <a:pPr>
              <a:buClr>
                <a:srgbClr val="FF0000"/>
              </a:buClr>
              <a:buFont typeface="Georgia" panose="02040502050405020303" pitchFamily="18" charset="0"/>
              <a:buNone/>
            </a:pPr>
            <a:r>
              <a:rPr lang="en-US" altLang="en-US" sz="1600" dirty="0"/>
              <a:t>library(interactions)</a:t>
            </a:r>
          </a:p>
          <a:p>
            <a:pPr>
              <a:buClr>
                <a:srgbClr val="FF0000"/>
              </a:buClr>
              <a:buNone/>
            </a:pPr>
            <a:r>
              <a:rPr lang="en-US" altLang="en-US" sz="1600" dirty="0"/>
              <a:t>results = </a:t>
            </a:r>
            <a:r>
              <a:rPr lang="en-US" altLang="en-US" sz="1600" dirty="0" err="1"/>
              <a:t>lm</a:t>
            </a:r>
            <a:r>
              <a:rPr lang="en-US" altLang="en-US" sz="1600" dirty="0"/>
              <a:t>(</a:t>
            </a:r>
            <a:r>
              <a:rPr lang="en-US" altLang="en-US" sz="1600" dirty="0" err="1"/>
              <a:t>barsold</a:t>
            </a:r>
            <a:r>
              <a:rPr lang="en-US" altLang="en-US" sz="1600" dirty="0"/>
              <a:t> ~ temp*</a:t>
            </a:r>
            <a:r>
              <a:rPr lang="en-US" altLang="en-US" sz="1600" dirty="0" err="1"/>
              <a:t>relhumid</a:t>
            </a:r>
            <a:r>
              <a:rPr lang="en-US" altLang="en-US" sz="1600" dirty="0"/>
              <a:t>, data = </a:t>
            </a:r>
            <a:r>
              <a:rPr lang="en-US" altLang="en-US" sz="1600" dirty="0" err="1"/>
              <a:t>IceCream</a:t>
            </a:r>
            <a:r>
              <a:rPr lang="en-US" altLang="en-US" sz="1600" dirty="0"/>
              <a:t>)</a:t>
            </a:r>
          </a:p>
          <a:p>
            <a:pPr>
              <a:buClr>
                <a:srgbClr val="FF0000"/>
              </a:buClr>
              <a:buNone/>
            </a:pPr>
            <a:r>
              <a:rPr lang="en-US" altLang="en-US" sz="1600" dirty="0" err="1"/>
              <a:t>interact_plot</a:t>
            </a:r>
            <a:r>
              <a:rPr lang="en-US" altLang="en-US" sz="1600" dirty="0"/>
              <a:t>(results, </a:t>
            </a:r>
            <a:r>
              <a:rPr lang="en-US" altLang="en-US" sz="1600" dirty="0" err="1"/>
              <a:t>pred</a:t>
            </a:r>
            <a:r>
              <a:rPr lang="en-US" altLang="en-US" sz="1600" dirty="0"/>
              <a:t>="temp", </a:t>
            </a:r>
            <a:r>
              <a:rPr lang="en-US" altLang="en-US" sz="1600" dirty="0" err="1"/>
              <a:t>modx</a:t>
            </a:r>
            <a:r>
              <a:rPr lang="en-US" altLang="en-US" sz="1600" dirty="0"/>
              <a:t> = "</a:t>
            </a:r>
            <a:r>
              <a:rPr lang="en-US" altLang="en-US" sz="1600" dirty="0" err="1"/>
              <a:t>relhumid</a:t>
            </a:r>
            <a:r>
              <a:rPr lang="en-US" altLang="en-US" sz="1600" dirty="0"/>
              <a:t>", </a:t>
            </a:r>
            <a:r>
              <a:rPr lang="en-US" altLang="en-US" sz="1600" dirty="0" err="1"/>
              <a:t>modx.values</a:t>
            </a:r>
            <a:r>
              <a:rPr lang="en-US" altLang="en-US" sz="1600" dirty="0"/>
              <a:t> = c(67,88),</a:t>
            </a:r>
          </a:p>
          <a:p>
            <a:pPr>
              <a:buClr>
                <a:srgbClr val="FF0000"/>
              </a:buClr>
              <a:buNone/>
            </a:pPr>
            <a:r>
              <a:rPr lang="en-US" altLang="en-US" sz="1600" dirty="0"/>
              <a:t>              </a:t>
            </a:r>
            <a:r>
              <a:rPr lang="en-US" altLang="en-US" sz="1600" dirty="0" err="1"/>
              <a:t>x.label</a:t>
            </a:r>
            <a:r>
              <a:rPr lang="en-US" altLang="en-US" sz="1600" dirty="0"/>
              <a:t> = "Temperature in Degrees Fahrenheit”, </a:t>
            </a:r>
            <a:r>
              <a:rPr lang="en-US" altLang="en-US" sz="1600" dirty="0" err="1"/>
              <a:t>y.label</a:t>
            </a:r>
            <a:r>
              <a:rPr lang="en-US" altLang="en-US" sz="1600" dirty="0"/>
              <a:t> = "Average Number of Bars Sold",</a:t>
            </a:r>
          </a:p>
          <a:p>
            <a:pPr>
              <a:buClr>
                <a:srgbClr val="FF0000"/>
              </a:buClr>
              <a:buNone/>
            </a:pPr>
            <a:r>
              <a:rPr lang="en-US" altLang="en-US" sz="1600" dirty="0"/>
              <a:t>              </a:t>
            </a:r>
            <a:r>
              <a:rPr lang="en-US" altLang="en-US" sz="1600" dirty="0" err="1"/>
              <a:t>main.title</a:t>
            </a:r>
            <a:r>
              <a:rPr lang="en-US" altLang="en-US" sz="1600" dirty="0"/>
              <a:t> = "Relating Ice Cream Sales to Temp and </a:t>
            </a:r>
            <a:r>
              <a:rPr lang="en-US" altLang="en-US" sz="1600" dirty="0" err="1"/>
              <a:t>Relhumid</a:t>
            </a:r>
            <a:r>
              <a:rPr lang="en-US" altLang="en-US" sz="1600" dirty="0"/>
              <a:t> \n </a:t>
            </a:r>
            <a:r>
              <a:rPr lang="en-US" altLang="en-US" sz="1600" dirty="0" err="1"/>
              <a:t>Relhumid</a:t>
            </a:r>
            <a:r>
              <a:rPr lang="en-US" altLang="en-US" sz="1600" dirty="0"/>
              <a:t> Moderates the     Relationship between </a:t>
            </a:r>
            <a:r>
              <a:rPr lang="en-US" altLang="en-US" sz="1600" dirty="0" err="1"/>
              <a:t>Barsold</a:t>
            </a:r>
            <a:r>
              <a:rPr lang="en-US" altLang="en-US" sz="1600" dirty="0"/>
              <a:t> and Temp",  </a:t>
            </a:r>
            <a:r>
              <a:rPr lang="en-US" altLang="en-US" sz="1600" dirty="0" err="1"/>
              <a:t>legend.main</a:t>
            </a:r>
            <a:r>
              <a:rPr lang="en-US" altLang="en-US" sz="1600" dirty="0"/>
              <a:t> = "</a:t>
            </a:r>
            <a:r>
              <a:rPr lang="en-US" altLang="en-US" sz="1600" dirty="0" err="1"/>
              <a:t>Relhumid</a:t>
            </a:r>
            <a:r>
              <a:rPr lang="en-US" altLang="en-US" sz="1600" dirty="0"/>
              <a:t>", colors = "Greys")</a:t>
            </a:r>
          </a:p>
          <a:p>
            <a:pPr>
              <a:buClr>
                <a:srgbClr val="FF0000"/>
              </a:buClr>
              <a:buFont typeface="Georgia" panose="02040502050405020303" pitchFamily="18" charset="0"/>
              <a:buNone/>
            </a:pPr>
            <a:endParaRPr lang="en-US" altLang="en-US" sz="1600" dirty="0"/>
          </a:p>
          <a:p>
            <a:pPr>
              <a:buClr>
                <a:srgbClr val="FF0000"/>
              </a:buClr>
              <a:buFont typeface="Georgia" panose="02040502050405020303" pitchFamily="18" charset="0"/>
              <a:buNone/>
            </a:pPr>
            <a:endParaRPr lang="en-US" altLang="en-US" sz="1600" dirty="0"/>
          </a:p>
          <a:p>
            <a:pPr>
              <a:buClr>
                <a:srgbClr val="FF0000"/>
              </a:buClr>
              <a:buFontTx/>
              <a:buNone/>
            </a:pPr>
            <a:endParaRPr lang="en-US" altLang="en-US" sz="1600" dirty="0"/>
          </a:p>
          <a:p>
            <a:pPr>
              <a:buClr>
                <a:srgbClr val="FF0000"/>
              </a:buClr>
              <a:buFontTx/>
              <a:buNone/>
            </a:pPr>
            <a:endParaRPr lang="en-US" altLang="en-US" sz="1600" dirty="0"/>
          </a:p>
          <a:p>
            <a:pPr>
              <a:buClr>
                <a:srgbClr val="FF0000"/>
              </a:buClr>
              <a:buFontTx/>
              <a:buNone/>
            </a:pPr>
            <a:endParaRPr lang="en-US" altLang="en-US" dirty="0"/>
          </a:p>
        </p:txBody>
      </p:sp>
      <p:pic>
        <p:nvPicPr>
          <p:cNvPr id="3" name="Picture 2">
            <a:extLst>
              <a:ext uri="{FF2B5EF4-FFF2-40B4-BE49-F238E27FC236}">
                <a16:creationId xmlns:a16="http://schemas.microsoft.com/office/drawing/2014/main" id="{5E51DEAB-15C1-4847-895C-C00EFA7C4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3200400"/>
            <a:ext cx="4038600" cy="3508684"/>
          </a:xfrm>
          <a:prstGeom prst="rect">
            <a:avLst/>
          </a:prstGeom>
        </p:spPr>
      </p:pic>
    </p:spTree>
    <p:extLst>
      <p:ext uri="{BB962C8B-B14F-4D97-AF65-F5344CB8AC3E}">
        <p14:creationId xmlns:p14="http://schemas.microsoft.com/office/powerpoint/2010/main" val="551244782"/>
      </p:ext>
    </p:extLst>
  </p:cSld>
  <p:clrMapOvr>
    <a:masterClrMapping/>
  </p:clrMapOvr>
  <p:transition>
    <p:fade thruBlk="1"/>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1984375" y="22226"/>
            <a:ext cx="8229600" cy="815975"/>
          </a:xfrm>
        </p:spPr>
        <p:txBody>
          <a:bodyPr/>
          <a:lstStyle/>
          <a:p>
            <a:pPr algn="ctr" eaLnBrk="1" hangingPunct="1"/>
            <a:r>
              <a:rPr lang="en-US" altLang="en-US" sz="2400" b="1" dirty="0">
                <a:solidFill>
                  <a:schemeClr val="tx1"/>
                </a:solidFill>
              </a:rPr>
              <a:t>More R for the Interaction When the Predictor Variables are Both Continuous</a:t>
            </a:r>
            <a:endParaRPr lang="en-US" altLang="en-US" sz="2400" dirty="0">
              <a:solidFill>
                <a:schemeClr val="tx1"/>
              </a:solidFill>
            </a:endParaRPr>
          </a:p>
        </p:txBody>
      </p:sp>
      <p:sp>
        <p:nvSpPr>
          <p:cNvPr id="87043" name="Rectangle 3"/>
          <p:cNvSpPr>
            <a:spLocks noGrp="1" noChangeArrowheads="1"/>
          </p:cNvSpPr>
          <p:nvPr>
            <p:ph idx="4294967295"/>
          </p:nvPr>
        </p:nvSpPr>
        <p:spPr>
          <a:xfrm>
            <a:off x="2133600" y="914400"/>
            <a:ext cx="7543800" cy="5464174"/>
          </a:xfrm>
        </p:spPr>
        <p:txBody>
          <a:bodyPr/>
          <a:lstStyle/>
          <a:p>
            <a:pPr>
              <a:buClr>
                <a:srgbClr val="FF0000"/>
              </a:buClr>
              <a:buFontTx/>
              <a:buNone/>
            </a:pPr>
            <a:r>
              <a:rPr lang="en-US" altLang="en-US" sz="2400" dirty="0"/>
              <a:t>Original temp mean &amp; </a:t>
            </a:r>
            <a:r>
              <a:rPr lang="en-US" altLang="en-US" sz="2400" dirty="0" err="1"/>
              <a:t>sd</a:t>
            </a:r>
            <a:r>
              <a:rPr lang="en-US" altLang="en-US" sz="2400" dirty="0"/>
              <a:t> = (75, 9); </a:t>
            </a:r>
          </a:p>
          <a:p>
            <a:pPr>
              <a:buClr>
                <a:srgbClr val="FF0000"/>
              </a:buClr>
              <a:buFontTx/>
              <a:buNone/>
            </a:pPr>
            <a:r>
              <a:rPr lang="en-US" altLang="en-US" sz="2400" dirty="0"/>
              <a:t>original </a:t>
            </a:r>
            <a:r>
              <a:rPr lang="en-US" altLang="en-US" sz="2400" dirty="0" err="1"/>
              <a:t>relhumid</a:t>
            </a:r>
            <a:r>
              <a:rPr lang="en-US" altLang="en-US" sz="2400" dirty="0"/>
              <a:t> mean &amp; </a:t>
            </a:r>
            <a:r>
              <a:rPr lang="en-US" altLang="en-US" sz="2400" dirty="0" err="1"/>
              <a:t>sd</a:t>
            </a:r>
            <a:r>
              <a:rPr lang="en-US" altLang="en-US" sz="2400" dirty="0"/>
              <a:t> = (78, 10.5).</a:t>
            </a:r>
          </a:p>
          <a:p>
            <a:pPr>
              <a:buClr>
                <a:srgbClr val="FF0000"/>
              </a:buClr>
              <a:buFontTx/>
              <a:buNone/>
            </a:pPr>
            <a:r>
              <a:rPr lang="en-US" altLang="en-US" sz="2400" dirty="0"/>
              <a:t>For inter,</a:t>
            </a:r>
            <a:r>
              <a:rPr lang="en-US" altLang="en-US" sz="2400" i="1" dirty="0"/>
              <a:t> b</a:t>
            </a:r>
            <a:r>
              <a:rPr lang="en-US" altLang="en-US" sz="2400" dirty="0"/>
              <a:t> = -.027, </a:t>
            </a:r>
            <a:r>
              <a:rPr lang="en-US" altLang="en-US" sz="2400" i="1" dirty="0"/>
              <a:t>t</a:t>
            </a:r>
            <a:r>
              <a:rPr lang="en-US" altLang="en-US" sz="2400" dirty="0"/>
              <a:t> = 1.98, </a:t>
            </a:r>
            <a:r>
              <a:rPr lang="en-US" altLang="en-US" sz="2400" i="1" dirty="0"/>
              <a:t>p</a:t>
            </a:r>
            <a:r>
              <a:rPr lang="en-US" altLang="en-US" sz="2400" dirty="0"/>
              <a:t> = .016.</a:t>
            </a:r>
          </a:p>
          <a:p>
            <a:pPr>
              <a:buClr>
                <a:srgbClr val="FF0000"/>
              </a:buClr>
              <a:buFont typeface="Georgia" panose="02040502050405020303" pitchFamily="18" charset="0"/>
              <a:buNone/>
            </a:pPr>
            <a:r>
              <a:rPr lang="en-US" altLang="en-US" sz="2400" dirty="0"/>
              <a:t> </a:t>
            </a:r>
            <a:endParaRPr lang="en-US" altLang="en-US" sz="1600" dirty="0"/>
          </a:p>
          <a:p>
            <a:pPr>
              <a:buClr>
                <a:srgbClr val="FF0000"/>
              </a:buClr>
              <a:buFont typeface="Georgia" panose="02040502050405020303" pitchFamily="18" charset="0"/>
              <a:buNone/>
            </a:pPr>
            <a:endParaRPr lang="en-US" altLang="en-US" sz="1600" dirty="0"/>
          </a:p>
          <a:p>
            <a:pPr>
              <a:buClr>
                <a:srgbClr val="FF0000"/>
              </a:buClr>
              <a:buFont typeface="Georgia" panose="02040502050405020303" pitchFamily="18" charset="0"/>
              <a:buNone/>
            </a:pPr>
            <a:endParaRPr lang="en-US" altLang="en-US" sz="1600" dirty="0"/>
          </a:p>
          <a:p>
            <a:pPr>
              <a:buClr>
                <a:srgbClr val="FF0000"/>
              </a:buClr>
              <a:buFont typeface="Georgia" panose="02040502050405020303" pitchFamily="18" charset="0"/>
              <a:buNone/>
            </a:pPr>
            <a:endParaRPr lang="en-US" altLang="en-US" sz="1600" dirty="0"/>
          </a:p>
          <a:p>
            <a:pPr>
              <a:buClr>
                <a:srgbClr val="FF0000"/>
              </a:buClr>
              <a:buFontTx/>
              <a:buNone/>
            </a:pPr>
            <a:endParaRPr lang="en-US" altLang="en-US" sz="1600" dirty="0"/>
          </a:p>
          <a:p>
            <a:pPr>
              <a:buClr>
                <a:srgbClr val="FF0000"/>
              </a:buClr>
              <a:buFontTx/>
              <a:buNone/>
            </a:pPr>
            <a:endParaRPr lang="en-US" altLang="en-US" sz="1600" dirty="0"/>
          </a:p>
          <a:p>
            <a:pPr>
              <a:buClr>
                <a:srgbClr val="FF0000"/>
              </a:buClr>
              <a:buFontTx/>
              <a:buNone/>
            </a:pPr>
            <a:endParaRPr lang="en-US" altLang="en-US" dirty="0"/>
          </a:p>
        </p:txBody>
      </p:sp>
      <p:pic>
        <p:nvPicPr>
          <p:cNvPr id="5" name="Picture 4">
            <a:extLst>
              <a:ext uri="{FF2B5EF4-FFF2-40B4-BE49-F238E27FC236}">
                <a16:creationId xmlns:a16="http://schemas.microsoft.com/office/drawing/2014/main" id="{063A99A2-BA08-2844-8A16-3F78DBB1F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1" y="2286001"/>
            <a:ext cx="6235265" cy="4424363"/>
          </a:xfrm>
          <a:prstGeom prst="rect">
            <a:avLst/>
          </a:prstGeom>
        </p:spPr>
      </p:pic>
    </p:spTree>
    <p:extLst>
      <p:ext uri="{BB962C8B-B14F-4D97-AF65-F5344CB8AC3E}">
        <p14:creationId xmlns:p14="http://schemas.microsoft.com/office/powerpoint/2010/main" val="3770644193"/>
      </p:ext>
    </p:extLst>
  </p:cSld>
  <p:clrMapOvr>
    <a:masterClrMapping/>
  </p:clrMapOvr>
  <p:transition>
    <p:fade thruBlk="1"/>
  </p:transition>
</p:sld>
</file>

<file path=ppt/slides/slide49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1981200" y="685800"/>
            <a:ext cx="8229600" cy="838200"/>
          </a:xfrm>
        </p:spPr>
        <p:txBody>
          <a:bodyPr/>
          <a:lstStyle/>
          <a:p>
            <a:pPr algn="ctr" eaLnBrk="1" hangingPunct="1"/>
            <a:r>
              <a:rPr lang="en-US" altLang="en-US" sz="2800" b="1">
                <a:solidFill>
                  <a:schemeClr val="tx1"/>
                </a:solidFill>
              </a:rPr>
              <a:t>Interpretation of Results</a:t>
            </a:r>
          </a:p>
        </p:txBody>
      </p:sp>
      <p:sp>
        <p:nvSpPr>
          <p:cNvPr id="89091" name="Rectangle 3"/>
          <p:cNvSpPr>
            <a:spLocks noGrp="1" noChangeArrowheads="1"/>
          </p:cNvSpPr>
          <p:nvPr>
            <p:ph idx="4294967295"/>
          </p:nvPr>
        </p:nvSpPr>
        <p:spPr>
          <a:xfrm>
            <a:off x="1981200" y="1600200"/>
            <a:ext cx="8229600" cy="4973638"/>
          </a:xfrm>
        </p:spPr>
        <p:txBody>
          <a:bodyPr/>
          <a:lstStyle/>
          <a:p>
            <a:pPr>
              <a:buClr>
                <a:srgbClr val="FF0000"/>
              </a:buClr>
              <a:buFontTx/>
              <a:buNone/>
            </a:pPr>
            <a:r>
              <a:rPr lang="en-US" altLang="en-US" sz="1900" dirty="0"/>
              <a:t>The results of our analysis suggest that both temperature and humidity are related to summer ice cream sales and that relative humidity moderates the relationship between temperature and ice cream sales; and, likewise that temperature moderates the relationship between relative humidity and ice cream sales. </a:t>
            </a:r>
          </a:p>
          <a:p>
            <a:pPr>
              <a:buClr>
                <a:srgbClr val="FF0000"/>
              </a:buClr>
              <a:buFontTx/>
              <a:buNone/>
            </a:pPr>
            <a:endParaRPr lang="en-US" altLang="en-US" sz="1900" dirty="0"/>
          </a:p>
          <a:p>
            <a:pPr>
              <a:buClr>
                <a:srgbClr val="FF0000"/>
              </a:buClr>
              <a:buFontTx/>
              <a:buNone/>
            </a:pPr>
            <a:r>
              <a:rPr lang="en-US" altLang="en-US" sz="1900" dirty="0"/>
              <a:t>The pattern for the predicted values depicted in the line graph suggests that the relationship between ice cream sales and temperature is greater when humidity is relatively low rather than when it is relatively high. </a:t>
            </a:r>
          </a:p>
          <a:p>
            <a:pPr>
              <a:buClr>
                <a:srgbClr val="FF0000"/>
              </a:buClr>
              <a:buFontTx/>
              <a:buNone/>
            </a:pPr>
            <a:endParaRPr lang="en-US" altLang="en-US" sz="1900" dirty="0"/>
          </a:p>
          <a:p>
            <a:pPr>
              <a:buClr>
                <a:srgbClr val="FF0000"/>
              </a:buClr>
              <a:buFontTx/>
              <a:buNone/>
            </a:pPr>
            <a:r>
              <a:rPr lang="en-US" altLang="en-US" sz="1900" dirty="0"/>
              <a:t>Ice cream sales on days with relatively high humidity always exceed sales on days with relatively low humidity regardless of the temperature.  However, when temperature </a:t>
            </a:r>
            <a:r>
              <a:rPr lang="en-US" altLang="en-US" sz="1900"/>
              <a:t>is lower, </a:t>
            </a:r>
            <a:r>
              <a:rPr lang="en-US" altLang="en-US" sz="1900" dirty="0"/>
              <a:t>the difference in ice cream sales between days with low and high relative humidity is significantly larger than when temperature is high. </a:t>
            </a:r>
          </a:p>
        </p:txBody>
      </p:sp>
    </p:spTree>
    <p:extLst>
      <p:ext uri="{BB962C8B-B14F-4D97-AF65-F5344CB8AC3E}">
        <p14:creationId xmlns:p14="http://schemas.microsoft.com/office/powerpoint/2010/main" val="3165589617"/>
      </p:ext>
    </p:extLst>
  </p:cSld>
  <p:clrMapOvr>
    <a:masterClrMapping/>
  </p:clrMapOvr>
  <p:transition>
    <p:fade thruBlk="1"/>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7652" name="TextBox 4">
            <a:extLst>
              <a:ext uri="{FF2B5EF4-FFF2-40B4-BE49-F238E27FC236}">
                <a16:creationId xmlns:a16="http://schemas.microsoft.com/office/drawing/2014/main" id="{AA065401-DFAF-4CE9-857B-5F91FAE73680}"/>
              </a:ext>
            </a:extLst>
          </p:cNvPr>
          <p:cNvSpPr txBox="1">
            <a:spLocks noChangeArrowheads="1"/>
          </p:cNvSpPr>
          <p:nvPr/>
        </p:nvSpPr>
        <p:spPr bwMode="auto">
          <a:xfrm>
            <a:off x="7772400" y="304801"/>
            <a:ext cx="2209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300"/>
              </a:spcBef>
              <a:buClr>
                <a:srgbClr val="A04DA3"/>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mbria" panose="02040503050406030204"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mbria" panose="02040503050406030204" pitchFamily="18" charset="0"/>
              </a:defRPr>
            </a:lvl9pPr>
          </a:lstStyle>
          <a:p>
            <a:pPr algn="r" eaLnBrk="1" hangingPunct="1">
              <a:spcBef>
                <a:spcPct val="0"/>
              </a:spcBef>
              <a:buClrTx/>
              <a:buFontTx/>
              <a:buNone/>
            </a:pPr>
            <a:endParaRPr lang="en-US" altLang="en-US" sz="1000">
              <a:solidFill>
                <a:srgbClr val="EAEAEA"/>
              </a:solidFill>
              <a:latin typeface="Arial Rounded MT Bold" panose="020F0704030504030204" pitchFamily="34" charset="0"/>
            </a:endParaRPr>
          </a:p>
        </p:txBody>
      </p:sp>
      <p:sp>
        <p:nvSpPr>
          <p:cNvPr id="27653" name="TextBox 7">
            <a:extLst>
              <a:ext uri="{FF2B5EF4-FFF2-40B4-BE49-F238E27FC236}">
                <a16:creationId xmlns:a16="http://schemas.microsoft.com/office/drawing/2014/main" id="{1BE573B0-D2FD-4D2C-A157-784D8CF873D7}"/>
              </a:ext>
            </a:extLst>
          </p:cNvPr>
          <p:cNvSpPr txBox="1">
            <a:spLocks noChangeArrowheads="1"/>
          </p:cNvSpPr>
          <p:nvPr/>
        </p:nvSpPr>
        <p:spPr bwMode="auto">
          <a:xfrm>
            <a:off x="7543800" y="1981201"/>
            <a:ext cx="2971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400">
              <a:solidFill>
                <a:srgbClr val="EAEAEA"/>
              </a:solidFill>
            </a:endParaRPr>
          </a:p>
          <a:p>
            <a:pPr algn="r" eaLnBrk="1" hangingPunct="1"/>
            <a:endParaRPr lang="en-US" altLang="en-US" sz="1000" b="1">
              <a:solidFill>
                <a:srgbClr val="FFFF00"/>
              </a:solidFill>
            </a:endParaRPr>
          </a:p>
        </p:txBody>
      </p:sp>
      <p:sp>
        <p:nvSpPr>
          <p:cNvPr id="8" name="TextBox 8">
            <a:extLst>
              <a:ext uri="{FF2B5EF4-FFF2-40B4-BE49-F238E27FC236}">
                <a16:creationId xmlns:a16="http://schemas.microsoft.com/office/drawing/2014/main" id="{F40D67C3-2D56-49C7-92BE-ED64DBC590A9}"/>
              </a:ext>
            </a:extLst>
          </p:cNvPr>
          <p:cNvSpPr txBox="1">
            <a:spLocks noChangeArrowheads="1"/>
          </p:cNvSpPr>
          <p:nvPr/>
        </p:nvSpPr>
        <p:spPr bwMode="auto">
          <a:xfrm>
            <a:off x="7315200" y="2840038"/>
            <a:ext cx="1371600" cy="646112"/>
          </a:xfrm>
          <a:prstGeom prst="rect">
            <a:avLst/>
          </a:prstGeom>
          <a:noFill/>
          <a:ln w="9525">
            <a:noFill/>
            <a:miter lim="800000"/>
            <a:headEnd/>
            <a:tailEnd/>
          </a:ln>
        </p:spPr>
        <p:txBody>
          <a:bodyPr wrap="square">
            <a:spAutoFit/>
          </a:bodyPr>
          <a:lstStyle/>
          <a:p>
            <a:pPr eaLnBrk="1" hangingPunct="1">
              <a:defRPr/>
            </a:pPr>
            <a:endParaRPr lang="en-US" sz="3600" dirty="0">
              <a:solidFill>
                <a:srgbClr val="EAEAEA"/>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p:txBody>
      </p:sp>
      <p:pic>
        <p:nvPicPr>
          <p:cNvPr id="12" name="Content Placeholder 4">
            <a:extLst>
              <a:ext uri="{FF2B5EF4-FFF2-40B4-BE49-F238E27FC236}">
                <a16:creationId xmlns:a16="http://schemas.microsoft.com/office/drawing/2014/main" id="{1B313CC5-5ADE-5249-925A-D036A45D9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838200"/>
            <a:ext cx="393065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8DF029E3-A74D-E042-812A-DCD910168D27}"/>
              </a:ext>
            </a:extLst>
          </p:cNvPr>
          <p:cNvSpPr txBox="1">
            <a:spLocks/>
          </p:cNvSpPr>
          <p:nvPr/>
        </p:nvSpPr>
        <p:spPr>
          <a:xfrm>
            <a:off x="1981201" y="838200"/>
            <a:ext cx="3533775" cy="4978400"/>
          </a:xfrm>
          <a:prstGeom prst="rect">
            <a:avLst/>
          </a:prstGeom>
          <a:solidFill>
            <a:schemeClr val="bg1"/>
          </a:solidFill>
          <a:ln>
            <a:solidFill>
              <a:schemeClr val="tx1"/>
            </a:solidFill>
          </a:ln>
        </p:spPr>
        <p:txBody>
          <a:bodyPr vert="horz" lIns="91440" tIns="45720" rIns="91440" bIns="45720" rtlCol="0" anchor="ctr">
            <a:noAutofit/>
          </a:bodyPr>
          <a:lstStyle>
            <a:lvl1pPr algn="l" defTabSz="914400" rtl="0" eaLnBrk="1" latinLnBrk="0" hangingPunct="1">
              <a:lnSpc>
                <a:spcPct val="80000"/>
              </a:lnSpc>
              <a:spcBef>
                <a:spcPct val="0"/>
              </a:spcBef>
              <a:buNone/>
              <a:defRPr sz="6400" b="0" kern="1200" cap="all" baseline="0">
                <a:blipFill dpi="0" rotWithShape="1">
                  <a:blip r:embed="rId4"/>
                  <a:srcRect/>
                  <a:tile tx="6350" ty="-127000" sx="65000" sy="64000" flip="none" algn="tl"/>
                </a:blipFill>
                <a:latin typeface="+mj-lt"/>
                <a:ea typeface="+mj-ea"/>
                <a:cs typeface="+mj-cs"/>
              </a:defRPr>
            </a:lvl1pPr>
          </a:lstStyle>
          <a:p>
            <a:pPr algn="ctr" fontAlgn="auto">
              <a:spcAft>
                <a:spcPts val="0"/>
              </a:spcAft>
              <a:defRPr/>
            </a:pPr>
            <a:r>
              <a:rPr lang="en-US" sz="2600" dirty="0">
                <a:solidFill>
                  <a:srgbClr val="00BB7C"/>
                </a:solidFill>
                <a:latin typeface="Gill Sans MT" panose="020B0502020104020203" pitchFamily="34" charset="77"/>
              </a:rPr>
              <a:t>Non-parametric statistics</a:t>
            </a:r>
            <a:br>
              <a:rPr lang="en-US" sz="2600" dirty="0">
                <a:solidFill>
                  <a:srgbClr val="00BB7C"/>
                </a:solidFill>
                <a:latin typeface="Gill Sans MT" panose="020B0502020104020203" pitchFamily="34" charset="77"/>
              </a:rPr>
            </a:br>
            <a:br>
              <a:rPr lang="en-US" sz="2600" dirty="0">
                <a:solidFill>
                  <a:srgbClr val="00BB7C"/>
                </a:solidFill>
                <a:latin typeface="Gill Sans MT" panose="020B0502020104020203" pitchFamily="34" charset="77"/>
              </a:rPr>
            </a:br>
            <a:r>
              <a:rPr lang="en-US" sz="2600" dirty="0">
                <a:solidFill>
                  <a:srgbClr val="00BB7C"/>
                </a:solidFill>
                <a:latin typeface="Gill Sans MT" panose="020B0502020104020203" pitchFamily="34" charset="77"/>
              </a:rPr>
              <a:t>CHAPTER 18</a:t>
            </a:r>
          </a:p>
          <a:p>
            <a:pPr fontAlgn="auto">
              <a:spcAft>
                <a:spcPts val="0"/>
              </a:spcAft>
              <a:defRPr/>
            </a:pPr>
            <a:endParaRPr lang="en-US" sz="2600" b="1" dirty="0">
              <a:solidFill>
                <a:srgbClr val="00BB7C"/>
              </a:solidFill>
              <a:latin typeface="Arial Rounded MT Bold" panose="020F0704030504030204" pitchFamily="34" charset="77"/>
            </a:endParaRPr>
          </a:p>
        </p:txBody>
      </p:sp>
    </p:spTree>
    <p:extLst>
      <p:ext uri="{BB962C8B-B14F-4D97-AF65-F5344CB8AC3E}">
        <p14:creationId xmlns:p14="http://schemas.microsoft.com/office/powerpoint/2010/main" val="3199200248"/>
      </p:ext>
    </p:extLst>
  </p:cSld>
  <p:clrMapOvr>
    <a:masterClrMapping/>
  </p:clrMapOvr>
  <p:transition>
    <p:fade thruBlk="1"/>
  </p:transition>
</p:sld>
</file>

<file path=ppt/slides/slide49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6024FB5-247F-4B79-8536-29CFC623949B}"/>
              </a:ext>
            </a:extLst>
          </p:cNvPr>
          <p:cNvSpPr>
            <a:spLocks noGrp="1" noChangeArrowheads="1"/>
          </p:cNvSpPr>
          <p:nvPr>
            <p:ph type="title"/>
          </p:nvPr>
        </p:nvSpPr>
        <p:spPr>
          <a:xfrm>
            <a:off x="1828800" y="533400"/>
            <a:ext cx="8382000" cy="914400"/>
          </a:xfrm>
        </p:spPr>
        <p:txBody>
          <a:bodyPr/>
          <a:lstStyle/>
          <a:p>
            <a:pPr algn="ctr" eaLnBrk="1" hangingPunct="1"/>
            <a:r>
              <a:rPr lang="en-US" altLang="en-US" sz="2800" b="1">
                <a:solidFill>
                  <a:schemeClr val="tx1"/>
                </a:solidFill>
              </a:rPr>
              <a:t>Parametric Vs Nonparametic Methods</a:t>
            </a:r>
          </a:p>
        </p:txBody>
      </p:sp>
      <p:sp>
        <p:nvSpPr>
          <p:cNvPr id="29699" name="Rectangle 3">
            <a:extLst>
              <a:ext uri="{FF2B5EF4-FFF2-40B4-BE49-F238E27FC236}">
                <a16:creationId xmlns:a16="http://schemas.microsoft.com/office/drawing/2014/main" id="{474023C0-AA51-40F5-958D-FDE40803331B}"/>
              </a:ext>
            </a:extLst>
          </p:cNvPr>
          <p:cNvSpPr>
            <a:spLocks noGrp="1" noChangeArrowheads="1"/>
          </p:cNvSpPr>
          <p:nvPr>
            <p:ph idx="1"/>
          </p:nvPr>
        </p:nvSpPr>
        <p:spPr>
          <a:xfrm>
            <a:off x="1752600" y="1371600"/>
            <a:ext cx="8610600" cy="5202238"/>
          </a:xfrm>
        </p:spPr>
        <p:txBody>
          <a:bodyPr/>
          <a:lstStyle/>
          <a:p>
            <a:pPr>
              <a:buClr>
                <a:srgbClr val="FF0000"/>
              </a:buClr>
            </a:pPr>
            <a:r>
              <a:rPr lang="en-US" altLang="en-US"/>
              <a:t>The statistical tests we’ve studied to date have required certain assumptions of the parent population parameters or distributions (e.g., normality, homogeneity of variance, bivariate normality, etc.).</a:t>
            </a:r>
          </a:p>
          <a:p>
            <a:pPr>
              <a:buClr>
                <a:srgbClr val="FF0000"/>
              </a:buClr>
            </a:pPr>
            <a:r>
              <a:rPr lang="en-US" altLang="en-US"/>
              <a:t>A tacit assumption was made of the continuous variables – that they be at the interval or ratio level. </a:t>
            </a:r>
          </a:p>
          <a:p>
            <a:pPr>
              <a:buClr>
                <a:srgbClr val="FF0000"/>
              </a:buClr>
            </a:pPr>
            <a:r>
              <a:rPr lang="en-US" altLang="en-US"/>
              <a:t>When either the continuous variables under study are not interval-leveled or the “parametric” or “distribution-tied” assumptions are not met, and typically when small sample sizes are used, one may use nonparametric or “distribution-free” methods.</a:t>
            </a:r>
          </a:p>
          <a:p>
            <a:pPr>
              <a:buClr>
                <a:srgbClr val="FF0000"/>
              </a:buClr>
            </a:pPr>
            <a:endParaRPr lang="en-US" altLang="en-US"/>
          </a:p>
          <a:p>
            <a:pPr eaLnBrk="1" hangingPunct="1">
              <a:buFontTx/>
              <a:buNone/>
            </a:pPr>
            <a:endParaRPr lang="en-US" altLang="en-US" sz="2000"/>
          </a:p>
        </p:txBody>
      </p:sp>
    </p:spTree>
    <p:extLst>
      <p:ext uri="{BB962C8B-B14F-4D97-AF65-F5344CB8AC3E}">
        <p14:creationId xmlns:p14="http://schemas.microsoft.com/office/powerpoint/2010/main" val="2140498614"/>
      </p:ext>
    </p:extLst>
  </p:cSld>
  <p:clrMapOvr>
    <a:masterClrMapping/>
  </p:clrMapOvr>
  <p:transition>
    <p:fade thruBlk="1"/>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1A554E9-B4E0-459B-AFDD-0D305021987E}"/>
              </a:ext>
            </a:extLst>
          </p:cNvPr>
          <p:cNvSpPr>
            <a:spLocks noGrp="1" noChangeArrowheads="1"/>
          </p:cNvSpPr>
          <p:nvPr>
            <p:ph type="title"/>
          </p:nvPr>
        </p:nvSpPr>
        <p:spPr>
          <a:xfrm>
            <a:off x="1981200" y="457200"/>
            <a:ext cx="8229600" cy="685800"/>
          </a:xfrm>
        </p:spPr>
        <p:txBody>
          <a:bodyPr/>
          <a:lstStyle/>
          <a:p>
            <a:pPr algn="ctr" eaLnBrk="1" hangingPunct="1"/>
            <a:r>
              <a:rPr lang="en-US" altLang="en-US" sz="2800" b="1">
                <a:solidFill>
                  <a:schemeClr val="tx1"/>
                </a:solidFill>
              </a:rPr>
              <a:t>A Nominal DV: The Chi-Squared Distribution</a:t>
            </a:r>
          </a:p>
        </p:txBody>
      </p:sp>
      <p:sp>
        <p:nvSpPr>
          <p:cNvPr id="31747" name="Rectangle 3">
            <a:extLst>
              <a:ext uri="{FF2B5EF4-FFF2-40B4-BE49-F238E27FC236}">
                <a16:creationId xmlns:a16="http://schemas.microsoft.com/office/drawing/2014/main" id="{1B2CA6BF-C35B-411D-809C-09E0960D9524}"/>
              </a:ext>
            </a:extLst>
          </p:cNvPr>
          <p:cNvSpPr>
            <a:spLocks noGrp="1" noChangeArrowheads="1"/>
          </p:cNvSpPr>
          <p:nvPr>
            <p:ph idx="1"/>
          </p:nvPr>
        </p:nvSpPr>
        <p:spPr>
          <a:xfrm>
            <a:off x="1981200" y="1143000"/>
            <a:ext cx="8458200" cy="5430838"/>
          </a:xfrm>
        </p:spPr>
        <p:txBody>
          <a:bodyPr/>
          <a:lstStyle/>
          <a:p>
            <a:pPr eaLnBrk="1" hangingPunct="1"/>
            <a:r>
              <a:rPr lang="en-US" altLang="en-US" sz="1600"/>
              <a:t>Given a normal distribution with mean </a:t>
            </a:r>
            <a:r>
              <a:rPr lang="el-GR" altLang="en-US" sz="1600">
                <a:latin typeface="Times New Roman" panose="02020603050405020304" pitchFamily="18" charset="0"/>
                <a:cs typeface="Times New Roman" panose="02020603050405020304" pitchFamily="18" charset="0"/>
              </a:rPr>
              <a:t>μ</a:t>
            </a:r>
            <a:r>
              <a:rPr lang="en-US" altLang="en-US" sz="1600">
                <a:latin typeface="Times New Roman" panose="02020603050405020304" pitchFamily="18" charset="0"/>
                <a:cs typeface="Times New Roman" panose="02020603050405020304" pitchFamily="18" charset="0"/>
              </a:rPr>
              <a:t> and variance </a:t>
            </a:r>
            <a:r>
              <a:rPr lang="el-GR" altLang="en-US" sz="1600">
                <a:latin typeface="Times New Roman" panose="02020603050405020304" pitchFamily="18" charset="0"/>
                <a:cs typeface="Times New Roman" panose="02020603050405020304" pitchFamily="18" charset="0"/>
              </a:rPr>
              <a:t>σ</a:t>
            </a:r>
            <a:r>
              <a:rPr lang="en-US" altLang="en-US" sz="1600" baseline="30000">
                <a:latin typeface="Times New Roman" panose="02020603050405020304" pitchFamily="18" charset="0"/>
                <a:cs typeface="Times New Roman" panose="02020603050405020304" pitchFamily="18" charset="0"/>
              </a:rPr>
              <a:t>2</a:t>
            </a:r>
            <a:r>
              <a:rPr lang="en-US" altLang="en-US" sz="1600">
                <a:latin typeface="Times New Roman" panose="02020603050405020304" pitchFamily="18" charset="0"/>
                <a:cs typeface="Times New Roman" panose="02020603050405020304" pitchFamily="18" charset="0"/>
              </a:rPr>
              <a:t>, if we select a random value X from this population and form the following squared z-score, the distribution of such squared z-scores is called a chi-square distribution (with 1</a:t>
            </a:r>
            <a:r>
              <a:rPr lang="en-US" altLang="en-US" sz="1600" i="1">
                <a:latin typeface="Times New Roman" panose="02020603050405020304" pitchFamily="18" charset="0"/>
                <a:cs typeface="Times New Roman" panose="02020603050405020304" pitchFamily="18" charset="0"/>
              </a:rPr>
              <a:t> df </a:t>
            </a:r>
            <a:r>
              <a:rPr lang="en-US" altLang="en-US" sz="1600">
                <a:latin typeface="Times New Roman" panose="02020603050405020304" pitchFamily="18" charset="0"/>
                <a:cs typeface="Times New Roman" panose="02020603050405020304" pitchFamily="18" charset="0"/>
              </a:rPr>
              <a:t>), denoted </a:t>
            </a:r>
            <a:r>
              <a:rPr lang="el-GR" altLang="en-US" sz="1600">
                <a:latin typeface="Times New Roman" panose="02020603050405020304" pitchFamily="18" charset="0"/>
                <a:cs typeface="Times New Roman" panose="02020603050405020304" pitchFamily="18" charset="0"/>
              </a:rPr>
              <a:t>χ</a:t>
            </a:r>
            <a:r>
              <a:rPr lang="en-US" altLang="en-US" sz="1600" baseline="30000">
                <a:latin typeface="Times New Roman" panose="02020603050405020304" pitchFamily="18" charset="0"/>
                <a:cs typeface="Times New Roman" panose="02020603050405020304" pitchFamily="18" charset="0"/>
              </a:rPr>
              <a:t>2</a:t>
            </a:r>
            <a:r>
              <a:rPr lang="en-US" altLang="en-US" sz="1600" baseline="-25000">
                <a:latin typeface="Times New Roman" panose="02020603050405020304" pitchFamily="18" charset="0"/>
                <a:cs typeface="Times New Roman" panose="02020603050405020304" pitchFamily="18" charset="0"/>
              </a:rPr>
              <a:t>(1) </a:t>
            </a:r>
            <a:r>
              <a:rPr lang="en-US" altLang="en-US" sz="1600">
                <a:latin typeface="Times New Roman" panose="02020603050405020304" pitchFamily="18" charset="0"/>
                <a:cs typeface="Times New Roman" panose="02020603050405020304" pitchFamily="18" charset="0"/>
              </a:rPr>
              <a:t>, is shown below.</a:t>
            </a:r>
          </a:p>
          <a:p>
            <a:pPr eaLnBrk="1" hangingPunct="1"/>
            <a:r>
              <a:rPr lang="en-US" altLang="en-US" sz="1600">
                <a:latin typeface="Times New Roman" panose="02020603050405020304" pitchFamily="18" charset="0"/>
                <a:cs typeface="Times New Roman" panose="02020603050405020304" pitchFamily="18" charset="0"/>
              </a:rPr>
              <a:t>A chi-squared distribution with 2 </a:t>
            </a:r>
            <a:r>
              <a:rPr lang="en-US" altLang="en-US" sz="1600" i="1">
                <a:latin typeface="Times New Roman" panose="02020603050405020304" pitchFamily="18" charset="0"/>
                <a:cs typeface="Times New Roman" panose="02020603050405020304" pitchFamily="18" charset="0"/>
              </a:rPr>
              <a:t>df </a:t>
            </a:r>
            <a:r>
              <a:rPr lang="en-US" altLang="en-US" sz="1600">
                <a:latin typeface="Times New Roman" panose="02020603050405020304" pitchFamily="18" charset="0"/>
                <a:cs typeface="Times New Roman" panose="02020603050405020304" pitchFamily="18" charset="0"/>
              </a:rPr>
              <a:t>is formed as the sum of the following two z-squared values: </a:t>
            </a:r>
            <a:r>
              <a:rPr lang="en-US" altLang="en-US" sz="1600"/>
              <a:t> </a:t>
            </a: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sz="160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sz="1600">
              <a:latin typeface="Times New Roman" panose="02020603050405020304" pitchFamily="18" charset="0"/>
              <a:cs typeface="Times New Roman" panose="02020603050405020304" pitchFamily="18" charset="0"/>
            </a:endParaRPr>
          </a:p>
          <a:p>
            <a:pPr eaLnBrk="1" hangingPunct="1"/>
            <a:r>
              <a:rPr lang="en-US" altLang="en-US" sz="1600">
                <a:latin typeface="Times New Roman" panose="02020603050405020304" pitchFamily="18" charset="0"/>
                <a:cs typeface="Times New Roman" panose="02020603050405020304" pitchFamily="18" charset="0"/>
              </a:rPr>
              <a:t>The chi-square distribution with 2 </a:t>
            </a:r>
            <a:r>
              <a:rPr lang="en-US" altLang="en-US" sz="1600" i="1">
                <a:latin typeface="Times New Roman" panose="02020603050405020304" pitchFamily="18" charset="0"/>
                <a:cs typeface="Times New Roman" panose="02020603050405020304" pitchFamily="18" charset="0"/>
              </a:rPr>
              <a:t>df</a:t>
            </a:r>
            <a:r>
              <a:rPr lang="en-US" altLang="en-US" sz="1600">
                <a:latin typeface="Times New Roman" panose="02020603050405020304" pitchFamily="18" charset="0"/>
                <a:cs typeface="Times New Roman" panose="02020603050405020304" pitchFamily="18" charset="0"/>
              </a:rPr>
              <a:t> is shown to the left; with 9 </a:t>
            </a:r>
            <a:r>
              <a:rPr lang="en-US" altLang="en-US" sz="1600" i="1">
                <a:latin typeface="Times New Roman" panose="02020603050405020304" pitchFamily="18" charset="0"/>
                <a:cs typeface="Times New Roman" panose="02020603050405020304" pitchFamily="18" charset="0"/>
              </a:rPr>
              <a:t>df </a:t>
            </a:r>
            <a:r>
              <a:rPr lang="en-US" altLang="en-US" sz="1600">
                <a:latin typeface="Times New Roman" panose="02020603050405020304" pitchFamily="18" charset="0"/>
                <a:cs typeface="Times New Roman" panose="02020603050405020304" pitchFamily="18" charset="0"/>
              </a:rPr>
              <a:t> is shown on the right.</a:t>
            </a: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sz="160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sz="1600">
              <a:latin typeface="Times New Roman" panose="02020603050405020304" pitchFamily="18" charset="0"/>
              <a:cs typeface="Times New Roman" panose="02020603050405020304" pitchFamily="18" charset="0"/>
            </a:endParaRP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endParaRPr lang="en-US" altLang="en-US" sz="1600">
              <a:latin typeface="Times New Roman" panose="02020603050405020304" pitchFamily="18" charset="0"/>
              <a:cs typeface="Times New Roman" panose="02020603050405020304" pitchFamily="18" charset="0"/>
            </a:endParaRPr>
          </a:p>
          <a:p>
            <a:pPr eaLnBrk="1" hangingPunct="1">
              <a:buFont typeface="Georgia" panose="02040502050405020303" pitchFamily="18" charset="0"/>
              <a:buNone/>
            </a:pPr>
            <a:endParaRPr lang="en-US" altLang="en-US" sz="1600">
              <a:latin typeface="Times New Roman" panose="02020603050405020304" pitchFamily="18" charset="0"/>
              <a:cs typeface="Times New Roman" panose="02020603050405020304" pitchFamily="18" charset="0"/>
            </a:endParaRPr>
          </a:p>
          <a:p>
            <a:pPr eaLnBrk="1" hangingPunct="1"/>
            <a:r>
              <a:rPr lang="en-US" altLang="en-US" sz="1600">
                <a:latin typeface="Times New Roman" panose="02020603050405020304" pitchFamily="18" charset="0"/>
                <a:cs typeface="Times New Roman" panose="02020603050405020304" pitchFamily="18" charset="0"/>
              </a:rPr>
              <a:t>Like the </a:t>
            </a:r>
            <a:r>
              <a:rPr lang="en-US" altLang="en-US" sz="1600" i="1">
                <a:latin typeface="Times New Roman" panose="02020603050405020304" pitchFamily="18" charset="0"/>
                <a:cs typeface="Times New Roman" panose="02020603050405020304" pitchFamily="18" charset="0"/>
              </a:rPr>
              <a:t>t</a:t>
            </a:r>
            <a:r>
              <a:rPr lang="en-US" altLang="en-US" sz="1600">
                <a:latin typeface="Times New Roman" panose="02020603050405020304" pitchFamily="18" charset="0"/>
                <a:cs typeface="Times New Roman" panose="02020603050405020304" pitchFamily="18" charset="0"/>
              </a:rPr>
              <a:t>-distribution, the chi-squared distribution is a family of distributions with mean equal to the number of </a:t>
            </a:r>
            <a:r>
              <a:rPr lang="en-US" altLang="en-US" sz="1600" i="1">
                <a:latin typeface="Times New Roman" panose="02020603050405020304" pitchFamily="18" charset="0"/>
                <a:cs typeface="Times New Roman" panose="02020603050405020304" pitchFamily="18" charset="0"/>
              </a:rPr>
              <a:t>df</a:t>
            </a:r>
            <a:r>
              <a:rPr lang="en-US" altLang="en-US" sz="1600">
                <a:latin typeface="Times New Roman" panose="02020603050405020304" pitchFamily="18" charset="0"/>
                <a:cs typeface="Times New Roman" panose="02020603050405020304" pitchFamily="18" charset="0"/>
              </a:rPr>
              <a:t>, mode equal to </a:t>
            </a:r>
            <a:r>
              <a:rPr lang="en-US" altLang="en-US" sz="1600" i="1">
                <a:latin typeface="Times New Roman" panose="02020603050405020304" pitchFamily="18" charset="0"/>
                <a:cs typeface="Times New Roman" panose="02020603050405020304" pitchFamily="18" charset="0"/>
              </a:rPr>
              <a:t>df </a:t>
            </a:r>
            <a:r>
              <a:rPr lang="en-US" altLang="en-US" sz="1600">
                <a:latin typeface="Times New Roman" panose="02020603050405020304" pitchFamily="18" charset="0"/>
                <a:cs typeface="Times New Roman" panose="02020603050405020304" pitchFamily="18" charset="0"/>
              </a:rPr>
              <a:t>-2 (for </a:t>
            </a:r>
            <a:r>
              <a:rPr lang="en-US" altLang="en-US" sz="1600" i="1">
                <a:latin typeface="Times New Roman" panose="02020603050405020304" pitchFamily="18" charset="0"/>
                <a:cs typeface="Times New Roman" panose="02020603050405020304" pitchFamily="18" charset="0"/>
              </a:rPr>
              <a:t>df &gt;</a:t>
            </a:r>
            <a:r>
              <a:rPr lang="en-US" altLang="en-US" sz="1600">
                <a:latin typeface="Times New Roman" panose="02020603050405020304" pitchFamily="18" charset="0"/>
                <a:cs typeface="Times New Roman" panose="02020603050405020304" pitchFamily="18" charset="0"/>
              </a:rPr>
              <a:t>2) and standard deviation equal to √2(</a:t>
            </a:r>
            <a:r>
              <a:rPr lang="en-US" altLang="en-US" sz="1600" i="1">
                <a:latin typeface="Times New Roman" panose="02020603050405020304" pitchFamily="18" charset="0"/>
                <a:cs typeface="Times New Roman" panose="02020603050405020304" pitchFamily="18" charset="0"/>
              </a:rPr>
              <a:t>df</a:t>
            </a:r>
            <a:r>
              <a:rPr lang="en-US" altLang="en-US" sz="1600">
                <a:latin typeface="Times New Roman" panose="02020603050405020304" pitchFamily="18" charset="0"/>
                <a:cs typeface="Times New Roman" panose="02020603050405020304" pitchFamily="18" charset="0"/>
              </a:rPr>
              <a:t>).</a:t>
            </a:r>
          </a:p>
        </p:txBody>
      </p:sp>
      <p:sp>
        <p:nvSpPr>
          <p:cNvPr id="31748" name="Rectangle 5">
            <a:extLst>
              <a:ext uri="{FF2B5EF4-FFF2-40B4-BE49-F238E27FC236}">
                <a16:creationId xmlns:a16="http://schemas.microsoft.com/office/drawing/2014/main" id="{7A1CC73B-B489-45D6-924F-F3A6A47113C6}"/>
              </a:ext>
            </a:extLst>
          </p:cNvPr>
          <p:cNvSpPr>
            <a:spLocks noChangeArrowheads="1"/>
          </p:cNvSpPr>
          <p:nvPr/>
        </p:nvSpPr>
        <p:spPr bwMode="auto">
          <a:xfrm>
            <a:off x="152400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49" name="Rectangle 7">
            <a:extLst>
              <a:ext uri="{FF2B5EF4-FFF2-40B4-BE49-F238E27FC236}">
                <a16:creationId xmlns:a16="http://schemas.microsoft.com/office/drawing/2014/main" id="{70FB2C92-2401-431C-8BF4-E2EBBD248AA6}"/>
              </a:ext>
            </a:extLst>
          </p:cNvPr>
          <p:cNvSpPr>
            <a:spLocks noChangeArrowheads="1"/>
          </p:cNvSpPr>
          <p:nvPr/>
        </p:nvSpPr>
        <p:spPr bwMode="auto">
          <a:xfrm>
            <a:off x="152400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31750" name="Object 10">
            <a:extLst>
              <a:ext uri="{FF2B5EF4-FFF2-40B4-BE49-F238E27FC236}">
                <a16:creationId xmlns:a16="http://schemas.microsoft.com/office/drawing/2014/main" id="{BD863BE5-E33D-4FE2-A0A0-9AD7158667E5}"/>
              </a:ext>
            </a:extLst>
          </p:cNvPr>
          <p:cNvGraphicFramePr>
            <a:graphicFrameLocks noChangeAspect="1"/>
          </p:cNvGraphicFramePr>
          <p:nvPr/>
        </p:nvGraphicFramePr>
        <p:xfrm>
          <a:off x="4038600" y="2286000"/>
          <a:ext cx="1485900" cy="692150"/>
        </p:xfrm>
        <a:graphic>
          <a:graphicData uri="http://schemas.openxmlformats.org/presentationml/2006/ole">
            <mc:AlternateContent xmlns:mc="http://schemas.openxmlformats.org/markup-compatibility/2006">
              <mc:Choice xmlns:v="urn:schemas-microsoft-com:vml" Requires="v">
                <p:oleObj name="Equation" r:id="rId3" imgW="927100" imgH="431800" progId="Equation.3">
                  <p:embed/>
                </p:oleObj>
              </mc:Choice>
              <mc:Fallback>
                <p:oleObj name="Equation" r:id="rId3" imgW="927100" imgH="431800" progId="Equation.3">
                  <p:embed/>
                  <p:pic>
                    <p:nvPicPr>
                      <p:cNvPr id="31750" name="Object 10">
                        <a:extLst>
                          <a:ext uri="{FF2B5EF4-FFF2-40B4-BE49-F238E27FC236}">
                            <a16:creationId xmlns:a16="http://schemas.microsoft.com/office/drawing/2014/main" id="{BD863BE5-E33D-4FE2-A0A0-9AD715866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286000"/>
                        <a:ext cx="1485900"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1" name="Rectangle 13">
            <a:extLst>
              <a:ext uri="{FF2B5EF4-FFF2-40B4-BE49-F238E27FC236}">
                <a16:creationId xmlns:a16="http://schemas.microsoft.com/office/drawing/2014/main" id="{75177911-0029-49C5-90B9-849414CDE3C7}"/>
              </a:ext>
            </a:extLst>
          </p:cNvPr>
          <p:cNvSpPr>
            <a:spLocks noChangeArrowheads="1"/>
          </p:cNvSpPr>
          <p:nvPr/>
        </p:nvSpPr>
        <p:spPr bwMode="auto">
          <a:xfrm>
            <a:off x="152400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31752" name="Object 15">
            <a:extLst>
              <a:ext uri="{FF2B5EF4-FFF2-40B4-BE49-F238E27FC236}">
                <a16:creationId xmlns:a16="http://schemas.microsoft.com/office/drawing/2014/main" id="{B512C716-E65F-416D-B282-E9F379287336}"/>
              </a:ext>
            </a:extLst>
          </p:cNvPr>
          <p:cNvGraphicFramePr>
            <a:graphicFrameLocks noChangeAspect="1"/>
          </p:cNvGraphicFramePr>
          <p:nvPr/>
        </p:nvGraphicFramePr>
        <p:xfrm>
          <a:off x="6172200" y="2209800"/>
          <a:ext cx="1600200" cy="706438"/>
        </p:xfrm>
        <a:graphic>
          <a:graphicData uri="http://schemas.openxmlformats.org/presentationml/2006/ole">
            <mc:AlternateContent xmlns:mc="http://schemas.openxmlformats.org/markup-compatibility/2006">
              <mc:Choice xmlns:v="urn:schemas-microsoft-com:vml" Requires="v">
                <p:oleObj name="Equation" r:id="rId5" imgW="977900" imgH="431800" progId="Equation.3">
                  <p:embed/>
                </p:oleObj>
              </mc:Choice>
              <mc:Fallback>
                <p:oleObj name="Equation" r:id="rId5" imgW="977900" imgH="431800" progId="Equation.3">
                  <p:embed/>
                  <p:pic>
                    <p:nvPicPr>
                      <p:cNvPr id="31752" name="Object 15">
                        <a:extLst>
                          <a:ext uri="{FF2B5EF4-FFF2-40B4-BE49-F238E27FC236}">
                            <a16:creationId xmlns:a16="http://schemas.microsoft.com/office/drawing/2014/main" id="{B512C716-E65F-416D-B282-E9F3792873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209800"/>
                        <a:ext cx="1600200"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753" name="Picture 16">
            <a:extLst>
              <a:ext uri="{FF2B5EF4-FFF2-40B4-BE49-F238E27FC236}">
                <a16:creationId xmlns:a16="http://schemas.microsoft.com/office/drawing/2014/main" id="{6434CEE3-CC4F-41DD-A73A-CE43F31085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1" y="3429001"/>
            <a:ext cx="2905125"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17">
            <a:extLst>
              <a:ext uri="{FF2B5EF4-FFF2-40B4-BE49-F238E27FC236}">
                <a16:creationId xmlns:a16="http://schemas.microsoft.com/office/drawing/2014/main" id="{CF0D5EEC-446F-423A-97FC-79DC4DC5A3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3375026"/>
            <a:ext cx="2971800"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4220068"/>
      </p:ext>
    </p:extLst>
  </p:cSld>
  <p:clrMapOvr>
    <a:masterClrMapping/>
  </p:clrMapOvr>
  <p:transition>
    <p:fade thruBlk="1"/>
  </p:transition>
</p:sld>
</file>

<file path=ppt/slides/slide49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E513C95-FDE9-4D92-84A1-D1967B47513B}"/>
              </a:ext>
            </a:extLst>
          </p:cNvPr>
          <p:cNvSpPr>
            <a:spLocks noGrp="1"/>
          </p:cNvSpPr>
          <p:nvPr>
            <p:ph type="title"/>
          </p:nvPr>
        </p:nvSpPr>
        <p:spPr>
          <a:xfrm>
            <a:off x="1981200" y="762000"/>
            <a:ext cx="8229600" cy="838200"/>
          </a:xfrm>
        </p:spPr>
        <p:txBody>
          <a:bodyPr>
            <a:normAutofit/>
          </a:bodyPr>
          <a:lstStyle/>
          <a:p>
            <a:r>
              <a:rPr lang="en-US" altLang="en-US" sz="2800" b="1">
                <a:solidFill>
                  <a:schemeClr val="tx1"/>
                </a:solidFill>
              </a:rPr>
              <a:t>A Nominal DV: Chi-Squared Goodness-of-Fit Test</a:t>
            </a:r>
          </a:p>
        </p:txBody>
      </p:sp>
      <p:sp>
        <p:nvSpPr>
          <p:cNvPr id="33795" name="Content Placeholder 2">
            <a:extLst>
              <a:ext uri="{FF2B5EF4-FFF2-40B4-BE49-F238E27FC236}">
                <a16:creationId xmlns:a16="http://schemas.microsoft.com/office/drawing/2014/main" id="{6AA98A1B-5B12-412E-8C5F-A8E18CCDC926}"/>
              </a:ext>
            </a:extLst>
          </p:cNvPr>
          <p:cNvSpPr>
            <a:spLocks noGrp="1"/>
          </p:cNvSpPr>
          <p:nvPr>
            <p:ph idx="1"/>
          </p:nvPr>
        </p:nvSpPr>
        <p:spPr>
          <a:xfrm>
            <a:off x="1981200" y="1676400"/>
            <a:ext cx="8229600" cy="4897438"/>
          </a:xfrm>
        </p:spPr>
        <p:txBody>
          <a:bodyPr/>
          <a:lstStyle/>
          <a:p>
            <a:r>
              <a:rPr lang="en-US" altLang="en-US"/>
              <a:t>Answers questions about whether an observed distribution of values from a nominal-scaled variable is the same as an expected distribution of values based on a known distribution.</a:t>
            </a:r>
          </a:p>
          <a:p>
            <a:r>
              <a:rPr lang="en-US" altLang="en-US" b="1"/>
              <a:t>Example</a:t>
            </a:r>
            <a:r>
              <a:rPr lang="en-US" altLang="en-US"/>
              <a:t>: current vs. previous year’s car-sales.</a:t>
            </a:r>
          </a:p>
          <a:p>
            <a:pPr lvl="1">
              <a:buFont typeface="Georgia" panose="02040502050405020303" pitchFamily="18" charset="0"/>
              <a:buNone/>
            </a:pPr>
            <a:r>
              <a:rPr lang="en-US" altLang="en-US">
                <a:solidFill>
                  <a:schemeClr val="tx1"/>
                </a:solidFill>
              </a:rPr>
              <a:t>H</a:t>
            </a:r>
            <a:r>
              <a:rPr lang="en-US" altLang="en-US" baseline="-25000">
                <a:solidFill>
                  <a:schemeClr val="tx1"/>
                </a:solidFill>
              </a:rPr>
              <a:t>0</a:t>
            </a:r>
            <a:r>
              <a:rPr lang="en-US" altLang="en-US">
                <a:solidFill>
                  <a:schemeClr val="tx1"/>
                </a:solidFill>
              </a:rPr>
              <a:t>: The current year’s sales</a:t>
            </a:r>
            <a:r>
              <a:rPr lang="en-US" altLang="en-US"/>
              <a:t> </a:t>
            </a:r>
            <a:r>
              <a:rPr lang="en-US" altLang="en-US">
                <a:solidFill>
                  <a:schemeClr val="tx1"/>
                </a:solidFill>
              </a:rPr>
              <a:t>distribution is the same as that of the previous year (Nissan: 18%; Mazda: 10%; Toyota: 35%; Honda: 37%)</a:t>
            </a:r>
          </a:p>
          <a:p>
            <a:pPr lvl="1">
              <a:buFont typeface="Georgia" panose="02040502050405020303" pitchFamily="18" charset="0"/>
              <a:buNone/>
            </a:pPr>
            <a:endParaRPr lang="en-US" altLang="en-US">
              <a:solidFill>
                <a:schemeClr val="tx1"/>
              </a:solidFill>
            </a:endParaRPr>
          </a:p>
          <a:p>
            <a:pPr lvl="1">
              <a:buFont typeface="Georgia" panose="02040502050405020303" pitchFamily="18" charset="0"/>
              <a:buNone/>
            </a:pPr>
            <a:r>
              <a:rPr lang="en-US" altLang="en-US">
                <a:solidFill>
                  <a:schemeClr val="tx1"/>
                </a:solidFill>
              </a:rPr>
              <a:t>H</a:t>
            </a:r>
            <a:r>
              <a:rPr lang="en-US" altLang="en-US" baseline="-25000">
                <a:solidFill>
                  <a:schemeClr val="tx1"/>
                </a:solidFill>
              </a:rPr>
              <a:t>1</a:t>
            </a:r>
            <a:r>
              <a:rPr lang="en-US" altLang="en-US">
                <a:solidFill>
                  <a:schemeClr val="tx1"/>
                </a:solidFill>
              </a:rPr>
              <a:t>: The current year’s sales distribution is not the same as that of the previous year.</a:t>
            </a:r>
            <a:endParaRPr lang="en-US" altLang="en-US"/>
          </a:p>
        </p:txBody>
      </p:sp>
    </p:spTree>
    <p:extLst>
      <p:ext uri="{BB962C8B-B14F-4D97-AF65-F5344CB8AC3E}">
        <p14:creationId xmlns:p14="http://schemas.microsoft.com/office/powerpoint/2010/main" val="1683812866"/>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73AAC2D-A7E5-C649-8E17-4BA7A5D58E24}"/>
              </a:ext>
            </a:extLst>
          </p:cNvPr>
          <p:cNvSpPr>
            <a:spLocks noGrp="1" noChangeArrowheads="1"/>
          </p:cNvSpPr>
          <p:nvPr>
            <p:ph type="title"/>
          </p:nvPr>
        </p:nvSpPr>
        <p:spPr>
          <a:xfrm>
            <a:off x="1981200" y="533400"/>
            <a:ext cx="8229600" cy="1066800"/>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Levels of Measurement</a:t>
            </a:r>
          </a:p>
        </p:txBody>
      </p:sp>
      <p:sp>
        <p:nvSpPr>
          <p:cNvPr id="5122" name="Rectangle 3">
            <a:extLst>
              <a:ext uri="{FF2B5EF4-FFF2-40B4-BE49-F238E27FC236}">
                <a16:creationId xmlns:a16="http://schemas.microsoft.com/office/drawing/2014/main" id="{CA9994A2-9478-C96B-DACA-FF5009106449}"/>
              </a:ext>
            </a:extLst>
          </p:cNvPr>
          <p:cNvSpPr>
            <a:spLocks noGrp="1" noChangeArrowheads="1"/>
          </p:cNvSpPr>
          <p:nvPr>
            <p:ph idx="1"/>
          </p:nvPr>
        </p:nvSpPr>
        <p:spPr>
          <a:xfrm>
            <a:off x="1981200" y="2133600"/>
            <a:ext cx="2590800" cy="4114800"/>
          </a:xfrm>
        </p:spPr>
        <p:txBody>
          <a:bodyPr/>
          <a:lstStyle/>
          <a:p>
            <a:pPr algn="ctr">
              <a:lnSpc>
                <a:spcPct val="120000"/>
              </a:lnSpc>
              <a:buClr>
                <a:srgbClr val="CC0000"/>
              </a:buClr>
            </a:pPr>
            <a:r>
              <a:rPr lang="en-US" altLang="en-US" sz="2400"/>
              <a:t>Nominal</a:t>
            </a:r>
          </a:p>
          <a:p>
            <a:pPr algn="ctr">
              <a:lnSpc>
                <a:spcPct val="120000"/>
              </a:lnSpc>
              <a:buClr>
                <a:srgbClr val="CC0000"/>
              </a:buClr>
            </a:pPr>
            <a:r>
              <a:rPr lang="en-US" altLang="en-US" sz="2400"/>
              <a:t>Ordinal</a:t>
            </a:r>
          </a:p>
          <a:p>
            <a:pPr algn="ctr">
              <a:lnSpc>
                <a:spcPct val="120000"/>
              </a:lnSpc>
              <a:buClr>
                <a:srgbClr val="CC0000"/>
              </a:buClr>
            </a:pPr>
            <a:r>
              <a:rPr lang="en-US" altLang="en-US" sz="2400"/>
              <a:t>Scale        </a:t>
            </a:r>
            <a:endParaRPr lang="en-US" altLang="en-US" sz="2200"/>
          </a:p>
          <a:p>
            <a:pPr lvl="3" algn="ctr">
              <a:lnSpc>
                <a:spcPct val="120000"/>
              </a:lnSpc>
              <a:buClr>
                <a:srgbClr val="CC0000"/>
              </a:buClr>
            </a:pPr>
            <a:r>
              <a:rPr lang="en-US" altLang="en-US" sz="2400">
                <a:solidFill>
                  <a:schemeClr val="tx1"/>
                </a:solidFill>
              </a:rPr>
              <a:t>Ratio</a:t>
            </a:r>
          </a:p>
          <a:p>
            <a:pPr lvl="4" algn="ctr">
              <a:lnSpc>
                <a:spcPct val="120000"/>
              </a:lnSpc>
              <a:buClr>
                <a:srgbClr val="CC0000"/>
              </a:buClr>
            </a:pPr>
            <a:r>
              <a:rPr lang="en-US" altLang="en-US" sz="2400">
                <a:solidFill>
                  <a:schemeClr val="tx1"/>
                </a:solidFill>
              </a:rPr>
              <a:t>Interval</a:t>
            </a:r>
          </a:p>
          <a:p>
            <a:pPr algn="ctr">
              <a:lnSpc>
                <a:spcPct val="120000"/>
              </a:lnSpc>
              <a:buClr>
                <a:srgbClr val="000000"/>
              </a:buClr>
              <a:buFont typeface="Georgia" panose="02040502050405020303" pitchFamily="18" charset="0"/>
              <a:buNone/>
            </a:pPr>
            <a:r>
              <a:rPr lang="en-US" altLang="en-US"/>
              <a:t>	</a:t>
            </a:r>
            <a:endParaRPr lang="en-US" altLang="en-US" i="1"/>
          </a:p>
          <a:p>
            <a:pPr algn="ctr">
              <a:lnSpc>
                <a:spcPct val="80000"/>
              </a:lnSpc>
              <a:buClr>
                <a:srgbClr val="000000"/>
              </a:buClr>
              <a:buFont typeface="Georgia" panose="02040502050405020303" pitchFamily="18" charset="0"/>
              <a:buNone/>
            </a:pPr>
            <a:endParaRPr lang="en-US" altLang="en-US"/>
          </a:p>
          <a:p>
            <a:pPr algn="ctr">
              <a:lnSpc>
                <a:spcPct val="80000"/>
              </a:lnSpc>
              <a:buClr>
                <a:srgbClr val="000000"/>
              </a:buClr>
              <a:buFont typeface="Georgia" panose="02040502050405020303" pitchFamily="18" charset="0"/>
              <a:buNone/>
            </a:pPr>
            <a:endParaRPr lang="en-US" altLang="en-US"/>
          </a:p>
        </p:txBody>
      </p:sp>
    </p:spTree>
    <p:extLst>
      <p:ext uri="{BB962C8B-B14F-4D97-AF65-F5344CB8AC3E}">
        <p14:creationId xmlns:p14="http://schemas.microsoft.com/office/powerpoint/2010/main" val="3957051392"/>
      </p:ext>
    </p:extLst>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2FAD7707-ED41-EE42-8B46-72CFF7B9FC5A}"/>
              </a:ext>
            </a:extLst>
          </p:cNvPr>
          <p:cNvSpPr>
            <a:spLocks noGrp="1" noChangeArrowheads="1"/>
          </p:cNvSpPr>
          <p:nvPr>
            <p:ph type="title"/>
          </p:nvPr>
        </p:nvSpPr>
        <p:spPr>
          <a:xfrm>
            <a:off x="1981200" y="731838"/>
            <a:ext cx="8229600" cy="868362"/>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location: Mean</a:t>
            </a:r>
          </a:p>
        </p:txBody>
      </p:sp>
      <p:sp>
        <p:nvSpPr>
          <p:cNvPr id="16386" name="Rectangle 3">
            <a:extLst>
              <a:ext uri="{FF2B5EF4-FFF2-40B4-BE49-F238E27FC236}">
                <a16:creationId xmlns:a16="http://schemas.microsoft.com/office/drawing/2014/main" id="{780EC606-F7A5-9E1A-8640-6B72D04E6489}"/>
              </a:ext>
            </a:extLst>
          </p:cNvPr>
          <p:cNvSpPr>
            <a:spLocks noGrp="1" noChangeArrowheads="1"/>
          </p:cNvSpPr>
          <p:nvPr>
            <p:ph idx="1"/>
          </p:nvPr>
        </p:nvSpPr>
        <p:spPr>
          <a:xfrm>
            <a:off x="1981200" y="2057400"/>
            <a:ext cx="8229600" cy="4516438"/>
          </a:xfrm>
        </p:spPr>
        <p:txBody>
          <a:bodyPr/>
          <a:lstStyle/>
          <a:p>
            <a:pPr>
              <a:lnSpc>
                <a:spcPct val="90000"/>
              </a:lnSpc>
              <a:buFontTx/>
              <a:buNone/>
            </a:pPr>
            <a:r>
              <a:rPr lang="en-US" altLang="en-US" sz="2400"/>
              <a:t>Definition:  The </a:t>
            </a:r>
            <a:r>
              <a:rPr lang="en-US" altLang="en-US" sz="2400" i="1"/>
              <a:t>mean</a:t>
            </a:r>
            <a:r>
              <a:rPr lang="en-US" altLang="en-US" sz="2400"/>
              <a:t> is the sum of all of the data points divided by the number of data points.</a:t>
            </a:r>
          </a:p>
          <a:p>
            <a:pPr>
              <a:lnSpc>
                <a:spcPct val="90000"/>
              </a:lnSpc>
              <a:buFont typeface="Georgia" panose="02040502050405020303" pitchFamily="18" charset="0"/>
              <a:buNone/>
            </a:pPr>
            <a:r>
              <a:rPr lang="en-US" altLang="en-US" sz="2400"/>
              <a:t>	It is useful when data are scale and not severely skewed.</a:t>
            </a:r>
            <a:endParaRPr lang="en-US" altLang="en-US" sz="2000"/>
          </a:p>
          <a:p>
            <a:pPr>
              <a:lnSpc>
                <a:spcPct val="90000"/>
              </a:lnSpc>
              <a:buFontTx/>
              <a:buNone/>
            </a:pPr>
            <a:endParaRPr lang="en-US" altLang="en-US" sz="2400"/>
          </a:p>
          <a:p>
            <a:pPr>
              <a:lnSpc>
                <a:spcPct val="90000"/>
              </a:lnSpc>
              <a:buFontTx/>
              <a:buNone/>
            </a:pPr>
            <a:r>
              <a:rPr lang="en-US" altLang="en-US" sz="2400"/>
              <a:t>To find the mean of the NELS variable, seswe may use the following command:  </a:t>
            </a:r>
            <a:r>
              <a:rPr lang="en-US" altLang="en-US" sz="2400" b="1"/>
              <a:t>mean(NELS$ses)</a:t>
            </a:r>
            <a:r>
              <a:rPr lang="en-US" altLang="en-US" sz="2400"/>
              <a:t>,</a:t>
            </a:r>
            <a:r>
              <a:rPr lang="en-US" altLang="en-US" sz="2400" b="1"/>
              <a:t> </a:t>
            </a:r>
            <a:r>
              <a:rPr lang="en-US" altLang="en-US" sz="2400"/>
              <a:t>and the answer we obtain is </a:t>
            </a:r>
            <a:r>
              <a:rPr lang="en-US" altLang="en-US" sz="2000"/>
              <a:t>18.434.</a:t>
            </a:r>
          </a:p>
          <a:p>
            <a:pPr>
              <a:lnSpc>
                <a:spcPct val="90000"/>
              </a:lnSpc>
              <a:buFontTx/>
              <a:buNone/>
            </a:pPr>
            <a:r>
              <a:rPr lang="en-US" altLang="en-US" sz="2000" b="1"/>
              <a:t>				</a:t>
            </a:r>
            <a:endParaRPr lang="en-US" altLang="en-US" sz="2000"/>
          </a:p>
        </p:txBody>
      </p:sp>
    </p:spTree>
    <p:extLst>
      <p:ext uri="{BB962C8B-B14F-4D97-AF65-F5344CB8AC3E}">
        <p14:creationId xmlns:p14="http://schemas.microsoft.com/office/powerpoint/2010/main" val="965913554"/>
      </p:ext>
    </p:extLst>
  </p:cSld>
  <p:clrMapOvr>
    <a:masterClrMapping/>
  </p:clrMapOvr>
  <p:transition>
    <p:fade thruBlk="1"/>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D16794F2-01E5-45E5-A9EA-F6DD9762FD99}"/>
              </a:ext>
            </a:extLst>
          </p:cNvPr>
          <p:cNvSpPr>
            <a:spLocks noGrp="1"/>
          </p:cNvSpPr>
          <p:nvPr>
            <p:ph type="title"/>
          </p:nvPr>
        </p:nvSpPr>
        <p:spPr>
          <a:xfrm>
            <a:off x="1981200" y="685800"/>
            <a:ext cx="8229600" cy="838200"/>
          </a:xfrm>
        </p:spPr>
        <p:txBody>
          <a:bodyPr/>
          <a:lstStyle/>
          <a:p>
            <a:r>
              <a:rPr lang="en-US" altLang="en-US" sz="2800" b="1">
                <a:solidFill>
                  <a:schemeClr val="tx1"/>
                </a:solidFill>
              </a:rPr>
              <a:t>A Nominal DV: Chi-Squared Goodness-of-Fit Test</a:t>
            </a:r>
            <a:endParaRPr lang="en-US" altLang="en-US" sz="2800"/>
          </a:p>
        </p:txBody>
      </p:sp>
      <p:sp>
        <p:nvSpPr>
          <p:cNvPr id="34819" name="Content Placeholder 2">
            <a:extLst>
              <a:ext uri="{FF2B5EF4-FFF2-40B4-BE49-F238E27FC236}">
                <a16:creationId xmlns:a16="http://schemas.microsoft.com/office/drawing/2014/main" id="{B0D6FBAE-1D7B-4080-B749-9BCBC72275A0}"/>
              </a:ext>
            </a:extLst>
          </p:cNvPr>
          <p:cNvSpPr>
            <a:spLocks noGrp="1"/>
          </p:cNvSpPr>
          <p:nvPr>
            <p:ph idx="1"/>
          </p:nvPr>
        </p:nvSpPr>
        <p:spPr>
          <a:xfrm>
            <a:off x="1981200" y="1447800"/>
            <a:ext cx="8229600" cy="5126038"/>
          </a:xfrm>
        </p:spPr>
        <p:txBody>
          <a:bodyPr/>
          <a:lstStyle/>
          <a:p>
            <a:r>
              <a:rPr lang="en-US" altLang="en-US"/>
              <a:t>Comparison of observed and expected car sales in a sample of N=1,000</a:t>
            </a:r>
          </a:p>
          <a:p>
            <a:pPr>
              <a:buFont typeface="Georgia" panose="02040502050405020303" pitchFamily="18" charset="0"/>
              <a:buNone/>
            </a:pPr>
            <a:r>
              <a:rPr lang="en-US" altLang="en-US"/>
              <a:t>     		Observed freq	Expected freq</a:t>
            </a:r>
          </a:p>
          <a:p>
            <a:pPr>
              <a:buFont typeface="Georgia" panose="02040502050405020303" pitchFamily="18" charset="0"/>
              <a:buNone/>
            </a:pPr>
            <a:r>
              <a:rPr lang="en-US" altLang="en-US"/>
              <a:t>     Nissan		150			180</a:t>
            </a:r>
          </a:p>
          <a:p>
            <a:pPr>
              <a:buFont typeface="Georgia" panose="02040502050405020303" pitchFamily="18" charset="0"/>
              <a:buNone/>
            </a:pPr>
            <a:r>
              <a:rPr lang="en-US" altLang="en-US"/>
              <a:t>     Mazda		  65			100</a:t>
            </a:r>
          </a:p>
          <a:p>
            <a:pPr>
              <a:buFont typeface="Georgia" panose="02040502050405020303" pitchFamily="18" charset="0"/>
              <a:buNone/>
            </a:pPr>
            <a:r>
              <a:rPr lang="en-US" altLang="en-US"/>
              <a:t>     Toyota		385			350</a:t>
            </a:r>
          </a:p>
          <a:p>
            <a:pPr>
              <a:buFont typeface="Georgia" panose="02040502050405020303" pitchFamily="18" charset="0"/>
              <a:buNone/>
            </a:pPr>
            <a:r>
              <a:rPr lang="en-US" altLang="en-US"/>
              <a:t>     Honda		400			370</a:t>
            </a:r>
          </a:p>
          <a:p>
            <a:r>
              <a:rPr lang="en-US" altLang="en-US"/>
              <a:t>To determine how unlikely it is for the observed values (O</a:t>
            </a:r>
            <a:r>
              <a:rPr lang="en-US" altLang="en-US" baseline="-25000"/>
              <a:t>i</a:t>
            </a:r>
            <a:r>
              <a:rPr lang="en-US" altLang="en-US"/>
              <a:t>) to differ as much as they do from the expected values (E</a:t>
            </a:r>
            <a:r>
              <a:rPr lang="en-US" altLang="en-US" baseline="-25000"/>
              <a:t>i</a:t>
            </a:r>
            <a:r>
              <a:rPr lang="en-US" altLang="en-US"/>
              <a:t>), given H</a:t>
            </a:r>
            <a:r>
              <a:rPr lang="en-US" altLang="en-US" baseline="-25000"/>
              <a:t>0</a:t>
            </a:r>
            <a:r>
              <a:rPr lang="en-US" altLang="en-US"/>
              <a:t> is true, we use a procedure developed by Karl Pearson in 1900.</a:t>
            </a:r>
          </a:p>
          <a:p>
            <a:endParaRPr lang="en-US" altLang="en-US"/>
          </a:p>
        </p:txBody>
      </p:sp>
    </p:spTree>
    <p:extLst>
      <p:ext uri="{BB962C8B-B14F-4D97-AF65-F5344CB8AC3E}">
        <p14:creationId xmlns:p14="http://schemas.microsoft.com/office/powerpoint/2010/main" val="3905401401"/>
      </p:ext>
    </p:extLst>
  </p:cSld>
  <p:clrMapOvr>
    <a:masterClrMapping/>
  </p:clrMapOvr>
  <p:transition>
    <p:fade thruBlk="1"/>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FA52A7C1-CCAE-479B-BE8E-511959C434EB}"/>
              </a:ext>
            </a:extLst>
          </p:cNvPr>
          <p:cNvSpPr>
            <a:spLocks noGrp="1"/>
          </p:cNvSpPr>
          <p:nvPr>
            <p:ph type="title"/>
          </p:nvPr>
        </p:nvSpPr>
        <p:spPr>
          <a:xfrm>
            <a:off x="1981200" y="685800"/>
            <a:ext cx="8229600" cy="838200"/>
          </a:xfrm>
        </p:spPr>
        <p:txBody>
          <a:bodyPr/>
          <a:lstStyle/>
          <a:p>
            <a:r>
              <a:rPr lang="en-US" altLang="en-US" sz="2800" b="1">
                <a:solidFill>
                  <a:schemeClr val="tx1"/>
                </a:solidFill>
              </a:rPr>
              <a:t>A Nominal DV: Chi-Squared Goodness-of-Fit Test</a:t>
            </a:r>
            <a:endParaRPr lang="en-US" altLang="en-US" sz="2800"/>
          </a:p>
        </p:txBody>
      </p:sp>
      <p:sp>
        <p:nvSpPr>
          <p:cNvPr id="35843" name="Content Placeholder 2">
            <a:extLst>
              <a:ext uri="{FF2B5EF4-FFF2-40B4-BE49-F238E27FC236}">
                <a16:creationId xmlns:a16="http://schemas.microsoft.com/office/drawing/2014/main" id="{BE939A48-3E77-4361-A913-C36237A0A166}"/>
              </a:ext>
            </a:extLst>
          </p:cNvPr>
          <p:cNvSpPr>
            <a:spLocks noGrp="1"/>
          </p:cNvSpPr>
          <p:nvPr>
            <p:ph idx="1"/>
          </p:nvPr>
        </p:nvSpPr>
        <p:spPr>
          <a:xfrm>
            <a:off x="1981200" y="1447800"/>
            <a:ext cx="8458200" cy="5126038"/>
          </a:xfrm>
        </p:spPr>
        <p:txBody>
          <a:bodyPr/>
          <a:lstStyle/>
          <a:p>
            <a:r>
              <a:rPr lang="en-US" altLang="en-US" dirty="0"/>
              <a:t>Equation 17.1, </a:t>
            </a:r>
            <a:r>
              <a:rPr lang="en-US" altLang="en-US" i="1" dirty="0" err="1"/>
              <a:t>df</a:t>
            </a:r>
            <a:r>
              <a:rPr lang="en-US" altLang="en-US" dirty="0"/>
              <a:t> = K-1, where K = number of categories</a:t>
            </a:r>
          </a:p>
          <a:p>
            <a:endParaRPr lang="en-US" altLang="en-US" dirty="0"/>
          </a:p>
          <a:p>
            <a:pPr>
              <a:buFont typeface="Georgia" panose="02040502050405020303" pitchFamily="18" charset="0"/>
              <a:buNone/>
            </a:pPr>
            <a:endParaRPr lang="en-US" altLang="en-US" dirty="0"/>
          </a:p>
          <a:p>
            <a:r>
              <a:rPr lang="en-US" altLang="en-US" dirty="0"/>
              <a:t>Substituting the values from the previous slide into Eq. 17.1, we obtain,</a:t>
            </a:r>
          </a:p>
        </p:txBody>
      </p:sp>
      <p:graphicFrame>
        <p:nvGraphicFramePr>
          <p:cNvPr id="35844" name="Object 8">
            <a:extLst>
              <a:ext uri="{FF2B5EF4-FFF2-40B4-BE49-F238E27FC236}">
                <a16:creationId xmlns:a16="http://schemas.microsoft.com/office/drawing/2014/main" id="{FCD775A2-F307-44E3-AA85-44EFE42C543C}"/>
              </a:ext>
            </a:extLst>
          </p:cNvPr>
          <p:cNvGraphicFramePr>
            <a:graphicFrameLocks noChangeAspect="1"/>
          </p:cNvGraphicFramePr>
          <p:nvPr/>
        </p:nvGraphicFramePr>
        <p:xfrm>
          <a:off x="4343400" y="2085976"/>
          <a:ext cx="3200400" cy="1096963"/>
        </p:xfrm>
        <a:graphic>
          <a:graphicData uri="http://schemas.openxmlformats.org/presentationml/2006/ole">
            <mc:AlternateContent xmlns:mc="http://schemas.openxmlformats.org/markup-compatibility/2006">
              <mc:Choice xmlns:v="urn:schemas-microsoft-com:vml" Requires="v">
                <p:oleObj name="Equation" r:id="rId2" imgW="1333500" imgH="457200" progId="Equation.3">
                  <p:embed/>
                </p:oleObj>
              </mc:Choice>
              <mc:Fallback>
                <p:oleObj name="Equation" r:id="rId2" imgW="1333500" imgH="457200" progId="Equation.3">
                  <p:embed/>
                  <p:pic>
                    <p:nvPicPr>
                      <p:cNvPr id="35844" name="Object 8">
                        <a:extLst>
                          <a:ext uri="{FF2B5EF4-FFF2-40B4-BE49-F238E27FC236}">
                            <a16:creationId xmlns:a16="http://schemas.microsoft.com/office/drawing/2014/main" id="{FCD775A2-F307-44E3-AA85-44EFE42C5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085976"/>
                        <a:ext cx="32004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5" name="Object 9">
            <a:extLst>
              <a:ext uri="{FF2B5EF4-FFF2-40B4-BE49-F238E27FC236}">
                <a16:creationId xmlns:a16="http://schemas.microsoft.com/office/drawing/2014/main" id="{F2E3440B-5C3D-4028-A72B-7088EE4DA14B}"/>
              </a:ext>
            </a:extLst>
          </p:cNvPr>
          <p:cNvGraphicFramePr>
            <a:graphicFrameLocks noChangeAspect="1"/>
          </p:cNvGraphicFramePr>
          <p:nvPr/>
        </p:nvGraphicFramePr>
        <p:xfrm>
          <a:off x="2514600" y="4495801"/>
          <a:ext cx="6400800" cy="728663"/>
        </p:xfrm>
        <a:graphic>
          <a:graphicData uri="http://schemas.openxmlformats.org/presentationml/2006/ole">
            <mc:AlternateContent xmlns:mc="http://schemas.openxmlformats.org/markup-compatibility/2006">
              <mc:Choice xmlns:v="urn:schemas-microsoft-com:vml" Requires="v">
                <p:oleObj name="Equation" r:id="rId4" imgW="3683000" imgH="419100" progId="Equation.3">
                  <p:embed/>
                </p:oleObj>
              </mc:Choice>
              <mc:Fallback>
                <p:oleObj name="Equation" r:id="rId4" imgW="3683000" imgH="419100" progId="Equation.3">
                  <p:embed/>
                  <p:pic>
                    <p:nvPicPr>
                      <p:cNvPr id="35845" name="Object 9">
                        <a:extLst>
                          <a:ext uri="{FF2B5EF4-FFF2-40B4-BE49-F238E27FC236}">
                            <a16:creationId xmlns:a16="http://schemas.microsoft.com/office/drawing/2014/main" id="{F2E3440B-5C3D-4028-A72B-7088EE4D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4495801"/>
                        <a:ext cx="6400800"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10">
            <a:extLst>
              <a:ext uri="{FF2B5EF4-FFF2-40B4-BE49-F238E27FC236}">
                <a16:creationId xmlns:a16="http://schemas.microsoft.com/office/drawing/2014/main" id="{46667140-F150-4E2C-AAA4-00F04AEE442E}"/>
              </a:ext>
            </a:extLst>
          </p:cNvPr>
          <p:cNvGraphicFramePr>
            <a:graphicFrameLocks noChangeAspect="1"/>
          </p:cNvGraphicFramePr>
          <p:nvPr/>
        </p:nvGraphicFramePr>
        <p:xfrm>
          <a:off x="2514600" y="5410200"/>
          <a:ext cx="3175000" cy="723900"/>
        </p:xfrm>
        <a:graphic>
          <a:graphicData uri="http://schemas.openxmlformats.org/presentationml/2006/ole">
            <mc:AlternateContent xmlns:mc="http://schemas.openxmlformats.org/markup-compatibility/2006">
              <mc:Choice xmlns:v="urn:schemas-microsoft-com:vml" Requires="v">
                <p:oleObj name="Equation" r:id="rId6" imgW="1726451" imgH="393529" progId="Equation.3">
                  <p:embed/>
                </p:oleObj>
              </mc:Choice>
              <mc:Fallback>
                <p:oleObj name="Equation" r:id="rId6" imgW="1726451" imgH="393529" progId="Equation.3">
                  <p:embed/>
                  <p:pic>
                    <p:nvPicPr>
                      <p:cNvPr id="35846" name="Object 10">
                        <a:extLst>
                          <a:ext uri="{FF2B5EF4-FFF2-40B4-BE49-F238E27FC236}">
                            <a16:creationId xmlns:a16="http://schemas.microsoft.com/office/drawing/2014/main" id="{46667140-F150-4E2C-AAA4-00F04AEE44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5410200"/>
                        <a:ext cx="31750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7" name="Object 11">
            <a:extLst>
              <a:ext uri="{FF2B5EF4-FFF2-40B4-BE49-F238E27FC236}">
                <a16:creationId xmlns:a16="http://schemas.microsoft.com/office/drawing/2014/main" id="{9D1C111A-4ACF-459D-B5F1-2D7001DC8E2A}"/>
              </a:ext>
            </a:extLst>
          </p:cNvPr>
          <p:cNvGraphicFramePr>
            <a:graphicFrameLocks noChangeAspect="1"/>
          </p:cNvGraphicFramePr>
          <p:nvPr/>
        </p:nvGraphicFramePr>
        <p:xfrm>
          <a:off x="5715000" y="5562601"/>
          <a:ext cx="11125200" cy="352425"/>
        </p:xfrm>
        <a:graphic>
          <a:graphicData uri="http://schemas.openxmlformats.org/presentationml/2006/ole">
            <mc:AlternateContent xmlns:mc="http://schemas.openxmlformats.org/markup-compatibility/2006">
              <mc:Choice xmlns:v="urn:schemas-microsoft-com:vml" Requires="v">
                <p:oleObj name="Document" r:id="rId8" imgW="5493810" imgH="174732" progId="Word.Document.8">
                  <p:embed/>
                </p:oleObj>
              </mc:Choice>
              <mc:Fallback>
                <p:oleObj name="Document" r:id="rId8" imgW="5493810" imgH="174732" progId="Word.Document.8">
                  <p:embed/>
                  <p:pic>
                    <p:nvPicPr>
                      <p:cNvPr id="35847" name="Object 11">
                        <a:extLst>
                          <a:ext uri="{FF2B5EF4-FFF2-40B4-BE49-F238E27FC236}">
                            <a16:creationId xmlns:a16="http://schemas.microsoft.com/office/drawing/2014/main" id="{9D1C111A-4ACF-459D-B5F1-2D7001DC8E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5562601"/>
                        <a:ext cx="111252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60932058"/>
      </p:ext>
    </p:extLst>
  </p:cSld>
  <p:clrMapOvr>
    <a:masterClrMapping/>
  </p:clrMapOvr>
  <p:transition>
    <p:fade thruBlk="1"/>
  </p:transition>
</p:sld>
</file>

<file path=ppt/slides/slide50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2D799377-48D4-463D-8A1B-9FA0E2FA7778}"/>
              </a:ext>
            </a:extLst>
          </p:cNvPr>
          <p:cNvSpPr>
            <a:spLocks noGrp="1"/>
          </p:cNvSpPr>
          <p:nvPr>
            <p:ph type="title"/>
          </p:nvPr>
        </p:nvSpPr>
        <p:spPr>
          <a:xfrm>
            <a:off x="1981200" y="457200"/>
            <a:ext cx="8229600" cy="609600"/>
          </a:xfrm>
        </p:spPr>
        <p:txBody>
          <a:bodyPr>
            <a:normAutofit/>
          </a:bodyPr>
          <a:lstStyle/>
          <a:p>
            <a:r>
              <a:rPr lang="en-US" altLang="en-US" sz="2800" b="1">
                <a:solidFill>
                  <a:schemeClr val="tx1"/>
                </a:solidFill>
              </a:rPr>
              <a:t>A Nominal DV: Chi-Squared Goodness-of-Fit Test</a:t>
            </a:r>
          </a:p>
        </p:txBody>
      </p:sp>
      <p:sp>
        <p:nvSpPr>
          <p:cNvPr id="36867" name="Content Placeholder 2">
            <a:extLst>
              <a:ext uri="{FF2B5EF4-FFF2-40B4-BE49-F238E27FC236}">
                <a16:creationId xmlns:a16="http://schemas.microsoft.com/office/drawing/2014/main" id="{64D3685F-6EF5-4365-A940-40DD045673EC}"/>
              </a:ext>
            </a:extLst>
          </p:cNvPr>
          <p:cNvSpPr>
            <a:spLocks noGrp="1"/>
          </p:cNvSpPr>
          <p:nvPr>
            <p:ph idx="1"/>
          </p:nvPr>
        </p:nvSpPr>
        <p:spPr>
          <a:xfrm>
            <a:off x="1981200" y="1066800"/>
            <a:ext cx="8229600" cy="5867400"/>
          </a:xfrm>
        </p:spPr>
        <p:txBody>
          <a:bodyPr/>
          <a:lstStyle/>
          <a:p>
            <a:pPr>
              <a:defRPr/>
            </a:pPr>
            <a:r>
              <a:rPr lang="en-US" altLang="en-US" dirty="0"/>
              <a:t>According to the Table in the online Appendix C, we find that </a:t>
            </a:r>
            <a:r>
              <a:rPr lang="en-US" altLang="en-US" i="1" dirty="0"/>
              <a:t>p</a:t>
            </a:r>
            <a:r>
              <a:rPr lang="en-US" altLang="en-US" dirty="0"/>
              <a:t>=.00004 =&gt; if the distribution of sales is the same as in the previous year, the probability of obtaining the observed sample distribution is approx. .00004.</a:t>
            </a:r>
          </a:p>
          <a:p>
            <a:pPr marL="109537" indent="0">
              <a:buFont typeface="Georgia" panose="02040502050405020303" pitchFamily="18" charset="0"/>
              <a:buNone/>
              <a:defRPr/>
            </a:pPr>
            <a:endParaRPr lang="en-US" altLang="en-US" dirty="0"/>
          </a:p>
          <a:p>
            <a:pPr>
              <a:defRPr/>
            </a:pPr>
            <a:r>
              <a:rPr lang="en-US" altLang="en-US" dirty="0"/>
              <a:t>Or using R, we find the </a:t>
            </a:r>
            <a:r>
              <a:rPr lang="en-US" altLang="en-US" i="1" dirty="0"/>
              <a:t>p</a:t>
            </a:r>
            <a:r>
              <a:rPr lang="en-US" altLang="en-US" dirty="0"/>
              <a:t>-value using,</a:t>
            </a:r>
          </a:p>
          <a:p>
            <a:pPr marL="109537" indent="0">
              <a:buFont typeface="Georgia" panose="02040502050405020303" pitchFamily="18" charset="0"/>
              <a:buNone/>
              <a:defRPr/>
            </a:pPr>
            <a:r>
              <a:rPr lang="en-US" altLang="en-US" dirty="0"/>
              <a:t>   </a:t>
            </a:r>
            <a:r>
              <a:rPr lang="en-US" altLang="en-US" b="1" dirty="0" err="1"/>
              <a:t>pchisq</a:t>
            </a:r>
            <a:r>
              <a:rPr lang="en-US" altLang="en-US" b="1" dirty="0"/>
              <a:t>(23.19, 3, </a:t>
            </a:r>
            <a:r>
              <a:rPr lang="en-US" altLang="en-US" b="1" dirty="0" err="1"/>
              <a:t>lower.tail</a:t>
            </a:r>
            <a:r>
              <a:rPr lang="en-US" altLang="en-US" b="1" dirty="0"/>
              <a:t> = F)</a:t>
            </a:r>
            <a:r>
              <a:rPr lang="en-US" altLang="en-US" dirty="0"/>
              <a:t>, to be </a:t>
            </a:r>
            <a:r>
              <a:rPr lang="en-US" altLang="en-US" i="1" dirty="0"/>
              <a:t>p</a:t>
            </a:r>
            <a:r>
              <a:rPr lang="en-US" altLang="en-US" dirty="0"/>
              <a:t>=.00003686</a:t>
            </a:r>
          </a:p>
          <a:p>
            <a:pPr marL="109537" indent="0">
              <a:buFont typeface="Georgia" panose="02040502050405020303" pitchFamily="18" charset="0"/>
              <a:buNone/>
              <a:defRPr/>
            </a:pPr>
            <a:endParaRPr lang="en-US" altLang="en-US" dirty="0"/>
          </a:p>
          <a:p>
            <a:pPr>
              <a:defRPr/>
            </a:pPr>
            <a:r>
              <a:rPr lang="en-US" altLang="en-US" dirty="0"/>
              <a:t>Therefore, we reject H</a:t>
            </a:r>
            <a:r>
              <a:rPr lang="en-US" altLang="en-US" baseline="-25000" dirty="0"/>
              <a:t>0</a:t>
            </a:r>
            <a:r>
              <a:rPr lang="en-US" altLang="en-US" dirty="0"/>
              <a:t> in favor of H</a:t>
            </a:r>
            <a:r>
              <a:rPr lang="en-US" altLang="en-US" baseline="-25000" dirty="0"/>
              <a:t>1</a:t>
            </a:r>
            <a:r>
              <a:rPr lang="en-US" altLang="en-US" dirty="0"/>
              <a:t>.  The current year’s distribution of foreign car sales for these selected types of cars is not the same as that of the previous year.</a:t>
            </a:r>
          </a:p>
          <a:p>
            <a:pPr>
              <a:defRPr/>
            </a:pPr>
            <a:endParaRPr lang="en-US" altLang="en-US" dirty="0"/>
          </a:p>
        </p:txBody>
      </p:sp>
    </p:spTree>
    <p:extLst>
      <p:ext uri="{BB962C8B-B14F-4D97-AF65-F5344CB8AC3E}">
        <p14:creationId xmlns:p14="http://schemas.microsoft.com/office/powerpoint/2010/main" val="3511590780"/>
      </p:ext>
    </p:extLst>
  </p:cSld>
  <p:clrMapOvr>
    <a:masterClrMapping/>
  </p:clrMapOvr>
  <p:transition>
    <p:fade thruBlk="1"/>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F45E7A9-B3B5-476C-8DCF-F2BA90349D34}"/>
              </a:ext>
            </a:extLst>
          </p:cNvPr>
          <p:cNvSpPr>
            <a:spLocks noGrp="1" noChangeArrowheads="1"/>
          </p:cNvSpPr>
          <p:nvPr>
            <p:ph type="title" idx="4294967295"/>
          </p:nvPr>
        </p:nvSpPr>
        <p:spPr>
          <a:xfrm>
            <a:off x="1981200" y="609600"/>
            <a:ext cx="8229600" cy="762000"/>
          </a:xfrm>
        </p:spPr>
        <p:txBody>
          <a:bodyPr>
            <a:normAutofit fontScale="90000"/>
          </a:bodyPr>
          <a:lstStyle/>
          <a:p>
            <a:pPr algn="ctr" eaLnBrk="1" hangingPunct="1">
              <a:defRPr/>
            </a:pPr>
            <a:br>
              <a:rPr lang="en-US" sz="2800" dirty="0">
                <a:solidFill>
                  <a:schemeClr val="tx1"/>
                </a:solidFill>
                <a:latin typeface="Times New Roman" pitchFamily="18" charset="0"/>
                <a:cs typeface="Times New Roman" pitchFamily="18" charset="0"/>
              </a:rPr>
            </a:br>
            <a:r>
              <a:rPr lang="en-US" sz="3200" b="1" dirty="0">
                <a:solidFill>
                  <a:schemeClr val="tx1"/>
                </a:solidFill>
                <a:latin typeface="Times New Roman" pitchFamily="18" charset="0"/>
                <a:cs typeface="Times New Roman" pitchFamily="18" charset="0"/>
              </a:rPr>
              <a:t>Conducting a Chi-Square </a:t>
            </a:r>
            <a:br>
              <a:rPr lang="en-US" sz="3200" b="1" dirty="0">
                <a:solidFill>
                  <a:schemeClr val="tx1"/>
                </a:solidFill>
                <a:latin typeface="Times New Roman" pitchFamily="18" charset="0"/>
                <a:cs typeface="Times New Roman" pitchFamily="18" charset="0"/>
              </a:rPr>
            </a:br>
            <a:r>
              <a:rPr lang="en-US" sz="3200" b="1" dirty="0">
                <a:solidFill>
                  <a:schemeClr val="tx1"/>
                </a:solidFill>
                <a:latin typeface="Times New Roman" pitchFamily="18" charset="0"/>
                <a:cs typeface="Times New Roman" pitchFamily="18" charset="0"/>
              </a:rPr>
              <a:t>Goodness-of-Fit Test in R</a:t>
            </a:r>
            <a:br>
              <a:rPr lang="en-US" sz="3200" dirty="0">
                <a:solidFill>
                  <a:schemeClr val="tx1"/>
                </a:solidFill>
                <a:latin typeface="Times New Roman" pitchFamily="18" charset="0"/>
                <a:cs typeface="Times New Roman" pitchFamily="18" charset="0"/>
              </a:rPr>
            </a:br>
            <a:endParaRPr lang="en-US" sz="3200" dirty="0">
              <a:solidFill>
                <a:schemeClr val="tx1"/>
              </a:solidFill>
              <a:latin typeface="Times New Roman" pitchFamily="18" charset="0"/>
              <a:cs typeface="Times New Roman" pitchFamily="18" charset="0"/>
            </a:endParaRPr>
          </a:p>
        </p:txBody>
      </p:sp>
      <p:sp>
        <p:nvSpPr>
          <p:cNvPr id="37891" name="Rectangle 3">
            <a:extLst>
              <a:ext uri="{FF2B5EF4-FFF2-40B4-BE49-F238E27FC236}">
                <a16:creationId xmlns:a16="http://schemas.microsoft.com/office/drawing/2014/main" id="{150303DF-4607-4606-82B5-0FD01E6B9F0C}"/>
              </a:ext>
            </a:extLst>
          </p:cNvPr>
          <p:cNvSpPr>
            <a:spLocks noGrp="1" noChangeArrowheads="1"/>
          </p:cNvSpPr>
          <p:nvPr>
            <p:ph idx="4294967295"/>
          </p:nvPr>
        </p:nvSpPr>
        <p:spPr>
          <a:xfrm>
            <a:off x="1524000" y="1447800"/>
            <a:ext cx="8991600" cy="5334000"/>
          </a:xfrm>
        </p:spPr>
        <p:txBody>
          <a:bodyPr/>
          <a:lstStyle/>
          <a:p>
            <a:pPr marL="107950" indent="0">
              <a:buFont typeface="Georgia" panose="02040502050405020303" pitchFamily="18" charset="0"/>
              <a:buNone/>
            </a:pPr>
            <a:r>
              <a:rPr lang="en-US" altLang="en-US" dirty="0"/>
              <a:t>We first input and label the data as follows:</a:t>
            </a:r>
          </a:p>
          <a:p>
            <a:pPr marL="107950" indent="0">
              <a:buFont typeface="Georgia" panose="02040502050405020303" pitchFamily="18" charset="0"/>
              <a:buNone/>
            </a:pPr>
            <a:endParaRPr lang="en-US" altLang="en-US" dirty="0"/>
          </a:p>
          <a:p>
            <a:pPr marL="109537" indent="0">
              <a:buNone/>
            </a:pPr>
            <a:r>
              <a:rPr lang="en-US" dirty="0"/>
              <a:t>type = c(“Nissan”, “Mazda”, “Toyota”, “Honda”)</a:t>
            </a:r>
          </a:p>
          <a:p>
            <a:pPr marL="109537" indent="0">
              <a:buNone/>
            </a:pPr>
            <a:r>
              <a:rPr lang="en-US" dirty="0" err="1"/>
              <a:t>freq</a:t>
            </a:r>
            <a:r>
              <a:rPr lang="en-US" dirty="0"/>
              <a:t> = c(150, 65, 385, 400)</a:t>
            </a:r>
          </a:p>
          <a:p>
            <a:pPr marL="109537" indent="0">
              <a:buNone/>
            </a:pPr>
            <a:r>
              <a:rPr lang="en-US" dirty="0" err="1"/>
              <a:t>prob</a:t>
            </a:r>
            <a:r>
              <a:rPr lang="en-US" dirty="0"/>
              <a:t> = c(.18, .10, .35, .37)</a:t>
            </a:r>
          </a:p>
          <a:p>
            <a:pPr marL="109537" indent="0">
              <a:buNone/>
            </a:pPr>
            <a:endParaRPr lang="en-US" dirty="0"/>
          </a:p>
          <a:p>
            <a:pPr marL="109537" indent="0">
              <a:buNone/>
            </a:pPr>
            <a:r>
              <a:rPr lang="en-US" dirty="0"/>
              <a:t>We then conduct the chi-square test</a:t>
            </a:r>
          </a:p>
          <a:p>
            <a:pPr marL="109537" indent="0">
              <a:buNone/>
            </a:pPr>
            <a:endParaRPr lang="en-US" dirty="0"/>
          </a:p>
          <a:p>
            <a:pPr marL="109537" indent="0">
              <a:buNone/>
            </a:pPr>
            <a:r>
              <a:rPr lang="en-US" dirty="0" err="1"/>
              <a:t>chisq.test</a:t>
            </a:r>
            <a:r>
              <a:rPr lang="en-US" dirty="0"/>
              <a:t>(</a:t>
            </a:r>
            <a:r>
              <a:rPr lang="en-US" dirty="0" err="1"/>
              <a:t>freq</a:t>
            </a:r>
            <a:r>
              <a:rPr lang="en-US" dirty="0"/>
              <a:t>, p = </a:t>
            </a:r>
            <a:r>
              <a:rPr lang="en-US" dirty="0" err="1"/>
              <a:t>prob</a:t>
            </a:r>
            <a:r>
              <a:rPr lang="en-US" dirty="0"/>
              <a:t>)</a:t>
            </a:r>
          </a:p>
          <a:p>
            <a:pPr marL="109537" indent="0">
              <a:buNone/>
            </a:pPr>
            <a:endParaRPr lang="en-US" dirty="0"/>
          </a:p>
        </p:txBody>
      </p:sp>
    </p:spTree>
    <p:extLst>
      <p:ext uri="{BB962C8B-B14F-4D97-AF65-F5344CB8AC3E}">
        <p14:creationId xmlns:p14="http://schemas.microsoft.com/office/powerpoint/2010/main" val="4255009912"/>
      </p:ext>
    </p:extLst>
  </p:cSld>
  <p:clrMapOvr>
    <a:masterClrMapping/>
  </p:clrMapOvr>
  <p:transition>
    <p:fade thruBlk="1"/>
  </p:transition>
</p:sld>
</file>

<file path=ppt/slides/slide50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AD3314EE-4877-41D8-8B45-708FF8DE59D2}"/>
              </a:ext>
            </a:extLst>
          </p:cNvPr>
          <p:cNvSpPr>
            <a:spLocks noGrp="1"/>
          </p:cNvSpPr>
          <p:nvPr>
            <p:ph type="title"/>
          </p:nvPr>
        </p:nvSpPr>
        <p:spPr>
          <a:xfrm>
            <a:off x="1981200" y="762000"/>
            <a:ext cx="8229600" cy="762000"/>
          </a:xfrm>
        </p:spPr>
        <p:txBody>
          <a:bodyPr/>
          <a:lstStyle/>
          <a:p>
            <a:r>
              <a:rPr lang="en-US" altLang="en-US" sz="2800" b="1">
                <a:solidFill>
                  <a:schemeClr val="tx1"/>
                </a:solidFill>
              </a:rPr>
              <a:t>A Nominal DV: Chi-Square Test of Independence</a:t>
            </a:r>
            <a:endParaRPr lang="en-US" altLang="en-US" sz="2800"/>
          </a:p>
        </p:txBody>
      </p:sp>
      <p:sp>
        <p:nvSpPr>
          <p:cNvPr id="40963" name="Content Placeholder 2">
            <a:extLst>
              <a:ext uri="{FF2B5EF4-FFF2-40B4-BE49-F238E27FC236}">
                <a16:creationId xmlns:a16="http://schemas.microsoft.com/office/drawing/2014/main" id="{159C1AE4-6BAB-4EC1-A595-65189AC3445E}"/>
              </a:ext>
            </a:extLst>
          </p:cNvPr>
          <p:cNvSpPr>
            <a:spLocks noGrp="1"/>
          </p:cNvSpPr>
          <p:nvPr>
            <p:ph idx="1"/>
          </p:nvPr>
        </p:nvSpPr>
        <p:spPr>
          <a:xfrm>
            <a:off x="1981200" y="1524000"/>
            <a:ext cx="8229600" cy="5049838"/>
          </a:xfrm>
        </p:spPr>
        <p:txBody>
          <a:bodyPr/>
          <a:lstStyle/>
          <a:p>
            <a:r>
              <a:rPr lang="en-US" altLang="en-US"/>
              <a:t>Answers questions about whether two nominal-scaled variable are related. </a:t>
            </a:r>
          </a:p>
          <a:p>
            <a:r>
              <a:rPr lang="en-US" altLang="en-US" b="1"/>
              <a:t>Example</a:t>
            </a:r>
            <a:r>
              <a:rPr lang="en-US" altLang="en-US"/>
              <a:t> re: Gender and Political Party Affiliation. </a:t>
            </a:r>
          </a:p>
          <a:p>
            <a:pPr lvl="1">
              <a:buFont typeface="Georgia" panose="02040502050405020303" pitchFamily="18" charset="0"/>
              <a:buNone/>
            </a:pPr>
            <a:r>
              <a:rPr lang="en-US" altLang="en-US">
                <a:solidFill>
                  <a:schemeClr val="tx1"/>
                </a:solidFill>
              </a:rPr>
              <a:t>H</a:t>
            </a:r>
            <a:r>
              <a:rPr lang="en-US" altLang="en-US" baseline="-25000">
                <a:solidFill>
                  <a:schemeClr val="tx1"/>
                </a:solidFill>
              </a:rPr>
              <a:t>0</a:t>
            </a:r>
            <a:r>
              <a:rPr lang="en-US" altLang="en-US">
                <a:solidFill>
                  <a:schemeClr val="tx1"/>
                </a:solidFill>
              </a:rPr>
              <a:t>: The gender of an individual is not related to his/her political party affiliation; i.e., knowing the gender of an individual would not help to predict the individual’s political party affiliation.</a:t>
            </a:r>
          </a:p>
          <a:p>
            <a:pPr lvl="1">
              <a:buFont typeface="Georgia" panose="02040502050405020303" pitchFamily="18" charset="0"/>
              <a:buNone/>
            </a:pPr>
            <a:r>
              <a:rPr lang="en-US" altLang="en-US">
                <a:solidFill>
                  <a:schemeClr val="tx1"/>
                </a:solidFill>
              </a:rPr>
              <a:t>H</a:t>
            </a:r>
            <a:r>
              <a:rPr lang="en-US" altLang="en-US" baseline="-25000">
                <a:solidFill>
                  <a:schemeClr val="tx1"/>
                </a:solidFill>
              </a:rPr>
              <a:t>1</a:t>
            </a:r>
            <a:r>
              <a:rPr lang="en-US" altLang="en-US">
                <a:solidFill>
                  <a:schemeClr val="tx1"/>
                </a:solidFill>
              </a:rPr>
              <a:t>: The gender of an individual is related to his/her political party affiliation; i.e., knowing the gender of an individual would help to predict the individual’s political party affiliation.</a:t>
            </a:r>
            <a:endParaRPr lang="en-US" altLang="en-US"/>
          </a:p>
        </p:txBody>
      </p:sp>
    </p:spTree>
    <p:extLst>
      <p:ext uri="{BB962C8B-B14F-4D97-AF65-F5344CB8AC3E}">
        <p14:creationId xmlns:p14="http://schemas.microsoft.com/office/powerpoint/2010/main" val="2151457842"/>
      </p:ext>
    </p:extLst>
  </p:cSld>
  <p:clrMapOvr>
    <a:masterClrMapping/>
  </p:clrMapOvr>
  <p:transition>
    <p:fade thruBlk="1"/>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E49F0A61-6EC5-496B-BDDB-DD9285DEBAF3}"/>
              </a:ext>
            </a:extLst>
          </p:cNvPr>
          <p:cNvSpPr>
            <a:spLocks noGrp="1"/>
          </p:cNvSpPr>
          <p:nvPr>
            <p:ph type="title"/>
          </p:nvPr>
        </p:nvSpPr>
        <p:spPr>
          <a:xfrm>
            <a:off x="1981200" y="381000"/>
            <a:ext cx="8229600" cy="762000"/>
          </a:xfrm>
        </p:spPr>
        <p:txBody>
          <a:bodyPr/>
          <a:lstStyle/>
          <a:p>
            <a:r>
              <a:rPr lang="en-US" altLang="en-US" sz="2800" b="1">
                <a:solidFill>
                  <a:schemeClr val="tx1"/>
                </a:solidFill>
              </a:rPr>
              <a:t>A Nominal DV: Chi-Square Test of Independence</a:t>
            </a:r>
            <a:endParaRPr lang="en-US" altLang="en-US" sz="2800"/>
          </a:p>
        </p:txBody>
      </p:sp>
      <p:sp>
        <p:nvSpPr>
          <p:cNvPr id="41987" name="Content Placeholder 2">
            <a:extLst>
              <a:ext uri="{FF2B5EF4-FFF2-40B4-BE49-F238E27FC236}">
                <a16:creationId xmlns:a16="http://schemas.microsoft.com/office/drawing/2014/main" id="{6707145C-94AE-4DB5-B3FB-195B86F5BEDA}"/>
              </a:ext>
            </a:extLst>
          </p:cNvPr>
          <p:cNvSpPr>
            <a:spLocks noGrp="1"/>
          </p:cNvSpPr>
          <p:nvPr>
            <p:ph idx="1"/>
          </p:nvPr>
        </p:nvSpPr>
        <p:spPr>
          <a:xfrm>
            <a:off x="1752600" y="1066800"/>
            <a:ext cx="8763000" cy="5791200"/>
          </a:xfrm>
        </p:spPr>
        <p:txBody>
          <a:bodyPr/>
          <a:lstStyle/>
          <a:p>
            <a:pPr marL="109537" indent="0">
              <a:buFont typeface="Georgia" panose="02040502050405020303" pitchFamily="18" charset="0"/>
              <a:buNone/>
              <a:defRPr/>
            </a:pPr>
            <a:r>
              <a:rPr lang="en-US" altLang="en-US" sz="2000" dirty="0"/>
              <a:t>Gender &amp; Political Party Cross-tabulation: Observed Frequencies</a:t>
            </a:r>
          </a:p>
          <a:p>
            <a:pPr>
              <a:buFont typeface="Georgia" panose="02040502050405020303" pitchFamily="18" charset="0"/>
              <a:buNone/>
              <a:defRPr/>
            </a:pPr>
            <a:r>
              <a:rPr lang="en-US" altLang="en-US" sz="2000" dirty="0"/>
              <a:t>				Political Party Affiliation</a:t>
            </a:r>
          </a:p>
          <a:p>
            <a:pPr>
              <a:buFont typeface="Georgia" panose="02040502050405020303" pitchFamily="18" charset="0"/>
              <a:buNone/>
              <a:defRPr/>
            </a:pPr>
            <a:r>
              <a:rPr lang="en-US" altLang="en-US" sz="2000" dirty="0"/>
              <a:t>Gender		Dem	  Rep	   Neither      Total</a:t>
            </a:r>
          </a:p>
          <a:p>
            <a:pPr>
              <a:buFont typeface="Georgia" panose="02040502050405020303" pitchFamily="18" charset="0"/>
              <a:buNone/>
              <a:defRPr/>
            </a:pPr>
            <a:r>
              <a:rPr lang="en-US" altLang="en-US" sz="2000" dirty="0"/>
              <a:t>Male		40	  10	    50	       100</a:t>
            </a:r>
          </a:p>
          <a:p>
            <a:pPr>
              <a:buFont typeface="Georgia" panose="02040502050405020303" pitchFamily="18" charset="0"/>
              <a:buNone/>
              <a:defRPr/>
            </a:pPr>
            <a:r>
              <a:rPr lang="en-US" altLang="en-US" sz="2000" dirty="0"/>
              <a:t>Female		60	   20	    20	       100</a:t>
            </a:r>
          </a:p>
          <a:p>
            <a:pPr>
              <a:buFont typeface="Georgia" panose="02040502050405020303" pitchFamily="18" charset="0"/>
              <a:buNone/>
              <a:defRPr/>
            </a:pPr>
            <a:r>
              <a:rPr lang="en-US" altLang="en-US" sz="2000" dirty="0"/>
              <a:t>Total	              100	   30   	    70</a:t>
            </a:r>
          </a:p>
          <a:p>
            <a:pPr marL="109537" indent="0">
              <a:buFont typeface="Georgia" panose="02040502050405020303" pitchFamily="18" charset="0"/>
              <a:buNone/>
              <a:defRPr/>
            </a:pPr>
            <a:endParaRPr lang="en-US" altLang="en-US" sz="2000" dirty="0"/>
          </a:p>
          <a:p>
            <a:pPr marL="109537" indent="0">
              <a:buFont typeface="Georgia" panose="02040502050405020303" pitchFamily="18" charset="0"/>
              <a:buNone/>
              <a:defRPr/>
            </a:pPr>
            <a:r>
              <a:rPr lang="en-US" altLang="en-US" sz="2000" dirty="0"/>
              <a:t>We find the expected frequencies, given H</a:t>
            </a:r>
            <a:r>
              <a:rPr lang="en-US" altLang="en-US" sz="2000" baseline="-25000" dirty="0"/>
              <a:t>0</a:t>
            </a:r>
            <a:r>
              <a:rPr lang="en-US" altLang="en-US" sz="2000" dirty="0"/>
              <a:t> is true that there is no relationship between Gender and Political Party Affiliation, and compare Observed and Expected Frequencies as in the Chi-Square Goodness-of-Fit Test. </a:t>
            </a:r>
          </a:p>
          <a:p>
            <a:pPr marL="109537" indent="0">
              <a:buFont typeface="Georgia" panose="02040502050405020303" pitchFamily="18" charset="0"/>
              <a:buNone/>
              <a:defRPr/>
            </a:pPr>
            <a:endParaRPr lang="en-US" altLang="en-US" sz="2000" dirty="0"/>
          </a:p>
          <a:p>
            <a:pPr marL="109537" indent="0">
              <a:buFont typeface="Georgia" panose="02040502050405020303" pitchFamily="18" charset="0"/>
              <a:buNone/>
              <a:defRPr/>
            </a:pPr>
            <a:r>
              <a:rPr lang="en-US" altLang="en-US" sz="2000" dirty="0"/>
              <a:t>Because there are an equal number of Males and Females, given no relationship we would expect there also to be an equal number of Males and Females in each Political Party Affiliation category.</a:t>
            </a:r>
          </a:p>
          <a:p>
            <a:pPr marL="109537" indent="0">
              <a:buFont typeface="Georgia" panose="02040502050405020303" pitchFamily="18" charset="0"/>
              <a:buNone/>
              <a:defRPr/>
            </a:pPr>
            <a:endParaRPr lang="en-US" altLang="en-US" sz="2000" dirty="0"/>
          </a:p>
          <a:p>
            <a:pPr marL="109537" indent="0">
              <a:buFont typeface="Georgia" panose="02040502050405020303" pitchFamily="18" charset="0"/>
              <a:buNone/>
              <a:defRPr/>
            </a:pPr>
            <a:r>
              <a:rPr lang="en-US" altLang="en-US" sz="2000" dirty="0"/>
              <a:t>That is, 50 Male and 50 Female Democrats, 15 Male and 15 Female Republicans, and 35 each of Neither party.  </a:t>
            </a:r>
          </a:p>
        </p:txBody>
      </p:sp>
    </p:spTree>
    <p:extLst>
      <p:ext uri="{BB962C8B-B14F-4D97-AF65-F5344CB8AC3E}">
        <p14:creationId xmlns:p14="http://schemas.microsoft.com/office/powerpoint/2010/main" val="236242301"/>
      </p:ext>
    </p:extLst>
  </p:cSld>
  <p:clrMapOvr>
    <a:masterClrMapping/>
  </p:clrMapOvr>
  <p:transition>
    <p:fade thruBlk="1"/>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EBE5635C-C36A-4DD2-9083-D7E6A4AF23CA}"/>
              </a:ext>
            </a:extLst>
          </p:cNvPr>
          <p:cNvSpPr>
            <a:spLocks noGrp="1"/>
          </p:cNvSpPr>
          <p:nvPr>
            <p:ph type="title"/>
          </p:nvPr>
        </p:nvSpPr>
        <p:spPr>
          <a:xfrm>
            <a:off x="1981200" y="533400"/>
            <a:ext cx="8229600" cy="685800"/>
          </a:xfrm>
        </p:spPr>
        <p:txBody>
          <a:bodyPr/>
          <a:lstStyle/>
          <a:p>
            <a:r>
              <a:rPr lang="en-US" altLang="en-US" sz="2800" b="1">
                <a:solidFill>
                  <a:schemeClr val="tx1"/>
                </a:solidFill>
              </a:rPr>
              <a:t>A Nominal DV: Chi-Square Test of Independence</a:t>
            </a:r>
            <a:endParaRPr lang="en-US" altLang="en-US" sz="2800"/>
          </a:p>
        </p:txBody>
      </p:sp>
      <p:sp>
        <p:nvSpPr>
          <p:cNvPr id="43011" name="Content Placeholder 2">
            <a:extLst>
              <a:ext uri="{FF2B5EF4-FFF2-40B4-BE49-F238E27FC236}">
                <a16:creationId xmlns:a16="http://schemas.microsoft.com/office/drawing/2014/main" id="{CAD9C025-89E9-4F82-9DC9-66C6473A0098}"/>
              </a:ext>
            </a:extLst>
          </p:cNvPr>
          <p:cNvSpPr>
            <a:spLocks noGrp="1"/>
          </p:cNvSpPr>
          <p:nvPr>
            <p:ph idx="1"/>
          </p:nvPr>
        </p:nvSpPr>
        <p:spPr>
          <a:xfrm>
            <a:off x="1676400" y="1143000"/>
            <a:ext cx="8839200" cy="5562600"/>
          </a:xfrm>
        </p:spPr>
        <p:txBody>
          <a:bodyPr/>
          <a:lstStyle/>
          <a:p>
            <a:r>
              <a:rPr lang="en-US" altLang="en-US" sz="1800"/>
              <a:t>The set of Observed and Expected Values are:</a:t>
            </a:r>
          </a:p>
          <a:p>
            <a:pPr>
              <a:buFont typeface="Georgia" panose="02040502050405020303" pitchFamily="18" charset="0"/>
              <a:buNone/>
            </a:pPr>
            <a:r>
              <a:rPr lang="en-US" altLang="en-US" sz="2000"/>
              <a:t>    	                                                  </a:t>
            </a:r>
            <a:r>
              <a:rPr lang="en-US" altLang="en-US" sz="1600"/>
              <a:t>Political Party Affiliation</a:t>
            </a:r>
          </a:p>
          <a:p>
            <a:pPr>
              <a:buFont typeface="Georgia" panose="02040502050405020303" pitchFamily="18" charset="0"/>
              <a:buNone/>
            </a:pPr>
            <a:r>
              <a:rPr lang="en-US" altLang="en-US" sz="1600"/>
              <a:t>		Gender		Dem	    Rep	Neither   Total   </a:t>
            </a:r>
          </a:p>
          <a:p>
            <a:pPr>
              <a:buFont typeface="Georgia" panose="02040502050405020303" pitchFamily="18" charset="0"/>
              <a:buNone/>
            </a:pPr>
            <a:r>
              <a:rPr lang="en-US" altLang="en-US" sz="1600"/>
              <a:t>		Male		O=40	   O=10     O= 50	  100</a:t>
            </a:r>
          </a:p>
          <a:p>
            <a:pPr>
              <a:buFont typeface="Georgia" panose="02040502050405020303" pitchFamily="18" charset="0"/>
              <a:buNone/>
            </a:pPr>
            <a:r>
              <a:rPr lang="en-US" altLang="en-US" sz="1600"/>
              <a:t>				</a:t>
            </a:r>
            <a:r>
              <a:rPr lang="en-US" altLang="en-US" sz="1600" i="1"/>
              <a:t>E=50	   E=15      E=35</a:t>
            </a:r>
            <a:r>
              <a:rPr lang="en-US" altLang="en-US" sz="1600"/>
              <a:t>	</a:t>
            </a:r>
          </a:p>
          <a:p>
            <a:pPr>
              <a:buFont typeface="Georgia" panose="02040502050405020303" pitchFamily="18" charset="0"/>
              <a:buNone/>
            </a:pPr>
            <a:r>
              <a:rPr lang="en-US" altLang="en-US" sz="1600"/>
              <a:t>		Female		O=60	   O=20      O=20	  100</a:t>
            </a:r>
          </a:p>
          <a:p>
            <a:pPr>
              <a:buFont typeface="Georgia" panose="02040502050405020303" pitchFamily="18" charset="0"/>
              <a:buNone/>
            </a:pPr>
            <a:r>
              <a:rPr lang="en-US" altLang="en-US" sz="1600"/>
              <a:t>				</a:t>
            </a:r>
            <a:r>
              <a:rPr lang="en-US" altLang="en-US" sz="1600" i="1"/>
              <a:t>E=50	   E=15       E=35</a:t>
            </a:r>
            <a:r>
              <a:rPr lang="en-US" altLang="en-US" sz="1600"/>
              <a:t>	</a:t>
            </a:r>
          </a:p>
          <a:p>
            <a:pPr>
              <a:buFont typeface="Georgia" panose="02040502050405020303" pitchFamily="18" charset="0"/>
              <a:buNone/>
            </a:pPr>
            <a:r>
              <a:rPr lang="en-US" altLang="en-US" sz="1600"/>
              <a:t>		Total		 100	     30	     70	  200</a:t>
            </a:r>
          </a:p>
          <a:p>
            <a:r>
              <a:rPr lang="en-US" altLang="en-US" sz="1800"/>
              <a:t>Using Formula 17.3, which has a chi-square dist’n with (c-1)(r-1)</a:t>
            </a:r>
            <a:r>
              <a:rPr lang="en-US" altLang="en-US" sz="1800" i="1"/>
              <a:t>df </a:t>
            </a:r>
            <a:r>
              <a:rPr lang="en-US" altLang="en-US" sz="1800"/>
              <a:t> = 3 </a:t>
            </a:r>
            <a:r>
              <a:rPr lang="en-US" altLang="en-US" sz="1800" i="1"/>
              <a:t>df </a:t>
            </a:r>
            <a:r>
              <a:rPr lang="en-US" altLang="en-US" sz="1800"/>
              <a:t>in this case</a:t>
            </a:r>
          </a:p>
          <a:p>
            <a:pPr>
              <a:buFont typeface="Georgia" panose="02040502050405020303" pitchFamily="18" charset="0"/>
              <a:buNone/>
            </a:pPr>
            <a:endParaRPr lang="en-US" altLang="en-US" sz="2000" i="1"/>
          </a:p>
          <a:p>
            <a:pPr>
              <a:buFont typeface="Georgia" panose="02040502050405020303" pitchFamily="18" charset="0"/>
              <a:buNone/>
            </a:pPr>
            <a:endParaRPr lang="en-US" altLang="en-US" sz="2000"/>
          </a:p>
          <a:p>
            <a:pPr>
              <a:buFont typeface="Georgia" panose="02040502050405020303" pitchFamily="18" charset="0"/>
              <a:buNone/>
            </a:pPr>
            <a:endParaRPr lang="en-US" altLang="en-US" sz="2000"/>
          </a:p>
          <a:p>
            <a:r>
              <a:rPr lang="en-US" altLang="en-US" sz="1600"/>
              <a:t>=&gt; (40-50)</a:t>
            </a:r>
            <a:r>
              <a:rPr lang="en-US" altLang="en-US" sz="1600" baseline="30000"/>
              <a:t>2</a:t>
            </a:r>
            <a:r>
              <a:rPr lang="en-US" altLang="en-US" sz="1600"/>
              <a:t>/50+(10-15)</a:t>
            </a:r>
            <a:r>
              <a:rPr lang="en-US" altLang="en-US" sz="1600" baseline="30000"/>
              <a:t>2</a:t>
            </a:r>
            <a:r>
              <a:rPr lang="en-US" altLang="en-US" sz="1600"/>
              <a:t>/15+(50-35)</a:t>
            </a:r>
            <a:r>
              <a:rPr lang="en-US" altLang="en-US" sz="1600" baseline="30000"/>
              <a:t>2</a:t>
            </a:r>
            <a:r>
              <a:rPr lang="en-US" altLang="en-US" sz="1600"/>
              <a:t>/35+(60-50)</a:t>
            </a:r>
            <a:r>
              <a:rPr lang="en-US" altLang="en-US" sz="1600" baseline="30000"/>
              <a:t>2</a:t>
            </a:r>
            <a:r>
              <a:rPr lang="en-US" altLang="en-US" sz="1600"/>
              <a:t>/50+(20-15)</a:t>
            </a:r>
            <a:r>
              <a:rPr lang="en-US" altLang="en-US" sz="1600" baseline="30000"/>
              <a:t>2</a:t>
            </a:r>
            <a:r>
              <a:rPr lang="en-US" altLang="en-US" sz="1600"/>
              <a:t>/15+(20-35)</a:t>
            </a:r>
            <a:r>
              <a:rPr lang="en-US" altLang="en-US" sz="1600" baseline="30000"/>
              <a:t>2</a:t>
            </a:r>
            <a:r>
              <a:rPr lang="en-US" altLang="en-US" sz="1600"/>
              <a:t>/35= 20.19</a:t>
            </a:r>
          </a:p>
          <a:p>
            <a:r>
              <a:rPr lang="en-US" altLang="en-US" sz="1800"/>
              <a:t>Using the Chi-Square Table in Appendix C, we find that p &lt; .001 and reject H</a:t>
            </a:r>
            <a:r>
              <a:rPr lang="en-US" altLang="en-US" sz="1800" baseline="-25000"/>
              <a:t>0</a:t>
            </a:r>
            <a:r>
              <a:rPr lang="en-US" altLang="en-US" sz="1800"/>
              <a:t> in favor of H</a:t>
            </a:r>
            <a:r>
              <a:rPr lang="en-US" altLang="en-US" sz="1800" baseline="-25000"/>
              <a:t>1</a:t>
            </a:r>
            <a:r>
              <a:rPr lang="en-US" altLang="en-US" sz="1800"/>
              <a:t> – There is a relationship between Gender and PPA.</a:t>
            </a:r>
          </a:p>
          <a:p>
            <a:pPr>
              <a:buFont typeface="Georgia" panose="02040502050405020303" pitchFamily="18" charset="0"/>
              <a:buNone/>
            </a:pPr>
            <a:endParaRPr lang="en-US" altLang="en-US" sz="1800"/>
          </a:p>
          <a:p>
            <a:r>
              <a:rPr lang="en-US" altLang="en-US" sz="1800"/>
              <a:t>To find the expected values in general: E</a:t>
            </a:r>
            <a:r>
              <a:rPr lang="en-US" altLang="en-US" sz="1800" baseline="-25000"/>
              <a:t>ij</a:t>
            </a:r>
            <a:r>
              <a:rPr lang="en-US" altLang="en-US" sz="1800"/>
              <a:t> = (N</a:t>
            </a:r>
            <a:r>
              <a:rPr lang="en-US" altLang="en-US" sz="1800" baseline="-25000"/>
              <a:t>i</a:t>
            </a:r>
            <a:r>
              <a:rPr lang="en-US" altLang="en-US" sz="1800"/>
              <a:t>)(N</a:t>
            </a:r>
            <a:r>
              <a:rPr lang="en-US" altLang="en-US" sz="1800" baseline="-25000"/>
              <a:t>j</a:t>
            </a:r>
            <a:r>
              <a:rPr lang="en-US" altLang="en-US" sz="1800"/>
              <a:t>)/N, </a:t>
            </a:r>
          </a:p>
          <a:p>
            <a:pPr>
              <a:buFont typeface="Georgia" panose="02040502050405020303" pitchFamily="18" charset="0"/>
              <a:buNone/>
            </a:pPr>
            <a:r>
              <a:rPr lang="en-US" altLang="en-US" sz="1800"/>
              <a:t>     where N</a:t>
            </a:r>
            <a:r>
              <a:rPr lang="en-US" altLang="en-US" sz="1800" baseline="-25000"/>
              <a:t>i</a:t>
            </a:r>
            <a:r>
              <a:rPr lang="en-US" altLang="en-US" sz="1800"/>
              <a:t> = Total # in Row i; N</a:t>
            </a:r>
            <a:r>
              <a:rPr lang="en-US" altLang="en-US" sz="1800" baseline="-25000"/>
              <a:t>j</a:t>
            </a:r>
            <a:r>
              <a:rPr lang="en-US" altLang="en-US" sz="1800"/>
              <a:t> = Total # in Row j, and N = Total Number</a:t>
            </a:r>
          </a:p>
          <a:p>
            <a:endParaRPr lang="en-US" altLang="en-US" sz="2000"/>
          </a:p>
          <a:p>
            <a:endParaRPr lang="en-US" altLang="en-US" sz="2000"/>
          </a:p>
          <a:p>
            <a:pPr>
              <a:buFont typeface="Georgia" panose="02040502050405020303" pitchFamily="18" charset="0"/>
              <a:buNone/>
            </a:pPr>
            <a:endParaRPr lang="en-US" altLang="en-US" sz="2000"/>
          </a:p>
          <a:p>
            <a:pPr>
              <a:buFont typeface="Georgia" panose="02040502050405020303" pitchFamily="18" charset="0"/>
              <a:buNone/>
            </a:pPr>
            <a:endParaRPr lang="en-US" altLang="en-US"/>
          </a:p>
          <a:p>
            <a:endParaRPr lang="en-US" altLang="en-US"/>
          </a:p>
        </p:txBody>
      </p:sp>
      <p:graphicFrame>
        <p:nvGraphicFramePr>
          <p:cNvPr id="43012" name="Object 6">
            <a:extLst>
              <a:ext uri="{FF2B5EF4-FFF2-40B4-BE49-F238E27FC236}">
                <a16:creationId xmlns:a16="http://schemas.microsoft.com/office/drawing/2014/main" id="{CAF2B91F-286B-4EBA-B2EF-B920542C9D02}"/>
              </a:ext>
            </a:extLst>
          </p:cNvPr>
          <p:cNvGraphicFramePr>
            <a:graphicFrameLocks noChangeAspect="1"/>
          </p:cNvGraphicFramePr>
          <p:nvPr/>
        </p:nvGraphicFramePr>
        <p:xfrm>
          <a:off x="4267200" y="3892550"/>
          <a:ext cx="2895600" cy="876300"/>
        </p:xfrm>
        <a:graphic>
          <a:graphicData uri="http://schemas.openxmlformats.org/presentationml/2006/ole">
            <mc:AlternateContent xmlns:mc="http://schemas.openxmlformats.org/markup-compatibility/2006">
              <mc:Choice xmlns:v="urn:schemas-microsoft-com:vml" Requires="v">
                <p:oleObj name="Equation" r:id="rId2" imgW="1637589" imgH="495085" progId="Equation.3">
                  <p:embed/>
                </p:oleObj>
              </mc:Choice>
              <mc:Fallback>
                <p:oleObj name="Equation" r:id="rId2" imgW="1637589" imgH="495085" progId="Equation.3">
                  <p:embed/>
                  <p:pic>
                    <p:nvPicPr>
                      <p:cNvPr id="43012" name="Object 6">
                        <a:extLst>
                          <a:ext uri="{FF2B5EF4-FFF2-40B4-BE49-F238E27FC236}">
                            <a16:creationId xmlns:a16="http://schemas.microsoft.com/office/drawing/2014/main" id="{CAF2B91F-286B-4EBA-B2EF-B920542C9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892550"/>
                        <a:ext cx="28956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78868348"/>
      </p:ext>
    </p:extLst>
  </p:cSld>
  <p:clrMapOvr>
    <a:masterClrMapping/>
  </p:clrMapOvr>
  <p:transition>
    <p:fade thruBlk="1"/>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48F72F67-7393-452A-9EA1-F7CA1F6736D8}"/>
              </a:ext>
            </a:extLst>
          </p:cNvPr>
          <p:cNvSpPr>
            <a:spLocks noGrp="1"/>
          </p:cNvSpPr>
          <p:nvPr>
            <p:ph type="title"/>
          </p:nvPr>
        </p:nvSpPr>
        <p:spPr>
          <a:xfrm>
            <a:off x="1752600" y="457200"/>
            <a:ext cx="8458200" cy="609600"/>
          </a:xfrm>
        </p:spPr>
        <p:txBody>
          <a:bodyPr/>
          <a:lstStyle/>
          <a:p>
            <a:pPr algn="ctr"/>
            <a:r>
              <a:rPr lang="en-US" altLang="en-US" sz="2400" b="1" dirty="0">
                <a:solidFill>
                  <a:schemeClr val="tx1"/>
                </a:solidFill>
                <a:latin typeface="Times New Roman" panose="02020603050405020304" pitchFamily="18" charset="0"/>
                <a:cs typeface="Times New Roman" panose="02020603050405020304" pitchFamily="18" charset="0"/>
              </a:rPr>
              <a:t>Conducting a </a:t>
            </a:r>
            <a:r>
              <a:rPr lang="en-US" altLang="en-US" sz="2400" b="1" dirty="0">
                <a:solidFill>
                  <a:schemeClr val="tx1"/>
                </a:solidFill>
              </a:rPr>
              <a:t>Chi-Square Test of Independence in R</a:t>
            </a:r>
            <a:endParaRPr lang="en-US" altLang="en-US" sz="2400" dirty="0"/>
          </a:p>
        </p:txBody>
      </p:sp>
      <p:sp>
        <p:nvSpPr>
          <p:cNvPr id="44035" name="Content Placeholder 2">
            <a:extLst>
              <a:ext uri="{FF2B5EF4-FFF2-40B4-BE49-F238E27FC236}">
                <a16:creationId xmlns:a16="http://schemas.microsoft.com/office/drawing/2014/main" id="{A46E6025-08E2-4EF6-9F73-B77862D76C0A}"/>
              </a:ext>
            </a:extLst>
          </p:cNvPr>
          <p:cNvSpPr>
            <a:spLocks noGrp="1"/>
          </p:cNvSpPr>
          <p:nvPr>
            <p:ph idx="1"/>
          </p:nvPr>
        </p:nvSpPr>
        <p:spPr>
          <a:xfrm>
            <a:off x="1752600" y="990600"/>
            <a:ext cx="8763000" cy="6400800"/>
          </a:xfrm>
          <a:noFill/>
        </p:spPr>
        <p:txBody>
          <a:bodyPr/>
          <a:lstStyle/>
          <a:p>
            <a:pPr marL="109537" indent="0">
              <a:buNone/>
            </a:pPr>
            <a:r>
              <a:rPr lang="en-US" dirty="0"/>
              <a:t>We first load the sur library to gain access to the Politics dataset</a:t>
            </a:r>
          </a:p>
          <a:p>
            <a:pPr marL="109537" indent="0">
              <a:buNone/>
            </a:pPr>
            <a:endParaRPr lang="en-US" dirty="0"/>
          </a:p>
          <a:p>
            <a:pPr marL="109537" indent="0">
              <a:buNone/>
            </a:pPr>
            <a:r>
              <a:rPr lang="en-US" dirty="0"/>
              <a:t>library(sur)</a:t>
            </a:r>
          </a:p>
          <a:p>
            <a:pPr marL="109537" indent="0">
              <a:buNone/>
            </a:pPr>
            <a:endParaRPr lang="en-US" dirty="0"/>
          </a:p>
          <a:p>
            <a:pPr marL="109537" indent="0">
              <a:buNone/>
            </a:pPr>
            <a:r>
              <a:rPr lang="en-US" dirty="0"/>
              <a:t>We then print out a table of the data</a:t>
            </a:r>
          </a:p>
          <a:p>
            <a:pPr marL="109537" indent="0">
              <a:buNone/>
            </a:pPr>
            <a:endParaRPr lang="en-US" dirty="0"/>
          </a:p>
          <a:p>
            <a:pPr marL="109537" indent="0">
              <a:buNone/>
            </a:pPr>
            <a:r>
              <a:rPr lang="en-US" dirty="0"/>
              <a:t>table(</a:t>
            </a:r>
            <a:r>
              <a:rPr lang="en-US" dirty="0" err="1"/>
              <a:t>Politics$Gender</a:t>
            </a:r>
            <a:r>
              <a:rPr lang="en-US" dirty="0"/>
              <a:t>, </a:t>
            </a:r>
            <a:r>
              <a:rPr lang="en-US" dirty="0" err="1"/>
              <a:t>Politics$Party</a:t>
            </a:r>
            <a:r>
              <a:rPr lang="en-US" dirty="0"/>
              <a:t>)</a:t>
            </a:r>
          </a:p>
          <a:p>
            <a:pPr marL="109537" indent="0">
              <a:buNone/>
            </a:pPr>
            <a:endParaRPr lang="en-US" dirty="0"/>
          </a:p>
          <a:p>
            <a:pPr marL="109537" indent="0">
              <a:buNone/>
            </a:pPr>
            <a:r>
              <a:rPr lang="en-US" dirty="0"/>
              <a:t>We then conduct the chi square test</a:t>
            </a:r>
          </a:p>
          <a:p>
            <a:pPr marL="109537" indent="0">
              <a:buNone/>
            </a:pPr>
            <a:endParaRPr lang="en-US" dirty="0"/>
          </a:p>
          <a:p>
            <a:pPr marL="109537" indent="0">
              <a:buNone/>
            </a:pPr>
            <a:r>
              <a:rPr lang="en-US" dirty="0" err="1"/>
              <a:t>chisq.test</a:t>
            </a:r>
            <a:r>
              <a:rPr lang="en-US" dirty="0"/>
              <a:t>(table(</a:t>
            </a:r>
            <a:r>
              <a:rPr lang="en-US" dirty="0" err="1"/>
              <a:t>Politics$Gender</a:t>
            </a:r>
            <a:r>
              <a:rPr lang="en-US" dirty="0"/>
              <a:t>, </a:t>
            </a:r>
            <a:r>
              <a:rPr lang="en-US" dirty="0" err="1"/>
              <a:t>Politics$Party</a:t>
            </a:r>
            <a:r>
              <a:rPr lang="en-US" dirty="0"/>
              <a:t>))</a:t>
            </a:r>
          </a:p>
          <a:p>
            <a:pPr>
              <a:buFont typeface="Georgia" panose="02040502050405020303" pitchFamily="18" charset="0"/>
              <a:buNone/>
              <a:defRPr/>
            </a:pPr>
            <a:endParaRPr lang="en-US" altLang="en-US" sz="2000" dirty="0"/>
          </a:p>
        </p:txBody>
      </p:sp>
    </p:spTree>
    <p:extLst>
      <p:ext uri="{BB962C8B-B14F-4D97-AF65-F5344CB8AC3E}">
        <p14:creationId xmlns:p14="http://schemas.microsoft.com/office/powerpoint/2010/main" val="2042422976"/>
      </p:ext>
    </p:extLst>
  </p:cSld>
  <p:clrMapOvr>
    <a:masterClrMapping/>
  </p:clrMapOvr>
  <p:transition>
    <p:fade thruBlk="1"/>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81E7B130-BA50-448F-8D0A-C7E737E7DF6B}"/>
              </a:ext>
            </a:extLst>
          </p:cNvPr>
          <p:cNvSpPr>
            <a:spLocks noGrp="1"/>
          </p:cNvSpPr>
          <p:nvPr>
            <p:ph type="title"/>
          </p:nvPr>
        </p:nvSpPr>
        <p:spPr>
          <a:xfrm>
            <a:off x="1981200" y="685800"/>
            <a:ext cx="8229600" cy="914400"/>
          </a:xfrm>
        </p:spPr>
        <p:txBody>
          <a:bodyPr>
            <a:normAutofit/>
          </a:bodyPr>
          <a:lstStyle/>
          <a:p>
            <a:pPr algn="ctr"/>
            <a:r>
              <a:rPr lang="en-US" altLang="en-US" sz="2800" b="1">
                <a:solidFill>
                  <a:schemeClr val="tx1"/>
                </a:solidFill>
              </a:rPr>
              <a:t>Assumptions of the Chi-Square Test of Independence</a:t>
            </a:r>
          </a:p>
        </p:txBody>
      </p:sp>
      <p:sp>
        <p:nvSpPr>
          <p:cNvPr id="46083" name="Content Placeholder 2">
            <a:extLst>
              <a:ext uri="{FF2B5EF4-FFF2-40B4-BE49-F238E27FC236}">
                <a16:creationId xmlns:a16="http://schemas.microsoft.com/office/drawing/2014/main" id="{582550A8-78A5-47E2-A6FB-1133DF8955C7}"/>
              </a:ext>
            </a:extLst>
          </p:cNvPr>
          <p:cNvSpPr>
            <a:spLocks noGrp="1"/>
          </p:cNvSpPr>
          <p:nvPr>
            <p:ph idx="1"/>
          </p:nvPr>
        </p:nvSpPr>
        <p:spPr>
          <a:xfrm>
            <a:off x="1981200" y="1981200"/>
            <a:ext cx="8229600" cy="4592638"/>
          </a:xfrm>
        </p:spPr>
        <p:txBody>
          <a:bodyPr/>
          <a:lstStyle/>
          <a:p>
            <a:r>
              <a:rPr lang="en-US" altLang="en-US"/>
              <a:t>The individual observations are independent of each other (observations are not from the same or related persons).</a:t>
            </a:r>
          </a:p>
          <a:p>
            <a:pPr>
              <a:buFont typeface="Georgia" panose="02040502050405020303" pitchFamily="18" charset="0"/>
              <a:buNone/>
            </a:pPr>
            <a:endParaRPr lang="en-US" altLang="en-US"/>
          </a:p>
          <a:p>
            <a:r>
              <a:rPr lang="en-US" altLang="en-US"/>
              <a:t>The expected cell frequencies are not too small.  In general, each cell should have an expected frequency of 5 or more.</a:t>
            </a:r>
          </a:p>
        </p:txBody>
      </p:sp>
    </p:spTree>
    <p:extLst>
      <p:ext uri="{BB962C8B-B14F-4D97-AF65-F5344CB8AC3E}">
        <p14:creationId xmlns:p14="http://schemas.microsoft.com/office/powerpoint/2010/main" val="4004994653"/>
      </p:ext>
    </p:extLst>
  </p:cSld>
  <p:clrMapOvr>
    <a:masterClrMapping/>
  </p:clrMapOvr>
  <p:transition>
    <p:fade thruBlk="1"/>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CC33F5F-4F6E-4C6C-80A1-87ED7F2B5CC9}"/>
              </a:ext>
            </a:extLst>
          </p:cNvPr>
          <p:cNvSpPr>
            <a:spLocks noGrp="1"/>
          </p:cNvSpPr>
          <p:nvPr>
            <p:ph type="title"/>
          </p:nvPr>
        </p:nvSpPr>
        <p:spPr>
          <a:xfrm>
            <a:off x="1981200" y="762000"/>
            <a:ext cx="8229600" cy="914400"/>
          </a:xfrm>
        </p:spPr>
        <p:txBody>
          <a:bodyPr>
            <a:normAutofit/>
          </a:bodyPr>
          <a:lstStyle/>
          <a:p>
            <a:r>
              <a:rPr lang="en-US" altLang="en-US" sz="2800" b="1">
                <a:solidFill>
                  <a:schemeClr val="tx1"/>
                </a:solidFill>
              </a:rPr>
              <a:t>A Nominal DV: Fisher’s Exact Test for the 2x2 case</a:t>
            </a:r>
          </a:p>
        </p:txBody>
      </p:sp>
      <p:sp>
        <p:nvSpPr>
          <p:cNvPr id="47107" name="Content Placeholder 2">
            <a:extLst>
              <a:ext uri="{FF2B5EF4-FFF2-40B4-BE49-F238E27FC236}">
                <a16:creationId xmlns:a16="http://schemas.microsoft.com/office/drawing/2014/main" id="{1D8B2073-9A06-477F-9BA0-A05DA8CB0E6F}"/>
              </a:ext>
            </a:extLst>
          </p:cNvPr>
          <p:cNvSpPr>
            <a:spLocks noGrp="1"/>
          </p:cNvSpPr>
          <p:nvPr>
            <p:ph idx="1"/>
          </p:nvPr>
        </p:nvSpPr>
        <p:spPr>
          <a:xfrm>
            <a:off x="1981200" y="1676400"/>
            <a:ext cx="8229600" cy="4897438"/>
          </a:xfrm>
        </p:spPr>
        <p:txBody>
          <a:bodyPr/>
          <a:lstStyle/>
          <a:p>
            <a:r>
              <a:rPr lang="en-US" altLang="en-US"/>
              <a:t>The </a:t>
            </a:r>
            <a:r>
              <a:rPr lang="en-US" altLang="en-US" i="1"/>
              <a:t>p</a:t>
            </a:r>
            <a:r>
              <a:rPr lang="en-US" altLang="en-US"/>
              <a:t>-values obtained through the chi-square test of independence are only approximations to the true or exact </a:t>
            </a:r>
            <a:r>
              <a:rPr lang="en-US" altLang="en-US" i="1"/>
              <a:t>p</a:t>
            </a:r>
            <a:r>
              <a:rPr lang="en-US" altLang="en-US"/>
              <a:t>-values.  </a:t>
            </a:r>
          </a:p>
          <a:p>
            <a:r>
              <a:rPr lang="en-US" altLang="en-US"/>
              <a:t>In the case of a 2x2 contingency table, the Fisher’s Exact Test provides exact </a:t>
            </a:r>
            <a:r>
              <a:rPr lang="en-US" altLang="en-US" i="1"/>
              <a:t>p</a:t>
            </a:r>
            <a:r>
              <a:rPr lang="en-US" altLang="en-US"/>
              <a:t>-values and should be used instead of the test of independence when samples are small to obtain more accurate results.</a:t>
            </a:r>
          </a:p>
          <a:p>
            <a:r>
              <a:rPr lang="en-US" altLang="en-US"/>
              <a:t>When samples are large, the results of the two tests will be the same or quite similar.</a:t>
            </a:r>
          </a:p>
          <a:p>
            <a:r>
              <a:rPr lang="en-US" altLang="en-US"/>
              <a:t>Fisher’s Exact test calculates exact probabilities using the hypergeometric probability distribution.</a:t>
            </a:r>
          </a:p>
        </p:txBody>
      </p:sp>
    </p:spTree>
    <p:extLst>
      <p:ext uri="{BB962C8B-B14F-4D97-AF65-F5344CB8AC3E}">
        <p14:creationId xmlns:p14="http://schemas.microsoft.com/office/powerpoint/2010/main" val="657178963"/>
      </p:ext>
    </p:extLst>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552BDE3-AEB3-8148-A481-D4BCB96FAD9A}"/>
              </a:ext>
            </a:extLst>
          </p:cNvPr>
          <p:cNvSpPr>
            <a:spLocks noGrp="1" noChangeArrowheads="1"/>
          </p:cNvSpPr>
          <p:nvPr>
            <p:ph type="title"/>
          </p:nvPr>
        </p:nvSpPr>
        <p:spPr>
          <a:xfrm>
            <a:off x="1989138" y="447676"/>
            <a:ext cx="8229600" cy="695325"/>
          </a:xfrm>
        </p:spPr>
        <p:txBody>
          <a:bodyPr>
            <a:normAutofit fontScale="90000"/>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location: Mean</a:t>
            </a:r>
          </a:p>
        </p:txBody>
      </p:sp>
      <p:sp>
        <p:nvSpPr>
          <p:cNvPr id="30722" name="Rectangle 3">
            <a:extLst>
              <a:ext uri="{FF2B5EF4-FFF2-40B4-BE49-F238E27FC236}">
                <a16:creationId xmlns:a16="http://schemas.microsoft.com/office/drawing/2014/main" id="{DBF44464-AFC4-B447-97A0-BFBF21B9F77E}"/>
              </a:ext>
            </a:extLst>
          </p:cNvPr>
          <p:cNvSpPr>
            <a:spLocks noGrp="1"/>
          </p:cNvSpPr>
          <p:nvPr>
            <p:ph idx="1"/>
          </p:nvPr>
        </p:nvSpPr>
        <p:spPr>
          <a:xfrm>
            <a:off x="1957388" y="1447800"/>
            <a:ext cx="8229600" cy="4876800"/>
          </a:xfrm>
        </p:spPr>
        <p:txBody>
          <a:bodyPr rtlCol="0">
            <a:normAutofit fontScale="77500" lnSpcReduction="20000"/>
          </a:bodyPr>
          <a:lstStyle/>
          <a:p>
            <a:pPr fontAlgn="auto">
              <a:spcAft>
                <a:spcPts val="0"/>
              </a:spcAft>
              <a:buFont typeface="Georgia" panose="02040502050405020303" pitchFamily="18" charset="0"/>
              <a:buNone/>
              <a:defRPr/>
            </a:pPr>
            <a:r>
              <a:rPr lang="en-US" altLang="en-US" sz="2600" dirty="0">
                <a:solidFill>
                  <a:schemeClr val="tx1">
                    <a:lumMod val="85000"/>
                    <a:lumOff val="15000"/>
                  </a:schemeClr>
                </a:solidFill>
              </a:rPr>
              <a:t>In the case where a variable is dichotomous and coded as 0 and 1, the mean is interpreted as the proportion of 1’s in the distribution. (</a:t>
            </a:r>
            <a:r>
              <a:rPr lang="en-US" altLang="en-US" sz="2400" i="1" dirty="0">
                <a:solidFill>
                  <a:schemeClr val="tx1">
                    <a:lumMod val="85000"/>
                    <a:lumOff val="15000"/>
                  </a:schemeClr>
                </a:solidFill>
              </a:rPr>
              <a:t>Example</a:t>
            </a:r>
            <a:r>
              <a:rPr lang="en-US" altLang="en-US" sz="2400" dirty="0">
                <a:solidFill>
                  <a:schemeClr val="tx1">
                    <a:lumMod val="85000"/>
                    <a:lumOff val="15000"/>
                  </a:schemeClr>
                </a:solidFill>
              </a:rPr>
              <a:t>: gender)</a:t>
            </a:r>
          </a:p>
          <a:p>
            <a:pPr fontAlgn="auto">
              <a:spcAft>
                <a:spcPts val="0"/>
              </a:spcAft>
              <a:buFont typeface="Georgia" panose="02040502050405020303" pitchFamily="18" charset="0"/>
              <a:buNone/>
              <a:defRPr/>
            </a:pPr>
            <a:r>
              <a:rPr lang="en-US" altLang="en-US" sz="2400" dirty="0">
                <a:solidFill>
                  <a:schemeClr val="tx1">
                    <a:lumMod val="85000"/>
                    <a:lumOff val="15000"/>
                  </a:schemeClr>
                </a:solidFill>
              </a:rPr>
              <a:t>Because gender is a string (not a numeric) variable in the NELS dataset, coded 1 (for females) and 2 (for males), we first need to re-code the values as 0 and 1 and consider the variable as numeric, not string.  We use the following commands to do so, and then find the mean of this new numeric variable, </a:t>
            </a:r>
            <a:r>
              <a:rPr lang="en-US" altLang="en-US" sz="2400" dirty="0" err="1">
                <a:solidFill>
                  <a:schemeClr val="tx1">
                    <a:lumMod val="85000"/>
                    <a:lumOff val="15000"/>
                  </a:schemeClr>
                </a:solidFill>
              </a:rPr>
              <a:t>numeric_gender</a:t>
            </a:r>
            <a:r>
              <a:rPr lang="en-US" altLang="en-US" sz="2400" dirty="0">
                <a:solidFill>
                  <a:schemeClr val="tx1">
                    <a:lumMod val="85000"/>
                    <a:lumOff val="15000"/>
                  </a:schemeClr>
                </a:solidFill>
              </a:rPr>
              <a:t>.</a:t>
            </a:r>
          </a:p>
          <a:p>
            <a:pPr algn="ctr" fontAlgn="auto">
              <a:spcAft>
                <a:spcPts val="0"/>
              </a:spcAft>
              <a:buFont typeface="Arial" panose="020B0604020202020204" pitchFamily="34" charset="0"/>
              <a:buNone/>
              <a:defRPr/>
            </a:pPr>
            <a:r>
              <a:rPr lang="en-US" altLang="en-US" sz="2400" b="1" dirty="0" err="1">
                <a:solidFill>
                  <a:schemeClr val="tx1">
                    <a:lumMod val="85000"/>
                    <a:lumOff val="15000"/>
                  </a:schemeClr>
                </a:solidFill>
              </a:rPr>
              <a:t>NELS$numeric_gender</a:t>
            </a:r>
            <a:r>
              <a:rPr lang="en-US" altLang="en-US" sz="2400" b="1" dirty="0">
                <a:solidFill>
                  <a:schemeClr val="tx1">
                    <a:lumMod val="85000"/>
                    <a:lumOff val="15000"/>
                  </a:schemeClr>
                </a:solidFill>
              </a:rPr>
              <a:t> = </a:t>
            </a:r>
            <a:r>
              <a:rPr lang="en-US" altLang="en-US" sz="2400" b="1" dirty="0" err="1">
                <a:solidFill>
                  <a:schemeClr val="tx1">
                    <a:lumMod val="85000"/>
                    <a:lumOff val="15000"/>
                  </a:schemeClr>
                </a:solidFill>
              </a:rPr>
              <a:t>as.numeric</a:t>
            </a:r>
            <a:r>
              <a:rPr lang="en-US" altLang="en-US" sz="2400" b="1" dirty="0">
                <a:solidFill>
                  <a:schemeClr val="tx1">
                    <a:lumMod val="85000"/>
                    <a:lumOff val="15000"/>
                  </a:schemeClr>
                </a:solidFill>
              </a:rPr>
              <a:t>(</a:t>
            </a:r>
            <a:r>
              <a:rPr lang="en-US" altLang="en-US" sz="2400" b="1" dirty="0" err="1">
                <a:solidFill>
                  <a:schemeClr val="tx1">
                    <a:lumMod val="85000"/>
                    <a:lumOff val="15000"/>
                  </a:schemeClr>
                </a:solidFill>
              </a:rPr>
              <a:t>NELS$gender</a:t>
            </a:r>
            <a:r>
              <a:rPr lang="en-US" altLang="en-US" sz="2400" b="1" dirty="0">
                <a:solidFill>
                  <a:schemeClr val="tx1">
                    <a:lumMod val="85000"/>
                    <a:lumOff val="15000"/>
                  </a:schemeClr>
                </a:solidFill>
              </a:rPr>
              <a:t>) - 1</a:t>
            </a:r>
          </a:p>
          <a:p>
            <a:pPr fontAlgn="auto">
              <a:spcAft>
                <a:spcPts val="0"/>
              </a:spcAft>
              <a:buFont typeface="Arial" panose="020B0604020202020204" pitchFamily="34" charset="0"/>
              <a:buNone/>
              <a:defRPr/>
            </a:pPr>
            <a:r>
              <a:rPr lang="en-US" altLang="en-US" sz="2400" b="1" dirty="0">
                <a:solidFill>
                  <a:schemeClr val="tx1">
                    <a:lumMod val="85000"/>
                    <a:lumOff val="15000"/>
                  </a:schemeClr>
                </a:solidFill>
              </a:rPr>
              <a:t>		mean(</a:t>
            </a:r>
            <a:r>
              <a:rPr lang="en-US" altLang="en-US" sz="2400" b="1" dirty="0" err="1">
                <a:solidFill>
                  <a:schemeClr val="tx1">
                    <a:lumMod val="85000"/>
                    <a:lumOff val="15000"/>
                  </a:schemeClr>
                </a:solidFill>
              </a:rPr>
              <a:t>NELS$numeric_gender</a:t>
            </a:r>
            <a:r>
              <a:rPr lang="en-US" altLang="en-US" sz="2400" b="1" dirty="0">
                <a:solidFill>
                  <a:schemeClr val="tx1">
                    <a:lumMod val="85000"/>
                    <a:lumOff val="15000"/>
                  </a:schemeClr>
                </a:solidFill>
              </a:rPr>
              <a:t>)</a:t>
            </a:r>
          </a:p>
          <a:p>
            <a:pPr fontAlgn="auto">
              <a:spcAft>
                <a:spcPts val="0"/>
              </a:spcAft>
              <a:buFont typeface="Arial" panose="020B0604020202020204" pitchFamily="34" charset="0"/>
              <a:buNone/>
              <a:defRPr/>
            </a:pPr>
            <a:r>
              <a:rPr lang="en-US" altLang="en-US" sz="2400" dirty="0">
                <a:solidFill>
                  <a:schemeClr val="tx1">
                    <a:lumMod val="85000"/>
                    <a:lumOff val="15000"/>
                  </a:schemeClr>
                </a:solidFill>
              </a:rPr>
              <a:t>The mean value we obtain is: 0.546, which suggests that 54.6% of the sample of 500 is female.  We verify this with the following command:</a:t>
            </a:r>
          </a:p>
          <a:p>
            <a:pPr fontAlgn="auto">
              <a:spcAft>
                <a:spcPts val="0"/>
              </a:spcAft>
              <a:buFont typeface="Arial" panose="020B0604020202020204" pitchFamily="34" charset="0"/>
              <a:buNone/>
              <a:defRPr/>
            </a:pPr>
            <a:r>
              <a:rPr lang="en-US" altLang="en-US" sz="2400" b="1" dirty="0">
                <a:solidFill>
                  <a:schemeClr val="tx1">
                    <a:lumMod val="85000"/>
                    <a:lumOff val="15000"/>
                  </a:schemeClr>
                </a:solidFill>
              </a:rPr>
              <a:t>		</a:t>
            </a:r>
            <a:r>
              <a:rPr lang="en-US" altLang="en-US" sz="2400" b="1" dirty="0" err="1">
                <a:solidFill>
                  <a:schemeClr val="tx1">
                    <a:lumMod val="85000"/>
                    <a:lumOff val="15000"/>
                  </a:schemeClr>
                </a:solidFill>
              </a:rPr>
              <a:t>percent.table</a:t>
            </a:r>
            <a:r>
              <a:rPr lang="en-US" altLang="en-US" sz="2400" b="1" dirty="0">
                <a:solidFill>
                  <a:schemeClr val="tx1">
                    <a:lumMod val="85000"/>
                    <a:lumOff val="15000"/>
                  </a:schemeClr>
                </a:solidFill>
              </a:rPr>
              <a:t>(</a:t>
            </a:r>
            <a:r>
              <a:rPr lang="en-US" altLang="en-US" sz="2400" b="1" dirty="0" err="1">
                <a:solidFill>
                  <a:schemeClr val="tx1">
                    <a:lumMod val="85000"/>
                    <a:lumOff val="15000"/>
                  </a:schemeClr>
                </a:solidFill>
              </a:rPr>
              <a:t>NELS$gender</a:t>
            </a:r>
            <a:r>
              <a:rPr lang="en-US" altLang="en-US" sz="2400" b="1" dirty="0">
                <a:solidFill>
                  <a:schemeClr val="tx1">
                    <a:lumMod val="85000"/>
                    <a:lumOff val="15000"/>
                  </a:schemeClr>
                </a:solidFill>
              </a:rPr>
              <a:t>)</a:t>
            </a:r>
          </a:p>
          <a:p>
            <a:pPr fontAlgn="auto">
              <a:spcAft>
                <a:spcPts val="0"/>
              </a:spcAft>
              <a:buFont typeface="Arial" panose="020B0604020202020204" pitchFamily="34" charset="0"/>
              <a:buNone/>
              <a:defRPr/>
            </a:pPr>
            <a:r>
              <a:rPr lang="en-US" altLang="en-US" sz="2400" dirty="0">
                <a:solidFill>
                  <a:schemeClr val="tx1">
                    <a:lumMod val="85000"/>
                    <a:lumOff val="15000"/>
                  </a:schemeClr>
                </a:solidFill>
              </a:rPr>
              <a:t>And obtain these results, which confirm our interpretation of the mean:  </a:t>
            </a:r>
          </a:p>
          <a:p>
            <a:pPr algn="ctr" fontAlgn="auto">
              <a:spcAft>
                <a:spcPts val="0"/>
              </a:spcAft>
              <a:buFont typeface="Arial" panose="020B0604020202020204" pitchFamily="34" charset="0"/>
              <a:buNone/>
              <a:defRPr/>
            </a:pPr>
            <a:r>
              <a:rPr lang="en-US" altLang="en-US" sz="2400" dirty="0">
                <a:solidFill>
                  <a:schemeClr val="tx1">
                    <a:lumMod val="85000"/>
                    <a:lumOff val="15000"/>
                  </a:schemeClr>
                </a:solidFill>
              </a:rPr>
              <a:t>Male Female </a:t>
            </a:r>
          </a:p>
          <a:p>
            <a:pPr algn="ctr" fontAlgn="auto">
              <a:spcAft>
                <a:spcPts val="0"/>
              </a:spcAft>
              <a:buFont typeface="Arial" panose="020B0604020202020204" pitchFamily="34" charset="0"/>
              <a:buNone/>
              <a:defRPr/>
            </a:pPr>
            <a:r>
              <a:rPr lang="en-US" altLang="en-US" sz="2400" dirty="0">
                <a:solidFill>
                  <a:schemeClr val="tx1">
                    <a:lumMod val="85000"/>
                    <a:lumOff val="15000"/>
                  </a:schemeClr>
                </a:solidFill>
              </a:rPr>
              <a:t>  45.4   54.6 </a:t>
            </a:r>
          </a:p>
          <a:p>
            <a:pPr fontAlgn="auto">
              <a:spcAft>
                <a:spcPts val="0"/>
              </a:spcAft>
              <a:buFont typeface="Georgia" panose="02040502050405020303" pitchFamily="18" charset="0"/>
              <a:buNone/>
              <a:defRPr/>
            </a:pPr>
            <a:endParaRPr lang="en-US" altLang="en-US" sz="2400" dirty="0">
              <a:solidFill>
                <a:schemeClr val="tx1">
                  <a:lumMod val="85000"/>
                  <a:lumOff val="15000"/>
                </a:schemeClr>
              </a:solidFill>
            </a:endParaRPr>
          </a:p>
        </p:txBody>
      </p:sp>
    </p:spTree>
    <p:extLst>
      <p:ext uri="{BB962C8B-B14F-4D97-AF65-F5344CB8AC3E}">
        <p14:creationId xmlns:p14="http://schemas.microsoft.com/office/powerpoint/2010/main" val="2257616220"/>
      </p:ext>
    </p:extLst>
  </p:cSld>
  <p:clrMapOvr>
    <a:masterClrMapping/>
  </p:clrMapOvr>
  <p:transition>
    <p:fade thruBlk="1"/>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5EAF516-4F1E-408D-94B5-BB51C48683B6}"/>
              </a:ext>
            </a:extLst>
          </p:cNvPr>
          <p:cNvSpPr>
            <a:spLocks noGrp="1"/>
          </p:cNvSpPr>
          <p:nvPr>
            <p:ph type="title"/>
          </p:nvPr>
        </p:nvSpPr>
        <p:spPr>
          <a:xfrm>
            <a:off x="1981200" y="304800"/>
            <a:ext cx="8229600" cy="990600"/>
          </a:xfrm>
        </p:spPr>
        <p:txBody>
          <a:bodyPr/>
          <a:lstStyle/>
          <a:p>
            <a:r>
              <a:rPr lang="en-US" altLang="en-US" sz="2800" b="1">
                <a:solidFill>
                  <a:schemeClr val="tx1"/>
                </a:solidFill>
              </a:rPr>
              <a:t>A Nominal DV: Fisher’s Exact Test for the 2x2 case</a:t>
            </a:r>
            <a:endParaRPr lang="en-US" altLang="en-US" sz="2800"/>
          </a:p>
        </p:txBody>
      </p:sp>
      <p:sp>
        <p:nvSpPr>
          <p:cNvPr id="48131" name="Content Placeholder 2">
            <a:extLst>
              <a:ext uri="{FF2B5EF4-FFF2-40B4-BE49-F238E27FC236}">
                <a16:creationId xmlns:a16="http://schemas.microsoft.com/office/drawing/2014/main" id="{45FBF9B0-F91C-46DC-ACC4-8F80EBCA4B73}"/>
              </a:ext>
            </a:extLst>
          </p:cNvPr>
          <p:cNvSpPr>
            <a:spLocks noGrp="1"/>
          </p:cNvSpPr>
          <p:nvPr>
            <p:ph idx="1"/>
          </p:nvPr>
        </p:nvSpPr>
        <p:spPr>
          <a:xfrm>
            <a:off x="1981200" y="1219200"/>
            <a:ext cx="8229600" cy="5354638"/>
          </a:xfrm>
        </p:spPr>
        <p:txBody>
          <a:bodyPr/>
          <a:lstStyle/>
          <a:p>
            <a:pPr marL="107950" indent="0">
              <a:buFont typeface="Georgia" panose="02040502050405020303" pitchFamily="18" charset="0"/>
              <a:buNone/>
            </a:pPr>
            <a:r>
              <a:rPr lang="en-US" altLang="en-US" sz="2400" b="1" dirty="0"/>
              <a:t>Example</a:t>
            </a:r>
            <a:r>
              <a:rPr lang="en-US" altLang="en-US" sz="2400" dirty="0"/>
              <a:t>: Is there a relationship between attendance in nursery school (1, 2) and gender (1, 2)?</a:t>
            </a:r>
          </a:p>
          <a:p>
            <a:pPr marL="107950" indent="0">
              <a:buFont typeface="Georgia" panose="02040502050405020303" pitchFamily="18" charset="0"/>
              <a:buNone/>
            </a:pPr>
            <a:endParaRPr lang="en-US" altLang="en-US" sz="2400" dirty="0"/>
          </a:p>
          <a:p>
            <a:pPr marL="109537" indent="0">
              <a:buNone/>
            </a:pPr>
            <a:r>
              <a:rPr lang="en-US" sz="2400" dirty="0"/>
              <a:t>data = matrix(c(3,3,5,1), </a:t>
            </a:r>
            <a:r>
              <a:rPr lang="en-US" sz="2400" dirty="0" err="1"/>
              <a:t>nrow</a:t>
            </a:r>
            <a:r>
              <a:rPr lang="en-US" sz="2400" dirty="0"/>
              <a:t> = 2, </a:t>
            </a:r>
            <a:r>
              <a:rPr lang="en-US" sz="2400" dirty="0" err="1"/>
              <a:t>byrow</a:t>
            </a:r>
            <a:r>
              <a:rPr lang="en-US" sz="2400" dirty="0"/>
              <a:t> = T)</a:t>
            </a:r>
          </a:p>
          <a:p>
            <a:pPr marL="109537" indent="0">
              <a:buNone/>
            </a:pPr>
            <a:r>
              <a:rPr lang="en-US" sz="2400" dirty="0" err="1"/>
              <a:t>fisher.test</a:t>
            </a:r>
            <a:r>
              <a:rPr lang="en-US" sz="2400" dirty="0"/>
              <a:t>(data)</a:t>
            </a:r>
          </a:p>
          <a:p>
            <a:pPr marL="109537" indent="0">
              <a:buNone/>
            </a:pPr>
            <a:endParaRPr lang="en-US" sz="2400" dirty="0"/>
          </a:p>
          <a:p>
            <a:pPr>
              <a:defRPr/>
            </a:pPr>
            <a:r>
              <a:rPr lang="en-US" altLang="en-US" sz="2400" dirty="0"/>
              <a:t>The two-sided probability for the Fisher’s Test is </a:t>
            </a:r>
            <a:r>
              <a:rPr lang="en-US" altLang="en-US" sz="2400" i="1" dirty="0"/>
              <a:t>p</a:t>
            </a:r>
            <a:r>
              <a:rPr lang="en-US" altLang="en-US" sz="2400" dirty="0"/>
              <a:t>=.545 suggesting that there is no relationship between gender and nursery attendance.</a:t>
            </a:r>
          </a:p>
          <a:p>
            <a:pPr>
              <a:defRPr/>
            </a:pPr>
            <a:r>
              <a:rPr lang="en-US" altLang="en-US" sz="2400" dirty="0"/>
              <a:t>By contrast the approximate two-sided Pearson chi-square test of independence is </a:t>
            </a:r>
            <a:r>
              <a:rPr lang="en-US" altLang="en-US" sz="2400" i="1" dirty="0"/>
              <a:t>p</a:t>
            </a:r>
            <a:r>
              <a:rPr lang="en-US" altLang="en-US" sz="2400" dirty="0"/>
              <a:t>=.221x2 = .442.  </a:t>
            </a:r>
          </a:p>
          <a:p>
            <a:pPr>
              <a:defRPr/>
            </a:pPr>
            <a:r>
              <a:rPr lang="en-US" altLang="en-US" sz="2400" dirty="0"/>
              <a:t>The Fisher’s Test gives the more accurate result and should be the one used in this case.</a:t>
            </a:r>
          </a:p>
          <a:p>
            <a:pPr marL="109537" indent="0">
              <a:buNone/>
            </a:pPr>
            <a:endParaRPr lang="en-US" sz="2400" dirty="0"/>
          </a:p>
        </p:txBody>
      </p:sp>
    </p:spTree>
    <p:extLst>
      <p:ext uri="{BB962C8B-B14F-4D97-AF65-F5344CB8AC3E}">
        <p14:creationId xmlns:p14="http://schemas.microsoft.com/office/powerpoint/2010/main" val="635490121"/>
      </p:ext>
    </p:extLst>
  </p:cSld>
  <p:clrMapOvr>
    <a:masterClrMapping/>
  </p:clrMapOvr>
  <p:transition>
    <p:fade thruBlk="1"/>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0D289214-A7F5-4AB7-88F8-38CB66F3A539}"/>
              </a:ext>
            </a:extLst>
          </p:cNvPr>
          <p:cNvSpPr>
            <a:spLocks noGrp="1"/>
          </p:cNvSpPr>
          <p:nvPr>
            <p:ph type="title"/>
          </p:nvPr>
        </p:nvSpPr>
        <p:spPr>
          <a:xfrm>
            <a:off x="1981200" y="457200"/>
            <a:ext cx="8229600" cy="1143000"/>
          </a:xfrm>
        </p:spPr>
        <p:txBody>
          <a:bodyPr/>
          <a:lstStyle/>
          <a:p>
            <a:pPr algn="ctr"/>
            <a:r>
              <a:rPr lang="en-US" altLang="en-US" sz="2800" b="1">
                <a:solidFill>
                  <a:schemeClr val="tx1"/>
                </a:solidFill>
              </a:rPr>
              <a:t>An Ordinal DV: A Few Common Nonparametric Tests</a:t>
            </a:r>
            <a:endParaRPr lang="en-US" altLang="en-US" sz="2800"/>
          </a:p>
        </p:txBody>
      </p:sp>
      <p:sp>
        <p:nvSpPr>
          <p:cNvPr id="3" name="Content Placeholder 2">
            <a:extLst>
              <a:ext uri="{FF2B5EF4-FFF2-40B4-BE49-F238E27FC236}">
                <a16:creationId xmlns:a16="http://schemas.microsoft.com/office/drawing/2014/main" id="{62983526-99F4-40B7-B847-D9501633D665}"/>
              </a:ext>
            </a:extLst>
          </p:cNvPr>
          <p:cNvSpPr>
            <a:spLocks noGrp="1"/>
          </p:cNvSpPr>
          <p:nvPr>
            <p:ph idx="1"/>
          </p:nvPr>
        </p:nvSpPr>
        <p:spPr>
          <a:xfrm>
            <a:off x="1981200" y="1524000"/>
            <a:ext cx="8229600" cy="5049838"/>
          </a:xfrm>
        </p:spPr>
        <p:txBody>
          <a:bodyPr/>
          <a:lstStyle/>
          <a:p>
            <a:pPr>
              <a:defRPr/>
            </a:pPr>
            <a:r>
              <a:rPr lang="en-US" sz="2000" dirty="0">
                <a:latin typeface="+mj-lt"/>
              </a:rPr>
              <a:t>The </a:t>
            </a:r>
            <a:r>
              <a:rPr lang="en-US" sz="2000" i="1" dirty="0" err="1">
                <a:latin typeface="+mj-lt"/>
              </a:rPr>
              <a:t>Wilcoxon</a:t>
            </a:r>
            <a:r>
              <a:rPr lang="en-US" sz="2000" i="1" dirty="0">
                <a:latin typeface="+mj-lt"/>
              </a:rPr>
              <a:t> Sign Test for Matched Pairs </a:t>
            </a:r>
            <a:r>
              <a:rPr lang="en-US" sz="2000" dirty="0">
                <a:latin typeface="+mj-lt"/>
              </a:rPr>
              <a:t>– Tests whether or not two conditions have identical population distributions for the DV.  Based on the proportion of positive or negative differences between the pairs of scores from the two conditions. </a:t>
            </a:r>
            <a:endParaRPr lang="en-US" sz="2000" dirty="0">
              <a:cs typeface="Courier New"/>
            </a:endParaRPr>
          </a:p>
          <a:p>
            <a:pPr>
              <a:defRPr/>
            </a:pPr>
            <a:r>
              <a:rPr lang="en-US" sz="2000" dirty="0">
                <a:cs typeface="Courier New"/>
              </a:rPr>
              <a:t> The </a:t>
            </a:r>
            <a:r>
              <a:rPr lang="en-US" sz="2000" i="1" dirty="0">
                <a:cs typeface="Courier New"/>
              </a:rPr>
              <a:t>Mann-Whitney U-Test for Unrelated Samples </a:t>
            </a:r>
            <a:r>
              <a:rPr lang="en-US" sz="2000" dirty="0">
                <a:cs typeface="Courier New"/>
              </a:rPr>
              <a:t>– Like the </a:t>
            </a:r>
            <a:r>
              <a:rPr lang="en-US" sz="2000" dirty="0" err="1">
                <a:cs typeface="Courier New"/>
              </a:rPr>
              <a:t>Wilcoxon</a:t>
            </a:r>
            <a:r>
              <a:rPr lang="en-US" sz="2000" dirty="0">
                <a:cs typeface="Courier New"/>
              </a:rPr>
              <a:t>, tests </a:t>
            </a:r>
            <a:r>
              <a:rPr lang="en-US" sz="2000" dirty="0"/>
              <a:t>whether or not two conditions have identical population distributions for the DV</a:t>
            </a:r>
            <a:r>
              <a:rPr lang="en-US" sz="2000" dirty="0">
                <a:cs typeface="Courier New"/>
              </a:rPr>
              <a:t>, but where conditions are applied to unrelated samples.  It is based on a comparison of the rankings of the scores of both samples when all scores are combined into a single group and rank-ordered from smallest to largest.</a:t>
            </a:r>
          </a:p>
          <a:p>
            <a:pPr>
              <a:defRPr/>
            </a:pPr>
            <a:r>
              <a:rPr lang="en-US" sz="2000" dirty="0">
                <a:latin typeface="+mj-lt"/>
                <a:cs typeface="Courier New"/>
              </a:rPr>
              <a:t>The </a:t>
            </a:r>
            <a:r>
              <a:rPr lang="en-US" sz="2000" i="1" dirty="0" err="1">
                <a:latin typeface="+mj-lt"/>
                <a:cs typeface="Courier New"/>
              </a:rPr>
              <a:t>Kruskal</a:t>
            </a:r>
            <a:r>
              <a:rPr lang="en-US" sz="2000" i="1" dirty="0">
                <a:latin typeface="+mj-lt"/>
                <a:cs typeface="Courier New"/>
              </a:rPr>
              <a:t>-Wallis Analysis of Variance </a:t>
            </a:r>
            <a:r>
              <a:rPr lang="en-US" sz="2000" dirty="0">
                <a:latin typeface="+mj-lt"/>
                <a:cs typeface="Courier New"/>
              </a:rPr>
              <a:t>on three or more unrelated samples.  Extends the Mann-Whitney, to test </a:t>
            </a:r>
            <a:r>
              <a:rPr lang="en-US" sz="2000" dirty="0"/>
              <a:t>whether or not three or more conditions applied to unrelated samples have identical population distributions for the DV. It also is b</a:t>
            </a:r>
            <a:r>
              <a:rPr lang="en-US" sz="2000" dirty="0">
                <a:cs typeface="Courier New"/>
              </a:rPr>
              <a:t>ased on a comparison of the rankings of the scores of each sample when combined into a single group and rank-ordered from smallest to largest .</a:t>
            </a:r>
            <a:endParaRPr lang="en-US" sz="2000" dirty="0">
              <a:latin typeface="+mj-lt"/>
            </a:endParaRPr>
          </a:p>
        </p:txBody>
      </p:sp>
    </p:spTree>
    <p:extLst>
      <p:ext uri="{BB962C8B-B14F-4D97-AF65-F5344CB8AC3E}">
        <p14:creationId xmlns:p14="http://schemas.microsoft.com/office/powerpoint/2010/main" val="967483543"/>
      </p:ext>
    </p:extLst>
  </p:cSld>
  <p:clrMapOvr>
    <a:masterClrMapping/>
  </p:clrMapOvr>
  <p:transition>
    <p:fade thruBlk="1"/>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9BC4C332-0B23-4ABA-9366-A4BC2AC51A57}"/>
              </a:ext>
            </a:extLst>
          </p:cNvPr>
          <p:cNvSpPr>
            <a:spLocks noGrp="1"/>
          </p:cNvSpPr>
          <p:nvPr>
            <p:ph type="title"/>
          </p:nvPr>
        </p:nvSpPr>
        <p:spPr>
          <a:xfrm>
            <a:off x="1981200" y="533400"/>
            <a:ext cx="8229600" cy="914400"/>
          </a:xfrm>
        </p:spPr>
        <p:txBody>
          <a:bodyPr/>
          <a:lstStyle/>
          <a:p>
            <a:pPr algn="ctr"/>
            <a:r>
              <a:rPr lang="en-US" altLang="en-US" sz="2800" b="1">
                <a:solidFill>
                  <a:schemeClr val="tx1"/>
                </a:solidFill>
              </a:rPr>
              <a:t>An Ordinal DV: The Wilcoxon Sign Test on Matched Pairs</a:t>
            </a:r>
            <a:endParaRPr lang="en-US" altLang="en-US" sz="2800"/>
          </a:p>
        </p:txBody>
      </p:sp>
      <p:sp>
        <p:nvSpPr>
          <p:cNvPr id="51203" name="Content Placeholder 2">
            <a:extLst>
              <a:ext uri="{FF2B5EF4-FFF2-40B4-BE49-F238E27FC236}">
                <a16:creationId xmlns:a16="http://schemas.microsoft.com/office/drawing/2014/main" id="{D4DE2259-8282-46D8-AC0A-213048DE5074}"/>
              </a:ext>
            </a:extLst>
          </p:cNvPr>
          <p:cNvSpPr>
            <a:spLocks noGrp="1"/>
          </p:cNvSpPr>
          <p:nvPr>
            <p:ph idx="1"/>
          </p:nvPr>
        </p:nvSpPr>
        <p:spPr>
          <a:xfrm>
            <a:off x="1828800" y="1524000"/>
            <a:ext cx="8610600" cy="5049838"/>
          </a:xfrm>
        </p:spPr>
        <p:txBody>
          <a:bodyPr/>
          <a:lstStyle/>
          <a:p>
            <a:pPr marL="109537" indent="0">
              <a:buFont typeface="Georgia" panose="02040502050405020303" pitchFamily="18" charset="0"/>
              <a:buNone/>
              <a:defRPr/>
            </a:pPr>
            <a:r>
              <a:rPr lang="en-US" altLang="en-US" sz="2400" b="1" dirty="0"/>
              <a:t>Example</a:t>
            </a:r>
            <a:r>
              <a:rPr lang="en-US" altLang="en-US" sz="2400" dirty="0"/>
              <a:t>: Test whether weights recorded on packaged snack foods reflect their actual weights. Data are in </a:t>
            </a:r>
            <a:r>
              <a:rPr lang="en-US" altLang="en-US" sz="2400" dirty="0" err="1"/>
              <a:t>ozs</a:t>
            </a:r>
            <a:r>
              <a:rPr lang="en-US" altLang="en-US" sz="2400" dirty="0"/>
              <a:t>. below:</a:t>
            </a:r>
          </a:p>
          <a:p>
            <a:pPr>
              <a:buFont typeface="Georgia" panose="02040502050405020303" pitchFamily="18" charset="0"/>
              <a:buNone/>
              <a:defRPr/>
            </a:pPr>
            <a:endParaRPr lang="en-US" altLang="en-US" sz="2000" dirty="0"/>
          </a:p>
          <a:p>
            <a:pPr>
              <a:buFont typeface="Georgia" panose="02040502050405020303" pitchFamily="18" charset="0"/>
              <a:buNone/>
              <a:defRPr/>
            </a:pPr>
            <a:r>
              <a:rPr lang="en-US" altLang="en-US" sz="2000" dirty="0"/>
              <a:t>    Recorded: 11.5, 10.0, 17.0, 16.0, 12.5, 9.0, 8.75, 6.0, 8.0, 20.5, 5.75, 16.0</a:t>
            </a:r>
          </a:p>
          <a:p>
            <a:pPr>
              <a:buFont typeface="Georgia" panose="02040502050405020303" pitchFamily="18" charset="0"/>
              <a:buNone/>
              <a:defRPr/>
            </a:pPr>
            <a:r>
              <a:rPr lang="en-US" altLang="en-US" sz="2000" dirty="0"/>
              <a:t>    Actual:       11.8, 10.0, 16.5, 16.0, 13.0, 9.5, 9.00, 6.0, 8.2, 19.5, 6.20, 16.2</a:t>
            </a:r>
          </a:p>
          <a:p>
            <a:pPr>
              <a:buFont typeface="Georgia" panose="02040502050405020303" pitchFamily="18" charset="0"/>
              <a:buNone/>
              <a:defRPr/>
            </a:pPr>
            <a:r>
              <a:rPr lang="en-US" altLang="en-US" sz="2000" dirty="0"/>
              <a:t>    +/- Diff:      -,          0,       +,       0,       -,       -,       -,       0,    -,       +,        -,       -</a:t>
            </a:r>
          </a:p>
          <a:p>
            <a:pPr>
              <a:buFont typeface="Georgia" panose="02040502050405020303" pitchFamily="18" charset="0"/>
              <a:buNone/>
              <a:defRPr/>
            </a:pPr>
            <a:endParaRPr lang="en-US" altLang="en-US" sz="2000" dirty="0"/>
          </a:p>
          <a:p>
            <a:pPr marL="109537" indent="0">
              <a:buFont typeface="Georgia" panose="02040502050405020303" pitchFamily="18" charset="0"/>
              <a:buNone/>
              <a:defRPr/>
            </a:pPr>
            <a:r>
              <a:rPr lang="en-US" altLang="en-US" sz="2400" dirty="0"/>
              <a:t>We eliminate the three ties (values of 0) and reduce N from 12 to 9. The test is based on the normal approximation to the binomial. </a:t>
            </a:r>
          </a:p>
          <a:p>
            <a:pPr marL="109537" indent="0">
              <a:buFont typeface="Georgia" panose="02040502050405020303" pitchFamily="18" charset="0"/>
              <a:buNone/>
              <a:defRPr/>
            </a:pPr>
            <a:endParaRPr lang="en-US" altLang="en-US" sz="2400" dirty="0"/>
          </a:p>
        </p:txBody>
      </p:sp>
    </p:spTree>
    <p:extLst>
      <p:ext uri="{BB962C8B-B14F-4D97-AF65-F5344CB8AC3E}">
        <p14:creationId xmlns:p14="http://schemas.microsoft.com/office/powerpoint/2010/main" val="2356593863"/>
      </p:ext>
    </p:extLst>
  </p:cSld>
  <p:clrMapOvr>
    <a:masterClrMapping/>
  </p:clrMapOvr>
  <p:transition>
    <p:fade thruBlk="1"/>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DA3FBDFD-DB19-4CA3-ACD1-7A3C43E26D06}"/>
              </a:ext>
            </a:extLst>
          </p:cNvPr>
          <p:cNvSpPr>
            <a:spLocks noGrp="1"/>
          </p:cNvSpPr>
          <p:nvPr>
            <p:ph type="title"/>
          </p:nvPr>
        </p:nvSpPr>
        <p:spPr>
          <a:xfrm>
            <a:off x="1981200" y="533400"/>
            <a:ext cx="8229600" cy="914400"/>
          </a:xfrm>
        </p:spPr>
        <p:txBody>
          <a:bodyPr/>
          <a:lstStyle/>
          <a:p>
            <a:pPr algn="ctr"/>
            <a:r>
              <a:rPr lang="en-US" altLang="en-US" sz="2800" b="1" dirty="0">
                <a:solidFill>
                  <a:schemeClr val="tx1"/>
                </a:solidFill>
              </a:rPr>
              <a:t>Conducting the Wilcoxon Sign Test on Matched Pairs in R</a:t>
            </a:r>
            <a:endParaRPr lang="en-US" altLang="en-US" sz="2800" dirty="0"/>
          </a:p>
        </p:txBody>
      </p:sp>
      <p:sp>
        <p:nvSpPr>
          <p:cNvPr id="52227" name="Content Placeholder 2">
            <a:extLst>
              <a:ext uri="{FF2B5EF4-FFF2-40B4-BE49-F238E27FC236}">
                <a16:creationId xmlns:a16="http://schemas.microsoft.com/office/drawing/2014/main" id="{5B0269A8-8B83-4946-970F-F6CEDE16A36E}"/>
              </a:ext>
            </a:extLst>
          </p:cNvPr>
          <p:cNvSpPr>
            <a:spLocks noGrp="1"/>
          </p:cNvSpPr>
          <p:nvPr>
            <p:ph idx="1"/>
          </p:nvPr>
        </p:nvSpPr>
        <p:spPr>
          <a:xfrm>
            <a:off x="1600200" y="1752600"/>
            <a:ext cx="9067800" cy="4821238"/>
          </a:xfrm>
        </p:spPr>
        <p:txBody>
          <a:bodyPr>
            <a:normAutofit/>
          </a:bodyPr>
          <a:lstStyle/>
          <a:p>
            <a:pPr>
              <a:defRPr/>
            </a:pPr>
            <a:endParaRPr lang="en-US" altLang="en-US" dirty="0"/>
          </a:p>
          <a:p>
            <a:pPr marL="109537" indent="0">
              <a:buFont typeface="Georgia" panose="02040502050405020303" pitchFamily="18" charset="0"/>
              <a:buNone/>
              <a:defRPr/>
            </a:pPr>
            <a:endParaRPr lang="en-US" altLang="en-US" sz="2400" dirty="0"/>
          </a:p>
          <a:p>
            <a:pPr marL="109537" indent="0">
              <a:buFont typeface="Georgia" panose="02040502050405020303" pitchFamily="18" charset="0"/>
              <a:buNone/>
              <a:defRPr/>
            </a:pPr>
            <a:endParaRPr lang="en-US" altLang="en-US" sz="2400" dirty="0"/>
          </a:p>
          <a:p>
            <a:pPr marL="109537" indent="0">
              <a:buFont typeface="Georgia" panose="02040502050405020303" pitchFamily="18" charset="0"/>
              <a:buNone/>
              <a:defRPr/>
            </a:pPr>
            <a:endParaRPr lang="en-US" altLang="en-US" sz="2400" dirty="0"/>
          </a:p>
          <a:p>
            <a:pPr marL="109537" indent="0">
              <a:buFont typeface="Georgia" panose="02040502050405020303" pitchFamily="18" charset="0"/>
              <a:buNone/>
              <a:defRPr/>
            </a:pPr>
            <a:r>
              <a:rPr lang="en-US" altLang="en-US" sz="2400" dirty="0"/>
              <a:t>We first enter the data, load the BSDA package, and run the Sign Test.</a:t>
            </a:r>
          </a:p>
          <a:p>
            <a:pPr marL="109537" indent="0">
              <a:buFont typeface="Georgia" panose="02040502050405020303" pitchFamily="18" charset="0"/>
              <a:buNone/>
              <a:defRPr/>
            </a:pPr>
            <a:r>
              <a:rPr lang="en-US" altLang="en-US" sz="2400" dirty="0"/>
              <a:t>Given that for the two-sided test </a:t>
            </a:r>
            <a:r>
              <a:rPr lang="en-US" altLang="en-US" sz="2400" i="1" dirty="0"/>
              <a:t>p</a:t>
            </a:r>
            <a:r>
              <a:rPr lang="en-US" altLang="en-US" sz="2400" dirty="0"/>
              <a:t>= .1797, we do not reject the null hypothesis in favor of the alternative</a:t>
            </a:r>
          </a:p>
          <a:p>
            <a:pPr marL="109537" indent="0">
              <a:buFont typeface="Georgia" panose="02040502050405020303" pitchFamily="18" charset="0"/>
              <a:buNone/>
              <a:defRPr/>
            </a:pPr>
            <a:r>
              <a:rPr lang="en-US" altLang="en-US" sz="2400" dirty="0"/>
              <a:t>We conclude that the recorded  and actual snack package weights are not statistically significantly different from each other in the population.</a:t>
            </a:r>
          </a:p>
        </p:txBody>
      </p:sp>
      <p:pic>
        <p:nvPicPr>
          <p:cNvPr id="3" name="Picture 2">
            <a:extLst>
              <a:ext uri="{FF2B5EF4-FFF2-40B4-BE49-F238E27FC236}">
                <a16:creationId xmlns:a16="http://schemas.microsoft.com/office/drawing/2014/main" id="{08474E6B-B1E5-024C-A17F-9BFC22FFF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323" y="1905000"/>
            <a:ext cx="7543800" cy="1498600"/>
          </a:xfrm>
          <a:prstGeom prst="rect">
            <a:avLst/>
          </a:prstGeom>
        </p:spPr>
      </p:pic>
    </p:spTree>
    <p:extLst>
      <p:ext uri="{BB962C8B-B14F-4D97-AF65-F5344CB8AC3E}">
        <p14:creationId xmlns:p14="http://schemas.microsoft.com/office/powerpoint/2010/main" val="2458993819"/>
      </p:ext>
    </p:extLst>
  </p:cSld>
  <p:clrMapOvr>
    <a:masterClrMapping/>
  </p:clrMapOvr>
  <p:transition>
    <p:fade thruBlk="1"/>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F17504A7-755F-41CA-8F1F-DD2DD9F49F6A}"/>
              </a:ext>
            </a:extLst>
          </p:cNvPr>
          <p:cNvSpPr>
            <a:spLocks noGrp="1"/>
          </p:cNvSpPr>
          <p:nvPr>
            <p:ph type="title"/>
          </p:nvPr>
        </p:nvSpPr>
        <p:spPr>
          <a:xfrm>
            <a:off x="1981200" y="533400"/>
            <a:ext cx="8229600" cy="838200"/>
          </a:xfrm>
        </p:spPr>
        <p:txBody>
          <a:bodyPr/>
          <a:lstStyle/>
          <a:p>
            <a:pPr algn="ctr"/>
            <a:r>
              <a:rPr lang="en-US" altLang="en-US" sz="2800" b="1">
                <a:solidFill>
                  <a:schemeClr val="tx1"/>
                </a:solidFill>
              </a:rPr>
              <a:t>An Ordinal DV: The Mann-Whitney U-Test on Two Independent Samples</a:t>
            </a:r>
            <a:endParaRPr lang="en-US" altLang="en-US" sz="2800"/>
          </a:p>
        </p:txBody>
      </p:sp>
      <p:sp>
        <p:nvSpPr>
          <p:cNvPr id="54275" name="Content Placeholder 2">
            <a:extLst>
              <a:ext uri="{FF2B5EF4-FFF2-40B4-BE49-F238E27FC236}">
                <a16:creationId xmlns:a16="http://schemas.microsoft.com/office/drawing/2014/main" id="{4CD7E19D-2A57-4CA0-ADAE-E82FAF382DBE}"/>
              </a:ext>
            </a:extLst>
          </p:cNvPr>
          <p:cNvSpPr>
            <a:spLocks noGrp="1"/>
          </p:cNvSpPr>
          <p:nvPr>
            <p:ph idx="1"/>
          </p:nvPr>
        </p:nvSpPr>
        <p:spPr>
          <a:xfrm>
            <a:off x="1981200" y="1447800"/>
            <a:ext cx="8382000" cy="5410200"/>
          </a:xfrm>
        </p:spPr>
        <p:txBody>
          <a:bodyPr/>
          <a:lstStyle/>
          <a:p>
            <a:r>
              <a:rPr lang="en-US" altLang="en-US" sz="2000" b="1" dirty="0"/>
              <a:t>Example: </a:t>
            </a:r>
            <a:r>
              <a:rPr lang="en-US" altLang="en-US" sz="2000" dirty="0"/>
              <a:t>Test whether</a:t>
            </a:r>
            <a:r>
              <a:rPr lang="en-US" altLang="en-US" sz="2400" dirty="0"/>
              <a:t> </a:t>
            </a:r>
            <a:r>
              <a:rPr lang="en-US" altLang="en-US" sz="2000" dirty="0"/>
              <a:t>a random </a:t>
            </a:r>
            <a:r>
              <a:rPr lang="en-US" altLang="zh-CN" sz="2000" dirty="0">
                <a:ea typeface="宋体" panose="02010600030101010101" pitchFamily="2" charset="-122"/>
              </a:rPr>
              <a:t>sample of four boys and a random sample of five girls who participate in varsity college soccer come from identical populations when one considers the number of injuries sustained in a season of play. The data and the U formula are as follows:</a:t>
            </a:r>
          </a:p>
          <a:p>
            <a:pPr>
              <a:buFont typeface="Georgia" panose="02040502050405020303" pitchFamily="18" charset="0"/>
              <a:buNone/>
            </a:pPr>
            <a:r>
              <a:rPr lang="en-US" altLang="zh-CN" sz="2000" dirty="0">
                <a:ea typeface="宋体" panose="02010600030101010101" pitchFamily="2" charset="-122"/>
              </a:rPr>
              <a:t>		Boys:     14	17	18	25</a:t>
            </a:r>
          </a:p>
          <a:p>
            <a:pPr>
              <a:buFont typeface="Georgia" panose="02040502050405020303" pitchFamily="18" charset="0"/>
              <a:buNone/>
            </a:pPr>
            <a:r>
              <a:rPr lang="en-US" altLang="zh-CN" sz="2000" dirty="0">
                <a:ea typeface="宋体" panose="02010600030101010101" pitchFamily="2" charset="-122"/>
              </a:rPr>
              <a:t>              Girls:        7	13	15	16	12</a:t>
            </a:r>
          </a:p>
          <a:p>
            <a:pPr>
              <a:buFont typeface="Georgia" panose="02040502050405020303" pitchFamily="18" charset="0"/>
              <a:buNone/>
            </a:pPr>
            <a:endParaRPr lang="en-US" altLang="zh-CN" sz="2000" dirty="0">
              <a:ea typeface="宋体" panose="02010600030101010101" pitchFamily="2" charset="-122"/>
            </a:endParaRPr>
          </a:p>
          <a:p>
            <a:pPr>
              <a:buFont typeface="Georgia" panose="02040502050405020303" pitchFamily="18" charset="0"/>
              <a:buNone/>
            </a:pPr>
            <a:endParaRPr lang="en-US" altLang="zh-CN" sz="2000" dirty="0">
              <a:ea typeface="宋体" panose="02010600030101010101" pitchFamily="2" charset="-122"/>
            </a:endParaRPr>
          </a:p>
          <a:p>
            <a:r>
              <a:rPr lang="en-US" altLang="zh-CN" sz="2000" dirty="0">
                <a:ea typeface="宋体" panose="02010600030101010101" pitchFamily="2" charset="-122"/>
              </a:rPr>
              <a:t>Where R</a:t>
            </a:r>
            <a:r>
              <a:rPr lang="en-US" altLang="zh-CN" sz="2000" baseline="-25000" dirty="0">
                <a:ea typeface="宋体" panose="02010600030101010101" pitchFamily="2" charset="-122"/>
              </a:rPr>
              <a:t>1</a:t>
            </a:r>
            <a:r>
              <a:rPr lang="en-US" altLang="zh-CN" sz="2000" dirty="0">
                <a:ea typeface="宋体" panose="02010600030101010101" pitchFamily="2" charset="-122"/>
              </a:rPr>
              <a:t> is the sum of sample 1 ranks based on a rank ordering of the nine scores from smallest to largest: 7, 12, 13, </a:t>
            </a:r>
            <a:r>
              <a:rPr lang="en-US" altLang="zh-CN" sz="2000" dirty="0">
                <a:solidFill>
                  <a:srgbClr val="FF0000"/>
                </a:solidFill>
                <a:ea typeface="宋体" panose="02010600030101010101" pitchFamily="2" charset="-122"/>
              </a:rPr>
              <a:t>14</a:t>
            </a:r>
            <a:r>
              <a:rPr lang="en-US" altLang="zh-CN" sz="2000" dirty="0">
                <a:ea typeface="宋体" panose="02010600030101010101" pitchFamily="2" charset="-122"/>
              </a:rPr>
              <a:t>, 15, 16, </a:t>
            </a:r>
            <a:r>
              <a:rPr lang="en-US" altLang="zh-CN" sz="2000" dirty="0">
                <a:solidFill>
                  <a:srgbClr val="FF0000"/>
                </a:solidFill>
                <a:ea typeface="宋体" panose="02010600030101010101" pitchFamily="2" charset="-122"/>
              </a:rPr>
              <a:t>17</a:t>
            </a:r>
            <a:r>
              <a:rPr lang="en-US" altLang="zh-CN" sz="2000" dirty="0">
                <a:ea typeface="宋体" panose="02010600030101010101" pitchFamily="2" charset="-122"/>
              </a:rPr>
              <a:t>, </a:t>
            </a:r>
            <a:r>
              <a:rPr lang="en-US" altLang="zh-CN" sz="2000" dirty="0">
                <a:solidFill>
                  <a:srgbClr val="FF0000"/>
                </a:solidFill>
                <a:ea typeface="宋体" panose="02010600030101010101" pitchFamily="2" charset="-122"/>
              </a:rPr>
              <a:t>18</a:t>
            </a:r>
            <a:r>
              <a:rPr lang="en-US" altLang="zh-CN" sz="2000" dirty="0">
                <a:ea typeface="宋体" panose="02010600030101010101" pitchFamily="2" charset="-122"/>
              </a:rPr>
              <a:t>, </a:t>
            </a:r>
            <a:r>
              <a:rPr lang="en-US" altLang="zh-CN" sz="2000" dirty="0">
                <a:solidFill>
                  <a:srgbClr val="FF0000"/>
                </a:solidFill>
                <a:ea typeface="宋体" panose="02010600030101010101" pitchFamily="2" charset="-122"/>
              </a:rPr>
              <a:t>25</a:t>
            </a:r>
          </a:p>
          <a:p>
            <a:r>
              <a:rPr lang="en-US" altLang="zh-CN" sz="2000" dirty="0">
                <a:ea typeface="宋体" panose="02010600030101010101" pitchFamily="2" charset="-122"/>
              </a:rPr>
              <a:t> R</a:t>
            </a:r>
            <a:r>
              <a:rPr lang="en-US" altLang="zh-CN" sz="2000" baseline="-25000" dirty="0">
                <a:ea typeface="宋体" panose="02010600030101010101" pitchFamily="2" charset="-122"/>
              </a:rPr>
              <a:t>1</a:t>
            </a:r>
            <a:r>
              <a:rPr lang="en-US" altLang="zh-CN" sz="2000" dirty="0">
                <a:ea typeface="宋体" panose="02010600030101010101" pitchFamily="2" charset="-122"/>
              </a:rPr>
              <a:t> = 4+7+8+9 = 28; N</a:t>
            </a:r>
            <a:r>
              <a:rPr lang="en-US" altLang="zh-CN" sz="2000" baseline="-25000" dirty="0">
                <a:ea typeface="宋体" panose="02010600030101010101" pitchFamily="2" charset="-122"/>
              </a:rPr>
              <a:t>1</a:t>
            </a:r>
            <a:r>
              <a:rPr lang="en-US" altLang="zh-CN" sz="2000" dirty="0">
                <a:ea typeface="宋体" panose="02010600030101010101" pitchFamily="2" charset="-122"/>
              </a:rPr>
              <a:t> = 4; N</a:t>
            </a:r>
            <a:r>
              <a:rPr lang="en-US" altLang="zh-CN" sz="2000" baseline="-25000" dirty="0">
                <a:ea typeface="宋体" panose="02010600030101010101" pitchFamily="2" charset="-122"/>
              </a:rPr>
              <a:t>2</a:t>
            </a:r>
            <a:r>
              <a:rPr lang="en-US" altLang="zh-CN" sz="2000" dirty="0">
                <a:ea typeface="宋体" panose="02010600030101010101" pitchFamily="2" charset="-122"/>
              </a:rPr>
              <a:t> = 5; =&gt; U = (4)(5)+(4)(5)/2 - 28 = 2</a:t>
            </a:r>
          </a:p>
          <a:p>
            <a:r>
              <a:rPr lang="en-US" altLang="zh-CN" sz="2000" dirty="0">
                <a:ea typeface="宋体" panose="02010600030101010101" pitchFamily="2" charset="-122"/>
              </a:rPr>
              <a:t>From the U Table in the online Appendix, we find that for a two-tailed test, </a:t>
            </a:r>
            <a:r>
              <a:rPr lang="el-GR" altLang="zh-CN" sz="2000" dirty="0"/>
              <a:t>α</a:t>
            </a:r>
            <a:r>
              <a:rPr lang="en-US" altLang="zh-CN" sz="2000" dirty="0">
                <a:ea typeface="宋体" panose="02010600030101010101" pitchFamily="2" charset="-122"/>
              </a:rPr>
              <a:t>=.05, the rejection region is U≤1 or U ≥19.</a:t>
            </a:r>
          </a:p>
          <a:p>
            <a:r>
              <a:rPr lang="en-US" altLang="zh-CN" sz="2000" dirty="0">
                <a:ea typeface="宋体" panose="02010600030101010101" pitchFamily="2" charset="-122"/>
              </a:rPr>
              <a:t>Because U=2, it does not fall in the rejection region. We do not reject the null in favor of the alternative hypothesis.  </a:t>
            </a:r>
          </a:p>
        </p:txBody>
      </p:sp>
      <p:graphicFrame>
        <p:nvGraphicFramePr>
          <p:cNvPr id="54276" name="Object 5">
            <a:extLst>
              <a:ext uri="{FF2B5EF4-FFF2-40B4-BE49-F238E27FC236}">
                <a16:creationId xmlns:a16="http://schemas.microsoft.com/office/drawing/2014/main" id="{2BC34ECD-EA3F-4446-A5B3-D3AF6B74CE4C}"/>
              </a:ext>
            </a:extLst>
          </p:cNvPr>
          <p:cNvGraphicFramePr>
            <a:graphicFrameLocks noChangeAspect="1"/>
          </p:cNvGraphicFramePr>
          <p:nvPr/>
        </p:nvGraphicFramePr>
        <p:xfrm>
          <a:off x="3962400" y="3581401"/>
          <a:ext cx="2819400" cy="633413"/>
        </p:xfrm>
        <a:graphic>
          <a:graphicData uri="http://schemas.openxmlformats.org/presentationml/2006/ole">
            <mc:AlternateContent xmlns:mc="http://schemas.openxmlformats.org/markup-compatibility/2006">
              <mc:Choice xmlns:v="urn:schemas-microsoft-com:vml" Requires="v">
                <p:oleObj name="Equation" r:id="rId2" imgW="1752600" imgH="393700" progId="Equation.3">
                  <p:embed/>
                </p:oleObj>
              </mc:Choice>
              <mc:Fallback>
                <p:oleObj name="Equation" r:id="rId2" imgW="1752600" imgH="393700" progId="Equation.3">
                  <p:embed/>
                  <p:pic>
                    <p:nvPicPr>
                      <p:cNvPr id="54276" name="Object 5">
                        <a:extLst>
                          <a:ext uri="{FF2B5EF4-FFF2-40B4-BE49-F238E27FC236}">
                            <a16:creationId xmlns:a16="http://schemas.microsoft.com/office/drawing/2014/main" id="{2BC34ECD-EA3F-4446-A5B3-D3AF6B74C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581401"/>
                        <a:ext cx="28194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7" name="Object 6">
            <a:extLst>
              <a:ext uri="{FF2B5EF4-FFF2-40B4-BE49-F238E27FC236}">
                <a16:creationId xmlns:a16="http://schemas.microsoft.com/office/drawing/2014/main" id="{C509879C-E7DE-4392-8C2E-744B21FF8D3C}"/>
              </a:ext>
            </a:extLst>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name="Equation" r:id="rId4" imgW="114151" imgH="215619" progId="Equation.3">
                  <p:embed/>
                </p:oleObj>
              </mc:Choice>
              <mc:Fallback>
                <p:oleObj name="Equation" r:id="rId4" imgW="114151" imgH="215619" progId="Equation.3">
                  <p:embed/>
                  <p:pic>
                    <p:nvPicPr>
                      <p:cNvPr id="54277" name="Object 6">
                        <a:extLst>
                          <a:ext uri="{FF2B5EF4-FFF2-40B4-BE49-F238E27FC236}">
                            <a16:creationId xmlns:a16="http://schemas.microsoft.com/office/drawing/2014/main" id="{C509879C-E7DE-4392-8C2E-744B21FF8D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20697414"/>
      </p:ext>
    </p:extLst>
  </p:cSld>
  <p:clrMapOvr>
    <a:masterClrMapping/>
  </p:clrMapOvr>
  <p:transition>
    <p:fade thruBlk="1"/>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FD87439D-025D-4EEB-A75B-3A20D7AFC898}"/>
              </a:ext>
            </a:extLst>
          </p:cNvPr>
          <p:cNvSpPr>
            <a:spLocks noGrp="1"/>
          </p:cNvSpPr>
          <p:nvPr>
            <p:ph type="title"/>
          </p:nvPr>
        </p:nvSpPr>
        <p:spPr>
          <a:xfrm>
            <a:off x="1981200" y="609600"/>
            <a:ext cx="8229600" cy="838200"/>
          </a:xfrm>
        </p:spPr>
        <p:txBody>
          <a:bodyPr>
            <a:normAutofit fontScale="90000"/>
          </a:bodyPr>
          <a:lstStyle/>
          <a:p>
            <a:pPr algn="ctr"/>
            <a:r>
              <a:rPr lang="en-US" altLang="en-US" sz="2800" b="1" dirty="0">
                <a:solidFill>
                  <a:schemeClr val="tx1"/>
                </a:solidFill>
              </a:rPr>
              <a:t>Conducting the Mann-Whitney U-Test on Two Independent Samples in R</a:t>
            </a:r>
            <a:endParaRPr lang="en-US" altLang="en-US" sz="2800" dirty="0"/>
          </a:p>
        </p:txBody>
      </p:sp>
      <p:sp>
        <p:nvSpPr>
          <p:cNvPr id="55299" name="Content Placeholder 1">
            <a:extLst>
              <a:ext uri="{FF2B5EF4-FFF2-40B4-BE49-F238E27FC236}">
                <a16:creationId xmlns:a16="http://schemas.microsoft.com/office/drawing/2014/main" id="{297E1352-F2D6-4946-898E-EEF961BAB687}"/>
              </a:ext>
            </a:extLst>
          </p:cNvPr>
          <p:cNvSpPr>
            <a:spLocks noGrp="1"/>
          </p:cNvSpPr>
          <p:nvPr>
            <p:ph idx="1"/>
          </p:nvPr>
        </p:nvSpPr>
        <p:spPr>
          <a:xfrm>
            <a:off x="1981200" y="1524000"/>
            <a:ext cx="8229600" cy="5486400"/>
          </a:xfrm>
        </p:spPr>
        <p:txBody>
          <a:bodyPr>
            <a:normAutofit/>
          </a:bodyPr>
          <a:lstStyle/>
          <a:p>
            <a:pPr marL="0" indent="0">
              <a:buNone/>
            </a:pPr>
            <a:r>
              <a:rPr lang="en-US" sz="2600" dirty="0">
                <a:latin typeface="Cambria" panose="02040503050406030204" pitchFamily="18" charset="0"/>
                <a:ea typeface="宋体" panose="02010600030101010101" pitchFamily="2" charset="-122"/>
              </a:rPr>
              <a:t>We first enter the data</a:t>
            </a:r>
          </a:p>
          <a:p>
            <a:pPr marL="0" indent="0">
              <a:buNone/>
            </a:pPr>
            <a:r>
              <a:rPr lang="en-US" sz="2600" dirty="0">
                <a:latin typeface="Cambria" panose="02040503050406030204" pitchFamily="18" charset="0"/>
              </a:rPr>
              <a:t>	girls = c(7, 13, 15, 16, 12)</a:t>
            </a:r>
          </a:p>
          <a:p>
            <a:pPr marL="0" indent="0">
              <a:buNone/>
            </a:pPr>
            <a:r>
              <a:rPr lang="en-US" sz="2600" dirty="0">
                <a:latin typeface="Cambria" panose="02040503050406030204" pitchFamily="18" charset="0"/>
              </a:rPr>
              <a:t>	boys = c(14, 17, 18, 25)</a:t>
            </a:r>
          </a:p>
          <a:p>
            <a:pPr marL="0" indent="0">
              <a:buNone/>
            </a:pPr>
            <a:r>
              <a:rPr lang="en-US" sz="2600" dirty="0">
                <a:latin typeface="Cambria" panose="02040503050406030204" pitchFamily="18" charset="0"/>
              </a:rPr>
              <a:t>We then perform a two-sided Wilcoxon's test on the girls versus boys data</a:t>
            </a:r>
          </a:p>
          <a:p>
            <a:pPr marL="0" indent="0">
              <a:buNone/>
            </a:pPr>
            <a:r>
              <a:rPr lang="en-US" sz="2600" dirty="0">
                <a:latin typeface="Cambria" panose="02040503050406030204" pitchFamily="18" charset="0"/>
              </a:rPr>
              <a:t>	</a:t>
            </a:r>
            <a:r>
              <a:rPr lang="en-US" sz="2600" dirty="0" err="1">
                <a:latin typeface="Cambria" panose="02040503050406030204" pitchFamily="18" charset="0"/>
              </a:rPr>
              <a:t>wilcox.test</a:t>
            </a:r>
            <a:r>
              <a:rPr lang="en-US" sz="2600" dirty="0">
                <a:latin typeface="Cambria" panose="02040503050406030204" pitchFamily="18" charset="0"/>
              </a:rPr>
              <a:t>(girls, boys)</a:t>
            </a:r>
          </a:p>
          <a:p>
            <a:pPr marL="107950" indent="0">
              <a:buFont typeface="Georgia" panose="02040502050405020303" pitchFamily="18" charset="0"/>
              <a:buNone/>
            </a:pPr>
            <a:endParaRPr lang="en-US" altLang="en-US" dirty="0"/>
          </a:p>
        </p:txBody>
      </p:sp>
      <p:pic>
        <p:nvPicPr>
          <p:cNvPr id="3" name="Picture 2">
            <a:extLst>
              <a:ext uri="{FF2B5EF4-FFF2-40B4-BE49-F238E27FC236}">
                <a16:creationId xmlns:a16="http://schemas.microsoft.com/office/drawing/2014/main" id="{34E7971B-70E4-D241-9C96-D4B1F02A8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4648200"/>
            <a:ext cx="3530600" cy="1282700"/>
          </a:xfrm>
          <a:prstGeom prst="rect">
            <a:avLst/>
          </a:prstGeom>
        </p:spPr>
      </p:pic>
    </p:spTree>
    <p:extLst>
      <p:ext uri="{BB962C8B-B14F-4D97-AF65-F5344CB8AC3E}">
        <p14:creationId xmlns:p14="http://schemas.microsoft.com/office/powerpoint/2010/main" val="1248808287"/>
      </p:ext>
    </p:extLst>
  </p:cSld>
  <p:clrMapOvr>
    <a:masterClrMapping/>
  </p:clrMapOvr>
  <p:transition>
    <p:fade thruBlk="1"/>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21803EB-1999-411E-B799-F8B44C308577}"/>
              </a:ext>
            </a:extLst>
          </p:cNvPr>
          <p:cNvSpPr>
            <a:spLocks noGrp="1"/>
          </p:cNvSpPr>
          <p:nvPr>
            <p:ph type="title"/>
          </p:nvPr>
        </p:nvSpPr>
        <p:spPr>
          <a:xfrm>
            <a:off x="1981200" y="609600"/>
            <a:ext cx="8229600" cy="838200"/>
          </a:xfrm>
        </p:spPr>
        <p:txBody>
          <a:bodyPr/>
          <a:lstStyle/>
          <a:p>
            <a:pPr algn="ctr"/>
            <a:r>
              <a:rPr lang="en-US" altLang="en-US" sz="2800" b="1">
                <a:solidFill>
                  <a:schemeClr val="tx1"/>
                </a:solidFill>
              </a:rPr>
              <a:t>An Ordinal DV: The Kruskal-Wallis Test on Three or More Independent Samples</a:t>
            </a:r>
            <a:endParaRPr lang="en-US" altLang="en-US" sz="2800"/>
          </a:p>
        </p:txBody>
      </p:sp>
      <p:sp>
        <p:nvSpPr>
          <p:cNvPr id="57347" name="Content Placeholder 2">
            <a:extLst>
              <a:ext uri="{FF2B5EF4-FFF2-40B4-BE49-F238E27FC236}">
                <a16:creationId xmlns:a16="http://schemas.microsoft.com/office/drawing/2014/main" id="{2463E72B-9658-423F-910B-80379CB276C6}"/>
              </a:ext>
            </a:extLst>
          </p:cNvPr>
          <p:cNvSpPr>
            <a:spLocks noGrp="1"/>
          </p:cNvSpPr>
          <p:nvPr>
            <p:ph idx="1"/>
          </p:nvPr>
        </p:nvSpPr>
        <p:spPr>
          <a:xfrm>
            <a:off x="1752600" y="1524000"/>
            <a:ext cx="8763000" cy="5049838"/>
          </a:xfrm>
        </p:spPr>
        <p:txBody>
          <a:bodyPr/>
          <a:lstStyle/>
          <a:p>
            <a:r>
              <a:rPr lang="en-US" altLang="en-US" sz="2000" b="1"/>
              <a:t>Example</a:t>
            </a:r>
            <a:r>
              <a:rPr lang="en-US" altLang="en-US" sz="2000"/>
              <a:t>: Test </a:t>
            </a:r>
            <a:r>
              <a:rPr lang="en-US" altLang="zh-CN" sz="2000">
                <a:ea typeface="宋体" panose="02010600030101010101" pitchFamily="2" charset="-122"/>
              </a:rPr>
              <a:t>whether there is a relationship between Age and Time Spent (daily average number of minutes) on the Internet, 8 college students, 10 adults between the ages of 35 and 45, and 7 adults between the ages of 60 and 70 were randomly selected from their respective populations of known Internet users. </a:t>
            </a:r>
          </a:p>
          <a:p>
            <a:r>
              <a:rPr lang="en-US" altLang="zh-CN" sz="2000">
                <a:ea typeface="宋体" panose="02010600030101010101" pitchFamily="2" charset="-122"/>
              </a:rPr>
              <a:t>The data are as follows along with the formula for the Kruskal-Wallis Test. </a:t>
            </a:r>
          </a:p>
          <a:p>
            <a:pPr>
              <a:buFont typeface="Georgia" panose="02040502050405020303" pitchFamily="18" charset="0"/>
              <a:buNone/>
            </a:pPr>
            <a:r>
              <a:rPr lang="en-US" altLang="zh-CN" sz="2000">
                <a:ea typeface="宋体" panose="02010600030101010101" pitchFamily="2" charset="-122"/>
              </a:rPr>
              <a:t>	College Students:  48, 42, 40, 46, 35, 39, 32, 41</a:t>
            </a:r>
          </a:p>
          <a:p>
            <a:pPr>
              <a:buFont typeface="Georgia" panose="02040502050405020303" pitchFamily="18" charset="0"/>
              <a:buNone/>
            </a:pPr>
            <a:r>
              <a:rPr lang="en-US" altLang="zh-CN" sz="2000">
                <a:ea typeface="宋体" panose="02010600030101010101" pitchFamily="2" charset="-122"/>
              </a:rPr>
              <a:t>	35-45 Year Olds:   28, 33, 26, 34, 29, 36, 31, 22, 21, 17</a:t>
            </a:r>
          </a:p>
          <a:p>
            <a:pPr>
              <a:buFont typeface="Georgia" panose="02040502050405020303" pitchFamily="18" charset="0"/>
              <a:buNone/>
            </a:pPr>
            <a:r>
              <a:rPr lang="en-US" altLang="zh-CN" sz="2000">
                <a:ea typeface="宋体" panose="02010600030101010101" pitchFamily="2" charset="-122"/>
              </a:rPr>
              <a:t>	60-70 Year Olds:   15, 19, 20, 25, 18, 27, 16</a:t>
            </a:r>
          </a:p>
          <a:p>
            <a:pPr>
              <a:buFont typeface="Georgia" panose="02040502050405020303" pitchFamily="18" charset="0"/>
              <a:buNone/>
            </a:pPr>
            <a:r>
              <a:rPr lang="en-US" altLang="zh-CN" sz="2000">
                <a:ea typeface="宋体" panose="02010600030101010101" pitchFamily="2" charset="-122"/>
              </a:rPr>
              <a:t>                               </a:t>
            </a:r>
          </a:p>
          <a:p>
            <a:pPr>
              <a:buFont typeface="Georgia" panose="02040502050405020303" pitchFamily="18" charset="0"/>
              <a:buNone/>
            </a:pPr>
            <a:endParaRPr lang="en-US" altLang="zh-CN" sz="2000">
              <a:ea typeface="宋体" panose="02010600030101010101" pitchFamily="2" charset="-122"/>
            </a:endParaRPr>
          </a:p>
          <a:p>
            <a:pPr>
              <a:buFont typeface="Georgia" panose="02040502050405020303" pitchFamily="18" charset="0"/>
              <a:buNone/>
            </a:pPr>
            <a:r>
              <a:rPr lang="en-US" altLang="zh-CN" sz="2000">
                <a:ea typeface="宋体" panose="02010600030101010101" pitchFamily="2" charset="-122"/>
              </a:rPr>
              <a:t>    </a:t>
            </a:r>
          </a:p>
          <a:p>
            <a:pPr>
              <a:buFont typeface="Georgia" panose="02040502050405020303" pitchFamily="18" charset="0"/>
              <a:buNone/>
            </a:pPr>
            <a:r>
              <a:rPr lang="en-US" altLang="zh-CN" sz="2000">
                <a:ea typeface="宋体" panose="02010600030101010101" pitchFamily="2" charset="-122"/>
              </a:rPr>
              <a:t>	where </a:t>
            </a:r>
            <a:r>
              <a:rPr lang="en-US" altLang="zh-CN" sz="2000" i="1">
                <a:ea typeface="宋体" panose="02010600030101010101" pitchFamily="2" charset="-122"/>
              </a:rPr>
              <a:t>K</a:t>
            </a:r>
            <a:r>
              <a:rPr lang="en-US" altLang="zh-CN" sz="2000">
                <a:ea typeface="宋体" panose="02010600030101010101" pitchFamily="2" charset="-122"/>
              </a:rPr>
              <a:t> is the number of groups; </a:t>
            </a:r>
            <a:r>
              <a:rPr lang="en-US" altLang="zh-CN" sz="2000" i="1">
                <a:ea typeface="宋体" panose="02010600030101010101" pitchFamily="2" charset="-122"/>
              </a:rPr>
              <a:t>N</a:t>
            </a:r>
            <a:r>
              <a:rPr lang="en-US" altLang="zh-CN" sz="2000" i="1" baseline="-25000">
                <a:ea typeface="宋体" panose="02010600030101010101" pitchFamily="2" charset="-122"/>
              </a:rPr>
              <a:t>j</a:t>
            </a:r>
            <a:r>
              <a:rPr lang="en-US" altLang="zh-CN" sz="2000">
                <a:ea typeface="宋体" panose="02010600030101010101" pitchFamily="2" charset="-122"/>
              </a:rPr>
              <a:t> is the size of sample </a:t>
            </a:r>
            <a:r>
              <a:rPr lang="en-US" altLang="zh-CN" sz="2000" i="1">
                <a:ea typeface="宋体" panose="02010600030101010101" pitchFamily="2" charset="-122"/>
              </a:rPr>
              <a:t>j</a:t>
            </a:r>
            <a:r>
              <a:rPr lang="en-US" altLang="zh-CN" sz="2000">
                <a:ea typeface="宋体" panose="02010600030101010101" pitchFamily="2" charset="-122"/>
              </a:rPr>
              <a:t>, </a:t>
            </a:r>
            <a:r>
              <a:rPr lang="en-US" altLang="zh-CN" sz="2000" i="1">
                <a:ea typeface="宋体" panose="02010600030101010101" pitchFamily="2" charset="-122"/>
              </a:rPr>
              <a:t>N</a:t>
            </a:r>
            <a:r>
              <a:rPr lang="en-US" altLang="zh-CN" sz="2000">
                <a:ea typeface="宋体" panose="02010600030101010101" pitchFamily="2" charset="-122"/>
              </a:rPr>
              <a:t> is the total number of scores from all samples, and </a:t>
            </a:r>
            <a:r>
              <a:rPr lang="en-US" altLang="zh-CN" sz="2000" i="1">
                <a:ea typeface="宋体" panose="02010600030101010101" pitchFamily="2" charset="-122"/>
              </a:rPr>
              <a:t>R</a:t>
            </a:r>
            <a:r>
              <a:rPr lang="en-US" altLang="zh-CN" sz="2000" i="1" baseline="-25000">
                <a:ea typeface="宋体" panose="02010600030101010101" pitchFamily="2" charset="-122"/>
              </a:rPr>
              <a:t>j</a:t>
            </a:r>
            <a:r>
              <a:rPr lang="en-US" altLang="zh-CN" sz="2000">
                <a:ea typeface="宋体" panose="02010600030101010101" pitchFamily="2" charset="-122"/>
              </a:rPr>
              <a:t> is the sum of the ranks for the scores in sample </a:t>
            </a:r>
            <a:r>
              <a:rPr lang="en-US" altLang="zh-CN" sz="2000" i="1">
                <a:ea typeface="宋体" panose="02010600030101010101" pitchFamily="2" charset="-122"/>
              </a:rPr>
              <a:t>j</a:t>
            </a:r>
            <a:r>
              <a:rPr lang="en-US" altLang="zh-CN" sz="2000">
                <a:ea typeface="宋体" panose="02010600030101010101" pitchFamily="2" charset="-122"/>
              </a:rPr>
              <a:t>.  For this test, </a:t>
            </a:r>
            <a:r>
              <a:rPr lang="en-US" altLang="zh-CN" sz="2000" i="1">
                <a:ea typeface="宋体" panose="02010600030101010101" pitchFamily="2" charset="-122"/>
              </a:rPr>
              <a:t>df </a:t>
            </a:r>
            <a:r>
              <a:rPr lang="en-US" altLang="zh-CN" sz="2000">
                <a:ea typeface="宋体" panose="02010600030101010101" pitchFamily="2" charset="-122"/>
              </a:rPr>
              <a:t>= K-1.</a:t>
            </a:r>
          </a:p>
          <a:p>
            <a:endParaRPr lang="en-US" altLang="zh-CN" sz="2000">
              <a:ea typeface="宋体" panose="02010600030101010101" pitchFamily="2" charset="-122"/>
            </a:endParaRPr>
          </a:p>
          <a:p>
            <a:endParaRPr lang="en-US" altLang="en-US" sz="2000"/>
          </a:p>
        </p:txBody>
      </p:sp>
      <p:graphicFrame>
        <p:nvGraphicFramePr>
          <p:cNvPr id="57348" name="Object 7">
            <a:extLst>
              <a:ext uri="{FF2B5EF4-FFF2-40B4-BE49-F238E27FC236}">
                <a16:creationId xmlns:a16="http://schemas.microsoft.com/office/drawing/2014/main" id="{A847151A-5D3B-4E9D-BA59-498432B15AFB}"/>
              </a:ext>
            </a:extLst>
          </p:cNvPr>
          <p:cNvGraphicFramePr>
            <a:graphicFrameLocks noChangeAspect="1"/>
          </p:cNvGraphicFramePr>
          <p:nvPr/>
        </p:nvGraphicFramePr>
        <p:xfrm>
          <a:off x="3733800" y="4514850"/>
          <a:ext cx="3352800" cy="838200"/>
        </p:xfrm>
        <a:graphic>
          <a:graphicData uri="http://schemas.openxmlformats.org/presentationml/2006/ole">
            <mc:AlternateContent xmlns:mc="http://schemas.openxmlformats.org/markup-compatibility/2006">
              <mc:Choice xmlns:v="urn:schemas-microsoft-com:vml" Requires="v">
                <p:oleObj name="Equation" r:id="rId2" imgW="1981200" imgH="495300" progId="Equation.3">
                  <p:embed/>
                </p:oleObj>
              </mc:Choice>
              <mc:Fallback>
                <p:oleObj name="Equation" r:id="rId2" imgW="1981200" imgH="495300" progId="Equation.3">
                  <p:embed/>
                  <p:pic>
                    <p:nvPicPr>
                      <p:cNvPr id="57348" name="Object 7">
                        <a:extLst>
                          <a:ext uri="{FF2B5EF4-FFF2-40B4-BE49-F238E27FC236}">
                            <a16:creationId xmlns:a16="http://schemas.microsoft.com/office/drawing/2014/main" id="{A847151A-5D3B-4E9D-BA59-498432B15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514850"/>
                        <a:ext cx="335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56052252"/>
      </p:ext>
    </p:extLst>
  </p:cSld>
  <p:clrMapOvr>
    <a:masterClrMapping/>
  </p:clrMapOvr>
  <p:transition>
    <p:fade thruBlk="1"/>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3ACC5679-9718-4FC8-8184-088C1E0B4648}"/>
              </a:ext>
            </a:extLst>
          </p:cNvPr>
          <p:cNvSpPr>
            <a:spLocks noGrp="1"/>
          </p:cNvSpPr>
          <p:nvPr>
            <p:ph type="title" idx="4294967295"/>
          </p:nvPr>
        </p:nvSpPr>
        <p:spPr>
          <a:xfrm>
            <a:off x="1981200" y="685800"/>
            <a:ext cx="8229600" cy="914400"/>
          </a:xfrm>
        </p:spPr>
        <p:txBody>
          <a:bodyPr/>
          <a:lstStyle/>
          <a:p>
            <a:pPr algn="ctr"/>
            <a:r>
              <a:rPr lang="en-US" altLang="en-US" sz="2800" b="1">
                <a:solidFill>
                  <a:schemeClr val="tx1"/>
                </a:solidFill>
              </a:rPr>
              <a:t>An Ordinal DV: The Kruskal-Wallis Test on Three or More Independent Samples</a:t>
            </a:r>
          </a:p>
        </p:txBody>
      </p:sp>
      <p:sp>
        <p:nvSpPr>
          <p:cNvPr id="58371" name="Rectangle 3">
            <a:extLst>
              <a:ext uri="{FF2B5EF4-FFF2-40B4-BE49-F238E27FC236}">
                <a16:creationId xmlns:a16="http://schemas.microsoft.com/office/drawing/2014/main" id="{174D292B-10B9-4789-8243-79AC65A6E00A}"/>
              </a:ext>
            </a:extLst>
          </p:cNvPr>
          <p:cNvSpPr>
            <a:spLocks noGrp="1"/>
          </p:cNvSpPr>
          <p:nvPr>
            <p:ph type="body" idx="4294967295"/>
          </p:nvPr>
        </p:nvSpPr>
        <p:spPr>
          <a:xfrm>
            <a:off x="1524000" y="1676400"/>
            <a:ext cx="9144000" cy="5105400"/>
          </a:xfrm>
        </p:spPr>
        <p:txBody>
          <a:bodyPr/>
          <a:lstStyle/>
          <a:p>
            <a:pPr>
              <a:lnSpc>
                <a:spcPct val="80000"/>
              </a:lnSpc>
            </a:pPr>
            <a:r>
              <a:rPr lang="en-US" altLang="zh-CN" sz="2000">
                <a:solidFill>
                  <a:srgbClr val="000000"/>
                </a:solidFill>
                <a:ea typeface="宋体" panose="02010600030101010101" pitchFamily="2" charset="-122"/>
              </a:rPr>
              <a:t>We group together all 25 Times and rank order them to obtain:</a:t>
            </a:r>
          </a:p>
          <a:p>
            <a:pPr>
              <a:lnSpc>
                <a:spcPct val="80000"/>
              </a:lnSpc>
              <a:buFont typeface="Georgia" panose="02040502050405020303" pitchFamily="18" charset="0"/>
              <a:buNone/>
            </a:pPr>
            <a:endParaRPr lang="en-US" altLang="en-US" sz="2000">
              <a:latin typeface="Times New Roman" panose="02020603050405020304" pitchFamily="18" charset="0"/>
            </a:endParaRPr>
          </a:p>
          <a:p>
            <a:pPr>
              <a:lnSpc>
                <a:spcPct val="80000"/>
              </a:lnSpc>
              <a:buFont typeface="Georgia" panose="02040502050405020303" pitchFamily="18" charset="0"/>
              <a:buNone/>
            </a:pPr>
            <a:r>
              <a:rPr lang="en-US" altLang="en-US" sz="1800" i="1"/>
              <a:t>Times:</a:t>
            </a:r>
            <a:r>
              <a:rPr lang="en-US" altLang="en-US" sz="1800"/>
              <a:t> </a:t>
            </a:r>
            <a:r>
              <a:rPr lang="en-US" altLang="en-US" sz="1800">
                <a:solidFill>
                  <a:srgbClr val="FF0000"/>
                </a:solidFill>
              </a:rPr>
              <a:t>15</a:t>
            </a:r>
            <a:r>
              <a:rPr lang="en-US" altLang="en-US" sz="1800"/>
              <a:t>,</a:t>
            </a:r>
            <a:r>
              <a:rPr lang="en-US" altLang="en-US" sz="1800">
                <a:solidFill>
                  <a:srgbClr val="FF0000"/>
                </a:solidFill>
              </a:rPr>
              <a:t>16</a:t>
            </a:r>
            <a:r>
              <a:rPr lang="en-US" altLang="en-US" sz="1800"/>
              <a:t>,</a:t>
            </a:r>
            <a:r>
              <a:rPr lang="en-US" altLang="en-US" sz="1800">
                <a:solidFill>
                  <a:srgbClr val="3366FF"/>
                </a:solidFill>
              </a:rPr>
              <a:t>17</a:t>
            </a:r>
            <a:r>
              <a:rPr lang="en-US" altLang="en-US" sz="1800"/>
              <a:t>,</a:t>
            </a:r>
            <a:r>
              <a:rPr lang="en-US" altLang="en-US" sz="1800">
                <a:solidFill>
                  <a:srgbClr val="FF0000"/>
                </a:solidFill>
              </a:rPr>
              <a:t>18</a:t>
            </a:r>
            <a:r>
              <a:rPr lang="en-US" altLang="en-US" sz="1800"/>
              <a:t>,</a:t>
            </a:r>
            <a:r>
              <a:rPr lang="en-US" altLang="en-US" sz="1800">
                <a:solidFill>
                  <a:srgbClr val="FF0000"/>
                </a:solidFill>
              </a:rPr>
              <a:t>19</a:t>
            </a:r>
            <a:r>
              <a:rPr lang="en-US" altLang="en-US" sz="1800"/>
              <a:t>,</a:t>
            </a:r>
            <a:r>
              <a:rPr lang="en-US" altLang="en-US" sz="1800">
                <a:solidFill>
                  <a:srgbClr val="FF0000"/>
                </a:solidFill>
              </a:rPr>
              <a:t>20</a:t>
            </a:r>
            <a:r>
              <a:rPr lang="en-US" altLang="en-US" sz="1800"/>
              <a:t>,</a:t>
            </a:r>
            <a:r>
              <a:rPr lang="en-US" altLang="en-US" sz="1800">
                <a:solidFill>
                  <a:srgbClr val="3366FF"/>
                </a:solidFill>
              </a:rPr>
              <a:t>21</a:t>
            </a:r>
            <a:r>
              <a:rPr lang="en-US" altLang="en-US" sz="1800"/>
              <a:t>,</a:t>
            </a:r>
            <a:r>
              <a:rPr lang="en-US" altLang="en-US" sz="1800">
                <a:solidFill>
                  <a:srgbClr val="3366FF"/>
                </a:solidFill>
              </a:rPr>
              <a:t>22</a:t>
            </a:r>
            <a:r>
              <a:rPr lang="en-US" altLang="en-US" sz="1800"/>
              <a:t>,</a:t>
            </a:r>
            <a:r>
              <a:rPr lang="en-US" altLang="en-US" sz="1800">
                <a:solidFill>
                  <a:srgbClr val="FF0000"/>
                </a:solidFill>
              </a:rPr>
              <a:t>25</a:t>
            </a:r>
            <a:r>
              <a:rPr lang="en-US" altLang="en-US" sz="1800"/>
              <a:t>,</a:t>
            </a:r>
            <a:r>
              <a:rPr lang="en-US" altLang="en-US" sz="1800">
                <a:solidFill>
                  <a:srgbClr val="3366FF"/>
                </a:solidFill>
              </a:rPr>
              <a:t>26</a:t>
            </a:r>
            <a:r>
              <a:rPr lang="en-US" altLang="en-US" sz="1800"/>
              <a:t>,</a:t>
            </a:r>
            <a:r>
              <a:rPr lang="en-US" altLang="en-US" sz="1800">
                <a:solidFill>
                  <a:srgbClr val="FF0000"/>
                </a:solidFill>
              </a:rPr>
              <a:t>27</a:t>
            </a:r>
            <a:r>
              <a:rPr lang="en-US" altLang="en-US" sz="1800"/>
              <a:t>,</a:t>
            </a:r>
            <a:r>
              <a:rPr lang="en-US" altLang="en-US" sz="1800">
                <a:solidFill>
                  <a:srgbClr val="3366FF"/>
                </a:solidFill>
              </a:rPr>
              <a:t>28</a:t>
            </a:r>
            <a:r>
              <a:rPr lang="en-US" altLang="en-US" sz="1800"/>
              <a:t>,</a:t>
            </a:r>
            <a:r>
              <a:rPr lang="en-US" altLang="en-US" sz="1800">
                <a:solidFill>
                  <a:srgbClr val="3366FF"/>
                </a:solidFill>
              </a:rPr>
              <a:t>29</a:t>
            </a:r>
            <a:r>
              <a:rPr lang="en-US" altLang="en-US" sz="1800"/>
              <a:t>,</a:t>
            </a:r>
            <a:r>
              <a:rPr lang="en-US" altLang="en-US" sz="1800">
                <a:solidFill>
                  <a:srgbClr val="3366FF"/>
                </a:solidFill>
              </a:rPr>
              <a:t>31</a:t>
            </a:r>
            <a:r>
              <a:rPr lang="en-US" altLang="en-US" sz="1800"/>
              <a:t>,32,</a:t>
            </a:r>
            <a:r>
              <a:rPr lang="en-US" altLang="en-US" sz="1800">
                <a:solidFill>
                  <a:srgbClr val="3366FF"/>
                </a:solidFill>
              </a:rPr>
              <a:t>33</a:t>
            </a:r>
            <a:r>
              <a:rPr lang="en-US" altLang="en-US" sz="1800"/>
              <a:t>,</a:t>
            </a:r>
            <a:r>
              <a:rPr lang="en-US" altLang="en-US" sz="1800">
                <a:solidFill>
                  <a:srgbClr val="3366FF"/>
                </a:solidFill>
              </a:rPr>
              <a:t>34</a:t>
            </a:r>
            <a:r>
              <a:rPr lang="en-US" altLang="en-US" sz="1800"/>
              <a:t>,35,</a:t>
            </a:r>
            <a:r>
              <a:rPr lang="en-US" altLang="en-US" sz="1800">
                <a:solidFill>
                  <a:srgbClr val="3366FF"/>
                </a:solidFill>
              </a:rPr>
              <a:t>36</a:t>
            </a:r>
            <a:r>
              <a:rPr lang="en-US" altLang="en-US" sz="1800"/>
              <a:t>,39,40,41,42,46,48</a:t>
            </a:r>
          </a:p>
          <a:p>
            <a:pPr>
              <a:lnSpc>
                <a:spcPct val="80000"/>
              </a:lnSpc>
              <a:buFont typeface="Georgia" panose="02040502050405020303" pitchFamily="18" charset="0"/>
              <a:buNone/>
            </a:pPr>
            <a:r>
              <a:rPr lang="en-US" altLang="en-US" sz="1800" i="1"/>
              <a:t>Rank:</a:t>
            </a:r>
            <a:r>
              <a:rPr lang="en-US" altLang="en-US" sz="1800"/>
              <a:t>    </a:t>
            </a:r>
            <a:r>
              <a:rPr lang="en-US" altLang="en-US" sz="1800">
                <a:solidFill>
                  <a:srgbClr val="FF0000"/>
                </a:solidFill>
              </a:rPr>
              <a:t>1    2</a:t>
            </a:r>
            <a:r>
              <a:rPr lang="en-US" altLang="en-US" sz="1800"/>
              <a:t>   </a:t>
            </a:r>
            <a:r>
              <a:rPr lang="en-US" altLang="en-US" sz="1800">
                <a:solidFill>
                  <a:srgbClr val="3366FF"/>
                </a:solidFill>
              </a:rPr>
              <a:t>3</a:t>
            </a:r>
            <a:r>
              <a:rPr lang="en-US" altLang="en-US" sz="1800"/>
              <a:t>    </a:t>
            </a:r>
            <a:r>
              <a:rPr lang="en-US" altLang="en-US" sz="1800">
                <a:solidFill>
                  <a:srgbClr val="FF0000"/>
                </a:solidFill>
              </a:rPr>
              <a:t>4    5   6</a:t>
            </a:r>
            <a:r>
              <a:rPr lang="en-US" altLang="en-US" sz="1800"/>
              <a:t>   </a:t>
            </a:r>
            <a:r>
              <a:rPr lang="en-US" altLang="en-US" sz="1800">
                <a:solidFill>
                  <a:srgbClr val="3366FF"/>
                </a:solidFill>
              </a:rPr>
              <a:t>7   8</a:t>
            </a:r>
            <a:r>
              <a:rPr lang="en-US" altLang="en-US" sz="1800"/>
              <a:t>   </a:t>
            </a:r>
            <a:r>
              <a:rPr lang="en-US" altLang="en-US" sz="1800">
                <a:solidFill>
                  <a:srgbClr val="FF0000"/>
                </a:solidFill>
              </a:rPr>
              <a:t>9</a:t>
            </a:r>
            <a:r>
              <a:rPr lang="en-US" altLang="en-US" sz="1800"/>
              <a:t>  </a:t>
            </a:r>
            <a:r>
              <a:rPr lang="en-US" altLang="en-US" sz="1800">
                <a:solidFill>
                  <a:srgbClr val="3366FF"/>
                </a:solidFill>
              </a:rPr>
              <a:t>10</a:t>
            </a:r>
            <a:r>
              <a:rPr lang="en-US" altLang="en-US" sz="1800"/>
              <a:t> </a:t>
            </a:r>
            <a:r>
              <a:rPr lang="en-US" altLang="en-US" sz="1800">
                <a:solidFill>
                  <a:srgbClr val="FF0000"/>
                </a:solidFill>
              </a:rPr>
              <a:t>11</a:t>
            </a:r>
            <a:r>
              <a:rPr lang="en-US" altLang="en-US" sz="1800"/>
              <a:t> </a:t>
            </a:r>
            <a:r>
              <a:rPr lang="en-US" altLang="en-US" sz="1800">
                <a:solidFill>
                  <a:srgbClr val="3366FF"/>
                </a:solidFill>
              </a:rPr>
              <a:t>12 13 14</a:t>
            </a:r>
            <a:r>
              <a:rPr lang="en-US" altLang="en-US" sz="1800"/>
              <a:t> 15 </a:t>
            </a:r>
            <a:r>
              <a:rPr lang="en-US" altLang="en-US" sz="1800">
                <a:solidFill>
                  <a:srgbClr val="3366FF"/>
                </a:solidFill>
              </a:rPr>
              <a:t>16 17</a:t>
            </a:r>
            <a:r>
              <a:rPr lang="en-US" altLang="en-US" sz="1800"/>
              <a:t> 18 </a:t>
            </a:r>
            <a:r>
              <a:rPr lang="en-US" altLang="en-US" sz="1800">
                <a:solidFill>
                  <a:srgbClr val="3366FF"/>
                </a:solidFill>
              </a:rPr>
              <a:t>19</a:t>
            </a:r>
            <a:r>
              <a:rPr lang="en-US" altLang="en-US" sz="1800"/>
              <a:t> 20 21 22 23 24 25</a:t>
            </a:r>
          </a:p>
          <a:p>
            <a:pPr>
              <a:lnSpc>
                <a:spcPct val="80000"/>
              </a:lnSpc>
              <a:buFont typeface="Georgia" panose="02040502050405020303" pitchFamily="18" charset="0"/>
              <a:buNone/>
            </a:pPr>
            <a:r>
              <a:rPr lang="en-US" altLang="en-US" sz="1800" i="1"/>
              <a:t>Group:</a:t>
            </a:r>
            <a:r>
              <a:rPr lang="en-US" altLang="en-US" sz="1800"/>
              <a:t>  </a:t>
            </a:r>
            <a:r>
              <a:rPr lang="en-US" altLang="en-US" sz="1800">
                <a:solidFill>
                  <a:srgbClr val="FF0000"/>
                </a:solidFill>
              </a:rPr>
              <a:t>3</a:t>
            </a:r>
            <a:r>
              <a:rPr lang="en-US" altLang="en-US" sz="1800"/>
              <a:t>    </a:t>
            </a:r>
            <a:r>
              <a:rPr lang="en-US" altLang="en-US" sz="1800">
                <a:solidFill>
                  <a:srgbClr val="FF0000"/>
                </a:solidFill>
              </a:rPr>
              <a:t>3</a:t>
            </a:r>
            <a:r>
              <a:rPr lang="en-US" altLang="en-US" sz="1800"/>
              <a:t>   </a:t>
            </a:r>
            <a:r>
              <a:rPr lang="en-US" altLang="en-US" sz="1800">
                <a:solidFill>
                  <a:srgbClr val="3366FF"/>
                </a:solidFill>
              </a:rPr>
              <a:t>2</a:t>
            </a:r>
            <a:r>
              <a:rPr lang="en-US" altLang="en-US" sz="1800"/>
              <a:t>    </a:t>
            </a:r>
            <a:r>
              <a:rPr lang="en-US" altLang="en-US" sz="1800">
                <a:solidFill>
                  <a:srgbClr val="FF0000"/>
                </a:solidFill>
              </a:rPr>
              <a:t>3    3   3</a:t>
            </a:r>
            <a:r>
              <a:rPr lang="en-US" altLang="en-US" sz="1800"/>
              <a:t>   </a:t>
            </a:r>
            <a:r>
              <a:rPr lang="en-US" altLang="en-US" sz="1800">
                <a:solidFill>
                  <a:srgbClr val="3366FF"/>
                </a:solidFill>
              </a:rPr>
              <a:t>2   2</a:t>
            </a:r>
            <a:r>
              <a:rPr lang="en-US" altLang="en-US" sz="1800"/>
              <a:t>   </a:t>
            </a:r>
            <a:r>
              <a:rPr lang="en-US" altLang="en-US" sz="1800">
                <a:solidFill>
                  <a:srgbClr val="FF0000"/>
                </a:solidFill>
              </a:rPr>
              <a:t>3</a:t>
            </a:r>
            <a:r>
              <a:rPr lang="en-US" altLang="en-US" sz="1800"/>
              <a:t>   </a:t>
            </a:r>
            <a:r>
              <a:rPr lang="en-US" altLang="en-US" sz="1800">
                <a:solidFill>
                  <a:srgbClr val="3366FF"/>
                </a:solidFill>
              </a:rPr>
              <a:t>2</a:t>
            </a:r>
            <a:r>
              <a:rPr lang="en-US" altLang="en-US" sz="1800"/>
              <a:t>    </a:t>
            </a:r>
            <a:r>
              <a:rPr lang="en-US" altLang="en-US" sz="1800">
                <a:solidFill>
                  <a:srgbClr val="FF0000"/>
                </a:solidFill>
              </a:rPr>
              <a:t>3</a:t>
            </a:r>
            <a:r>
              <a:rPr lang="en-US" altLang="en-US" sz="1800"/>
              <a:t>    </a:t>
            </a:r>
            <a:r>
              <a:rPr lang="en-US" altLang="en-US" sz="1800">
                <a:solidFill>
                  <a:srgbClr val="3366FF"/>
                </a:solidFill>
              </a:rPr>
              <a:t>2   2    2</a:t>
            </a:r>
            <a:r>
              <a:rPr lang="en-US" altLang="en-US" sz="1800"/>
              <a:t>   1    </a:t>
            </a:r>
            <a:r>
              <a:rPr lang="en-US" altLang="en-US" sz="1800">
                <a:solidFill>
                  <a:srgbClr val="3366FF"/>
                </a:solidFill>
              </a:rPr>
              <a:t>2   2</a:t>
            </a:r>
            <a:r>
              <a:rPr lang="en-US" altLang="en-US" sz="1800"/>
              <a:t>    1   </a:t>
            </a:r>
            <a:r>
              <a:rPr lang="en-US" altLang="en-US" sz="1800">
                <a:solidFill>
                  <a:srgbClr val="3366FF"/>
                </a:solidFill>
              </a:rPr>
              <a:t>2</a:t>
            </a:r>
            <a:r>
              <a:rPr lang="en-US" altLang="en-US" sz="1800"/>
              <a:t>    1   1    1   1    1   1 </a:t>
            </a:r>
          </a:p>
          <a:p>
            <a:pPr>
              <a:lnSpc>
                <a:spcPct val="80000"/>
              </a:lnSpc>
            </a:pPr>
            <a:endParaRPr lang="en-US" altLang="en-US" sz="1800"/>
          </a:p>
          <a:p>
            <a:pPr>
              <a:lnSpc>
                <a:spcPct val="80000"/>
              </a:lnSpc>
              <a:buFont typeface="Georgia" panose="02040502050405020303" pitchFamily="18" charset="0"/>
              <a:buNone/>
            </a:pPr>
            <a:r>
              <a:rPr lang="en-US" altLang="en-US" sz="1600" i="1">
                <a:latin typeface="Courier New" panose="02070309020205020404" pitchFamily="49" charset="0"/>
              </a:rPr>
              <a:t>		</a:t>
            </a:r>
            <a:r>
              <a:rPr lang="en-US" altLang="en-US" sz="2000" i="1"/>
              <a:t>N</a:t>
            </a:r>
            <a:r>
              <a:rPr lang="en-US" altLang="en-US" sz="2000" baseline="-25000"/>
              <a:t>1</a:t>
            </a:r>
            <a:r>
              <a:rPr lang="en-US" altLang="en-US" sz="2000"/>
              <a:t> = 8		</a:t>
            </a:r>
            <a:r>
              <a:rPr lang="en-US" altLang="en-US" sz="2000" i="1">
                <a:solidFill>
                  <a:srgbClr val="3366FF"/>
                </a:solidFill>
              </a:rPr>
              <a:t>N</a:t>
            </a:r>
            <a:r>
              <a:rPr lang="en-US" altLang="en-US" sz="2000" baseline="-25000">
                <a:solidFill>
                  <a:srgbClr val="3366FF"/>
                </a:solidFill>
              </a:rPr>
              <a:t>2</a:t>
            </a:r>
            <a:r>
              <a:rPr lang="en-US" altLang="en-US" sz="2000">
                <a:solidFill>
                  <a:srgbClr val="3366FF"/>
                </a:solidFill>
              </a:rPr>
              <a:t> = 10</a:t>
            </a:r>
            <a:r>
              <a:rPr lang="en-US" altLang="en-US" sz="2000"/>
              <a:t>	                </a:t>
            </a:r>
            <a:r>
              <a:rPr lang="en-US" altLang="en-US" sz="2000" i="1">
                <a:solidFill>
                  <a:srgbClr val="FF0000"/>
                </a:solidFill>
              </a:rPr>
              <a:t>N</a:t>
            </a:r>
            <a:r>
              <a:rPr lang="en-US" altLang="en-US" sz="2000" baseline="-25000">
                <a:solidFill>
                  <a:srgbClr val="FF0000"/>
                </a:solidFill>
              </a:rPr>
              <a:t>3</a:t>
            </a:r>
            <a:r>
              <a:rPr lang="en-US" altLang="en-US" sz="2000">
                <a:solidFill>
                  <a:srgbClr val="FF0000"/>
                </a:solidFill>
              </a:rPr>
              <a:t> = 7	      </a:t>
            </a:r>
            <a:r>
              <a:rPr lang="en-US" altLang="en-US" sz="2000" i="1"/>
              <a:t>N</a:t>
            </a:r>
            <a:r>
              <a:rPr lang="en-US" altLang="en-US" sz="2000"/>
              <a:t> = 25</a:t>
            </a:r>
          </a:p>
          <a:p>
            <a:pPr>
              <a:lnSpc>
                <a:spcPct val="80000"/>
              </a:lnSpc>
              <a:buFont typeface="Georgia" panose="02040502050405020303" pitchFamily="18" charset="0"/>
              <a:buNone/>
            </a:pPr>
            <a:r>
              <a:rPr lang="en-US" altLang="en-US" sz="2000" i="1"/>
              <a:t>		R</a:t>
            </a:r>
            <a:r>
              <a:rPr lang="en-US" altLang="en-US" sz="2000" baseline="-25000"/>
              <a:t>1</a:t>
            </a:r>
            <a:r>
              <a:rPr lang="en-US" altLang="en-US" sz="2000"/>
              <a:t> = 168               </a:t>
            </a:r>
            <a:r>
              <a:rPr lang="en-US" altLang="en-US" sz="2000" i="1">
                <a:solidFill>
                  <a:srgbClr val="3366FF"/>
                </a:solidFill>
              </a:rPr>
              <a:t>R</a:t>
            </a:r>
            <a:r>
              <a:rPr lang="en-US" altLang="en-US" sz="2000" baseline="-25000">
                <a:solidFill>
                  <a:srgbClr val="3366FF"/>
                </a:solidFill>
              </a:rPr>
              <a:t>2</a:t>
            </a:r>
            <a:r>
              <a:rPr lang="en-US" altLang="en-US" sz="2000">
                <a:solidFill>
                  <a:srgbClr val="3366FF"/>
                </a:solidFill>
              </a:rPr>
              <a:t> = 119</a:t>
            </a:r>
            <a:r>
              <a:rPr lang="en-US" altLang="en-US" sz="2000"/>
              <a:t>	                </a:t>
            </a:r>
            <a:r>
              <a:rPr lang="en-US" altLang="en-US" sz="2000" i="1">
                <a:solidFill>
                  <a:srgbClr val="FF0000"/>
                </a:solidFill>
              </a:rPr>
              <a:t>R</a:t>
            </a:r>
            <a:r>
              <a:rPr lang="en-US" altLang="en-US" sz="2000" baseline="-25000">
                <a:solidFill>
                  <a:srgbClr val="FF0000"/>
                </a:solidFill>
              </a:rPr>
              <a:t>3</a:t>
            </a:r>
            <a:r>
              <a:rPr lang="en-US" altLang="en-US" sz="2000">
                <a:solidFill>
                  <a:srgbClr val="FF0000"/>
                </a:solidFill>
              </a:rPr>
              <a:t> = 38</a:t>
            </a:r>
            <a:r>
              <a:rPr lang="en-US" altLang="en-US" sz="2000"/>
              <a:t>	       </a:t>
            </a:r>
            <a:r>
              <a:rPr lang="en-US" altLang="en-US" sz="2000" i="1"/>
              <a:t>K</a:t>
            </a:r>
            <a:r>
              <a:rPr lang="en-US" altLang="en-US" sz="2000"/>
              <a:t> = 3</a:t>
            </a:r>
          </a:p>
          <a:p>
            <a:pPr>
              <a:lnSpc>
                <a:spcPct val="80000"/>
              </a:lnSpc>
              <a:buFont typeface="Georgia" panose="02040502050405020303" pitchFamily="18" charset="0"/>
              <a:buNone/>
            </a:pPr>
            <a:endParaRPr lang="en-US" altLang="en-US" sz="2000"/>
          </a:p>
          <a:p>
            <a:pPr>
              <a:lnSpc>
                <a:spcPct val="80000"/>
              </a:lnSpc>
            </a:pPr>
            <a:r>
              <a:rPr lang="en-US" altLang="en-US" sz="2000"/>
              <a:t>H =</a:t>
            </a:r>
            <a:r>
              <a:rPr lang="en-US" altLang="en-US" sz="2000" b="1"/>
              <a:t> </a:t>
            </a:r>
            <a:r>
              <a:rPr lang="en-US" altLang="en-US" sz="2000"/>
              <a:t>12/(25)(26)[168</a:t>
            </a:r>
            <a:r>
              <a:rPr lang="en-US" altLang="en-US" sz="2000" baseline="30000"/>
              <a:t>2</a:t>
            </a:r>
            <a:r>
              <a:rPr lang="en-US" altLang="en-US" sz="2000"/>
              <a:t>/8 + </a:t>
            </a:r>
            <a:r>
              <a:rPr lang="en-US" altLang="en-US" sz="2000">
                <a:solidFill>
                  <a:srgbClr val="3366FF"/>
                </a:solidFill>
              </a:rPr>
              <a:t>119</a:t>
            </a:r>
            <a:r>
              <a:rPr lang="en-US" altLang="en-US" sz="2000" baseline="30000"/>
              <a:t>2</a:t>
            </a:r>
            <a:r>
              <a:rPr lang="en-US" altLang="en-US" sz="2000"/>
              <a:t>/</a:t>
            </a:r>
            <a:r>
              <a:rPr lang="en-US" altLang="en-US" sz="2000">
                <a:solidFill>
                  <a:srgbClr val="3366FF"/>
                </a:solidFill>
              </a:rPr>
              <a:t>10</a:t>
            </a:r>
            <a:r>
              <a:rPr lang="en-US" altLang="en-US" sz="2000"/>
              <a:t> + </a:t>
            </a:r>
            <a:r>
              <a:rPr lang="en-US" altLang="en-US" sz="2000">
                <a:solidFill>
                  <a:schemeClr val="folHlink"/>
                </a:solidFill>
              </a:rPr>
              <a:t>38</a:t>
            </a:r>
            <a:r>
              <a:rPr lang="en-US" altLang="en-US" sz="2000" baseline="30000"/>
              <a:t>2</a:t>
            </a:r>
            <a:r>
              <a:rPr lang="en-US" altLang="en-US" sz="2000"/>
              <a:t>/</a:t>
            </a:r>
            <a:r>
              <a:rPr lang="en-US" altLang="en-US" sz="2000">
                <a:solidFill>
                  <a:schemeClr val="folHlink"/>
                </a:solidFill>
              </a:rPr>
              <a:t>7</a:t>
            </a:r>
            <a:r>
              <a:rPr lang="en-US" altLang="en-US" sz="2000"/>
              <a:t>] – 3(26) = 17.08</a:t>
            </a:r>
          </a:p>
          <a:p>
            <a:pPr>
              <a:lnSpc>
                <a:spcPct val="80000"/>
              </a:lnSpc>
            </a:pPr>
            <a:endParaRPr lang="en-US" altLang="en-US" sz="1600"/>
          </a:p>
          <a:p>
            <a:pPr>
              <a:lnSpc>
                <a:spcPct val="80000"/>
              </a:lnSpc>
            </a:pPr>
            <a:r>
              <a:rPr lang="en-US" altLang="en-US" sz="2000"/>
              <a:t>From the Chi-Square Table in online Appendix C, we note that a chi-square value closest, but less than, 17.08 with </a:t>
            </a:r>
            <a:r>
              <a:rPr lang="en-US" altLang="en-US" sz="2000" i="1"/>
              <a:t>K </a:t>
            </a:r>
            <a:r>
              <a:rPr lang="en-US" altLang="en-US" sz="2000"/>
              <a:t>- 1 = 2 degrees of freedom is 13.82. This value marks off area .001 to its right, suggesting that the probability of observing 13.82 or higher is less than .001. </a:t>
            </a:r>
          </a:p>
          <a:p>
            <a:pPr>
              <a:lnSpc>
                <a:spcPct val="80000"/>
              </a:lnSpc>
            </a:pPr>
            <a:r>
              <a:rPr lang="en-US" altLang="en-US" sz="2000"/>
              <a:t>Because .001 is less than .05, our conclusion is to reject the null hypothesis in favor of the alternative that the populations from which these samples were drawn do not have identical distributions in terms of average daily time spent on the Internet.</a:t>
            </a:r>
            <a:endParaRPr lang="en-US" altLang="en-US" sz="1600"/>
          </a:p>
          <a:p>
            <a:pPr>
              <a:lnSpc>
                <a:spcPct val="80000"/>
              </a:lnSpc>
            </a:pPr>
            <a:endParaRPr lang="en-US" altLang="en-US" sz="1600" b="1"/>
          </a:p>
        </p:txBody>
      </p:sp>
    </p:spTree>
    <p:extLst>
      <p:ext uri="{BB962C8B-B14F-4D97-AF65-F5344CB8AC3E}">
        <p14:creationId xmlns:p14="http://schemas.microsoft.com/office/powerpoint/2010/main" val="105714322"/>
      </p:ext>
    </p:extLst>
  </p:cSld>
  <p:clrMapOvr>
    <a:masterClrMapping/>
  </p:clrMapOvr>
  <p:transition>
    <p:fade thruBlk="1"/>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42670FE0-128A-492E-A06E-88FB95EEA7FF}"/>
              </a:ext>
            </a:extLst>
          </p:cNvPr>
          <p:cNvSpPr>
            <a:spLocks noGrp="1"/>
          </p:cNvSpPr>
          <p:nvPr>
            <p:ph type="title"/>
          </p:nvPr>
        </p:nvSpPr>
        <p:spPr>
          <a:xfrm>
            <a:off x="1981200" y="609600"/>
            <a:ext cx="8534400" cy="914400"/>
          </a:xfrm>
        </p:spPr>
        <p:txBody>
          <a:bodyPr>
            <a:normAutofit fontScale="90000"/>
          </a:bodyPr>
          <a:lstStyle/>
          <a:p>
            <a:pPr algn="ctr"/>
            <a:r>
              <a:rPr lang="en-US" altLang="en-US" sz="3200" b="1" dirty="0">
                <a:solidFill>
                  <a:schemeClr val="tx1"/>
                </a:solidFill>
              </a:rPr>
              <a:t>Conducting the Kruskal-Wallis Test on Three or More Independent Samples in R</a:t>
            </a:r>
            <a:endParaRPr lang="en-US" altLang="en-US" sz="3200" dirty="0"/>
          </a:p>
        </p:txBody>
      </p:sp>
      <p:sp>
        <p:nvSpPr>
          <p:cNvPr id="57348" name="Rectangle 6">
            <a:extLst>
              <a:ext uri="{FF2B5EF4-FFF2-40B4-BE49-F238E27FC236}">
                <a16:creationId xmlns:a16="http://schemas.microsoft.com/office/drawing/2014/main" id="{B1C5840D-A947-4BBD-A7DC-6D0138A3F535}"/>
              </a:ext>
            </a:extLst>
          </p:cNvPr>
          <p:cNvSpPr>
            <a:spLocks noChangeArrowheads="1"/>
          </p:cNvSpPr>
          <p:nvPr/>
        </p:nvSpPr>
        <p:spPr bwMode="auto">
          <a:xfrm>
            <a:off x="1905000" y="1692555"/>
            <a:ext cx="7848600"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400" dirty="0"/>
              <a:t>time = c(48, 42, 40, 46, 35, 39, 32, 41, 28, 33, 26, 34, 29, 36, 31, 22, 21, 17, 15, 19, 20, 25, 18, 27, 16)</a:t>
            </a:r>
          </a:p>
          <a:p>
            <a:endParaRPr lang="en-US" sz="2400" dirty="0"/>
          </a:p>
          <a:p>
            <a:r>
              <a:rPr lang="en-US" sz="2400" dirty="0"/>
              <a:t>group = c(rep(1, 8), rep(2, 10), rep(3, 7))</a:t>
            </a:r>
          </a:p>
          <a:p>
            <a:endParaRPr lang="en-US" sz="2400" dirty="0"/>
          </a:p>
          <a:p>
            <a:r>
              <a:rPr lang="en-US" sz="2400" dirty="0" err="1"/>
              <a:t>kruskal.test</a:t>
            </a:r>
            <a:r>
              <a:rPr lang="en-US" sz="2400" dirty="0"/>
              <a:t>(</a:t>
            </a:r>
            <a:r>
              <a:rPr lang="en-US" sz="2400" dirty="0" err="1"/>
              <a:t>time~group</a:t>
            </a:r>
            <a:r>
              <a:rPr lang="en-US" sz="2400" dirty="0"/>
              <a:t>)</a:t>
            </a:r>
          </a:p>
          <a:p>
            <a:endParaRPr lang="en-US" sz="2400" dirty="0"/>
          </a:p>
          <a:p>
            <a:pPr marL="107950" indent="0">
              <a:buFont typeface="Georgia" panose="02040502050405020303" pitchFamily="18" charset="0"/>
              <a:buNone/>
            </a:pPr>
            <a:r>
              <a:rPr lang="en-US" altLang="en-US" sz="2400" dirty="0"/>
              <a:t>Because </a:t>
            </a:r>
            <a:r>
              <a:rPr lang="en-US" altLang="en-US" sz="2400" i="1" dirty="0"/>
              <a:t>p</a:t>
            </a:r>
            <a:r>
              <a:rPr lang="en-US" altLang="en-US" sz="2400" dirty="0"/>
              <a:t>=0.0002, we reject the null in favor</a:t>
            </a:r>
          </a:p>
          <a:p>
            <a:pPr marL="107950" indent="0">
              <a:buFont typeface="Georgia" panose="02040502050405020303" pitchFamily="18" charset="0"/>
              <a:buNone/>
            </a:pPr>
            <a:r>
              <a:rPr lang="en-US" altLang="en-US" sz="2400" dirty="0"/>
              <a:t>of the alternative that the populations from which</a:t>
            </a:r>
          </a:p>
          <a:p>
            <a:pPr marL="107950" indent="0">
              <a:buFont typeface="Georgia" panose="02040502050405020303" pitchFamily="18" charset="0"/>
              <a:buNone/>
            </a:pPr>
            <a:r>
              <a:rPr lang="en-US" altLang="en-US" sz="2400" dirty="0"/>
              <a:t>these samples were drawn do not have </a:t>
            </a:r>
          </a:p>
          <a:p>
            <a:pPr marL="107950" indent="0">
              <a:buFont typeface="Georgia" panose="02040502050405020303" pitchFamily="18" charset="0"/>
              <a:buNone/>
            </a:pPr>
            <a:r>
              <a:rPr lang="en-US" altLang="en-US" sz="2400" dirty="0"/>
              <a:t>identical distributions in terms of average daily time spent on the Internet.</a:t>
            </a:r>
          </a:p>
          <a:p>
            <a:endParaRPr lang="en-US" sz="2400" dirty="0"/>
          </a:p>
          <a:p>
            <a:pPr>
              <a:defRPr/>
            </a:pPr>
            <a:endParaRPr lang="en-US" altLang="zh-CN" sz="800" dirty="0">
              <a:latin typeface="+mn-lt"/>
              <a:ea typeface="宋体" panose="02010600030101010101" pitchFamily="2" charset="-122"/>
            </a:endParaRPr>
          </a:p>
          <a:p>
            <a:pPr>
              <a:defRPr/>
            </a:pPr>
            <a:endParaRPr lang="en-US" altLang="zh-CN" dirty="0">
              <a:ea typeface="宋体" panose="02010600030101010101" pitchFamily="2" charset="-122"/>
            </a:endParaRPr>
          </a:p>
        </p:txBody>
      </p:sp>
    </p:spTree>
    <p:extLst>
      <p:ext uri="{BB962C8B-B14F-4D97-AF65-F5344CB8AC3E}">
        <p14:creationId xmlns:p14="http://schemas.microsoft.com/office/powerpoint/2010/main" val="1775537235"/>
      </p:ext>
    </p:extLst>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746B23D-AD8A-4F4E-8CB4-64790BB950C1}"/>
              </a:ext>
            </a:extLst>
          </p:cNvPr>
          <p:cNvSpPr>
            <a:spLocks noGrp="1" noChangeArrowheads="1"/>
          </p:cNvSpPr>
          <p:nvPr>
            <p:ph type="title"/>
          </p:nvPr>
        </p:nvSpPr>
        <p:spPr>
          <a:xfrm>
            <a:off x="1981200" y="457200"/>
            <a:ext cx="8229600" cy="990600"/>
          </a:xfrm>
        </p:spPr>
        <p:txBody>
          <a:bodyPr>
            <a:normAutofit fontScale="90000"/>
          </a:bodyPr>
          <a:lstStyle/>
          <a:p>
            <a:pPr fontAlgn="auto">
              <a:spcAft>
                <a:spcPts val="0"/>
              </a:spcAft>
              <a:defRPr/>
            </a:pPr>
            <a:r>
              <a:rPr lang="en-US" sz="3200" dirty="0">
                <a:solidFill>
                  <a:schemeClr val="tx1"/>
                </a:solidFill>
                <a:effectLst>
                  <a:outerShdw blurRad="38100" dist="38100" dir="2700000" algn="tl">
                    <a:srgbClr val="000000">
                      <a:alpha val="43137"/>
                    </a:srgbClr>
                  </a:outerShdw>
                </a:effectLst>
              </a:rPr>
              <a:t> </a:t>
            </a:r>
            <a:r>
              <a:rPr lang="en-US" sz="2700" dirty="0">
                <a:solidFill>
                  <a:schemeClr val="tx1"/>
                </a:solidFill>
                <a:effectLst>
                  <a:outerShdw blurRad="38100" dist="38100" dir="2700000" algn="tl">
                    <a:srgbClr val="000000">
                      <a:alpha val="43137"/>
                    </a:srgbClr>
                  </a:outerShdw>
                </a:effectLst>
              </a:rPr>
              <a:t>Measures of location:</a:t>
            </a:r>
            <a:br>
              <a:rPr lang="en-US" sz="2700" dirty="0">
                <a:solidFill>
                  <a:schemeClr val="tx1"/>
                </a:solidFill>
                <a:effectLst>
                  <a:outerShdw blurRad="38100" dist="38100" dir="2700000" algn="tl">
                    <a:srgbClr val="000000">
                      <a:alpha val="43137"/>
                    </a:srgbClr>
                  </a:outerShdw>
                </a:effectLst>
              </a:rPr>
            </a:br>
            <a:r>
              <a:rPr lang="en-US" sz="2700" dirty="0">
                <a:solidFill>
                  <a:schemeClr val="tx1"/>
                </a:solidFill>
                <a:effectLst>
                  <a:outerShdw blurRad="38100" dist="38100" dir="2700000" algn="tl">
                    <a:srgbClr val="000000">
                      <a:alpha val="43137"/>
                    </a:srgbClr>
                  </a:outerShdw>
                </a:effectLst>
              </a:rPr>
              <a:t>Comparing the Mean and the Median</a:t>
            </a:r>
          </a:p>
        </p:txBody>
      </p:sp>
      <p:sp>
        <p:nvSpPr>
          <p:cNvPr id="32770" name="Rectangle 3">
            <a:extLst>
              <a:ext uri="{FF2B5EF4-FFF2-40B4-BE49-F238E27FC236}">
                <a16:creationId xmlns:a16="http://schemas.microsoft.com/office/drawing/2014/main" id="{EF073E52-0E88-204B-A05B-8AE1DE615643}"/>
              </a:ext>
            </a:extLst>
          </p:cNvPr>
          <p:cNvSpPr>
            <a:spLocks noGrp="1"/>
          </p:cNvSpPr>
          <p:nvPr>
            <p:ph idx="1"/>
          </p:nvPr>
        </p:nvSpPr>
        <p:spPr>
          <a:xfrm>
            <a:off x="1981200" y="1752600"/>
            <a:ext cx="8229600" cy="2438400"/>
          </a:xfrm>
        </p:spPr>
        <p:txBody>
          <a:bodyPr rtlCol="0">
            <a:normAutofit fontScale="40000" lnSpcReduction="20000"/>
          </a:bodyPr>
          <a:lstStyle/>
          <a:p>
            <a:pPr fontAlgn="auto">
              <a:spcAft>
                <a:spcPts val="0"/>
              </a:spcAft>
              <a:buFont typeface="Georgia" panose="02040502050405020303" pitchFamily="18" charset="0"/>
              <a:buNone/>
              <a:defRPr/>
            </a:pPr>
            <a:r>
              <a:rPr lang="en-US" altLang="en-US" sz="5000" dirty="0">
                <a:solidFill>
                  <a:schemeClr val="tx1">
                    <a:lumMod val="85000"/>
                    <a:lumOff val="15000"/>
                  </a:schemeClr>
                </a:solidFill>
              </a:rPr>
              <a:t>We compare the mean and median for the following NELS variables that have different degrees and direction of skewness:</a:t>
            </a:r>
          </a:p>
          <a:p>
            <a:pPr algn="ctr" fontAlgn="auto">
              <a:spcAft>
                <a:spcPts val="0"/>
              </a:spcAft>
              <a:buFont typeface="Georgia" panose="02040502050405020303" pitchFamily="18" charset="0"/>
              <a:buNone/>
              <a:defRPr/>
            </a:pPr>
            <a:r>
              <a:rPr lang="en-US" altLang="en-US" sz="5000" dirty="0" err="1">
                <a:solidFill>
                  <a:schemeClr val="tx1">
                    <a:lumMod val="85000"/>
                    <a:lumOff val="15000"/>
                  </a:schemeClr>
                </a:solidFill>
              </a:rPr>
              <a:t>ses</a:t>
            </a:r>
            <a:r>
              <a:rPr lang="en-US" altLang="en-US" sz="5000" dirty="0">
                <a:solidFill>
                  <a:schemeClr val="tx1">
                    <a:lumMod val="85000"/>
                    <a:lumOff val="15000"/>
                  </a:schemeClr>
                </a:solidFill>
              </a:rPr>
              <a:t> (reasonably symmetric) </a:t>
            </a:r>
          </a:p>
          <a:p>
            <a:pPr algn="ctr" fontAlgn="auto">
              <a:spcAft>
                <a:spcPts val="0"/>
              </a:spcAft>
              <a:buFont typeface="Georgia" panose="02040502050405020303" pitchFamily="18" charset="0"/>
              <a:buNone/>
              <a:defRPr/>
            </a:pPr>
            <a:r>
              <a:rPr lang="en-US" altLang="en-US" sz="5000" dirty="0">
                <a:solidFill>
                  <a:schemeClr val="tx1">
                    <a:lumMod val="85000"/>
                    <a:lumOff val="15000"/>
                  </a:schemeClr>
                </a:solidFill>
              </a:rPr>
              <a:t>expinc30 (highly positively skewed) </a:t>
            </a:r>
          </a:p>
          <a:p>
            <a:pPr algn="ctr" fontAlgn="auto">
              <a:spcAft>
                <a:spcPts val="0"/>
              </a:spcAft>
              <a:buFont typeface="Georgia" panose="02040502050405020303" pitchFamily="18" charset="0"/>
              <a:buNone/>
              <a:defRPr/>
            </a:pPr>
            <a:r>
              <a:rPr lang="en-US" altLang="en-US" sz="5000" dirty="0" err="1">
                <a:solidFill>
                  <a:schemeClr val="tx1">
                    <a:lumMod val="85000"/>
                    <a:lumOff val="15000"/>
                  </a:schemeClr>
                </a:solidFill>
              </a:rPr>
              <a:t>schattrt</a:t>
            </a:r>
            <a:r>
              <a:rPr lang="en-US" altLang="en-US" sz="5000" dirty="0">
                <a:solidFill>
                  <a:schemeClr val="tx1">
                    <a:lumMod val="85000"/>
                    <a:lumOff val="15000"/>
                  </a:schemeClr>
                </a:solidFill>
              </a:rPr>
              <a:t> (somewhat negatively skewed)</a:t>
            </a:r>
          </a:p>
          <a:p>
            <a:pPr fontAlgn="auto">
              <a:spcAft>
                <a:spcPts val="0"/>
              </a:spcAft>
              <a:buFont typeface="Arial" panose="020B0604020202020204" pitchFamily="34" charset="0"/>
              <a:buNone/>
              <a:defRPr/>
            </a:pPr>
            <a:r>
              <a:rPr lang="en-US" sz="5000" dirty="0">
                <a:solidFill>
                  <a:schemeClr val="tx1">
                    <a:lumMod val="85000"/>
                    <a:lumOff val="15000"/>
                  </a:schemeClr>
                </a:solidFill>
              </a:rPr>
              <a:t>Note: By calculating the mean of these variables, we are treating them as at least interval-leveled.  </a:t>
            </a:r>
            <a:r>
              <a:rPr lang="en-US" sz="5000" b="1" dirty="0" err="1">
                <a:solidFill>
                  <a:schemeClr val="tx1">
                    <a:lumMod val="85000"/>
                    <a:lumOff val="15000"/>
                  </a:schemeClr>
                </a:solidFill>
              </a:rPr>
              <a:t>na.rm</a:t>
            </a:r>
            <a:r>
              <a:rPr lang="en-US" sz="5000" b="1" dirty="0">
                <a:solidFill>
                  <a:schemeClr val="tx1">
                    <a:lumMod val="85000"/>
                    <a:lumOff val="15000"/>
                  </a:schemeClr>
                </a:solidFill>
              </a:rPr>
              <a:t>=T </a:t>
            </a:r>
            <a:r>
              <a:rPr lang="en-US" sz="5000" dirty="0">
                <a:solidFill>
                  <a:schemeClr val="tx1">
                    <a:lumMod val="85000"/>
                    <a:lumOff val="15000"/>
                  </a:schemeClr>
                </a:solidFill>
              </a:rPr>
              <a:t>omits missing data in calculating the values. </a:t>
            </a:r>
          </a:p>
          <a:p>
            <a:pPr fontAlgn="auto">
              <a:spcAft>
                <a:spcPts val="0"/>
              </a:spcAft>
              <a:buFontTx/>
              <a:buNone/>
              <a:defRPr/>
            </a:pPr>
            <a:endParaRPr lang="en-US" altLang="en-US" dirty="0">
              <a:solidFill>
                <a:schemeClr val="tx1">
                  <a:lumMod val="85000"/>
                  <a:lumOff val="15000"/>
                </a:schemeClr>
              </a:solidFill>
            </a:endParaRPr>
          </a:p>
        </p:txBody>
      </p:sp>
      <p:sp>
        <p:nvSpPr>
          <p:cNvPr id="20483" name="Rectangle 1">
            <a:extLst>
              <a:ext uri="{FF2B5EF4-FFF2-40B4-BE49-F238E27FC236}">
                <a16:creationId xmlns:a16="http://schemas.microsoft.com/office/drawing/2014/main" id="{CB75440B-54EF-A06E-A736-56E91A34D6B8}"/>
              </a:ext>
            </a:extLst>
          </p:cNvPr>
          <p:cNvSpPr>
            <a:spLocks noChangeArrowheads="1"/>
          </p:cNvSpPr>
          <p:nvPr/>
        </p:nvSpPr>
        <p:spPr bwMode="auto">
          <a:xfrm>
            <a:off x="1981200" y="4191001"/>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mean(NELS$ses, na.rm = T)</a:t>
            </a:r>
          </a:p>
          <a:p>
            <a:r>
              <a:rPr lang="en-US" altLang="en-US" b="1"/>
              <a:t>mean(NELS$expinc30, na.rm = T)</a:t>
            </a:r>
          </a:p>
          <a:p>
            <a:r>
              <a:rPr lang="en-US" altLang="en-US" b="1"/>
              <a:t>mean(NELS$schattrt, na.rm = T)</a:t>
            </a:r>
          </a:p>
        </p:txBody>
      </p:sp>
      <p:sp>
        <p:nvSpPr>
          <p:cNvPr id="20484" name="Rectangle 2">
            <a:extLst>
              <a:ext uri="{FF2B5EF4-FFF2-40B4-BE49-F238E27FC236}">
                <a16:creationId xmlns:a16="http://schemas.microsoft.com/office/drawing/2014/main" id="{A16AA59B-D1B5-DEE6-A818-BE9944D88CA3}"/>
              </a:ext>
            </a:extLst>
          </p:cNvPr>
          <p:cNvSpPr>
            <a:spLocks noChangeArrowheads="1"/>
          </p:cNvSpPr>
          <p:nvPr/>
        </p:nvSpPr>
        <p:spPr bwMode="auto">
          <a:xfrm>
            <a:off x="6678614" y="4191001"/>
            <a:ext cx="1779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18.43</a:t>
            </a:r>
          </a:p>
          <a:p>
            <a:r>
              <a:rPr lang="en-US" altLang="en-US"/>
              <a:t>51574.73</a:t>
            </a:r>
          </a:p>
        </p:txBody>
      </p:sp>
      <p:sp>
        <p:nvSpPr>
          <p:cNvPr id="20485" name="Rectangle 3">
            <a:extLst>
              <a:ext uri="{FF2B5EF4-FFF2-40B4-BE49-F238E27FC236}">
                <a16:creationId xmlns:a16="http://schemas.microsoft.com/office/drawing/2014/main" id="{8603474E-DD7C-A257-205A-84B524DC3EEB}"/>
              </a:ext>
            </a:extLst>
          </p:cNvPr>
          <p:cNvSpPr>
            <a:spLocks noChangeArrowheads="1"/>
          </p:cNvSpPr>
          <p:nvPr/>
        </p:nvSpPr>
        <p:spPr bwMode="auto">
          <a:xfrm>
            <a:off x="6605589" y="4511675"/>
            <a:ext cx="617378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a:t>
            </a:r>
          </a:p>
          <a:p>
            <a:r>
              <a:rPr lang="en-US" altLang="en-US"/>
              <a:t>       93.65</a:t>
            </a:r>
          </a:p>
          <a:p>
            <a:endParaRPr lang="en-US" altLang="en-US"/>
          </a:p>
        </p:txBody>
      </p:sp>
      <p:sp>
        <p:nvSpPr>
          <p:cNvPr id="20486" name="Rectangle 4">
            <a:extLst>
              <a:ext uri="{FF2B5EF4-FFF2-40B4-BE49-F238E27FC236}">
                <a16:creationId xmlns:a16="http://schemas.microsoft.com/office/drawing/2014/main" id="{BB2A26C9-3737-7DDB-FAF0-4578CFAF91CA}"/>
              </a:ext>
            </a:extLst>
          </p:cNvPr>
          <p:cNvSpPr>
            <a:spLocks noChangeArrowheads="1"/>
          </p:cNvSpPr>
          <p:nvPr/>
        </p:nvSpPr>
        <p:spPr bwMode="auto">
          <a:xfrm>
            <a:off x="6678614" y="4794250"/>
            <a:ext cx="2312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a:t>
            </a:r>
          </a:p>
        </p:txBody>
      </p:sp>
      <p:sp>
        <p:nvSpPr>
          <p:cNvPr id="20487" name="Rectangle 5">
            <a:extLst>
              <a:ext uri="{FF2B5EF4-FFF2-40B4-BE49-F238E27FC236}">
                <a16:creationId xmlns:a16="http://schemas.microsoft.com/office/drawing/2014/main" id="{E5531CA2-3085-5A81-5EE5-1B97358BE60C}"/>
              </a:ext>
            </a:extLst>
          </p:cNvPr>
          <p:cNvSpPr>
            <a:spLocks noChangeArrowheads="1"/>
          </p:cNvSpPr>
          <p:nvPr/>
        </p:nvSpPr>
        <p:spPr bwMode="auto">
          <a:xfrm>
            <a:off x="2006600" y="5157788"/>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a:p>
            <a:r>
              <a:rPr lang="en-US" altLang="en-US" b="1"/>
              <a:t>median(NELS$ses, na.rm = T)</a:t>
            </a:r>
          </a:p>
        </p:txBody>
      </p:sp>
      <p:sp>
        <p:nvSpPr>
          <p:cNvPr id="20488" name="Rectangle 6">
            <a:extLst>
              <a:ext uri="{FF2B5EF4-FFF2-40B4-BE49-F238E27FC236}">
                <a16:creationId xmlns:a16="http://schemas.microsoft.com/office/drawing/2014/main" id="{E4BCC397-FFCE-B64B-CBD8-89CAE8718B9A}"/>
              </a:ext>
            </a:extLst>
          </p:cNvPr>
          <p:cNvSpPr>
            <a:spLocks noChangeArrowheads="1"/>
          </p:cNvSpPr>
          <p:nvPr/>
        </p:nvSpPr>
        <p:spPr bwMode="auto">
          <a:xfrm>
            <a:off x="7207251" y="5099051"/>
            <a:ext cx="44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a:p>
            <a:r>
              <a:rPr lang="en-US" altLang="en-US"/>
              <a:t>19</a:t>
            </a:r>
          </a:p>
        </p:txBody>
      </p:sp>
      <p:sp>
        <p:nvSpPr>
          <p:cNvPr id="20489" name="Rectangle 7">
            <a:extLst>
              <a:ext uri="{FF2B5EF4-FFF2-40B4-BE49-F238E27FC236}">
                <a16:creationId xmlns:a16="http://schemas.microsoft.com/office/drawing/2014/main" id="{E84C51B4-D9F1-A45A-4A63-0F627796B5D7}"/>
              </a:ext>
            </a:extLst>
          </p:cNvPr>
          <p:cNvSpPr>
            <a:spLocks noChangeArrowheads="1"/>
          </p:cNvSpPr>
          <p:nvPr/>
        </p:nvSpPr>
        <p:spPr bwMode="auto">
          <a:xfrm>
            <a:off x="2003425" y="5710238"/>
            <a:ext cx="4572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median(NELS$expinc30, na.rm = T)</a:t>
            </a:r>
          </a:p>
          <a:p>
            <a:r>
              <a:rPr lang="en-US" altLang="en-US" b="1"/>
              <a:t>median(NELS$schattrt, na.rm = T)</a:t>
            </a:r>
          </a:p>
        </p:txBody>
      </p:sp>
      <p:sp>
        <p:nvSpPr>
          <p:cNvPr id="20490" name="Rectangle 8">
            <a:extLst>
              <a:ext uri="{FF2B5EF4-FFF2-40B4-BE49-F238E27FC236}">
                <a16:creationId xmlns:a16="http://schemas.microsoft.com/office/drawing/2014/main" id="{ED734ADF-950A-161C-6EDF-0D918B1C7C25}"/>
              </a:ext>
            </a:extLst>
          </p:cNvPr>
          <p:cNvSpPr>
            <a:spLocks noChangeArrowheads="1"/>
          </p:cNvSpPr>
          <p:nvPr/>
        </p:nvSpPr>
        <p:spPr bwMode="auto">
          <a:xfrm>
            <a:off x="6813550" y="5695950"/>
            <a:ext cx="954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40000 </a:t>
            </a:r>
          </a:p>
        </p:txBody>
      </p:sp>
      <p:sp>
        <p:nvSpPr>
          <p:cNvPr id="20491" name="Rectangle 9">
            <a:extLst>
              <a:ext uri="{FF2B5EF4-FFF2-40B4-BE49-F238E27FC236}">
                <a16:creationId xmlns:a16="http://schemas.microsoft.com/office/drawing/2014/main" id="{3F8E9870-F9DA-F29D-281D-BC87D8918DCD}"/>
              </a:ext>
            </a:extLst>
          </p:cNvPr>
          <p:cNvSpPr>
            <a:spLocks noChangeArrowheads="1"/>
          </p:cNvSpPr>
          <p:nvPr/>
        </p:nvSpPr>
        <p:spPr bwMode="auto">
          <a:xfrm>
            <a:off x="7221538" y="5956300"/>
            <a:ext cx="54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95</a:t>
            </a:r>
          </a:p>
        </p:txBody>
      </p:sp>
    </p:spTree>
    <p:extLst>
      <p:ext uri="{BB962C8B-B14F-4D97-AF65-F5344CB8AC3E}">
        <p14:creationId xmlns:p14="http://schemas.microsoft.com/office/powerpoint/2010/main" val="566231647"/>
      </p:ext>
    </p:extLst>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602BC9D-E547-1543-8FA3-6CA6DD429AED}"/>
              </a:ext>
            </a:extLst>
          </p:cNvPr>
          <p:cNvSpPr>
            <a:spLocks noGrp="1" noChangeArrowheads="1"/>
          </p:cNvSpPr>
          <p:nvPr>
            <p:ph type="title"/>
          </p:nvPr>
        </p:nvSpPr>
        <p:spPr>
          <a:xfrm>
            <a:off x="2362200" y="228600"/>
            <a:ext cx="7467600" cy="685800"/>
          </a:xfrm>
        </p:spPr>
        <p:txBody>
          <a:bodyPr>
            <a:normAutofit fontScale="90000"/>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spread Visually</a:t>
            </a:r>
          </a:p>
        </p:txBody>
      </p:sp>
      <p:sp>
        <p:nvSpPr>
          <p:cNvPr id="22530" name="Rectangle 3">
            <a:extLst>
              <a:ext uri="{FF2B5EF4-FFF2-40B4-BE49-F238E27FC236}">
                <a16:creationId xmlns:a16="http://schemas.microsoft.com/office/drawing/2014/main" id="{D18F0935-E111-46CD-5737-DC4269075F03}"/>
              </a:ext>
            </a:extLst>
          </p:cNvPr>
          <p:cNvSpPr>
            <a:spLocks noGrp="1" noChangeArrowheads="1"/>
          </p:cNvSpPr>
          <p:nvPr>
            <p:ph idx="1"/>
          </p:nvPr>
        </p:nvSpPr>
        <p:spPr>
          <a:xfrm>
            <a:off x="1981200" y="1219200"/>
            <a:ext cx="8229600" cy="5354638"/>
          </a:xfrm>
        </p:spPr>
        <p:txBody>
          <a:bodyPr/>
          <a:lstStyle/>
          <a:p>
            <a:pPr>
              <a:buFont typeface="Arial" panose="020B0604020202020204" pitchFamily="34" charset="0"/>
              <a:buNone/>
            </a:pPr>
            <a:r>
              <a:rPr lang="en-US" altLang="en-US" sz="2000"/>
              <a:t>When traveling to these two cities, would the same clothing be suitable for both cities at any time during the year from the point of view of warmth (Temperature)?   </a:t>
            </a:r>
            <a:r>
              <a:rPr lang="en-US" altLang="en-US" b="1"/>
              <a:t>boxplot(Temp$Temperature~Temp$City)</a:t>
            </a:r>
            <a:r>
              <a:rPr lang="en-US" altLang="en-US" sz="2000"/>
              <a:t> </a:t>
            </a:r>
          </a:p>
        </p:txBody>
      </p:sp>
      <p:pic>
        <p:nvPicPr>
          <p:cNvPr id="22531" name="Picture 1">
            <a:extLst>
              <a:ext uri="{FF2B5EF4-FFF2-40B4-BE49-F238E27FC236}">
                <a16:creationId xmlns:a16="http://schemas.microsoft.com/office/drawing/2014/main" id="{AC26FA26-84DD-2389-6D9B-A9B989A8A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530475"/>
            <a:ext cx="3657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2593987"/>
      </p:ext>
    </p:extLst>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811E098-AE3E-D343-90E2-95C2A22A9B45}"/>
              </a:ext>
            </a:extLst>
          </p:cNvPr>
          <p:cNvSpPr>
            <a:spLocks noGrp="1" noChangeArrowheads="1"/>
          </p:cNvSpPr>
          <p:nvPr>
            <p:ph type="title"/>
          </p:nvPr>
        </p:nvSpPr>
        <p:spPr>
          <a:xfrm>
            <a:off x="3089275" y="381000"/>
            <a:ext cx="5937250" cy="838200"/>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spread</a:t>
            </a:r>
          </a:p>
        </p:txBody>
      </p:sp>
      <p:sp>
        <p:nvSpPr>
          <p:cNvPr id="36866" name="Rectangle 3">
            <a:extLst>
              <a:ext uri="{FF2B5EF4-FFF2-40B4-BE49-F238E27FC236}">
                <a16:creationId xmlns:a16="http://schemas.microsoft.com/office/drawing/2014/main" id="{ACEB5D89-F85D-4845-A859-F8CCFCEB15BB}"/>
              </a:ext>
            </a:extLst>
          </p:cNvPr>
          <p:cNvSpPr>
            <a:spLocks noGrp="1"/>
          </p:cNvSpPr>
          <p:nvPr>
            <p:ph idx="1"/>
          </p:nvPr>
        </p:nvSpPr>
        <p:spPr>
          <a:xfrm>
            <a:off x="2057400" y="1447800"/>
            <a:ext cx="7924800" cy="5181600"/>
          </a:xfrm>
        </p:spPr>
        <p:txBody>
          <a:bodyPr rtlCol="0">
            <a:normAutofit fontScale="92500"/>
          </a:bodyPr>
          <a:lstStyle/>
          <a:p>
            <a:pPr fontAlgn="auto">
              <a:lnSpc>
                <a:spcPct val="90000"/>
              </a:lnSpc>
              <a:spcAft>
                <a:spcPts val="0"/>
              </a:spcAft>
              <a:buFont typeface="Georgia" panose="02040502050405020303" pitchFamily="18" charset="0"/>
              <a:buNone/>
              <a:defRPr/>
            </a:pPr>
            <a:r>
              <a:rPr lang="en-US" altLang="en-US" sz="2600" dirty="0">
                <a:solidFill>
                  <a:schemeClr val="tx1">
                    <a:lumMod val="85000"/>
                    <a:lumOff val="15000"/>
                  </a:schemeClr>
                </a:solidFill>
              </a:rPr>
              <a:t>How can we quantify the obvious difference in temperature variability across the year between these two cities?</a:t>
            </a:r>
          </a:p>
          <a:p>
            <a:pPr marL="228600" lvl="1" indent="0" fontAlgn="auto">
              <a:lnSpc>
                <a:spcPct val="90000"/>
              </a:lnSpc>
              <a:spcAft>
                <a:spcPts val="0"/>
              </a:spcAft>
              <a:buClr>
                <a:srgbClr val="FF0000"/>
              </a:buClr>
              <a:buFont typeface="Arial" panose="020B0604020202020204" pitchFamily="34" charset="0"/>
              <a:buNone/>
              <a:defRPr/>
            </a:pPr>
            <a:r>
              <a:rPr lang="en-US" altLang="en-US" sz="2600" dirty="0">
                <a:solidFill>
                  <a:schemeClr val="tx1"/>
                </a:solidFill>
              </a:rPr>
              <a:t>By using the </a:t>
            </a:r>
            <a:r>
              <a:rPr lang="en-US" altLang="en-US" sz="2600" i="1" dirty="0">
                <a:solidFill>
                  <a:schemeClr val="tx1"/>
                </a:solidFill>
              </a:rPr>
              <a:t>range</a:t>
            </a:r>
            <a:r>
              <a:rPr lang="en-US" altLang="en-US" sz="2600" dirty="0">
                <a:solidFill>
                  <a:schemeClr val="tx1"/>
                </a:solidFill>
              </a:rPr>
              <a:t> or </a:t>
            </a:r>
            <a:r>
              <a:rPr lang="en-US" altLang="en-US" sz="2600" i="1" dirty="0">
                <a:solidFill>
                  <a:schemeClr val="tx1"/>
                </a:solidFill>
              </a:rPr>
              <a:t>interquartile range </a:t>
            </a:r>
            <a:r>
              <a:rPr lang="en-US" altLang="en-US" sz="2600" dirty="0">
                <a:solidFill>
                  <a:schemeClr val="tx1"/>
                </a:solidFill>
              </a:rPr>
              <a:t>(IQR), </a:t>
            </a:r>
          </a:p>
          <a:p>
            <a:pPr marL="228600" lvl="1" indent="0" fontAlgn="auto">
              <a:lnSpc>
                <a:spcPct val="90000"/>
              </a:lnSpc>
              <a:spcAft>
                <a:spcPts val="0"/>
              </a:spcAft>
              <a:buClr>
                <a:srgbClr val="FF0000"/>
              </a:buClr>
              <a:buFont typeface="Arial" panose="020B0604020202020204" pitchFamily="34" charset="0"/>
              <a:buNone/>
              <a:defRPr/>
            </a:pPr>
            <a:r>
              <a:rPr lang="en-US" altLang="en-US" sz="2600" dirty="0">
                <a:solidFill>
                  <a:schemeClr val="tx1"/>
                </a:solidFill>
              </a:rPr>
              <a:t>or by using the </a:t>
            </a:r>
            <a:r>
              <a:rPr lang="en-US" altLang="en-US" sz="2600" i="1" dirty="0">
                <a:solidFill>
                  <a:schemeClr val="tx1"/>
                </a:solidFill>
              </a:rPr>
              <a:t>variance</a:t>
            </a:r>
            <a:r>
              <a:rPr lang="en-US" altLang="en-US" sz="2600" dirty="0">
                <a:solidFill>
                  <a:schemeClr val="tx1"/>
                </a:solidFill>
              </a:rPr>
              <a:t> or </a:t>
            </a:r>
            <a:r>
              <a:rPr lang="en-US" altLang="en-US" sz="2600" i="1" dirty="0">
                <a:solidFill>
                  <a:schemeClr val="tx1"/>
                </a:solidFill>
              </a:rPr>
              <a:t>standard deviation</a:t>
            </a:r>
            <a:r>
              <a:rPr lang="en-US" altLang="en-US" sz="2600" dirty="0">
                <a:solidFill>
                  <a:schemeClr val="tx1"/>
                </a:solidFill>
              </a:rPr>
              <a:t>. </a:t>
            </a:r>
          </a:p>
          <a:p>
            <a:pPr fontAlgn="auto">
              <a:lnSpc>
                <a:spcPct val="90000"/>
              </a:lnSpc>
              <a:spcAft>
                <a:spcPts val="0"/>
              </a:spcAft>
              <a:buFont typeface="Arial" panose="020B0604020202020204" pitchFamily="34" charset="0"/>
              <a:buNone/>
              <a:defRPr/>
            </a:pPr>
            <a:r>
              <a:rPr lang="en-US" altLang="en-US" sz="2600" dirty="0">
                <a:solidFill>
                  <a:schemeClr val="tx1">
                    <a:lumMod val="85000"/>
                    <a:lumOff val="15000"/>
                  </a:schemeClr>
                </a:solidFill>
              </a:rPr>
              <a:t>The </a:t>
            </a:r>
            <a:r>
              <a:rPr lang="en-US" altLang="en-US" sz="2600" i="1" dirty="0">
                <a:solidFill>
                  <a:schemeClr val="tx1">
                    <a:lumMod val="85000"/>
                    <a:lumOff val="15000"/>
                  </a:schemeClr>
                </a:solidFill>
              </a:rPr>
              <a:t>range</a:t>
            </a:r>
            <a:r>
              <a:rPr lang="en-US" altLang="en-US" sz="2600" dirty="0">
                <a:solidFill>
                  <a:schemeClr val="tx1">
                    <a:lumMod val="85000"/>
                    <a:lumOff val="15000"/>
                  </a:schemeClr>
                </a:solidFill>
              </a:rPr>
              <a:t> is the difference between the highest and lowest values in the distribution. </a:t>
            </a:r>
          </a:p>
          <a:p>
            <a:pPr fontAlgn="auto">
              <a:lnSpc>
                <a:spcPct val="90000"/>
              </a:lnSpc>
              <a:spcAft>
                <a:spcPts val="0"/>
              </a:spcAft>
              <a:buFont typeface="Arial" panose="020B0604020202020204" pitchFamily="34" charset="0"/>
              <a:buNone/>
              <a:defRPr/>
            </a:pPr>
            <a:r>
              <a:rPr lang="en-US" altLang="en-US" sz="2600" dirty="0">
                <a:solidFill>
                  <a:schemeClr val="tx1">
                    <a:lumMod val="85000"/>
                    <a:lumOff val="15000"/>
                  </a:schemeClr>
                </a:solidFill>
              </a:rPr>
              <a:t>The </a:t>
            </a:r>
            <a:r>
              <a:rPr lang="en-US" altLang="en-US" sz="2600" i="1" dirty="0">
                <a:solidFill>
                  <a:schemeClr val="tx1">
                    <a:lumMod val="85000"/>
                    <a:lumOff val="15000"/>
                  </a:schemeClr>
                </a:solidFill>
              </a:rPr>
              <a:t>interquartile</a:t>
            </a:r>
            <a:r>
              <a:rPr lang="en-US" altLang="en-US" sz="2600" dirty="0">
                <a:solidFill>
                  <a:schemeClr val="tx1">
                    <a:lumMod val="85000"/>
                    <a:lumOff val="15000"/>
                  </a:schemeClr>
                </a:solidFill>
              </a:rPr>
              <a:t> </a:t>
            </a:r>
            <a:r>
              <a:rPr lang="en-US" altLang="en-US" sz="2600" i="1" dirty="0">
                <a:solidFill>
                  <a:schemeClr val="tx1">
                    <a:lumMod val="85000"/>
                    <a:lumOff val="15000"/>
                  </a:schemeClr>
                </a:solidFill>
              </a:rPr>
              <a:t>range</a:t>
            </a:r>
            <a:r>
              <a:rPr lang="en-US" altLang="en-US" sz="2600" dirty="0">
                <a:solidFill>
                  <a:schemeClr val="tx1">
                    <a:lumMod val="85000"/>
                    <a:lumOff val="15000"/>
                  </a:schemeClr>
                </a:solidFill>
              </a:rPr>
              <a:t> (IQR) is the range of the middle half of the data, or the difference between the 75</a:t>
            </a:r>
            <a:r>
              <a:rPr lang="en-US" altLang="en-US" sz="2600" baseline="30000" dirty="0">
                <a:solidFill>
                  <a:schemeClr val="tx1">
                    <a:lumMod val="85000"/>
                    <a:lumOff val="15000"/>
                  </a:schemeClr>
                </a:solidFill>
              </a:rPr>
              <a:t>th</a:t>
            </a:r>
            <a:r>
              <a:rPr lang="en-US" altLang="en-US" sz="2600" dirty="0">
                <a:solidFill>
                  <a:schemeClr val="tx1">
                    <a:lumMod val="85000"/>
                    <a:lumOff val="15000"/>
                  </a:schemeClr>
                </a:solidFill>
              </a:rPr>
              <a:t> and 25</a:t>
            </a:r>
            <a:r>
              <a:rPr lang="en-US" altLang="en-US" sz="2600" baseline="30000" dirty="0">
                <a:solidFill>
                  <a:schemeClr val="tx1">
                    <a:lumMod val="85000"/>
                    <a:lumOff val="15000"/>
                  </a:schemeClr>
                </a:solidFill>
              </a:rPr>
              <a:t>th</a:t>
            </a:r>
            <a:r>
              <a:rPr lang="en-US" altLang="en-US" sz="2600" dirty="0">
                <a:solidFill>
                  <a:schemeClr val="tx1">
                    <a:lumMod val="85000"/>
                    <a:lumOff val="15000"/>
                  </a:schemeClr>
                </a:solidFill>
              </a:rPr>
              <a:t> percentiles.  It is useful when data are ordinal or scale and severely skewed.</a:t>
            </a:r>
          </a:p>
          <a:p>
            <a:pPr fontAlgn="auto">
              <a:lnSpc>
                <a:spcPct val="90000"/>
              </a:lnSpc>
              <a:spcAft>
                <a:spcPts val="0"/>
              </a:spcAft>
              <a:buFont typeface="Arial" panose="020B0604020202020204" pitchFamily="34" charset="0"/>
              <a:buNone/>
              <a:defRPr/>
            </a:pPr>
            <a:r>
              <a:rPr lang="en-US" altLang="en-US" sz="2800" dirty="0">
                <a:solidFill>
                  <a:schemeClr val="tx1">
                    <a:lumMod val="85000"/>
                    <a:lumOff val="15000"/>
                  </a:schemeClr>
                </a:solidFill>
              </a:rPr>
              <a:t>The </a:t>
            </a:r>
            <a:r>
              <a:rPr lang="en-US" altLang="en-US" sz="2800" i="1" dirty="0">
                <a:solidFill>
                  <a:schemeClr val="tx1">
                    <a:lumMod val="85000"/>
                    <a:lumOff val="15000"/>
                  </a:schemeClr>
                </a:solidFill>
              </a:rPr>
              <a:t>variance</a:t>
            </a:r>
            <a:r>
              <a:rPr lang="en-US" altLang="en-US" sz="2800" dirty="0">
                <a:solidFill>
                  <a:schemeClr val="tx1">
                    <a:lumMod val="85000"/>
                    <a:lumOff val="15000"/>
                  </a:schemeClr>
                </a:solidFill>
              </a:rPr>
              <a:t> is the average of the squared deviations from the mean. The </a:t>
            </a:r>
            <a:r>
              <a:rPr lang="en-US" altLang="en-US" sz="2800" i="1" dirty="0">
                <a:solidFill>
                  <a:schemeClr val="tx1">
                    <a:lumMod val="85000"/>
                    <a:lumOff val="15000"/>
                  </a:schemeClr>
                </a:solidFill>
              </a:rPr>
              <a:t>standard</a:t>
            </a:r>
            <a:r>
              <a:rPr lang="en-US" altLang="en-US" sz="2800" dirty="0">
                <a:solidFill>
                  <a:schemeClr val="tx1">
                    <a:lumMod val="85000"/>
                    <a:lumOff val="15000"/>
                  </a:schemeClr>
                </a:solidFill>
              </a:rPr>
              <a:t> </a:t>
            </a:r>
            <a:r>
              <a:rPr lang="en-US" altLang="en-US" sz="2800" i="1" dirty="0">
                <a:solidFill>
                  <a:schemeClr val="tx1">
                    <a:lumMod val="85000"/>
                    <a:lumOff val="15000"/>
                  </a:schemeClr>
                </a:solidFill>
              </a:rPr>
              <a:t>deviation</a:t>
            </a:r>
            <a:r>
              <a:rPr lang="en-US" altLang="en-US" sz="2800" dirty="0">
                <a:solidFill>
                  <a:schemeClr val="tx1">
                    <a:lumMod val="85000"/>
                    <a:lumOff val="15000"/>
                  </a:schemeClr>
                </a:solidFill>
              </a:rPr>
              <a:t> is the square root of the variance. </a:t>
            </a:r>
            <a:r>
              <a:rPr lang="en-US" altLang="en-US" sz="2400" dirty="0">
                <a:solidFill>
                  <a:schemeClr val="tx1">
                    <a:lumMod val="85000"/>
                    <a:lumOff val="15000"/>
                  </a:schemeClr>
                </a:solidFill>
              </a:rPr>
              <a:t>These are explained more fully in a later size.</a:t>
            </a:r>
            <a:endParaRPr lang="en-US" altLang="en-US" sz="2600" dirty="0">
              <a:solidFill>
                <a:schemeClr val="tx1">
                  <a:lumMod val="85000"/>
                  <a:lumOff val="15000"/>
                </a:schemeClr>
              </a:solidFill>
            </a:endParaRPr>
          </a:p>
          <a:p>
            <a:pPr fontAlgn="auto">
              <a:lnSpc>
                <a:spcPct val="90000"/>
              </a:lnSpc>
              <a:spcAft>
                <a:spcPts val="0"/>
              </a:spcAft>
              <a:buFontTx/>
              <a:buNone/>
              <a:defRPr/>
            </a:pPr>
            <a:endParaRPr lang="en-US" altLang="en-US" sz="3600" dirty="0">
              <a:solidFill>
                <a:schemeClr val="tx1">
                  <a:lumMod val="85000"/>
                  <a:lumOff val="15000"/>
                </a:schemeClr>
              </a:solidFill>
            </a:endParaRPr>
          </a:p>
        </p:txBody>
      </p:sp>
    </p:spTree>
    <p:extLst>
      <p:ext uri="{BB962C8B-B14F-4D97-AF65-F5344CB8AC3E}">
        <p14:creationId xmlns:p14="http://schemas.microsoft.com/office/powerpoint/2010/main" val="3903835043"/>
      </p:ext>
    </p:extLst>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9EC8472-133F-FD41-924E-C02E52402ED4}"/>
              </a:ext>
            </a:extLst>
          </p:cNvPr>
          <p:cNvSpPr>
            <a:spLocks noGrp="1" noChangeArrowheads="1"/>
          </p:cNvSpPr>
          <p:nvPr>
            <p:ph type="title"/>
          </p:nvPr>
        </p:nvSpPr>
        <p:spPr>
          <a:xfrm>
            <a:off x="2000250" y="304800"/>
            <a:ext cx="8229600" cy="609600"/>
          </a:xfrm>
        </p:spPr>
        <p:txBody>
          <a:bodyPr>
            <a:normAutofit fontScale="90000"/>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The Range and </a:t>
            </a:r>
            <a:r>
              <a:rPr lang="en-US" dirty="0" err="1">
                <a:solidFill>
                  <a:schemeClr val="tx1"/>
                </a:solidFill>
                <a:effectLst>
                  <a:outerShdw blurRad="38100" dist="38100" dir="2700000" algn="tl">
                    <a:srgbClr val="000000">
                      <a:alpha val="43137"/>
                    </a:srgbClr>
                  </a:outerShdw>
                </a:effectLst>
              </a:rPr>
              <a:t>Interquartile</a:t>
            </a:r>
            <a:r>
              <a:rPr lang="en-US" dirty="0">
                <a:solidFill>
                  <a:schemeClr val="tx1"/>
                </a:solidFill>
                <a:effectLst>
                  <a:outerShdw blurRad="38100" dist="38100" dir="2700000" algn="tl">
                    <a:srgbClr val="000000">
                      <a:alpha val="43137"/>
                    </a:srgbClr>
                  </a:outerShdw>
                </a:effectLst>
              </a:rPr>
              <a:t> Range</a:t>
            </a:r>
          </a:p>
        </p:txBody>
      </p:sp>
      <p:sp>
        <p:nvSpPr>
          <p:cNvPr id="26626" name="Rectangle 3">
            <a:extLst>
              <a:ext uri="{FF2B5EF4-FFF2-40B4-BE49-F238E27FC236}">
                <a16:creationId xmlns:a16="http://schemas.microsoft.com/office/drawing/2014/main" id="{F4C2282F-5FA7-96B6-1675-FD2730EBBB79}"/>
              </a:ext>
            </a:extLst>
          </p:cNvPr>
          <p:cNvSpPr>
            <a:spLocks noGrp="1" noChangeArrowheads="1"/>
          </p:cNvSpPr>
          <p:nvPr>
            <p:ph idx="1"/>
          </p:nvPr>
        </p:nvSpPr>
        <p:spPr>
          <a:xfrm>
            <a:off x="2000250" y="1219200"/>
            <a:ext cx="8229600" cy="5410200"/>
          </a:xfrm>
        </p:spPr>
        <p:txBody>
          <a:bodyPr/>
          <a:lstStyle/>
          <a:p>
            <a:pPr marL="0" indent="0">
              <a:buFont typeface="Arial" panose="020B0604020202020204" pitchFamily="34" charset="0"/>
              <a:buNone/>
            </a:pPr>
            <a:r>
              <a:rPr lang="en-US" altLang="en-US" sz="2400"/>
              <a:t>To obtain the IQRs for distributions of a single variable for different sub-groups, defined, for example, by the variable City, we type:</a:t>
            </a:r>
          </a:p>
          <a:p>
            <a:pPr marL="0" indent="0" algn="ctr">
              <a:buFont typeface="Arial" panose="020B0604020202020204" pitchFamily="34" charset="0"/>
              <a:buNone/>
            </a:pPr>
            <a:r>
              <a:rPr lang="en-US" altLang="en-US" sz="2000" b="1"/>
              <a:t>IQR(Temp$Temperature[Temp$City == "Springfield"])</a:t>
            </a:r>
            <a:endParaRPr lang="en-US" altLang="en-US" sz="2000"/>
          </a:p>
          <a:p>
            <a:pPr marL="0" indent="0" algn="ctr">
              <a:buFont typeface="Arial" panose="020B0604020202020204" pitchFamily="34" charset="0"/>
              <a:buNone/>
            </a:pPr>
            <a:r>
              <a:rPr lang="en-US" altLang="en-US" sz="2000" b="1"/>
              <a:t>IQR(Temp$Temperature[Temp$City == "SanFrancisco"])</a:t>
            </a:r>
          </a:p>
          <a:p>
            <a:pPr marL="0" indent="0" algn="ctr">
              <a:buFont typeface="Arial" panose="020B0604020202020204" pitchFamily="34" charset="0"/>
              <a:buNone/>
            </a:pPr>
            <a:endParaRPr lang="en-US" altLang="en-US" sz="2000"/>
          </a:p>
          <a:p>
            <a:pPr marL="0" indent="0">
              <a:buFont typeface="Arial" panose="020B0604020202020204" pitchFamily="34" charset="0"/>
              <a:buNone/>
            </a:pPr>
            <a:r>
              <a:rPr lang="en-US" altLang="en-US" sz="2400"/>
              <a:t>Temp$City == "…"</a:t>
            </a:r>
            <a:r>
              <a:rPr lang="en-US" altLang="en-US" sz="2400" b="1"/>
              <a:t> </a:t>
            </a:r>
            <a:r>
              <a:rPr lang="en-US" altLang="en-US" sz="2400"/>
              <a:t>within the</a:t>
            </a:r>
            <a:r>
              <a:rPr lang="en-US" altLang="en-US" sz="2400" b="1"/>
              <a:t> </a:t>
            </a:r>
            <a:r>
              <a:rPr lang="en-US" altLang="en-US" sz="2400"/>
              <a:t>square brackets [] allows us to compute the IQR on each city separately by creating two subsets of Temperature values, one for Springfield and the other for San Francisco. Without these brackets, the IQR would be computed on all Temperature values from both cities combined.  Said differently, the square brackets subset the variable Temperature by City. </a:t>
            </a:r>
            <a:r>
              <a:rPr lang="en-US" altLang="en-US" sz="2400" b="1"/>
              <a:t> </a:t>
            </a:r>
            <a:endParaRPr lang="en-US" altLang="en-US" sz="2400"/>
          </a:p>
        </p:txBody>
      </p:sp>
    </p:spTree>
    <p:extLst>
      <p:ext uri="{BB962C8B-B14F-4D97-AF65-F5344CB8AC3E}">
        <p14:creationId xmlns:p14="http://schemas.microsoft.com/office/powerpoint/2010/main" val="3620931391"/>
      </p:ext>
    </p:extLst>
  </p:cSld>
  <p:clrMapOvr>
    <a:masterClrMapping/>
  </p:clrMapOvr>
  <p:transition>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59116B-141F-D548-BA52-DE74B22CDBE8}"/>
              </a:ext>
            </a:extLst>
          </p:cNvPr>
          <p:cNvSpPr>
            <a:spLocks noGrp="1" noChangeArrowheads="1"/>
          </p:cNvSpPr>
          <p:nvPr>
            <p:ph type="title"/>
          </p:nvPr>
        </p:nvSpPr>
        <p:spPr>
          <a:xfrm>
            <a:off x="1981200" y="381000"/>
            <a:ext cx="8229600" cy="762000"/>
          </a:xfrm>
        </p:spPr>
        <p:txBody>
          <a:bodyPr>
            <a:noAutofit/>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The Variance and Standard Deviation</a:t>
            </a:r>
          </a:p>
        </p:txBody>
      </p:sp>
      <p:sp>
        <p:nvSpPr>
          <p:cNvPr id="40962" name="Rectangle 3">
            <a:extLst>
              <a:ext uri="{FF2B5EF4-FFF2-40B4-BE49-F238E27FC236}">
                <a16:creationId xmlns:a16="http://schemas.microsoft.com/office/drawing/2014/main" id="{BD2BE95B-0B21-ED49-B713-68849F2FDEA8}"/>
              </a:ext>
            </a:extLst>
          </p:cNvPr>
          <p:cNvSpPr>
            <a:spLocks noGrp="1"/>
          </p:cNvSpPr>
          <p:nvPr>
            <p:ph idx="1"/>
          </p:nvPr>
        </p:nvSpPr>
        <p:spPr>
          <a:xfrm>
            <a:off x="1981200" y="1447800"/>
            <a:ext cx="8229600" cy="5105400"/>
          </a:xfrm>
        </p:spPr>
        <p:txBody>
          <a:bodyPr rtlCol="0">
            <a:normAutofit/>
          </a:bodyPr>
          <a:lstStyle/>
          <a:p>
            <a:pPr fontAlgn="auto">
              <a:lnSpc>
                <a:spcPct val="90000"/>
              </a:lnSpc>
              <a:spcAft>
                <a:spcPts val="0"/>
              </a:spcAft>
              <a:buFontTx/>
              <a:buNone/>
              <a:defRPr/>
            </a:pPr>
            <a:r>
              <a:rPr lang="en-US" altLang="en-US" sz="2400" dirty="0">
                <a:solidFill>
                  <a:schemeClr val="tx1">
                    <a:lumMod val="85000"/>
                    <a:lumOff val="15000"/>
                  </a:schemeClr>
                </a:solidFill>
              </a:rPr>
              <a:t>We may think of the standard deviation as the distance we have to travel in both directions from the mean to capture the majority of values in a distribution. The farther out we need to travel, the more spread out are the values of the distribution from the mean.  These are useful when data are at least interval and not severely skewed.</a:t>
            </a:r>
            <a:endParaRPr lang="en-US" altLang="en-US" sz="2000" dirty="0">
              <a:solidFill>
                <a:schemeClr val="tx1">
                  <a:lumMod val="85000"/>
                  <a:lumOff val="15000"/>
                </a:schemeClr>
              </a:solidFill>
            </a:endParaRPr>
          </a:p>
          <a:p>
            <a:pPr fontAlgn="auto">
              <a:lnSpc>
                <a:spcPct val="90000"/>
              </a:lnSpc>
              <a:spcAft>
                <a:spcPts val="0"/>
              </a:spcAft>
              <a:buFontTx/>
              <a:buNone/>
              <a:defRPr/>
            </a:pPr>
            <a:r>
              <a:rPr lang="en-US" altLang="en-US" sz="2400" dirty="0">
                <a:solidFill>
                  <a:schemeClr val="tx1">
                    <a:lumMod val="85000"/>
                    <a:lumOff val="15000"/>
                  </a:schemeClr>
                </a:solidFill>
              </a:rPr>
              <a:t>To find the variance of the temperature variable from the TEMP dataset for each City, we use:</a:t>
            </a:r>
          </a:p>
          <a:p>
            <a:pPr fontAlgn="auto">
              <a:lnSpc>
                <a:spcPct val="90000"/>
              </a:lnSpc>
              <a:spcAft>
                <a:spcPts val="0"/>
              </a:spcAft>
              <a:buFont typeface="Arial" panose="020B0604020202020204" pitchFamily="34" charset="0"/>
              <a:buNone/>
              <a:defRPr/>
            </a:pPr>
            <a:r>
              <a:rPr lang="en-US" b="1" dirty="0">
                <a:solidFill>
                  <a:schemeClr val="tx1">
                    <a:lumMod val="85000"/>
                    <a:lumOff val="15000"/>
                  </a:schemeClr>
                </a:solidFill>
              </a:rPr>
              <a:t>		</a:t>
            </a:r>
            <a:r>
              <a:rPr lang="en-US" b="1" dirty="0" err="1">
                <a:solidFill>
                  <a:schemeClr val="tx1">
                    <a:lumMod val="85000"/>
                    <a:lumOff val="15000"/>
                  </a:schemeClr>
                </a:solidFill>
              </a:rPr>
              <a:t>var</a:t>
            </a:r>
            <a:r>
              <a:rPr lang="en-US" b="1" dirty="0">
                <a:solidFill>
                  <a:schemeClr val="tx1">
                    <a:lumMod val="85000"/>
                    <a:lumOff val="15000"/>
                  </a:schemeClr>
                </a:solidFill>
              </a:rPr>
              <a:t>(</a:t>
            </a:r>
            <a:r>
              <a:rPr lang="en-US" b="1" dirty="0" err="1">
                <a:solidFill>
                  <a:schemeClr val="tx1">
                    <a:lumMod val="85000"/>
                    <a:lumOff val="15000"/>
                  </a:schemeClr>
                </a:solidFill>
              </a:rPr>
              <a:t>Temp$Temperature</a:t>
            </a:r>
            <a:r>
              <a:rPr lang="en-US" b="1" dirty="0">
                <a:solidFill>
                  <a:schemeClr val="tx1">
                    <a:lumMod val="85000"/>
                    <a:lumOff val="15000"/>
                  </a:schemeClr>
                </a:solidFill>
              </a:rPr>
              <a:t>[</a:t>
            </a:r>
            <a:r>
              <a:rPr lang="en-US" b="1" dirty="0" err="1">
                <a:solidFill>
                  <a:schemeClr val="tx1">
                    <a:lumMod val="85000"/>
                    <a:lumOff val="15000"/>
                  </a:schemeClr>
                </a:solidFill>
              </a:rPr>
              <a:t>Temp$City</a:t>
            </a:r>
            <a:r>
              <a:rPr lang="en-US" b="1" dirty="0">
                <a:solidFill>
                  <a:schemeClr val="tx1">
                    <a:lumMod val="85000"/>
                    <a:lumOff val="15000"/>
                  </a:schemeClr>
                </a:solidFill>
              </a:rPr>
              <a:t> == "Springfield"]) </a:t>
            </a:r>
          </a:p>
          <a:p>
            <a:pPr fontAlgn="auto">
              <a:lnSpc>
                <a:spcPct val="90000"/>
              </a:lnSpc>
              <a:spcAft>
                <a:spcPts val="0"/>
              </a:spcAft>
              <a:buFont typeface="Arial" panose="020B0604020202020204" pitchFamily="34" charset="0"/>
              <a:buNone/>
              <a:defRPr/>
            </a:pPr>
            <a:r>
              <a:rPr lang="en-US" b="1" dirty="0">
                <a:solidFill>
                  <a:schemeClr val="tx1">
                    <a:lumMod val="85000"/>
                    <a:lumOff val="15000"/>
                  </a:schemeClr>
                </a:solidFill>
              </a:rPr>
              <a:t>          	</a:t>
            </a:r>
            <a:r>
              <a:rPr lang="en-US" b="1" dirty="0" err="1">
                <a:solidFill>
                  <a:schemeClr val="tx1">
                    <a:lumMod val="85000"/>
                    <a:lumOff val="15000"/>
                  </a:schemeClr>
                </a:solidFill>
              </a:rPr>
              <a:t>var</a:t>
            </a:r>
            <a:r>
              <a:rPr lang="en-US" b="1" dirty="0">
                <a:solidFill>
                  <a:schemeClr val="tx1">
                    <a:lumMod val="85000"/>
                    <a:lumOff val="15000"/>
                  </a:schemeClr>
                </a:solidFill>
              </a:rPr>
              <a:t>(</a:t>
            </a:r>
            <a:r>
              <a:rPr lang="en-US" b="1" dirty="0" err="1">
                <a:solidFill>
                  <a:schemeClr val="tx1">
                    <a:lumMod val="85000"/>
                    <a:lumOff val="15000"/>
                  </a:schemeClr>
                </a:solidFill>
              </a:rPr>
              <a:t>Temp$Temperature</a:t>
            </a:r>
            <a:r>
              <a:rPr lang="en-US" b="1" dirty="0">
                <a:solidFill>
                  <a:schemeClr val="tx1">
                    <a:lumMod val="85000"/>
                    <a:lumOff val="15000"/>
                  </a:schemeClr>
                </a:solidFill>
              </a:rPr>
              <a:t>[</a:t>
            </a:r>
            <a:r>
              <a:rPr lang="en-US" b="1" dirty="0" err="1">
                <a:solidFill>
                  <a:schemeClr val="tx1">
                    <a:lumMod val="85000"/>
                    <a:lumOff val="15000"/>
                  </a:schemeClr>
                </a:solidFill>
              </a:rPr>
              <a:t>Temp$City</a:t>
            </a:r>
            <a:r>
              <a:rPr lang="en-US" b="1" dirty="0">
                <a:solidFill>
                  <a:schemeClr val="tx1">
                    <a:lumMod val="85000"/>
                    <a:lumOff val="15000"/>
                  </a:schemeClr>
                </a:solidFill>
              </a:rPr>
              <a:t> == "</a:t>
            </a:r>
            <a:r>
              <a:rPr lang="en-US" b="1" dirty="0" err="1">
                <a:solidFill>
                  <a:schemeClr val="tx1">
                    <a:lumMod val="85000"/>
                    <a:lumOff val="15000"/>
                  </a:schemeClr>
                </a:solidFill>
              </a:rPr>
              <a:t>SanFrancisco</a:t>
            </a:r>
            <a:r>
              <a:rPr lang="en-US" b="1" dirty="0">
                <a:solidFill>
                  <a:schemeClr val="tx1">
                    <a:lumMod val="85000"/>
                    <a:lumOff val="15000"/>
                  </a:schemeClr>
                </a:solidFill>
              </a:rPr>
              <a:t>"]) </a:t>
            </a:r>
          </a:p>
          <a:p>
            <a:pPr fontAlgn="auto">
              <a:lnSpc>
                <a:spcPct val="90000"/>
              </a:lnSpc>
              <a:spcAft>
                <a:spcPts val="0"/>
              </a:spcAft>
              <a:buFont typeface="Arial" panose="020B0604020202020204" pitchFamily="34" charset="0"/>
              <a:buNone/>
              <a:defRPr/>
            </a:pPr>
            <a:r>
              <a:rPr lang="en-US" sz="2400" dirty="0">
                <a:solidFill>
                  <a:schemeClr val="tx1">
                    <a:lumMod val="85000"/>
                    <a:lumOff val="15000"/>
                  </a:schemeClr>
                </a:solidFill>
              </a:rPr>
              <a:t>To find the </a:t>
            </a:r>
            <a:r>
              <a:rPr lang="en-US" sz="2400" dirty="0" err="1">
                <a:solidFill>
                  <a:schemeClr val="tx1">
                    <a:lumMod val="85000"/>
                    <a:lumOff val="15000"/>
                  </a:schemeClr>
                </a:solidFill>
              </a:rPr>
              <a:t>sdev</a:t>
            </a:r>
            <a:r>
              <a:rPr lang="en-US" sz="2400" dirty="0">
                <a:solidFill>
                  <a:schemeClr val="tx1">
                    <a:lumMod val="85000"/>
                    <a:lumOff val="15000"/>
                  </a:schemeClr>
                </a:solidFill>
              </a:rPr>
              <a:t>, substitute </a:t>
            </a:r>
            <a:r>
              <a:rPr lang="en-US" sz="2400" b="1" dirty="0" err="1">
                <a:solidFill>
                  <a:schemeClr val="tx1">
                    <a:lumMod val="85000"/>
                    <a:lumOff val="15000"/>
                  </a:schemeClr>
                </a:solidFill>
              </a:rPr>
              <a:t>sd</a:t>
            </a:r>
            <a:r>
              <a:rPr lang="en-US" sz="2400" b="1" dirty="0">
                <a:solidFill>
                  <a:schemeClr val="tx1">
                    <a:lumMod val="85000"/>
                    <a:lumOff val="15000"/>
                  </a:schemeClr>
                </a:solidFill>
              </a:rPr>
              <a:t> </a:t>
            </a:r>
            <a:r>
              <a:rPr lang="en-US" sz="2400" dirty="0">
                <a:solidFill>
                  <a:schemeClr val="tx1">
                    <a:lumMod val="85000"/>
                    <a:lumOff val="15000"/>
                  </a:schemeClr>
                </a:solidFill>
              </a:rPr>
              <a:t>for</a:t>
            </a:r>
            <a:r>
              <a:rPr lang="en-US" sz="2400" b="1" dirty="0">
                <a:solidFill>
                  <a:schemeClr val="tx1">
                    <a:lumMod val="85000"/>
                    <a:lumOff val="15000"/>
                  </a:schemeClr>
                </a:solidFill>
              </a:rPr>
              <a:t> </a:t>
            </a:r>
            <a:r>
              <a:rPr lang="en-US" sz="2400" b="1" dirty="0" err="1">
                <a:solidFill>
                  <a:schemeClr val="tx1">
                    <a:lumMod val="85000"/>
                    <a:lumOff val="15000"/>
                  </a:schemeClr>
                </a:solidFill>
              </a:rPr>
              <a:t>var</a:t>
            </a:r>
            <a:r>
              <a:rPr lang="en-US" sz="2400" b="1" dirty="0">
                <a:solidFill>
                  <a:schemeClr val="tx1">
                    <a:lumMod val="85000"/>
                    <a:lumOff val="15000"/>
                  </a:schemeClr>
                </a:solidFill>
              </a:rPr>
              <a:t> </a:t>
            </a:r>
            <a:r>
              <a:rPr lang="en-US" sz="2400" dirty="0">
                <a:solidFill>
                  <a:schemeClr val="tx1">
                    <a:lumMod val="85000"/>
                    <a:lumOff val="15000"/>
                  </a:schemeClr>
                </a:solidFill>
              </a:rPr>
              <a:t>in the above commands.</a:t>
            </a:r>
          </a:p>
          <a:p>
            <a:pPr marL="0" indent="0" fontAlgn="auto">
              <a:spcAft>
                <a:spcPts val="0"/>
              </a:spcAft>
              <a:buFont typeface="Arial" panose="020B0604020202020204" pitchFamily="34" charset="0"/>
              <a:buNone/>
              <a:defRPr/>
            </a:pPr>
            <a:r>
              <a:rPr lang="en-US" sz="2000" dirty="0">
                <a:solidFill>
                  <a:schemeClr val="tx1">
                    <a:lumMod val="85000"/>
                    <a:lumOff val="15000"/>
                  </a:schemeClr>
                </a:solidFill>
              </a:rPr>
              <a:t>NOTE:  The square brackets [ ] separate the variable </a:t>
            </a:r>
            <a:r>
              <a:rPr lang="en-US" sz="2000" dirty="0" err="1">
                <a:solidFill>
                  <a:schemeClr val="tx1">
                    <a:lumMod val="85000"/>
                    <a:lumOff val="15000"/>
                  </a:schemeClr>
                </a:solidFill>
              </a:rPr>
              <a:t>Temp$Temperature</a:t>
            </a:r>
            <a:r>
              <a:rPr lang="en-US" sz="2000" dirty="0">
                <a:solidFill>
                  <a:schemeClr val="tx1">
                    <a:lumMod val="85000"/>
                    <a:lumOff val="15000"/>
                  </a:schemeClr>
                </a:solidFill>
              </a:rPr>
              <a:t> into the subset of values for each city. In the first case, for Springfield; in the second case, for San Francisco.</a:t>
            </a:r>
          </a:p>
        </p:txBody>
      </p:sp>
    </p:spTree>
    <p:extLst>
      <p:ext uri="{BB962C8B-B14F-4D97-AF65-F5344CB8AC3E}">
        <p14:creationId xmlns:p14="http://schemas.microsoft.com/office/powerpoint/2010/main" val="82326030"/>
      </p:ext>
    </p:extLst>
  </p:cSld>
  <p:clrMapOvr>
    <a:masterClrMapping/>
  </p:clrMapOvr>
  <p:transition>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F799B3C-D193-6C4D-BDA9-1D3217E8853E}"/>
              </a:ext>
            </a:extLst>
          </p:cNvPr>
          <p:cNvSpPr>
            <a:spLocks noGrp="1" noChangeArrowheads="1"/>
          </p:cNvSpPr>
          <p:nvPr>
            <p:ph type="title"/>
          </p:nvPr>
        </p:nvSpPr>
        <p:spPr>
          <a:xfrm>
            <a:off x="1952625" y="304801"/>
            <a:ext cx="8229600" cy="715963"/>
          </a:xfrm>
        </p:spPr>
        <p:txBody>
          <a:bodyPr>
            <a:normAutofit fontScale="90000"/>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Dispersion</a:t>
            </a:r>
          </a:p>
        </p:txBody>
      </p:sp>
      <p:sp>
        <p:nvSpPr>
          <p:cNvPr id="30722" name="Rectangle 3">
            <a:extLst>
              <a:ext uri="{FF2B5EF4-FFF2-40B4-BE49-F238E27FC236}">
                <a16:creationId xmlns:a16="http://schemas.microsoft.com/office/drawing/2014/main" id="{D09D1F03-7C60-848C-4DE4-E4CFD815D4D6}"/>
              </a:ext>
            </a:extLst>
          </p:cNvPr>
          <p:cNvSpPr>
            <a:spLocks noGrp="1" noChangeArrowheads="1"/>
          </p:cNvSpPr>
          <p:nvPr>
            <p:ph idx="1"/>
          </p:nvPr>
        </p:nvSpPr>
        <p:spPr>
          <a:xfrm>
            <a:off x="1952625" y="1295400"/>
            <a:ext cx="8229600" cy="4953000"/>
          </a:xfrm>
        </p:spPr>
        <p:txBody>
          <a:bodyPr/>
          <a:lstStyle/>
          <a:p>
            <a:pPr>
              <a:buFontTx/>
              <a:buNone/>
            </a:pPr>
            <a:r>
              <a:rPr lang="en-US" altLang="en-US" sz="2400"/>
              <a:t>   Be executing the commands on the two previous slide, we obtain the following indicators of spread for temperature for the two cities.  </a:t>
            </a:r>
          </a:p>
          <a:p>
            <a:pPr>
              <a:buFontTx/>
              <a:buNone/>
            </a:pPr>
            <a:r>
              <a:rPr lang="en-US" altLang="en-US" sz="2400"/>
              <a:t>			   sdev	     variance	      iqr	          range</a:t>
            </a:r>
          </a:p>
          <a:p>
            <a:pPr>
              <a:buFont typeface="Arial" panose="020B0604020202020204" pitchFamily="34" charset="0"/>
              <a:buNone/>
            </a:pPr>
            <a:r>
              <a:rPr lang="en-US" altLang="en-US" sz="2400"/>
              <a:t>Springfield</a:t>
            </a:r>
            <a:r>
              <a:rPr lang="en-US" altLang="en-US" sz="2400" b="1">
                <a:solidFill>
                  <a:srgbClr val="FF0000"/>
                </a:solidFill>
              </a:rPr>
              <a:t>	   </a:t>
            </a:r>
            <a:r>
              <a:rPr lang="en-US" altLang="en-US" sz="2000" b="1">
                <a:solidFill>
                  <a:schemeClr val="tx1"/>
                </a:solidFill>
              </a:rPr>
              <a:t>16.82</a:t>
            </a:r>
            <a:r>
              <a:rPr lang="en-US" altLang="en-US" sz="2400" b="1">
                <a:solidFill>
                  <a:srgbClr val="FF0000"/>
                </a:solidFill>
              </a:rPr>
              <a:t>	     </a:t>
            </a:r>
            <a:r>
              <a:rPr lang="en-US" altLang="en-US" sz="2000" b="1">
                <a:solidFill>
                  <a:schemeClr val="tx1"/>
                </a:solidFill>
              </a:rPr>
              <a:t>282.99	       28.0	46</a:t>
            </a:r>
            <a:endParaRPr lang="en-US" altLang="en-US" sz="2000">
              <a:solidFill>
                <a:schemeClr val="tx1"/>
              </a:solidFill>
            </a:endParaRPr>
          </a:p>
          <a:p>
            <a:pPr>
              <a:buFont typeface="Arial" panose="020B0604020202020204" pitchFamily="34" charset="0"/>
              <a:buNone/>
            </a:pPr>
            <a:r>
              <a:rPr lang="en-US" altLang="en-US" sz="2400"/>
              <a:t>San Francisco	</a:t>
            </a:r>
            <a:r>
              <a:rPr lang="en-US" altLang="en-US" sz="2000"/>
              <a:t>      </a:t>
            </a:r>
            <a:r>
              <a:rPr lang="en-US" altLang="en-US" sz="2000" b="1"/>
              <a:t>2.90</a:t>
            </a:r>
            <a:r>
              <a:rPr lang="en-US" altLang="en-US" sz="2400"/>
              <a:t>       </a:t>
            </a:r>
            <a:r>
              <a:rPr lang="en-US" altLang="en-US" sz="2000" b="1">
                <a:solidFill>
                  <a:schemeClr val="tx1"/>
                </a:solidFill>
              </a:rPr>
              <a:t>29.06	          8.5	15</a:t>
            </a:r>
            <a:endParaRPr lang="en-US" altLang="en-US" sz="2000">
              <a:solidFill>
                <a:schemeClr val="tx1"/>
              </a:solidFill>
            </a:endParaRPr>
          </a:p>
          <a:p>
            <a:pPr>
              <a:buFontTx/>
              <a:buNone/>
            </a:pPr>
            <a:endParaRPr lang="en-US" altLang="en-US" sz="2400"/>
          </a:p>
          <a:p>
            <a:pPr>
              <a:buFontTx/>
              <a:buNone/>
            </a:pPr>
            <a:r>
              <a:rPr lang="en-US" altLang="en-US" sz="2400"/>
              <a:t>Consistent with the earlier boxplots, all quantitative measures show that Springfield has a greater temperature spread than San Francisco.</a:t>
            </a:r>
          </a:p>
          <a:p>
            <a:pPr>
              <a:buFontTx/>
              <a:buNone/>
            </a:pPr>
            <a:endParaRPr lang="en-US" altLang="en-US"/>
          </a:p>
        </p:txBody>
      </p:sp>
    </p:spTree>
    <p:extLst>
      <p:ext uri="{BB962C8B-B14F-4D97-AF65-F5344CB8AC3E}">
        <p14:creationId xmlns:p14="http://schemas.microsoft.com/office/powerpoint/2010/main" val="3466885109"/>
      </p:ext>
    </p:extLst>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89FAC0C4-5B5C-8045-A747-46AC2658A402}"/>
              </a:ext>
            </a:extLst>
          </p:cNvPr>
          <p:cNvSpPr>
            <a:spLocks noGrp="1" noChangeArrowheads="1"/>
          </p:cNvSpPr>
          <p:nvPr>
            <p:ph type="title"/>
          </p:nvPr>
        </p:nvSpPr>
        <p:spPr>
          <a:xfrm>
            <a:off x="2971800" y="457200"/>
            <a:ext cx="5937250" cy="914400"/>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spread</a:t>
            </a:r>
          </a:p>
        </p:txBody>
      </p:sp>
      <p:sp>
        <p:nvSpPr>
          <p:cNvPr id="32770" name="Rectangle 3">
            <a:extLst>
              <a:ext uri="{FF2B5EF4-FFF2-40B4-BE49-F238E27FC236}">
                <a16:creationId xmlns:a16="http://schemas.microsoft.com/office/drawing/2014/main" id="{26C84780-2FD8-608B-28B5-0E2CD79F1A14}"/>
              </a:ext>
            </a:extLst>
          </p:cNvPr>
          <p:cNvSpPr>
            <a:spLocks noGrp="1" noChangeArrowheads="1"/>
          </p:cNvSpPr>
          <p:nvPr>
            <p:ph idx="1"/>
          </p:nvPr>
        </p:nvSpPr>
        <p:spPr>
          <a:xfrm>
            <a:off x="1981200" y="1828801"/>
            <a:ext cx="8229600" cy="4303713"/>
          </a:xfrm>
        </p:spPr>
        <p:txBody>
          <a:bodyPr/>
          <a:lstStyle/>
          <a:p>
            <a:pPr algn="ctr">
              <a:buFontTx/>
              <a:buNone/>
            </a:pPr>
            <a:r>
              <a:rPr lang="en-US" altLang="en-US" sz="2800"/>
              <a:t>Key words to indicate that a question relates to spread:</a:t>
            </a:r>
          </a:p>
          <a:p>
            <a:pPr algn="ctr">
              <a:buFont typeface="Georgia" panose="02040502050405020303" pitchFamily="18" charset="0"/>
              <a:buNone/>
            </a:pPr>
            <a:r>
              <a:rPr lang="en-US" altLang="en-US" sz="2800"/>
              <a:t>	spread</a:t>
            </a:r>
          </a:p>
          <a:p>
            <a:pPr algn="ctr">
              <a:buFont typeface="Georgia" panose="02040502050405020303" pitchFamily="18" charset="0"/>
              <a:buNone/>
            </a:pPr>
            <a:r>
              <a:rPr lang="en-US" altLang="en-US" sz="2800"/>
              <a:t>variability </a:t>
            </a:r>
          </a:p>
          <a:p>
            <a:pPr algn="ctr">
              <a:buFont typeface="Georgia" panose="02040502050405020303" pitchFamily="18" charset="0"/>
              <a:buNone/>
            </a:pPr>
            <a:r>
              <a:rPr lang="en-US" altLang="en-US" sz="2800"/>
              <a:t>dispersion </a:t>
            </a:r>
          </a:p>
          <a:p>
            <a:pPr algn="ctr">
              <a:buFont typeface="Georgia" panose="02040502050405020303" pitchFamily="18" charset="0"/>
              <a:buNone/>
            </a:pPr>
            <a:r>
              <a:rPr lang="en-US" altLang="en-US" sz="2800"/>
              <a:t>heterogeneity </a:t>
            </a:r>
          </a:p>
          <a:p>
            <a:pPr algn="ctr">
              <a:buFont typeface="Georgia" panose="02040502050405020303" pitchFamily="18" charset="0"/>
              <a:buNone/>
            </a:pPr>
            <a:r>
              <a:rPr lang="en-US" altLang="en-US" sz="2800"/>
              <a:t>inconsistency </a:t>
            </a:r>
          </a:p>
          <a:p>
            <a:pPr algn="ctr">
              <a:buFont typeface="Georgia" panose="02040502050405020303" pitchFamily="18" charset="0"/>
              <a:buNone/>
            </a:pPr>
            <a:r>
              <a:rPr lang="en-US" altLang="en-US" sz="2800"/>
              <a:t>unpredictability </a:t>
            </a:r>
          </a:p>
        </p:txBody>
      </p:sp>
    </p:spTree>
    <p:extLst>
      <p:ext uri="{BB962C8B-B14F-4D97-AF65-F5344CB8AC3E}">
        <p14:creationId xmlns:p14="http://schemas.microsoft.com/office/powerpoint/2010/main" val="1266705934"/>
      </p:ext>
    </p:extLst>
  </p:cSld>
  <p:clrMapOvr>
    <a:masterClrMapping/>
  </p:clrMapOvr>
  <p:transitio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3EE1A29D-14C5-F54E-A508-1A2FBCF1C1E7}"/>
              </a:ext>
            </a:extLst>
          </p:cNvPr>
          <p:cNvSpPr>
            <a:spLocks noGrp="1" noChangeArrowheads="1"/>
          </p:cNvSpPr>
          <p:nvPr>
            <p:ph type="title"/>
          </p:nvPr>
        </p:nvSpPr>
        <p:spPr>
          <a:xfrm>
            <a:off x="1981200" y="381001"/>
            <a:ext cx="8229600" cy="682625"/>
          </a:xfrm>
        </p:spPr>
        <p:txBody>
          <a:bodyPr>
            <a:normAutofit fontScale="90000"/>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Measures of Shape</a:t>
            </a:r>
          </a:p>
        </p:txBody>
      </p:sp>
      <p:sp>
        <p:nvSpPr>
          <p:cNvPr id="33794" name="Rectangle 3">
            <a:extLst>
              <a:ext uri="{FF2B5EF4-FFF2-40B4-BE49-F238E27FC236}">
                <a16:creationId xmlns:a16="http://schemas.microsoft.com/office/drawing/2014/main" id="{2DC52E2F-26C9-F04B-E83E-DD964AD24EDA}"/>
              </a:ext>
            </a:extLst>
          </p:cNvPr>
          <p:cNvSpPr>
            <a:spLocks noGrp="1" noChangeArrowheads="1"/>
          </p:cNvSpPr>
          <p:nvPr>
            <p:ph idx="1"/>
          </p:nvPr>
        </p:nvSpPr>
        <p:spPr>
          <a:xfrm>
            <a:off x="1981200" y="1447800"/>
            <a:ext cx="8229600" cy="2362200"/>
          </a:xfrm>
        </p:spPr>
        <p:txBody>
          <a:bodyPr/>
          <a:lstStyle/>
          <a:p>
            <a:pPr>
              <a:lnSpc>
                <a:spcPct val="70000"/>
              </a:lnSpc>
              <a:buFontTx/>
              <a:buNone/>
            </a:pPr>
            <a:r>
              <a:rPr lang="en-US" altLang="en-US" sz="2400"/>
              <a:t>The </a:t>
            </a:r>
            <a:r>
              <a:rPr lang="en-US" altLang="en-US" sz="2400" i="1"/>
              <a:t>skewness</a:t>
            </a:r>
            <a:r>
              <a:rPr lang="en-US" altLang="en-US" sz="2400"/>
              <a:t> </a:t>
            </a:r>
            <a:r>
              <a:rPr lang="en-US" altLang="en-US" sz="2400" i="1"/>
              <a:t>statistic</a:t>
            </a:r>
            <a:r>
              <a:rPr lang="en-US" altLang="en-US" sz="2400"/>
              <a:t> is a measure of the shape of a distribution. </a:t>
            </a:r>
          </a:p>
          <a:p>
            <a:pPr>
              <a:lnSpc>
                <a:spcPct val="70000"/>
              </a:lnSpc>
              <a:buFontTx/>
              <a:buNone/>
            </a:pPr>
            <a:r>
              <a:rPr lang="en-US" altLang="en-US" sz="2400"/>
              <a:t>It is negative when the distribution is negatively skewed.</a:t>
            </a:r>
          </a:p>
          <a:p>
            <a:pPr>
              <a:lnSpc>
                <a:spcPct val="70000"/>
              </a:lnSpc>
              <a:buFontTx/>
              <a:buNone/>
            </a:pPr>
            <a:r>
              <a:rPr lang="en-US" altLang="en-US" sz="2400"/>
              <a:t>It is zero when the distribution is not skewed. </a:t>
            </a:r>
          </a:p>
          <a:p>
            <a:pPr>
              <a:lnSpc>
                <a:spcPct val="70000"/>
              </a:lnSpc>
              <a:buFontTx/>
              <a:buNone/>
            </a:pPr>
            <a:r>
              <a:rPr lang="en-US" altLang="en-US" sz="2400"/>
              <a:t>It is positive when the distribution is positively skewed. </a:t>
            </a:r>
          </a:p>
          <a:p>
            <a:pPr>
              <a:lnSpc>
                <a:spcPct val="70000"/>
              </a:lnSpc>
              <a:buFontTx/>
              <a:buNone/>
            </a:pPr>
            <a:r>
              <a:rPr lang="en-US" altLang="en-US" sz="2400"/>
              <a:t>Its calculation is based on the cubed deviations from the mean. </a:t>
            </a:r>
          </a:p>
          <a:p>
            <a:pPr>
              <a:lnSpc>
                <a:spcPct val="70000"/>
              </a:lnSpc>
              <a:buFontTx/>
              <a:buNone/>
            </a:pPr>
            <a:r>
              <a:rPr lang="en-US" altLang="en-US" sz="2400"/>
              <a:t>It is useful when data are at least interval-leveled.</a:t>
            </a:r>
          </a:p>
          <a:p>
            <a:pPr>
              <a:lnSpc>
                <a:spcPct val="70000"/>
              </a:lnSpc>
              <a:buFont typeface="Georgia" panose="02040502050405020303" pitchFamily="18" charset="0"/>
              <a:buNone/>
            </a:pPr>
            <a:endParaRPr lang="en-US" altLang="en-US" sz="2000"/>
          </a:p>
        </p:txBody>
      </p:sp>
      <p:sp>
        <p:nvSpPr>
          <p:cNvPr id="33795" name="Rectangle 1">
            <a:extLst>
              <a:ext uri="{FF2B5EF4-FFF2-40B4-BE49-F238E27FC236}">
                <a16:creationId xmlns:a16="http://schemas.microsoft.com/office/drawing/2014/main" id="{EFF95B6B-5407-F9FB-8BF4-5379B189B31E}"/>
              </a:ext>
            </a:extLst>
          </p:cNvPr>
          <p:cNvSpPr>
            <a:spLocks noChangeArrowheads="1"/>
          </p:cNvSpPr>
          <p:nvPr/>
        </p:nvSpPr>
        <p:spPr bwMode="auto">
          <a:xfrm>
            <a:off x="2057400" y="4227514"/>
            <a:ext cx="8153400"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To find the skew for the San Francisco temperatures, for example, we may type:</a:t>
            </a:r>
          </a:p>
          <a:p>
            <a:r>
              <a:rPr lang="en-US" altLang="en-US"/>
              <a:t> </a:t>
            </a:r>
          </a:p>
          <a:p>
            <a:r>
              <a:rPr lang="en-US" altLang="en-US" b="1"/>
              <a:t>        skew(Temp$Temperature[Temp$City == "SanFrancisco"])</a:t>
            </a:r>
            <a:endParaRPr lang="en-US" altLang="en-US"/>
          </a:p>
          <a:p>
            <a:pPr algn="ctr" eaLnBrk="1" hangingPunct="1">
              <a:lnSpc>
                <a:spcPct val="90000"/>
              </a:lnSpc>
            </a:pPr>
            <a:endParaRPr lang="en-US" altLang="en-US"/>
          </a:p>
        </p:txBody>
      </p:sp>
    </p:spTree>
    <p:extLst>
      <p:ext uri="{BB962C8B-B14F-4D97-AF65-F5344CB8AC3E}">
        <p14:creationId xmlns:p14="http://schemas.microsoft.com/office/powerpoint/2010/main" val="927449554"/>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7A2D-15FB-B648-B778-1DE8864B7B3B}"/>
              </a:ext>
            </a:extLst>
          </p:cNvPr>
          <p:cNvSpPr>
            <a:spLocks noGrp="1"/>
          </p:cNvSpPr>
          <p:nvPr>
            <p:ph type="title"/>
          </p:nvPr>
        </p:nvSpPr>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Nominal</a:t>
            </a:r>
          </a:p>
        </p:txBody>
      </p:sp>
      <p:sp>
        <p:nvSpPr>
          <p:cNvPr id="6146" name="TextBox 3">
            <a:extLst>
              <a:ext uri="{FF2B5EF4-FFF2-40B4-BE49-F238E27FC236}">
                <a16:creationId xmlns:a16="http://schemas.microsoft.com/office/drawing/2014/main" id="{F56C95B9-8831-FD73-6C4E-36A9682F816A}"/>
              </a:ext>
            </a:extLst>
          </p:cNvPr>
          <p:cNvSpPr txBox="1">
            <a:spLocks noChangeArrowheads="1"/>
          </p:cNvSpPr>
          <p:nvPr/>
        </p:nvSpPr>
        <p:spPr bwMode="auto">
          <a:xfrm>
            <a:off x="2209800" y="2286000"/>
            <a:ext cx="7239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eaLnBrk="1" hangingPunct="1">
              <a:spcBef>
                <a:spcPct val="0"/>
              </a:spcBef>
              <a:buClrTx/>
              <a:buFontTx/>
              <a:buNone/>
            </a:pPr>
            <a:r>
              <a:rPr lang="en-US" altLang="en-US" sz="2400">
                <a:solidFill>
                  <a:schemeClr val="tx1"/>
                </a:solidFill>
                <a:latin typeface="Cambria" panose="02040503050406030204" pitchFamily="18" charset="0"/>
              </a:rPr>
              <a:t>Objects observed to be similar on some characteristic (e.g., college student) are assigned to the same class or category, while objects observed to be dissimilar on that characteristic are assigned to different classes or categories. </a:t>
            </a:r>
            <a:r>
              <a:rPr lang="en-US" altLang="en-US" sz="2400" i="1">
                <a:solidFill>
                  <a:schemeClr val="tx1"/>
                </a:solidFill>
                <a:latin typeface="Cambria" panose="02040503050406030204" pitchFamily="18" charset="0"/>
              </a:rPr>
              <a:t>(Example: Car types: Toyota, Honda, Volvo, BMW, Audi, etc.)</a:t>
            </a:r>
            <a:endParaRPr lang="en-US" altLang="en-US" sz="2400">
              <a:solidFill>
                <a:schemeClr val="tx1"/>
              </a:solidFill>
              <a:latin typeface="Arial" panose="020B0604020202020204" pitchFamily="34" charset="0"/>
            </a:endParaRPr>
          </a:p>
          <a:p>
            <a:pPr eaLnBrk="1" hangingPunct="1">
              <a:spcBef>
                <a:spcPct val="0"/>
              </a:spcBef>
              <a:buClrTx/>
              <a:buFontTx/>
              <a:buNone/>
            </a:pPr>
            <a:endParaRPr lang="en-US" altLang="en-US">
              <a:solidFill>
                <a:schemeClr val="tx1"/>
              </a:solidFill>
              <a:latin typeface="Arial" panose="020B0604020202020204" pitchFamily="34" charset="0"/>
            </a:endParaRPr>
          </a:p>
        </p:txBody>
      </p:sp>
    </p:spTree>
    <p:extLst>
      <p:ext uri="{BB962C8B-B14F-4D97-AF65-F5344CB8AC3E}">
        <p14:creationId xmlns:p14="http://schemas.microsoft.com/office/powerpoint/2010/main" val="2984132205"/>
      </p:ext>
    </p:extLst>
  </p:cSld>
  <p:clrMapOvr>
    <a:masterClrMapping/>
  </p:clrMapOvr>
  <p:transition>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1CCE3DF-B0F8-CB45-A03B-B007A4A26E69}"/>
              </a:ext>
            </a:extLst>
          </p:cNvPr>
          <p:cNvSpPr>
            <a:spLocks noGrp="1" noChangeArrowheads="1"/>
          </p:cNvSpPr>
          <p:nvPr>
            <p:ph type="title"/>
          </p:nvPr>
        </p:nvSpPr>
        <p:spPr>
          <a:xfrm>
            <a:off x="2133600" y="457200"/>
            <a:ext cx="7620000" cy="1189038"/>
          </a:xfrm>
        </p:spPr>
        <p:txBody>
          <a:bodyPr>
            <a:noAutofit/>
          </a:bodyPr>
          <a:lstStyle/>
          <a:p>
            <a:pPr fontAlgn="auto">
              <a:spcAft>
                <a:spcPts val="0"/>
              </a:spcAft>
              <a:defRPr/>
            </a:pPr>
            <a:r>
              <a:rPr lang="en-US" sz="2400" dirty="0">
                <a:solidFill>
                  <a:schemeClr val="tx1"/>
                </a:solidFill>
                <a:effectLst>
                  <a:outerShdw blurRad="38100" dist="38100" dir="2700000" algn="tl">
                    <a:srgbClr val="000000">
                      <a:alpha val="43137"/>
                    </a:srgbClr>
                  </a:outerShdw>
                </a:effectLst>
              </a:rPr>
              <a:t>Examples of Distributions with Different Shapes</a:t>
            </a:r>
          </a:p>
        </p:txBody>
      </p:sp>
      <p:sp>
        <p:nvSpPr>
          <p:cNvPr id="35842" name="Rectangle 3">
            <a:extLst>
              <a:ext uri="{FF2B5EF4-FFF2-40B4-BE49-F238E27FC236}">
                <a16:creationId xmlns:a16="http://schemas.microsoft.com/office/drawing/2014/main" id="{12BCD5E6-0EA4-2C41-495F-EACFD533E661}"/>
              </a:ext>
            </a:extLst>
          </p:cNvPr>
          <p:cNvSpPr>
            <a:spLocks noGrp="1" noChangeArrowheads="1"/>
          </p:cNvSpPr>
          <p:nvPr>
            <p:ph idx="1"/>
          </p:nvPr>
        </p:nvSpPr>
        <p:spPr/>
        <p:txBody>
          <a:bodyPr/>
          <a:lstStyle/>
          <a:p>
            <a:pPr>
              <a:buFontTx/>
              <a:buNone/>
            </a:pPr>
            <a:endParaRPr lang="en-US" altLang="en-US">
              <a:solidFill>
                <a:srgbClr val="FF0000"/>
              </a:solidFill>
            </a:endParaRPr>
          </a:p>
          <a:p>
            <a:pPr>
              <a:buFontTx/>
              <a:buNone/>
            </a:pPr>
            <a:endParaRPr lang="en-US" altLang="en-US">
              <a:solidFill>
                <a:srgbClr val="FF0000"/>
              </a:solidFill>
            </a:endParaRPr>
          </a:p>
          <a:p>
            <a:pPr>
              <a:buFontTx/>
              <a:buNone/>
            </a:pPr>
            <a:endParaRPr lang="en-US" altLang="en-US">
              <a:solidFill>
                <a:srgbClr val="FF0000"/>
              </a:solidFill>
            </a:endParaRPr>
          </a:p>
        </p:txBody>
      </p:sp>
      <p:sp>
        <p:nvSpPr>
          <p:cNvPr id="35843" name="Rectangle 1">
            <a:extLst>
              <a:ext uri="{FF2B5EF4-FFF2-40B4-BE49-F238E27FC236}">
                <a16:creationId xmlns:a16="http://schemas.microsoft.com/office/drawing/2014/main" id="{E1954399-BD4A-C190-B7B4-D02D9D0C6182}"/>
              </a:ext>
            </a:extLst>
          </p:cNvPr>
          <p:cNvSpPr>
            <a:spLocks noChangeArrowheads="1"/>
          </p:cNvSpPr>
          <p:nvPr/>
        </p:nvSpPr>
        <p:spPr bwMode="auto">
          <a:xfrm>
            <a:off x="2362200" y="2819401"/>
            <a:ext cx="7620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t>skew(NELS$ses)			-0.1120025</a:t>
            </a:r>
          </a:p>
          <a:p>
            <a:pPr algn="ctr"/>
            <a:endParaRPr lang="en-US" altLang="en-US"/>
          </a:p>
          <a:p>
            <a:r>
              <a:rPr lang="en-US" altLang="en-US"/>
              <a:t>	      skew(NELS$schattrt) 		       -6.212213</a:t>
            </a:r>
          </a:p>
          <a:p>
            <a:endParaRPr lang="en-US" altLang="en-US"/>
          </a:p>
          <a:p>
            <a:r>
              <a:rPr lang="en-US" altLang="en-US"/>
              <a:t>	      skew(NELS$expinc30)	                    10.89864</a:t>
            </a:r>
          </a:p>
        </p:txBody>
      </p:sp>
    </p:spTree>
    <p:extLst>
      <p:ext uri="{BB962C8B-B14F-4D97-AF65-F5344CB8AC3E}">
        <p14:creationId xmlns:p14="http://schemas.microsoft.com/office/powerpoint/2010/main" val="3505349984"/>
      </p:ext>
    </p:extLst>
  </p:cSld>
  <p:clrMapOvr>
    <a:masterClrMapping/>
  </p:clrMapOvr>
  <p:transition>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51543938-B571-0F43-B018-FAA254318E61}"/>
              </a:ext>
            </a:extLst>
          </p:cNvPr>
          <p:cNvSpPr>
            <a:spLocks noGrp="1" noChangeArrowheads="1"/>
          </p:cNvSpPr>
          <p:nvPr>
            <p:ph type="title"/>
          </p:nvPr>
        </p:nvSpPr>
        <p:spPr>
          <a:xfrm>
            <a:off x="2209800" y="457200"/>
            <a:ext cx="7696200" cy="1189038"/>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How the Shape of the Distribution Affects the Mean and Median</a:t>
            </a:r>
          </a:p>
        </p:txBody>
      </p:sp>
      <p:sp>
        <p:nvSpPr>
          <p:cNvPr id="50178" name="Rectangle 3">
            <a:extLst>
              <a:ext uri="{FF2B5EF4-FFF2-40B4-BE49-F238E27FC236}">
                <a16:creationId xmlns:a16="http://schemas.microsoft.com/office/drawing/2014/main" id="{F08CF90E-0261-4F47-A711-44A7253A656F}"/>
              </a:ext>
            </a:extLst>
          </p:cNvPr>
          <p:cNvSpPr>
            <a:spLocks noGrp="1"/>
          </p:cNvSpPr>
          <p:nvPr>
            <p:ph idx="1"/>
          </p:nvPr>
        </p:nvSpPr>
        <p:spPr>
          <a:xfrm>
            <a:off x="1943100" y="2041525"/>
            <a:ext cx="8229600" cy="2057400"/>
          </a:xfrm>
        </p:spPr>
        <p:txBody>
          <a:bodyPr rtlCol="0">
            <a:normAutofit lnSpcReduction="10000"/>
          </a:bodyPr>
          <a:lstStyle/>
          <a:p>
            <a:pPr fontAlgn="auto">
              <a:spcAft>
                <a:spcPts val="0"/>
              </a:spcAft>
              <a:buClr>
                <a:srgbClr val="FF0000"/>
              </a:buClr>
              <a:buFontTx/>
              <a:buChar char="•"/>
              <a:defRPr/>
            </a:pPr>
            <a:r>
              <a:rPr lang="en-US" altLang="en-US" sz="2400" dirty="0">
                <a:solidFill>
                  <a:schemeClr val="tx1">
                    <a:lumMod val="85000"/>
                    <a:lumOff val="15000"/>
                  </a:schemeClr>
                </a:solidFill>
              </a:rPr>
              <a:t>For a severely positively skewed distribution, in general, the mean is greater than the median.</a:t>
            </a:r>
          </a:p>
          <a:p>
            <a:pPr fontAlgn="auto">
              <a:spcAft>
                <a:spcPts val="0"/>
              </a:spcAft>
              <a:buClr>
                <a:srgbClr val="FF0000"/>
              </a:buClr>
              <a:buFontTx/>
              <a:buChar char="•"/>
              <a:defRPr/>
            </a:pPr>
            <a:r>
              <a:rPr lang="en-US" altLang="en-US" sz="2400" dirty="0">
                <a:solidFill>
                  <a:schemeClr val="tx1">
                    <a:lumMod val="85000"/>
                    <a:lumOff val="15000"/>
                  </a:schemeClr>
                </a:solidFill>
              </a:rPr>
              <a:t>For a severely negatively skewed distribution, in general, the mean is less than the median.  </a:t>
            </a:r>
          </a:p>
          <a:p>
            <a:pPr fontAlgn="auto">
              <a:spcAft>
                <a:spcPts val="0"/>
              </a:spcAft>
              <a:buClr>
                <a:srgbClr val="FF0000"/>
              </a:buClr>
              <a:buFontTx/>
              <a:buChar char="•"/>
              <a:defRPr/>
            </a:pPr>
            <a:r>
              <a:rPr lang="en-US" altLang="en-US" sz="2400" dirty="0">
                <a:solidFill>
                  <a:schemeClr val="tx1">
                    <a:lumMod val="85000"/>
                    <a:lumOff val="15000"/>
                  </a:schemeClr>
                </a:solidFill>
              </a:rPr>
              <a:t>For a symmetric distribution, the mean equals the median.</a:t>
            </a:r>
          </a:p>
        </p:txBody>
      </p:sp>
      <p:sp>
        <p:nvSpPr>
          <p:cNvPr id="37891" name="TextBox 1">
            <a:extLst>
              <a:ext uri="{FF2B5EF4-FFF2-40B4-BE49-F238E27FC236}">
                <a16:creationId xmlns:a16="http://schemas.microsoft.com/office/drawing/2014/main" id="{2FC882DE-6AF1-CEC4-6DDB-668B48C86C25}"/>
              </a:ext>
            </a:extLst>
          </p:cNvPr>
          <p:cNvSpPr txBox="1">
            <a:spLocks noChangeArrowheads="1"/>
          </p:cNvSpPr>
          <p:nvPr/>
        </p:nvSpPr>
        <p:spPr bwMode="auto">
          <a:xfrm>
            <a:off x="4775201" y="4819650"/>
            <a:ext cx="2335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ADD VALUES HERE</a:t>
            </a:r>
          </a:p>
        </p:txBody>
      </p:sp>
    </p:spTree>
    <p:extLst>
      <p:ext uri="{BB962C8B-B14F-4D97-AF65-F5344CB8AC3E}">
        <p14:creationId xmlns:p14="http://schemas.microsoft.com/office/powerpoint/2010/main" val="2323118722"/>
      </p:ext>
    </p:extLst>
  </p:cSld>
  <p:clrMapOvr>
    <a:masterClrMapping/>
  </p:clrMapOvr>
  <p:transition>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628F268-28C1-8B4A-A354-B99348E8C535}"/>
              </a:ext>
            </a:extLst>
          </p:cNvPr>
          <p:cNvSpPr>
            <a:spLocks noGrp="1" noChangeArrowheads="1"/>
          </p:cNvSpPr>
          <p:nvPr>
            <p:ph type="title"/>
          </p:nvPr>
        </p:nvSpPr>
        <p:spPr>
          <a:xfrm>
            <a:off x="1947863" y="381000"/>
            <a:ext cx="8229600" cy="1066800"/>
          </a:xfrm>
        </p:spPr>
        <p:txBody>
          <a:bodyPr>
            <a:noAutofit/>
          </a:bodyPr>
          <a:lstStyle/>
          <a:p>
            <a:pPr fontAlgn="auto">
              <a:spcAft>
                <a:spcPts val="0"/>
              </a:spcAft>
              <a:defRPr/>
            </a:pPr>
            <a:r>
              <a:rPr lang="en-US" sz="2800" dirty="0">
                <a:solidFill>
                  <a:schemeClr val="tx1"/>
                </a:solidFill>
                <a:effectLst>
                  <a:outerShdw blurRad="38100" dist="38100" dir="2700000" algn="tl">
                    <a:srgbClr val="000000">
                      <a:alpha val="43137"/>
                    </a:srgbClr>
                  </a:outerShdw>
                </a:effectLst>
              </a:rPr>
              <a:t>Which Measure of Central Tendency </a:t>
            </a:r>
            <a:br>
              <a:rPr lang="en-US" sz="2800" dirty="0">
                <a:solidFill>
                  <a:schemeClr val="tx1"/>
                </a:solidFill>
                <a:effectLst>
                  <a:outerShdw blurRad="38100" dist="38100" dir="2700000" algn="tl">
                    <a:srgbClr val="000000">
                      <a:alpha val="43137"/>
                    </a:srgbClr>
                  </a:outerShdw>
                </a:effectLst>
              </a:rPr>
            </a:br>
            <a:r>
              <a:rPr lang="en-US" sz="2800" dirty="0">
                <a:solidFill>
                  <a:schemeClr val="tx1"/>
                </a:solidFill>
                <a:effectLst>
                  <a:outerShdw blurRad="38100" dist="38100" dir="2700000" algn="tl">
                    <a:srgbClr val="000000">
                      <a:alpha val="43137"/>
                    </a:srgbClr>
                  </a:outerShdw>
                </a:effectLst>
              </a:rPr>
              <a:t>Should One Use</a:t>
            </a:r>
          </a:p>
        </p:txBody>
      </p:sp>
      <p:sp>
        <p:nvSpPr>
          <p:cNvPr id="52226" name="Rectangle 3">
            <a:extLst>
              <a:ext uri="{FF2B5EF4-FFF2-40B4-BE49-F238E27FC236}">
                <a16:creationId xmlns:a16="http://schemas.microsoft.com/office/drawing/2014/main" id="{02400412-4769-8640-905D-18483A91AD82}"/>
              </a:ext>
            </a:extLst>
          </p:cNvPr>
          <p:cNvSpPr>
            <a:spLocks noGrp="1"/>
          </p:cNvSpPr>
          <p:nvPr>
            <p:ph idx="1"/>
          </p:nvPr>
        </p:nvSpPr>
        <p:spPr>
          <a:xfrm>
            <a:off x="1947863" y="1828800"/>
            <a:ext cx="8229600" cy="4267200"/>
          </a:xfrm>
        </p:spPr>
        <p:txBody>
          <a:bodyPr rtlCol="0">
            <a:noAutofit/>
          </a:bodyPr>
          <a:lstStyle/>
          <a:p>
            <a:pPr fontAlgn="auto">
              <a:lnSpc>
                <a:spcPct val="90000"/>
              </a:lnSpc>
              <a:spcAft>
                <a:spcPts val="0"/>
              </a:spcAft>
              <a:buClr>
                <a:srgbClr val="FF0000"/>
              </a:buClr>
              <a:buFontTx/>
              <a:buChar char="•"/>
              <a:defRPr/>
            </a:pPr>
            <a:r>
              <a:rPr lang="en-US" altLang="en-US" sz="2400" dirty="0">
                <a:solidFill>
                  <a:schemeClr val="tx1">
                    <a:lumMod val="85000"/>
                    <a:lumOff val="15000"/>
                  </a:schemeClr>
                </a:solidFill>
              </a:rPr>
              <a:t>An article in the Wall Street Journal online</a:t>
            </a:r>
          </a:p>
          <a:p>
            <a:pPr marL="0" indent="0" fontAlgn="auto">
              <a:lnSpc>
                <a:spcPct val="90000"/>
              </a:lnSpc>
              <a:spcAft>
                <a:spcPts val="0"/>
              </a:spcAft>
              <a:buClr>
                <a:srgbClr val="FF0000"/>
              </a:buClr>
              <a:buFont typeface="Arial" panose="020B0604020202020204" pitchFamily="34" charset="0"/>
              <a:buNone/>
              <a:defRPr/>
            </a:pPr>
            <a:r>
              <a:rPr lang="en-US" altLang="en-US" sz="2400" dirty="0">
                <a:solidFill>
                  <a:schemeClr val="tx1">
                    <a:lumMod val="85000"/>
                    <a:lumOff val="15000"/>
                  </a:schemeClr>
                </a:solidFill>
              </a:rPr>
              <a:t> (</a:t>
            </a:r>
            <a:r>
              <a:rPr lang="en-US" altLang="en-US" sz="2400" dirty="0">
                <a:solidFill>
                  <a:srgbClr val="FF0000"/>
                </a:solidFill>
                <a:hlinkClick r:id="rId3"/>
              </a:rPr>
              <a:t>http://online.wsj.com/article/SB118790518546107112.html</a:t>
            </a:r>
            <a:r>
              <a:rPr lang="en-US" altLang="en-US" sz="2400" dirty="0">
                <a:solidFill>
                  <a:schemeClr val="tx1">
                    <a:lumMod val="85000"/>
                    <a:lumOff val="15000"/>
                  </a:schemeClr>
                </a:solidFill>
              </a:rPr>
              <a:t>)</a:t>
            </a:r>
            <a:r>
              <a:rPr lang="en-US" altLang="en-US" sz="2400" dirty="0">
                <a:solidFill>
                  <a:srgbClr val="FF0000"/>
                </a:solidFill>
              </a:rPr>
              <a:t> </a:t>
            </a:r>
            <a:r>
              <a:rPr lang="en-US" altLang="en-US" sz="2400" dirty="0">
                <a:solidFill>
                  <a:schemeClr val="tx1">
                    <a:lumMod val="85000"/>
                    <a:lumOff val="15000"/>
                  </a:schemeClr>
                </a:solidFill>
              </a:rPr>
              <a:t>from</a:t>
            </a:r>
          </a:p>
          <a:p>
            <a:pPr marL="0" indent="0" fontAlgn="auto">
              <a:lnSpc>
                <a:spcPct val="90000"/>
              </a:lnSpc>
              <a:spcAft>
                <a:spcPts val="0"/>
              </a:spcAft>
              <a:buClr>
                <a:srgbClr val="FF0000"/>
              </a:buClr>
              <a:buFont typeface="Arial" panose="020B0604020202020204" pitchFamily="34" charset="0"/>
              <a:buNone/>
              <a:defRPr/>
            </a:pPr>
            <a:r>
              <a:rPr lang="en-US" altLang="en-US" sz="2400" dirty="0">
                <a:solidFill>
                  <a:schemeClr val="tx1">
                    <a:lumMod val="85000"/>
                    <a:lumOff val="15000"/>
                  </a:schemeClr>
                </a:solidFill>
              </a:rPr>
              <a:t> August 24, 2007 reported the following: </a:t>
            </a:r>
          </a:p>
          <a:p>
            <a:pPr lvl="1" fontAlgn="auto">
              <a:lnSpc>
                <a:spcPct val="90000"/>
              </a:lnSpc>
              <a:spcAft>
                <a:spcPts val="0"/>
              </a:spcAft>
              <a:buClr>
                <a:srgbClr val="FF0000"/>
              </a:buClr>
              <a:buFontTx/>
              <a:buChar char="•"/>
              <a:defRPr/>
            </a:pPr>
            <a:r>
              <a:rPr lang="en-US" altLang="en-US" sz="2400" dirty="0">
                <a:solidFill>
                  <a:schemeClr val="tx1"/>
                </a:solidFill>
              </a:rPr>
              <a:t>The average cost of a wedding is between $27,400 and $28,800.</a:t>
            </a:r>
          </a:p>
          <a:p>
            <a:pPr lvl="1" fontAlgn="auto">
              <a:lnSpc>
                <a:spcPct val="90000"/>
              </a:lnSpc>
              <a:spcAft>
                <a:spcPts val="0"/>
              </a:spcAft>
              <a:buClr>
                <a:srgbClr val="FF0000"/>
              </a:buClr>
              <a:buFontTx/>
              <a:buChar char="•"/>
              <a:defRPr/>
            </a:pPr>
            <a:r>
              <a:rPr lang="en-US" altLang="en-US" sz="2400" dirty="0">
                <a:solidFill>
                  <a:schemeClr val="tx1"/>
                </a:solidFill>
              </a:rPr>
              <a:t>The median is approximately $15,000.</a:t>
            </a:r>
          </a:p>
          <a:p>
            <a:pPr lvl="1" fontAlgn="auto">
              <a:lnSpc>
                <a:spcPct val="90000"/>
              </a:lnSpc>
              <a:spcAft>
                <a:spcPts val="0"/>
              </a:spcAft>
              <a:buFont typeface="Georgia" panose="02040502050405020303" pitchFamily="18" charset="0"/>
              <a:buNone/>
              <a:defRPr/>
            </a:pPr>
            <a:endParaRPr lang="en-US" altLang="en-US" sz="2400" dirty="0">
              <a:solidFill>
                <a:schemeClr val="tx1">
                  <a:lumMod val="85000"/>
                  <a:lumOff val="15000"/>
                </a:schemeClr>
              </a:solidFill>
            </a:endParaRPr>
          </a:p>
          <a:p>
            <a:pPr lvl="1" fontAlgn="auto">
              <a:lnSpc>
                <a:spcPct val="90000"/>
              </a:lnSpc>
              <a:spcAft>
                <a:spcPts val="0"/>
              </a:spcAft>
              <a:buFont typeface="Georgia" panose="02040502050405020303" pitchFamily="18" charset="0"/>
              <a:buNone/>
              <a:defRPr/>
            </a:pPr>
            <a:r>
              <a:rPr lang="en-US" altLang="en-US" sz="2400" dirty="0">
                <a:solidFill>
                  <a:schemeClr val="tx1"/>
                </a:solidFill>
              </a:rPr>
              <a:t>How can we justify this apparent contradiction in the cost of a wedding?</a:t>
            </a:r>
          </a:p>
        </p:txBody>
      </p:sp>
    </p:spTree>
    <p:extLst>
      <p:ext uri="{BB962C8B-B14F-4D97-AF65-F5344CB8AC3E}">
        <p14:creationId xmlns:p14="http://schemas.microsoft.com/office/powerpoint/2010/main" val="185746158"/>
      </p:ext>
    </p:extLst>
  </p:cSld>
  <p:clrMapOvr>
    <a:masterClrMapping/>
  </p:clrMapOvr>
  <p:transition>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7B5DCB8-5E4B-B145-B98A-449E84DF4A8F}"/>
              </a:ext>
            </a:extLst>
          </p:cNvPr>
          <p:cNvSpPr>
            <a:spLocks noGrp="1" noChangeArrowheads="1"/>
          </p:cNvSpPr>
          <p:nvPr>
            <p:ph type="title"/>
          </p:nvPr>
        </p:nvSpPr>
        <p:spPr>
          <a:xfrm>
            <a:off x="2362201" y="457200"/>
            <a:ext cx="6677025" cy="838200"/>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Applying What We have Learned</a:t>
            </a:r>
          </a:p>
        </p:txBody>
      </p:sp>
      <p:sp>
        <p:nvSpPr>
          <p:cNvPr id="41986" name="Rectangle 3">
            <a:extLst>
              <a:ext uri="{FF2B5EF4-FFF2-40B4-BE49-F238E27FC236}">
                <a16:creationId xmlns:a16="http://schemas.microsoft.com/office/drawing/2014/main" id="{71141FF9-F868-1B9A-F4AE-78A7306ACE84}"/>
              </a:ext>
            </a:extLst>
          </p:cNvPr>
          <p:cNvSpPr>
            <a:spLocks noGrp="1" noChangeArrowheads="1"/>
          </p:cNvSpPr>
          <p:nvPr>
            <p:ph idx="1"/>
          </p:nvPr>
        </p:nvSpPr>
        <p:spPr>
          <a:xfrm>
            <a:off x="2362200" y="1752600"/>
            <a:ext cx="6705600" cy="4495800"/>
          </a:xfrm>
        </p:spPr>
        <p:txBody>
          <a:bodyPr/>
          <a:lstStyle/>
          <a:p>
            <a:pPr>
              <a:lnSpc>
                <a:spcPct val="90000"/>
              </a:lnSpc>
              <a:buClr>
                <a:srgbClr val="FF0000"/>
              </a:buClr>
            </a:pPr>
            <a:r>
              <a:rPr lang="en-US" altLang="en-US" sz="2400"/>
              <a:t>What is the extent to which eighth-grade males expect larger incomes at age 30 than eighth-grade females (variable is expinc30)?</a:t>
            </a:r>
          </a:p>
          <a:p>
            <a:pPr>
              <a:lnSpc>
                <a:spcPct val="90000"/>
              </a:lnSpc>
              <a:buClr>
                <a:srgbClr val="FF0000"/>
              </a:buClr>
              <a:buFont typeface="Georgia" panose="02040502050405020303" pitchFamily="18" charset="0"/>
              <a:buNone/>
            </a:pPr>
            <a:endParaRPr lang="en-US" altLang="en-US" sz="2400"/>
          </a:p>
          <a:p>
            <a:pPr>
              <a:lnSpc>
                <a:spcPct val="90000"/>
              </a:lnSpc>
              <a:buClr>
                <a:srgbClr val="FF0000"/>
              </a:buClr>
            </a:pPr>
            <a:r>
              <a:rPr lang="en-US" altLang="en-US" sz="2400"/>
              <a:t>To what extent is there lack of consensus among males in their income expectations as</a:t>
            </a:r>
            <a:r>
              <a:rPr lang="en-US" altLang="en-US" sz="2400">
                <a:solidFill>
                  <a:srgbClr val="FF0000"/>
                </a:solidFill>
              </a:rPr>
              <a:t> </a:t>
            </a:r>
            <a:r>
              <a:rPr lang="en-US" altLang="en-US" sz="2400"/>
              <a:t>compared to females (variable is expinc30)?</a:t>
            </a:r>
          </a:p>
          <a:p>
            <a:pPr>
              <a:lnSpc>
                <a:spcPct val="90000"/>
              </a:lnSpc>
              <a:buClr>
                <a:srgbClr val="FF0000"/>
              </a:buClr>
              <a:buFont typeface="Georgia" panose="02040502050405020303" pitchFamily="18" charset="0"/>
              <a:buNone/>
            </a:pPr>
            <a:endParaRPr lang="en-US" altLang="en-US" sz="2400"/>
          </a:p>
          <a:p>
            <a:pPr>
              <a:lnSpc>
                <a:spcPct val="90000"/>
              </a:lnSpc>
              <a:buClr>
                <a:srgbClr val="FF0000"/>
              </a:buClr>
            </a:pPr>
            <a:r>
              <a:rPr lang="en-US" altLang="en-US" sz="2400"/>
              <a:t>How are the answers to these questions influenced by the outliers and general shape of these distributions as shown in the boxplots in the last slide?</a:t>
            </a:r>
          </a:p>
        </p:txBody>
      </p:sp>
    </p:spTree>
    <p:extLst>
      <p:ext uri="{BB962C8B-B14F-4D97-AF65-F5344CB8AC3E}">
        <p14:creationId xmlns:p14="http://schemas.microsoft.com/office/powerpoint/2010/main" val="1452727125"/>
      </p:ext>
    </p:extLst>
  </p:cSld>
  <p:clrMapOvr>
    <a:masterClrMapping/>
  </p:clrMapOvr>
  <p:transition>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3E22A1D7-D39D-9F4A-9A1C-3CF7B39A14C2}"/>
              </a:ext>
            </a:extLst>
          </p:cNvPr>
          <p:cNvSpPr>
            <a:spLocks noGrp="1" noChangeArrowheads="1"/>
          </p:cNvSpPr>
          <p:nvPr>
            <p:ph type="title"/>
          </p:nvPr>
        </p:nvSpPr>
        <p:spPr>
          <a:xfrm>
            <a:off x="1981200" y="457200"/>
            <a:ext cx="7924800" cy="685800"/>
          </a:xfrm>
        </p:spPr>
        <p:txBody>
          <a:bodyPr>
            <a:noAutofit/>
          </a:bodyPr>
          <a:lstStyle/>
          <a:p>
            <a:pPr fontAlgn="auto">
              <a:spcAft>
                <a:spcPts val="0"/>
              </a:spcAft>
              <a:defRPr/>
            </a:pPr>
            <a:r>
              <a:rPr lang="en-US" sz="2400" dirty="0">
                <a:solidFill>
                  <a:schemeClr val="tx1"/>
                </a:solidFill>
                <a:effectLst>
                  <a:outerShdw blurRad="38100" dist="38100" dir="2700000" algn="tl">
                    <a:srgbClr val="000000">
                      <a:alpha val="43137"/>
                    </a:srgbClr>
                  </a:outerShdw>
                </a:effectLst>
              </a:rPr>
              <a:t>Descriptive Statistics for Males &amp; </a:t>
            </a:r>
            <a:r>
              <a:rPr lang="en-US" sz="2400" dirty="0" err="1">
                <a:solidFill>
                  <a:schemeClr val="tx1"/>
                </a:solidFill>
                <a:effectLst>
                  <a:outerShdw blurRad="38100" dist="38100" dir="2700000" algn="tl">
                    <a:srgbClr val="000000">
                      <a:alpha val="43137"/>
                    </a:srgbClr>
                  </a:outerShdw>
                </a:effectLst>
              </a:rPr>
              <a:t>FEmales</a:t>
            </a:r>
            <a:endParaRPr lang="en-US" sz="2400" dirty="0">
              <a:solidFill>
                <a:schemeClr val="tx1"/>
              </a:solidFill>
              <a:effectLst>
                <a:outerShdw blurRad="38100" dist="38100" dir="2700000" algn="tl">
                  <a:srgbClr val="000000">
                    <a:alpha val="43137"/>
                  </a:srgbClr>
                </a:outerShdw>
              </a:effectLst>
            </a:endParaRPr>
          </a:p>
        </p:txBody>
      </p:sp>
      <p:sp>
        <p:nvSpPr>
          <p:cNvPr id="44034" name="Rectangle 1">
            <a:extLst>
              <a:ext uri="{FF2B5EF4-FFF2-40B4-BE49-F238E27FC236}">
                <a16:creationId xmlns:a16="http://schemas.microsoft.com/office/drawing/2014/main" id="{D1AE5169-5C93-2800-C585-589355AC29A5}"/>
              </a:ext>
            </a:extLst>
          </p:cNvPr>
          <p:cNvSpPr>
            <a:spLocks noChangeArrowheads="1"/>
          </p:cNvSpPr>
          <p:nvPr/>
        </p:nvSpPr>
        <p:spPr bwMode="auto">
          <a:xfrm>
            <a:off x="1885950" y="1457325"/>
            <a:ext cx="8153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summary(NELS$expinc30[NELS$gender == "Female"], na.rm = T)</a:t>
            </a:r>
          </a:p>
          <a:p>
            <a:r>
              <a:rPr lang="en-US" altLang="en-US" b="1"/>
              <a:t>summary(NELS$expinc30[NELS$gender == "Male"], na.rm = T)</a:t>
            </a:r>
          </a:p>
          <a:p>
            <a:r>
              <a:rPr lang="en-US" altLang="en-US" b="1"/>
              <a:t>sd(NELS$expinc30[NELS$gender == "Female"], na.rm = T)</a:t>
            </a:r>
          </a:p>
          <a:p>
            <a:r>
              <a:rPr lang="en-US" altLang="en-US" b="1"/>
              <a:t>sd(NELS$expinc30[NELS$gender == ”Male"], na.rm = T)      </a:t>
            </a:r>
          </a:p>
        </p:txBody>
      </p:sp>
      <p:sp>
        <p:nvSpPr>
          <p:cNvPr id="44035" name="Rectangle 3">
            <a:extLst>
              <a:ext uri="{FF2B5EF4-FFF2-40B4-BE49-F238E27FC236}">
                <a16:creationId xmlns:a16="http://schemas.microsoft.com/office/drawing/2014/main" id="{8CA0F162-45FB-BCD0-0AFE-9DBE8DB58E64}"/>
              </a:ext>
            </a:extLst>
          </p:cNvPr>
          <p:cNvSpPr>
            <a:spLocks noChangeArrowheads="1"/>
          </p:cNvSpPr>
          <p:nvPr/>
        </p:nvSpPr>
        <p:spPr bwMode="auto">
          <a:xfrm>
            <a:off x="1981200" y="2828925"/>
            <a:ext cx="79248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a:t>
            </a:r>
          </a:p>
          <a:p>
            <a:r>
              <a:rPr lang="en-US" altLang="en-US"/>
              <a:t>Gender       Min. 1st Qu.  Median  Mean    3rd Qu.  SDev    Max.        NA’s</a:t>
            </a:r>
          </a:p>
          <a:p>
            <a:r>
              <a:rPr lang="en-US" altLang="en-US"/>
              <a:t> </a:t>
            </a:r>
          </a:p>
          <a:p>
            <a:r>
              <a:rPr lang="en-US" altLang="en-US"/>
              <a:t> Female	      0     30000   40000    43516   50000    26965    250000   29</a:t>
            </a:r>
          </a:p>
          <a:p>
            <a:r>
              <a:rPr lang="en-US" altLang="en-US"/>
              <a:t> Male.           1     35000   45000    60721   60000    79259  1000000   12</a:t>
            </a:r>
          </a:p>
          <a:p>
            <a:endParaRPr lang="en-US" altLang="en-US"/>
          </a:p>
          <a:p>
            <a:endParaRPr lang="en-US" altLang="en-US"/>
          </a:p>
          <a:p>
            <a:r>
              <a:rPr lang="en-US" altLang="en-US" b="1"/>
              <a:t>NOTE</a:t>
            </a:r>
            <a:r>
              <a:rPr lang="en-US" altLang="en-US"/>
              <a:t>: NA’s are the number of expinc30 missing values for females &amp; males.  We may find the IQR by subtracting the 1</a:t>
            </a:r>
            <a:r>
              <a:rPr lang="en-US" altLang="en-US" baseline="30000"/>
              <a:t>st</a:t>
            </a:r>
            <a:r>
              <a:rPr lang="en-US" altLang="en-US"/>
              <a:t> Qu. from the 3</a:t>
            </a:r>
            <a:r>
              <a:rPr lang="en-US" altLang="en-US" baseline="30000"/>
              <a:t>rd</a:t>
            </a:r>
            <a:r>
              <a:rPr lang="en-US" altLang="en-US"/>
              <a:t> Qu.</a:t>
            </a:r>
          </a:p>
        </p:txBody>
      </p:sp>
    </p:spTree>
    <p:extLst>
      <p:ext uri="{BB962C8B-B14F-4D97-AF65-F5344CB8AC3E}">
        <p14:creationId xmlns:p14="http://schemas.microsoft.com/office/powerpoint/2010/main" val="3568486305"/>
      </p:ext>
    </p:extLst>
  </p:cSld>
  <p:clrMapOvr>
    <a:masterClrMapping/>
  </p:clrMapOvr>
  <p:transition>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AA8591F-31E2-8A45-A104-FEE1E5F1B0AA}"/>
              </a:ext>
            </a:extLst>
          </p:cNvPr>
          <p:cNvSpPr>
            <a:spLocks noGrp="1" noChangeArrowheads="1"/>
          </p:cNvSpPr>
          <p:nvPr>
            <p:ph type="title"/>
          </p:nvPr>
        </p:nvSpPr>
        <p:spPr>
          <a:xfrm>
            <a:off x="1981200" y="457201"/>
            <a:ext cx="8229600" cy="773113"/>
          </a:xfrm>
        </p:spPr>
        <p:txBody>
          <a:bodyPr/>
          <a:lstStyle/>
          <a:p>
            <a:pPr fontAlgn="auto">
              <a:spcAft>
                <a:spcPts val="0"/>
              </a:spcAft>
              <a:defRPr/>
            </a:pPr>
            <a:r>
              <a:rPr lang="en-US" sz="2800" dirty="0">
                <a:solidFill>
                  <a:schemeClr val="tx1"/>
                </a:solidFill>
                <a:effectLst>
                  <a:outerShdw blurRad="38100" dist="38100" dir="2700000" algn="tl">
                    <a:srgbClr val="000000">
                      <a:alpha val="43137"/>
                    </a:srgbClr>
                  </a:outerShdw>
                </a:effectLst>
              </a:rPr>
              <a:t>Boxplots for Males and </a:t>
            </a:r>
            <a:r>
              <a:rPr lang="en-US" sz="2800" dirty="0" err="1">
                <a:solidFill>
                  <a:schemeClr val="tx1"/>
                </a:solidFill>
                <a:effectLst>
                  <a:outerShdw blurRad="38100" dist="38100" dir="2700000" algn="tl">
                    <a:srgbClr val="000000">
                      <a:alpha val="43137"/>
                    </a:srgbClr>
                  </a:outerShdw>
                </a:effectLst>
              </a:rPr>
              <a:t>FEmales</a:t>
            </a:r>
            <a:r>
              <a:rPr lang="en-US" sz="2800" dirty="0">
                <a:effectLst>
                  <a:outerShdw blurRad="38100" dist="38100" dir="2700000" algn="tl">
                    <a:srgbClr val="000000">
                      <a:alpha val="43137"/>
                    </a:srgbClr>
                  </a:outerShdw>
                </a:effectLst>
              </a:rPr>
              <a:t> </a:t>
            </a:r>
          </a:p>
        </p:txBody>
      </p:sp>
      <p:pic>
        <p:nvPicPr>
          <p:cNvPr id="46082" name="Picture 1">
            <a:extLst>
              <a:ext uri="{FF2B5EF4-FFF2-40B4-BE49-F238E27FC236}">
                <a16:creationId xmlns:a16="http://schemas.microsoft.com/office/drawing/2014/main" id="{657839EC-33A8-A17E-2344-61F6BA218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1" y="2743200"/>
            <a:ext cx="417512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Content Placeholder 3">
            <a:extLst>
              <a:ext uri="{FF2B5EF4-FFF2-40B4-BE49-F238E27FC236}">
                <a16:creationId xmlns:a16="http://schemas.microsoft.com/office/drawing/2014/main" id="{7D57C166-F124-3F2B-B62B-695DA34AE71A}"/>
              </a:ext>
            </a:extLst>
          </p:cNvPr>
          <p:cNvSpPr>
            <a:spLocks noGrp="1" noChangeArrowheads="1"/>
          </p:cNvSpPr>
          <p:nvPr>
            <p:ph idx="1"/>
          </p:nvPr>
        </p:nvSpPr>
        <p:spPr>
          <a:xfrm>
            <a:off x="3130550" y="1905000"/>
            <a:ext cx="5937250" cy="457200"/>
          </a:xfrm>
        </p:spPr>
        <p:txBody>
          <a:bodyPr/>
          <a:lstStyle/>
          <a:p>
            <a:pPr marL="0" indent="0">
              <a:buFont typeface="Arial" panose="020B0604020202020204" pitchFamily="34" charset="0"/>
              <a:buNone/>
            </a:pPr>
            <a:r>
              <a:rPr lang="en-US" altLang="en-US"/>
              <a:t>     </a:t>
            </a:r>
            <a:r>
              <a:rPr lang="en-US" altLang="en-US" sz="2000" b="1"/>
              <a:t>boxplot(NELS$expinc30~NELS$gender)</a:t>
            </a:r>
          </a:p>
        </p:txBody>
      </p:sp>
    </p:spTree>
    <p:extLst>
      <p:ext uri="{BB962C8B-B14F-4D97-AF65-F5344CB8AC3E}">
        <p14:creationId xmlns:p14="http://schemas.microsoft.com/office/powerpoint/2010/main" val="2897525874"/>
      </p:ext>
    </p:extLst>
  </p:cSld>
  <p:clrMapOvr>
    <a:masterClrMapping/>
  </p:clrMapOvr>
  <p:transition>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8F94-6B01-F94D-B657-AB85DA38C8E3}"/>
              </a:ext>
            </a:extLst>
          </p:cNvPr>
          <p:cNvSpPr>
            <a:spLocks noGrp="1"/>
          </p:cNvSpPr>
          <p:nvPr>
            <p:ph type="title"/>
          </p:nvPr>
        </p:nvSpPr>
        <p:spPr>
          <a:xfrm>
            <a:off x="2057401" y="838200"/>
            <a:ext cx="3533775" cy="4978400"/>
          </a:xfrm>
        </p:spPr>
        <p:txBody>
          <a:bodyPr/>
          <a:lstStyle/>
          <a:p>
            <a:pPr fontAlgn="auto">
              <a:spcAft>
                <a:spcPts val="0"/>
              </a:spcAft>
              <a:defRPr/>
            </a:pPr>
            <a:r>
              <a:rPr lang="en-US" b="1" dirty="0">
                <a:solidFill>
                  <a:srgbClr val="00BB7C"/>
                </a:solidFill>
                <a:latin typeface="Arial Rounded MT Bold" panose="020F0704030504030204" pitchFamily="34" charset="77"/>
              </a:rPr>
              <a:t>RE-EXPRESSING VARIABLES</a:t>
            </a:r>
            <a:br>
              <a:rPr lang="en-US" b="1" dirty="0">
                <a:solidFill>
                  <a:srgbClr val="00BB7C"/>
                </a:solidFill>
                <a:latin typeface="Arial Rounded MT Bold" panose="020F0704030504030204" pitchFamily="34" charset="77"/>
              </a:rPr>
            </a:br>
            <a:br>
              <a:rPr lang="en-US" b="1" dirty="0">
                <a:solidFill>
                  <a:srgbClr val="00BB7C"/>
                </a:solidFill>
                <a:latin typeface="Arial Rounded MT Bold" panose="020F0704030504030204" pitchFamily="34" charset="77"/>
              </a:rPr>
            </a:br>
            <a:r>
              <a:rPr lang="en-US" b="1" dirty="0">
                <a:solidFill>
                  <a:srgbClr val="00BB7C"/>
                </a:solidFill>
                <a:latin typeface="Arial Rounded MT Bold" panose="020F0704030504030204" pitchFamily="34" charset="77"/>
              </a:rPr>
              <a:t>CHAPTER 4</a:t>
            </a:r>
          </a:p>
        </p:txBody>
      </p:sp>
      <p:pic>
        <p:nvPicPr>
          <p:cNvPr id="3074" name="Content Placeholder 4">
            <a:extLst>
              <a:ext uri="{FF2B5EF4-FFF2-40B4-BE49-F238E27FC236}">
                <a16:creationId xmlns:a16="http://schemas.microsoft.com/office/drawing/2014/main" id="{287D98AD-7378-6D1A-32B3-96672D515F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2200" y="838200"/>
            <a:ext cx="3930650" cy="4978400"/>
          </a:xfrm>
        </p:spPr>
      </p:pic>
    </p:spTree>
    <p:extLst>
      <p:ext uri="{BB962C8B-B14F-4D97-AF65-F5344CB8AC3E}">
        <p14:creationId xmlns:p14="http://schemas.microsoft.com/office/powerpoint/2010/main" val="3231744520"/>
      </p:ext>
    </p:extLst>
  </p:cSld>
  <p:clrMapOvr>
    <a:masterClrMapping/>
  </p:clrMapOvr>
  <p:transition>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A31A73E-AAEF-134F-BCEE-183C01B4634F}"/>
              </a:ext>
            </a:extLst>
          </p:cNvPr>
          <p:cNvSpPr>
            <a:spLocks noGrp="1" noChangeArrowheads="1"/>
          </p:cNvSpPr>
          <p:nvPr>
            <p:ph type="title"/>
          </p:nvPr>
        </p:nvSpPr>
        <p:spPr>
          <a:xfrm>
            <a:off x="1981200" y="457200"/>
            <a:ext cx="8229600" cy="1143000"/>
          </a:xfrm>
        </p:spPr>
        <p:txBody>
          <a:bodyPr>
            <a:noAutofit/>
          </a:bodyPr>
          <a:lstStyle/>
          <a:p>
            <a:pPr fontAlgn="auto">
              <a:spcAft>
                <a:spcPts val="0"/>
              </a:spcAft>
              <a:defRPr/>
            </a:pPr>
            <a:r>
              <a:rPr lang="en-US" sz="3600" dirty="0">
                <a:solidFill>
                  <a:schemeClr val="tx1"/>
                </a:solidFill>
              </a:rPr>
              <a:t>Linear and Non-Linear Transformations: An Overview</a:t>
            </a:r>
          </a:p>
        </p:txBody>
      </p:sp>
      <p:sp>
        <p:nvSpPr>
          <p:cNvPr id="28674" name="Rectangle 3">
            <a:extLst>
              <a:ext uri="{FF2B5EF4-FFF2-40B4-BE49-F238E27FC236}">
                <a16:creationId xmlns:a16="http://schemas.microsoft.com/office/drawing/2014/main" id="{6A6248F5-859B-834A-B953-EB9145BFF885}"/>
              </a:ext>
            </a:extLst>
          </p:cNvPr>
          <p:cNvSpPr>
            <a:spLocks noGrp="1"/>
          </p:cNvSpPr>
          <p:nvPr>
            <p:ph idx="1"/>
          </p:nvPr>
        </p:nvSpPr>
        <p:spPr>
          <a:xfrm>
            <a:off x="1981200" y="1905000"/>
            <a:ext cx="8229600" cy="4668838"/>
          </a:xfrm>
        </p:spPr>
        <p:txBody>
          <a:bodyPr rtlCol="0">
            <a:normAutofit fontScale="92500" lnSpcReduction="20000"/>
          </a:bodyPr>
          <a:lstStyle/>
          <a:p>
            <a:pPr fontAlgn="auto">
              <a:spcAft>
                <a:spcPts val="0"/>
              </a:spcAft>
              <a:buClr>
                <a:srgbClr val="FF0000"/>
              </a:buClr>
              <a:buFontTx/>
              <a:buChar char="•"/>
              <a:defRPr/>
            </a:pPr>
            <a:r>
              <a:rPr lang="en-US" altLang="en-US" sz="2000" dirty="0">
                <a:solidFill>
                  <a:schemeClr val="tx1">
                    <a:lumMod val="85000"/>
                    <a:lumOff val="15000"/>
                  </a:schemeClr>
                </a:solidFill>
              </a:rPr>
              <a:t>Linear transformations:</a:t>
            </a:r>
          </a:p>
          <a:p>
            <a:pPr lvl="1" fontAlgn="auto">
              <a:spcAft>
                <a:spcPts val="0"/>
              </a:spcAft>
              <a:buClr>
                <a:srgbClr val="FF0000"/>
              </a:buClr>
              <a:buFontTx/>
              <a:buChar char="•"/>
              <a:defRPr/>
            </a:pPr>
            <a:r>
              <a:rPr lang="en-US" altLang="en-US" sz="2000" dirty="0">
                <a:solidFill>
                  <a:schemeClr val="tx1"/>
                </a:solidFill>
              </a:rPr>
              <a:t>The effect on the shape of a distribution	</a:t>
            </a:r>
          </a:p>
          <a:p>
            <a:pPr lvl="1" fontAlgn="auto">
              <a:spcAft>
                <a:spcPts val="0"/>
              </a:spcAft>
              <a:buClr>
                <a:srgbClr val="FF0000"/>
              </a:buClr>
              <a:buFontTx/>
              <a:buChar char="•"/>
              <a:defRPr/>
            </a:pPr>
            <a:r>
              <a:rPr lang="en-US" altLang="en-US" sz="2000" dirty="0">
                <a:solidFill>
                  <a:schemeClr val="tx1"/>
                </a:solidFill>
              </a:rPr>
              <a:t>The effect on summary statistics of a distribution</a:t>
            </a:r>
          </a:p>
          <a:p>
            <a:pPr lvl="1" fontAlgn="auto">
              <a:spcAft>
                <a:spcPts val="0"/>
              </a:spcAft>
              <a:buClr>
                <a:srgbClr val="FF0000"/>
              </a:buClr>
              <a:buFontTx/>
              <a:buChar char="•"/>
              <a:defRPr/>
            </a:pPr>
            <a:r>
              <a:rPr lang="en-US" altLang="en-US" sz="2000" dirty="0">
                <a:solidFill>
                  <a:schemeClr val="tx1"/>
                </a:solidFill>
              </a:rPr>
              <a:t>Common linear transformations</a:t>
            </a:r>
          </a:p>
          <a:p>
            <a:pPr marL="1143000" lvl="2" fontAlgn="auto">
              <a:spcAft>
                <a:spcPts val="0"/>
              </a:spcAft>
              <a:buClr>
                <a:srgbClr val="FF0000"/>
              </a:buClr>
              <a:buFontTx/>
              <a:buChar char="•"/>
              <a:defRPr/>
            </a:pPr>
            <a:r>
              <a:rPr lang="en-US" altLang="en-US" sz="1800" dirty="0">
                <a:solidFill>
                  <a:schemeClr val="tx1"/>
                </a:solidFill>
              </a:rPr>
              <a:t>Standard scores</a:t>
            </a:r>
          </a:p>
          <a:p>
            <a:pPr marL="1143000" lvl="2" fontAlgn="auto">
              <a:spcAft>
                <a:spcPts val="0"/>
              </a:spcAft>
              <a:buClr>
                <a:srgbClr val="FF0000"/>
              </a:buClr>
              <a:buFontTx/>
              <a:buChar char="•"/>
              <a:defRPr/>
            </a:pPr>
            <a:r>
              <a:rPr lang="en-US" altLang="en-US" sz="1800" dirty="0">
                <a:solidFill>
                  <a:schemeClr val="tx1"/>
                </a:solidFill>
              </a:rPr>
              <a:t>z-scores</a:t>
            </a:r>
            <a:r>
              <a:rPr lang="en-US" altLang="en-US" sz="1800" dirty="0">
                <a:solidFill>
                  <a:schemeClr val="tx1">
                    <a:lumMod val="85000"/>
                    <a:lumOff val="15000"/>
                  </a:schemeClr>
                </a:solidFill>
              </a:rPr>
              <a:t>					</a:t>
            </a:r>
          </a:p>
          <a:p>
            <a:pPr fontAlgn="auto">
              <a:spcAft>
                <a:spcPts val="0"/>
              </a:spcAft>
              <a:buClr>
                <a:srgbClr val="FF0000"/>
              </a:buClr>
              <a:buFontTx/>
              <a:buChar char="•"/>
              <a:defRPr/>
            </a:pPr>
            <a:r>
              <a:rPr lang="en-US" altLang="en-US" sz="2000" dirty="0">
                <a:solidFill>
                  <a:schemeClr val="tx1">
                    <a:lumMod val="85000"/>
                    <a:lumOff val="15000"/>
                  </a:schemeClr>
                </a:solidFill>
              </a:rPr>
              <a:t>Nonlinear transformations: </a:t>
            </a:r>
          </a:p>
          <a:p>
            <a:pPr lvl="1" fontAlgn="auto">
              <a:spcAft>
                <a:spcPts val="0"/>
              </a:spcAft>
              <a:buClr>
                <a:srgbClr val="FF0000"/>
              </a:buClr>
              <a:buFontTx/>
              <a:buChar char="•"/>
              <a:defRPr/>
            </a:pPr>
            <a:r>
              <a:rPr lang="en-US" altLang="en-US" sz="2000" dirty="0">
                <a:solidFill>
                  <a:schemeClr val="tx1"/>
                </a:solidFill>
              </a:rPr>
              <a:t>Square roots </a:t>
            </a:r>
          </a:p>
          <a:p>
            <a:pPr lvl="1" fontAlgn="auto">
              <a:spcAft>
                <a:spcPts val="0"/>
              </a:spcAft>
              <a:buClr>
                <a:srgbClr val="FF0000"/>
              </a:buClr>
              <a:buFontTx/>
              <a:buChar char="•"/>
              <a:defRPr/>
            </a:pPr>
            <a:r>
              <a:rPr lang="en-US" altLang="en-US" sz="2000" dirty="0">
                <a:solidFill>
                  <a:schemeClr val="tx1"/>
                </a:solidFill>
              </a:rPr>
              <a:t>Logarithms</a:t>
            </a:r>
          </a:p>
          <a:p>
            <a:pPr lvl="1" fontAlgn="auto">
              <a:spcAft>
                <a:spcPts val="0"/>
              </a:spcAft>
              <a:buClr>
                <a:srgbClr val="FF0000"/>
              </a:buClr>
              <a:buFontTx/>
              <a:buChar char="•"/>
              <a:defRPr/>
            </a:pPr>
            <a:r>
              <a:rPr lang="en-US" altLang="en-US" sz="2000" dirty="0">
                <a:solidFill>
                  <a:schemeClr val="tx1"/>
                </a:solidFill>
              </a:rPr>
              <a:t>Rankings 	</a:t>
            </a:r>
            <a:r>
              <a:rPr lang="en-US" altLang="en-US" sz="2000" dirty="0">
                <a:solidFill>
                  <a:schemeClr val="tx1">
                    <a:lumMod val="85000"/>
                    <a:lumOff val="15000"/>
                  </a:schemeClr>
                </a:solidFill>
              </a:rPr>
              <a:t>	</a:t>
            </a:r>
          </a:p>
          <a:p>
            <a:pPr fontAlgn="auto">
              <a:spcAft>
                <a:spcPts val="0"/>
              </a:spcAft>
              <a:buClr>
                <a:srgbClr val="FF0000"/>
              </a:buClr>
              <a:buFontTx/>
              <a:buChar char="•"/>
              <a:defRPr/>
            </a:pPr>
            <a:r>
              <a:rPr lang="en-US" altLang="en-US" sz="2000" dirty="0">
                <a:solidFill>
                  <a:schemeClr val="tx1">
                    <a:lumMod val="85000"/>
                    <a:lumOff val="15000"/>
                  </a:schemeClr>
                </a:solidFill>
              </a:rPr>
              <a:t>Other transformations: </a:t>
            </a:r>
          </a:p>
          <a:p>
            <a:pPr lvl="1" fontAlgn="auto">
              <a:spcAft>
                <a:spcPts val="0"/>
              </a:spcAft>
              <a:buClr>
                <a:srgbClr val="FF0000"/>
              </a:buClr>
              <a:buFontTx/>
              <a:buChar char="•"/>
              <a:defRPr/>
            </a:pPr>
            <a:r>
              <a:rPr lang="en-US" altLang="en-US" sz="2000" dirty="0">
                <a:solidFill>
                  <a:schemeClr val="tx1"/>
                </a:solidFill>
              </a:rPr>
              <a:t>Recoding</a:t>
            </a:r>
          </a:p>
          <a:p>
            <a:pPr lvl="1" fontAlgn="auto">
              <a:spcAft>
                <a:spcPts val="0"/>
              </a:spcAft>
              <a:buClr>
                <a:srgbClr val="FF0000"/>
              </a:buClr>
              <a:buFontTx/>
              <a:buChar char="•"/>
              <a:defRPr/>
            </a:pPr>
            <a:r>
              <a:rPr lang="en-US" altLang="en-US" sz="2000" dirty="0">
                <a:solidFill>
                  <a:schemeClr val="tx1"/>
                </a:solidFill>
              </a:rPr>
              <a:t>Combining Two or More Variables</a:t>
            </a:r>
          </a:p>
        </p:txBody>
      </p:sp>
    </p:spTree>
    <p:extLst>
      <p:ext uri="{BB962C8B-B14F-4D97-AF65-F5344CB8AC3E}">
        <p14:creationId xmlns:p14="http://schemas.microsoft.com/office/powerpoint/2010/main" val="2774780873"/>
      </p:ext>
    </p:extLst>
  </p:cSld>
  <p:clrMapOvr>
    <a:masterClrMapping/>
  </p:clrMapOvr>
  <p:transition>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B0E68C2-0C2A-7945-B041-90BDEB859026}"/>
              </a:ext>
            </a:extLst>
          </p:cNvPr>
          <p:cNvSpPr>
            <a:spLocks noGrp="1"/>
          </p:cNvSpPr>
          <p:nvPr>
            <p:ph type="title"/>
          </p:nvPr>
        </p:nvSpPr>
        <p:spPr>
          <a:xfrm>
            <a:off x="3127375" y="533400"/>
            <a:ext cx="5937250" cy="1189038"/>
          </a:xfrm>
        </p:spPr>
        <p:txBody>
          <a:bodyPr/>
          <a:lstStyle/>
          <a:p>
            <a:pPr fontAlgn="auto">
              <a:spcAft>
                <a:spcPts val="0"/>
              </a:spcAft>
              <a:defRPr/>
            </a:pPr>
            <a:r>
              <a:rPr lang="en-US" altLang="en-US" dirty="0">
                <a:solidFill>
                  <a:schemeClr val="tx1"/>
                </a:solidFill>
              </a:rPr>
              <a:t>Linear Transformations:  Examples</a:t>
            </a:r>
          </a:p>
        </p:txBody>
      </p:sp>
      <p:sp>
        <p:nvSpPr>
          <p:cNvPr id="6146" name="Rectangle 3">
            <a:extLst>
              <a:ext uri="{FF2B5EF4-FFF2-40B4-BE49-F238E27FC236}">
                <a16:creationId xmlns:a16="http://schemas.microsoft.com/office/drawing/2014/main" id="{13DE9651-A04C-4FFD-7AF0-8F2FF060EF9F}"/>
              </a:ext>
            </a:extLst>
          </p:cNvPr>
          <p:cNvSpPr>
            <a:spLocks noGrp="1" noChangeArrowheads="1"/>
          </p:cNvSpPr>
          <p:nvPr>
            <p:ph idx="1"/>
          </p:nvPr>
        </p:nvSpPr>
        <p:spPr>
          <a:xfrm>
            <a:off x="1981200" y="2249488"/>
            <a:ext cx="8229600" cy="3541712"/>
          </a:xfrm>
        </p:spPr>
        <p:txBody>
          <a:bodyPr/>
          <a:lstStyle/>
          <a:p>
            <a:pPr>
              <a:buClr>
                <a:srgbClr val="FF0000"/>
              </a:buClr>
              <a:buFontTx/>
              <a:buChar char="•"/>
            </a:pPr>
            <a:r>
              <a:rPr lang="en-US" altLang="en-US" sz="2400"/>
              <a:t>New Test Score = Old Test Score + 10</a:t>
            </a:r>
          </a:p>
          <a:p>
            <a:pPr>
              <a:buClr>
                <a:srgbClr val="FF0000"/>
              </a:buClr>
              <a:buFontTx/>
              <a:buChar char="•"/>
            </a:pPr>
            <a:endParaRPr lang="en-US" altLang="en-US" sz="2400"/>
          </a:p>
          <a:p>
            <a:pPr>
              <a:buClr>
                <a:srgbClr val="FF0000"/>
              </a:buClr>
              <a:buFontTx/>
              <a:buChar char="•"/>
            </a:pPr>
            <a:r>
              <a:rPr lang="en-US" altLang="en-US" sz="2400"/>
              <a:t>HEIGHTCM = 2.54 * HEIGHTIN</a:t>
            </a:r>
          </a:p>
          <a:p>
            <a:pPr>
              <a:buClr>
                <a:srgbClr val="FF0000"/>
              </a:buClr>
              <a:buFontTx/>
              <a:buChar char="•"/>
            </a:pPr>
            <a:endParaRPr lang="en-US" altLang="en-US" sz="2400"/>
          </a:p>
          <a:p>
            <a:pPr>
              <a:buClr>
                <a:srgbClr val="FF0000"/>
              </a:buClr>
              <a:buFontTx/>
              <a:buChar char="•"/>
            </a:pPr>
            <a:r>
              <a:rPr lang="en-US" altLang="en-US" sz="2400"/>
              <a:t>Centigrade = </a:t>
            </a:r>
          </a:p>
          <a:p>
            <a:pPr>
              <a:buFontTx/>
              <a:buNone/>
            </a:pPr>
            <a:endParaRPr lang="en-US" altLang="en-US" sz="2000"/>
          </a:p>
        </p:txBody>
      </p:sp>
      <p:graphicFrame>
        <p:nvGraphicFramePr>
          <p:cNvPr id="6147" name="Object 6">
            <a:extLst>
              <a:ext uri="{FF2B5EF4-FFF2-40B4-BE49-F238E27FC236}">
                <a16:creationId xmlns:a16="http://schemas.microsoft.com/office/drawing/2014/main" id="{2DF2FA75-9AF0-C2C5-25FC-671403D9A910}"/>
              </a:ext>
            </a:extLst>
          </p:cNvPr>
          <p:cNvGraphicFramePr>
            <a:graphicFrameLocks noChangeAspect="1"/>
          </p:cNvGraphicFramePr>
          <p:nvPr/>
        </p:nvGraphicFramePr>
        <p:xfrm>
          <a:off x="4876801" y="3962400"/>
          <a:ext cx="3382963" cy="990600"/>
        </p:xfrm>
        <a:graphic>
          <a:graphicData uri="http://schemas.openxmlformats.org/presentationml/2006/ole">
            <mc:AlternateContent xmlns:mc="http://schemas.openxmlformats.org/markup-compatibility/2006">
              <mc:Choice xmlns:v="urn:schemas-microsoft-com:vml" Requires="v">
                <p:oleObj name="Equation" r:id="rId3" imgW="0" imgH="0" progId="Equation.3">
                  <p:embed/>
                </p:oleObj>
              </mc:Choice>
              <mc:Fallback>
                <p:oleObj name="Equation" r:id="rId3" imgW="0" imgH="0" progId="Equation.3">
                  <p:embed/>
                  <p:pic>
                    <p:nvPicPr>
                      <p:cNvPr id="6147" name="Object 6">
                        <a:extLst>
                          <a:ext uri="{FF2B5EF4-FFF2-40B4-BE49-F238E27FC236}">
                            <a16:creationId xmlns:a16="http://schemas.microsoft.com/office/drawing/2014/main" id="{2DF2FA75-9AF0-C2C5-25FC-671403D9A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1" y="3962400"/>
                        <a:ext cx="33829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05678349"/>
      </p:ext>
    </p:extLst>
  </p:cSld>
  <p:clrMapOvr>
    <a:masterClrMapping/>
  </p:clrMapOvr>
  <p:transition>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F69B3B90-9BF3-314E-8B79-FC131C73B138}"/>
              </a:ext>
            </a:extLst>
          </p:cNvPr>
          <p:cNvSpPr>
            <a:spLocks noGrp="1"/>
          </p:cNvSpPr>
          <p:nvPr>
            <p:ph type="title"/>
          </p:nvPr>
        </p:nvSpPr>
        <p:spPr>
          <a:xfrm>
            <a:off x="1981200" y="457200"/>
            <a:ext cx="8229600" cy="838200"/>
          </a:xfrm>
        </p:spPr>
        <p:txBody>
          <a:bodyPr/>
          <a:lstStyle/>
          <a:p>
            <a:pPr fontAlgn="auto">
              <a:spcAft>
                <a:spcPts val="0"/>
              </a:spcAft>
              <a:defRPr/>
            </a:pPr>
            <a:r>
              <a:rPr lang="en-US" altLang="en-US" dirty="0">
                <a:solidFill>
                  <a:schemeClr val="tx1"/>
                </a:solidFill>
              </a:rPr>
              <a:t>Linear Transformations:  Definition</a:t>
            </a:r>
          </a:p>
        </p:txBody>
      </p:sp>
      <p:sp>
        <p:nvSpPr>
          <p:cNvPr id="8194" name="Rectangle 3">
            <a:extLst>
              <a:ext uri="{FF2B5EF4-FFF2-40B4-BE49-F238E27FC236}">
                <a16:creationId xmlns:a16="http://schemas.microsoft.com/office/drawing/2014/main" id="{0F4A8198-1A80-A969-3D86-9D5A3E5EE963}"/>
              </a:ext>
            </a:extLst>
          </p:cNvPr>
          <p:cNvSpPr>
            <a:spLocks noGrp="1" noChangeArrowheads="1"/>
          </p:cNvSpPr>
          <p:nvPr>
            <p:ph idx="1"/>
          </p:nvPr>
        </p:nvSpPr>
        <p:spPr>
          <a:xfrm>
            <a:off x="1981200" y="1828800"/>
            <a:ext cx="8229600" cy="3886200"/>
          </a:xfrm>
        </p:spPr>
        <p:txBody>
          <a:bodyPr/>
          <a:lstStyle/>
          <a:p>
            <a:pPr>
              <a:buFont typeface="Georgia" panose="02040502050405020303" pitchFamily="18" charset="0"/>
              <a:buNone/>
            </a:pPr>
            <a:r>
              <a:rPr lang="en-US" altLang="en-US" sz="2400"/>
              <a:t>The general form of a linear transformation is </a:t>
            </a:r>
          </a:p>
          <a:p>
            <a:pPr>
              <a:buFont typeface="Georgia" panose="02040502050405020303" pitchFamily="18" charset="0"/>
              <a:buNone/>
            </a:pPr>
            <a:r>
              <a:rPr lang="en-US" altLang="en-US" sz="2400"/>
              <a:t>				X</a:t>
            </a:r>
            <a:r>
              <a:rPr lang="en-US" altLang="en-US" sz="2400" baseline="-25000"/>
              <a:t>New</a:t>
            </a:r>
            <a:r>
              <a:rPr lang="en-US" altLang="en-US" sz="2400"/>
              <a:t>= K * X</a:t>
            </a:r>
            <a:r>
              <a:rPr lang="en-US" altLang="en-US" sz="2400" baseline="-25000"/>
              <a:t>Old </a:t>
            </a:r>
            <a:r>
              <a:rPr lang="en-US" altLang="en-US" sz="2400"/>
              <a:t>+ C  </a:t>
            </a:r>
          </a:p>
          <a:p>
            <a:pPr>
              <a:buFont typeface="Georgia" panose="02040502050405020303" pitchFamily="18" charset="0"/>
              <a:buNone/>
            </a:pPr>
            <a:r>
              <a:rPr lang="en-US" altLang="en-US" sz="2400"/>
              <a:t>	where K and C are constants and K </a:t>
            </a:r>
            <a:r>
              <a:rPr lang="en-US" altLang="en-US" sz="2400">
                <a:cs typeface="Arial" panose="020B0604020202020204" pitchFamily="34" charset="0"/>
              </a:rPr>
              <a:t>≠ 0.</a:t>
            </a:r>
          </a:p>
          <a:p>
            <a:pPr>
              <a:buFont typeface="Georgia" panose="02040502050405020303" pitchFamily="18" charset="0"/>
              <a:buNone/>
            </a:pPr>
            <a:endParaRPr lang="en-US" altLang="en-US" sz="2400">
              <a:cs typeface="Arial" panose="020B0604020202020204" pitchFamily="34" charset="0"/>
            </a:endParaRPr>
          </a:p>
          <a:p>
            <a:pPr>
              <a:buFont typeface="Georgia" panose="02040502050405020303" pitchFamily="18" charset="0"/>
              <a:buNone/>
            </a:pPr>
            <a:r>
              <a:rPr lang="en-US" altLang="en-US" sz="2400"/>
              <a:t>Note that multiplication includes division (multiplying by a fraction) and addition includes subtraction (adding a negative).</a:t>
            </a:r>
          </a:p>
        </p:txBody>
      </p:sp>
    </p:spTree>
    <p:extLst>
      <p:ext uri="{BB962C8B-B14F-4D97-AF65-F5344CB8AC3E}">
        <p14:creationId xmlns:p14="http://schemas.microsoft.com/office/powerpoint/2010/main" val="207191472"/>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19DE-8E01-6A41-A854-16039C7877CB}"/>
              </a:ext>
            </a:extLst>
          </p:cNvPr>
          <p:cNvSpPr>
            <a:spLocks noGrp="1"/>
          </p:cNvSpPr>
          <p:nvPr>
            <p:ph type="title"/>
          </p:nvPr>
        </p:nvSpPr>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Ordinal</a:t>
            </a:r>
          </a:p>
        </p:txBody>
      </p:sp>
      <p:sp>
        <p:nvSpPr>
          <p:cNvPr id="7170" name="TextBox 2">
            <a:extLst>
              <a:ext uri="{FF2B5EF4-FFF2-40B4-BE49-F238E27FC236}">
                <a16:creationId xmlns:a16="http://schemas.microsoft.com/office/drawing/2014/main" id="{373CDB11-202F-A189-C397-BF4722CC6DC2}"/>
              </a:ext>
            </a:extLst>
          </p:cNvPr>
          <p:cNvSpPr txBox="1">
            <a:spLocks noChangeArrowheads="1"/>
          </p:cNvSpPr>
          <p:nvPr/>
        </p:nvSpPr>
        <p:spPr bwMode="auto">
          <a:xfrm>
            <a:off x="2209800" y="2286000"/>
            <a:ext cx="7391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eaLnBrk="1" hangingPunct="1">
              <a:spcBef>
                <a:spcPct val="0"/>
              </a:spcBef>
              <a:buClrTx/>
              <a:buFontTx/>
              <a:buNone/>
            </a:pPr>
            <a:r>
              <a:rPr lang="en-US" altLang="en-US" sz="2400">
                <a:solidFill>
                  <a:schemeClr val="tx1"/>
                </a:solidFill>
                <a:latin typeface="Cambria" panose="02040503050406030204" pitchFamily="18" charset="0"/>
              </a:rPr>
              <a:t>The ordinal level of measurement is not only based on observing objects as similar or dissimilar, but also on ordering those observations in terms of an underlying characteristic. </a:t>
            </a:r>
            <a:r>
              <a:rPr lang="en-US" altLang="en-US" sz="2400" i="1">
                <a:solidFill>
                  <a:schemeClr val="tx1"/>
                </a:solidFill>
                <a:latin typeface="Cambria" panose="02040503050406030204" pitchFamily="18" charset="0"/>
              </a:rPr>
              <a:t>(Example: Height in size place ranking)</a:t>
            </a:r>
            <a:endParaRPr lang="en-US" altLang="en-US" sz="2400">
              <a:solidFill>
                <a:schemeClr val="tx1"/>
              </a:solidFill>
              <a:latin typeface="Arial" panose="020B0604020202020204" pitchFamily="34" charset="0"/>
            </a:endParaRPr>
          </a:p>
        </p:txBody>
      </p:sp>
      <p:cxnSp>
        <p:nvCxnSpPr>
          <p:cNvPr id="5" name="Straight Connector 4">
            <a:extLst>
              <a:ext uri="{FF2B5EF4-FFF2-40B4-BE49-F238E27FC236}">
                <a16:creationId xmlns:a16="http://schemas.microsoft.com/office/drawing/2014/main" id="{80AEF1A7-8522-7B40-969E-6D4FAB729C9E}"/>
              </a:ext>
            </a:extLst>
          </p:cNvPr>
          <p:cNvCxnSpPr/>
          <p:nvPr/>
        </p:nvCxnSpPr>
        <p:spPr>
          <a:xfrm rot="5400000">
            <a:off x="3162300" y="5524500"/>
            <a:ext cx="6858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E74F623-9E59-214B-A798-148AFB6F0CCE}"/>
              </a:ext>
            </a:extLst>
          </p:cNvPr>
          <p:cNvSpPr/>
          <p:nvPr/>
        </p:nvSpPr>
        <p:spPr>
          <a:xfrm>
            <a:off x="3352800" y="4953000"/>
            <a:ext cx="3048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7" name="Straight Connector 6">
            <a:extLst>
              <a:ext uri="{FF2B5EF4-FFF2-40B4-BE49-F238E27FC236}">
                <a16:creationId xmlns:a16="http://schemas.microsoft.com/office/drawing/2014/main" id="{79E81E48-745A-4640-BD25-C1451684520C}"/>
              </a:ext>
            </a:extLst>
          </p:cNvPr>
          <p:cNvCxnSpPr/>
          <p:nvPr/>
        </p:nvCxnSpPr>
        <p:spPr>
          <a:xfrm rot="5400000">
            <a:off x="4038600" y="5410200"/>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F410FF-E08F-1647-A085-9DED4EFBD6E9}"/>
              </a:ext>
            </a:extLst>
          </p:cNvPr>
          <p:cNvSpPr/>
          <p:nvPr/>
        </p:nvSpPr>
        <p:spPr>
          <a:xfrm>
            <a:off x="4343400" y="4724400"/>
            <a:ext cx="3048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 name="Straight Connector 8">
            <a:extLst>
              <a:ext uri="{FF2B5EF4-FFF2-40B4-BE49-F238E27FC236}">
                <a16:creationId xmlns:a16="http://schemas.microsoft.com/office/drawing/2014/main" id="{119C6FB3-C22F-BA43-B89C-96FD4CE92329}"/>
              </a:ext>
            </a:extLst>
          </p:cNvPr>
          <p:cNvCxnSpPr/>
          <p:nvPr/>
        </p:nvCxnSpPr>
        <p:spPr>
          <a:xfrm rot="5400000">
            <a:off x="4495800" y="5029200"/>
            <a:ext cx="16764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A49A5EE-1598-5D4A-8FBD-EDB0F16D9815}"/>
              </a:ext>
            </a:extLst>
          </p:cNvPr>
          <p:cNvSpPr/>
          <p:nvPr/>
        </p:nvSpPr>
        <p:spPr>
          <a:xfrm>
            <a:off x="5181600" y="3962400"/>
            <a:ext cx="3048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5" name="Straight Connector 14">
            <a:extLst>
              <a:ext uri="{FF2B5EF4-FFF2-40B4-BE49-F238E27FC236}">
                <a16:creationId xmlns:a16="http://schemas.microsoft.com/office/drawing/2014/main" id="{FB432064-9F47-3549-8B23-F7624CBD9F30}"/>
              </a:ext>
            </a:extLst>
          </p:cNvPr>
          <p:cNvCxnSpPr/>
          <p:nvPr/>
        </p:nvCxnSpPr>
        <p:spPr>
          <a:xfrm rot="16200000" flipH="1">
            <a:off x="3467100" y="59055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2CD1C3-169E-A747-92B3-C76F5FD22410}"/>
              </a:ext>
            </a:extLst>
          </p:cNvPr>
          <p:cNvCxnSpPr/>
          <p:nvPr/>
        </p:nvCxnSpPr>
        <p:spPr>
          <a:xfrm rot="16200000" flipH="1">
            <a:off x="4457700" y="59055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EFE993-9B4A-5944-91BE-227609D79DDE}"/>
              </a:ext>
            </a:extLst>
          </p:cNvPr>
          <p:cNvCxnSpPr/>
          <p:nvPr/>
        </p:nvCxnSpPr>
        <p:spPr>
          <a:xfrm rot="16200000" flipH="1">
            <a:off x="5295900" y="59055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C1B52E-E1FD-B34D-BC26-0FD4C9908529}"/>
              </a:ext>
            </a:extLst>
          </p:cNvPr>
          <p:cNvCxnSpPr/>
          <p:nvPr/>
        </p:nvCxnSpPr>
        <p:spPr>
          <a:xfrm rot="5400000">
            <a:off x="3238500" y="59055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43F591A-795E-4D41-8AE0-C2DA07D8F34C}"/>
              </a:ext>
            </a:extLst>
          </p:cNvPr>
          <p:cNvCxnSpPr/>
          <p:nvPr/>
        </p:nvCxnSpPr>
        <p:spPr>
          <a:xfrm rot="5400000">
            <a:off x="4229100" y="59055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405E27-3DB8-1C42-BDA7-1A3E6CD745CD}"/>
              </a:ext>
            </a:extLst>
          </p:cNvPr>
          <p:cNvCxnSpPr/>
          <p:nvPr/>
        </p:nvCxnSpPr>
        <p:spPr>
          <a:xfrm rot="5400000">
            <a:off x="5067300" y="59055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BE7B44-3F19-F545-BD48-550F38C9342F}"/>
              </a:ext>
            </a:extLst>
          </p:cNvPr>
          <p:cNvCxnSpPr/>
          <p:nvPr/>
        </p:nvCxnSpPr>
        <p:spPr>
          <a:xfrm rot="5400000">
            <a:off x="3467100" y="53721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4AE286-2320-F242-ADDE-14F71E1E6B59}"/>
              </a:ext>
            </a:extLst>
          </p:cNvPr>
          <p:cNvCxnSpPr/>
          <p:nvPr/>
        </p:nvCxnSpPr>
        <p:spPr>
          <a:xfrm rot="5400000">
            <a:off x="4457700" y="51435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CA8B35-9022-D94F-B935-6BDA405A16C7}"/>
              </a:ext>
            </a:extLst>
          </p:cNvPr>
          <p:cNvCxnSpPr/>
          <p:nvPr/>
        </p:nvCxnSpPr>
        <p:spPr>
          <a:xfrm rot="5400000">
            <a:off x="5295900" y="46101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96FD25-4DCE-9646-9EB6-7DDB9DD3A2E2}"/>
              </a:ext>
            </a:extLst>
          </p:cNvPr>
          <p:cNvCxnSpPr/>
          <p:nvPr/>
        </p:nvCxnSpPr>
        <p:spPr>
          <a:xfrm rot="16200000" flipH="1">
            <a:off x="3238500" y="53721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E6165C8-EE8A-1F4B-A12C-4E4F298B5163}"/>
              </a:ext>
            </a:extLst>
          </p:cNvPr>
          <p:cNvCxnSpPr/>
          <p:nvPr/>
        </p:nvCxnSpPr>
        <p:spPr>
          <a:xfrm rot="16200000" flipH="1">
            <a:off x="4229100" y="5143500"/>
            <a:ext cx="3048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5861893-A933-0A48-B30A-D780B726C13C}"/>
              </a:ext>
            </a:extLst>
          </p:cNvPr>
          <p:cNvCxnSpPr/>
          <p:nvPr/>
        </p:nvCxnSpPr>
        <p:spPr>
          <a:xfrm rot="16200000" flipH="1">
            <a:off x="5067300" y="4610100"/>
            <a:ext cx="304800" cy="228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120079"/>
      </p:ext>
    </p:extLst>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F5E9CC6-AAB0-9045-8252-967765A27FD1}"/>
              </a:ext>
            </a:extLst>
          </p:cNvPr>
          <p:cNvSpPr>
            <a:spLocks noGrp="1" noChangeArrowheads="1"/>
          </p:cNvSpPr>
          <p:nvPr>
            <p:ph type="title" idx="4294967295"/>
          </p:nvPr>
        </p:nvSpPr>
        <p:spPr>
          <a:xfrm>
            <a:off x="1828800" y="304800"/>
            <a:ext cx="8229600" cy="1066800"/>
          </a:xfrm>
        </p:spPr>
        <p:txBody>
          <a:bodyPr>
            <a:noAutofit/>
          </a:bodyPr>
          <a:lstStyle/>
          <a:p>
            <a:pPr fontAlgn="auto">
              <a:spcAft>
                <a:spcPts val="0"/>
              </a:spcAft>
              <a:defRPr/>
            </a:pPr>
            <a:r>
              <a:rPr lang="en-US" sz="2400" dirty="0">
                <a:solidFill>
                  <a:schemeClr val="tx1"/>
                </a:solidFill>
              </a:rPr>
              <a:t>Linear Transformations: Effect on the Shape of a Distribution by Multiplying by a Non-Zero Constant</a:t>
            </a:r>
          </a:p>
        </p:txBody>
      </p:sp>
      <p:sp>
        <p:nvSpPr>
          <p:cNvPr id="10242" name="Rectangle 3">
            <a:extLst>
              <a:ext uri="{FF2B5EF4-FFF2-40B4-BE49-F238E27FC236}">
                <a16:creationId xmlns:a16="http://schemas.microsoft.com/office/drawing/2014/main" id="{FA8F59BA-E71C-2C18-1350-7271B7A1D85E}"/>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pic>
        <p:nvPicPr>
          <p:cNvPr id="10243" name="Picture 1">
            <a:extLst>
              <a:ext uri="{FF2B5EF4-FFF2-40B4-BE49-F238E27FC236}">
                <a16:creationId xmlns:a16="http://schemas.microsoft.com/office/drawing/2014/main" id="{CC5A19F3-35FA-A73E-668C-556BD0952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032000"/>
            <a:ext cx="5672138"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1435745"/>
      </p:ext>
    </p:extLst>
  </p:cSld>
  <p:clrMapOvr>
    <a:masterClrMapping/>
  </p:clrMapOvr>
  <p:transition>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9115CDAD-28AE-104C-84CB-0C558ACFF84A}"/>
              </a:ext>
            </a:extLst>
          </p:cNvPr>
          <p:cNvSpPr>
            <a:spLocks noGrp="1"/>
          </p:cNvSpPr>
          <p:nvPr>
            <p:ph type="title" idx="4294967295"/>
          </p:nvPr>
        </p:nvSpPr>
        <p:spPr>
          <a:xfrm>
            <a:off x="1905000" y="381000"/>
            <a:ext cx="8229600" cy="1143000"/>
          </a:xfrm>
        </p:spPr>
        <p:txBody>
          <a:bodyPr>
            <a:noAutofit/>
          </a:bodyPr>
          <a:lstStyle/>
          <a:p>
            <a:pPr fontAlgn="auto">
              <a:spcAft>
                <a:spcPts val="0"/>
              </a:spcAft>
              <a:defRPr/>
            </a:pPr>
            <a:r>
              <a:rPr lang="en-US" altLang="en-US" sz="2800" dirty="0">
                <a:solidFill>
                  <a:schemeClr val="tx1"/>
                </a:solidFill>
              </a:rPr>
              <a:t>Linear Transformations: The Effect on Summary Statistics by Multiplying by a Non-Zero Constant</a:t>
            </a:r>
          </a:p>
        </p:txBody>
      </p:sp>
      <p:sp>
        <p:nvSpPr>
          <p:cNvPr id="12290" name="Rectangle 3">
            <a:extLst>
              <a:ext uri="{FF2B5EF4-FFF2-40B4-BE49-F238E27FC236}">
                <a16:creationId xmlns:a16="http://schemas.microsoft.com/office/drawing/2014/main" id="{B9F7F8AF-272C-DCF1-4457-245600F9608B}"/>
              </a:ext>
            </a:extLst>
          </p:cNvPr>
          <p:cNvSpPr>
            <a:spLocks noGrp="1" noChangeArrowheads="1"/>
          </p:cNvSpPr>
          <p:nvPr>
            <p:ph idx="4294967295"/>
          </p:nvPr>
        </p:nvSpPr>
        <p:spPr>
          <a:xfrm>
            <a:off x="2362200" y="2133600"/>
            <a:ext cx="7391400" cy="3581400"/>
          </a:xfrm>
        </p:spPr>
        <p:txBody>
          <a:bodyPr/>
          <a:lstStyle/>
          <a:p>
            <a:pPr>
              <a:spcBef>
                <a:spcPct val="0"/>
              </a:spcBef>
              <a:buFont typeface="Georgia" panose="02040502050405020303" pitchFamily="18" charset="0"/>
              <a:buNone/>
            </a:pPr>
            <a:r>
              <a:rPr lang="en-US" altLang="en-US" sz="2400"/>
              <a:t>The Transformation is:  X</a:t>
            </a:r>
            <a:r>
              <a:rPr lang="en-US" altLang="en-US" sz="2400" baseline="-25000"/>
              <a:t>New</a:t>
            </a:r>
            <a:r>
              <a:rPr lang="en-US" altLang="en-US" sz="2400"/>
              <a:t>= K * X</a:t>
            </a:r>
            <a:r>
              <a:rPr lang="en-US" altLang="en-US" sz="2400" baseline="-25000"/>
              <a:t>Old</a:t>
            </a:r>
            <a:r>
              <a:rPr lang="en-US" altLang="en-US" sz="2400"/>
              <a:t>,  K</a:t>
            </a:r>
            <a:r>
              <a:rPr lang="en-US" altLang="en-US" sz="2400">
                <a:cs typeface="Arial" panose="020B0604020202020204" pitchFamily="34" charset="0"/>
              </a:rPr>
              <a:t>≠0</a:t>
            </a:r>
          </a:p>
          <a:p>
            <a:pPr>
              <a:spcBef>
                <a:spcPct val="0"/>
              </a:spcBef>
              <a:buFont typeface="Georgia" panose="02040502050405020303" pitchFamily="18" charset="0"/>
              <a:buNone/>
            </a:pPr>
            <a:endParaRPr lang="en-US" altLang="en-US" sz="2400">
              <a:cs typeface="Arial" panose="020B0604020202020204" pitchFamily="34" charset="0"/>
            </a:endParaRPr>
          </a:p>
          <a:p>
            <a:pPr>
              <a:spcBef>
                <a:spcPct val="0"/>
              </a:spcBef>
              <a:buFont typeface="Georgia" panose="02040502050405020303" pitchFamily="18" charset="0"/>
              <a:buNone/>
            </a:pPr>
            <a:r>
              <a:rPr lang="en-US" altLang="en-US" sz="2400"/>
              <a:t>The Effect on Measures of Location:</a:t>
            </a:r>
          </a:p>
          <a:p>
            <a:pPr>
              <a:spcBef>
                <a:spcPct val="0"/>
              </a:spcBef>
              <a:buFont typeface="Georgia" panose="02040502050405020303" pitchFamily="18" charset="0"/>
              <a:buNone/>
            </a:pPr>
            <a:r>
              <a:rPr lang="en-US" altLang="en-US" sz="2400"/>
              <a:t>	</a:t>
            </a:r>
          </a:p>
          <a:p>
            <a:pPr>
              <a:spcBef>
                <a:spcPct val="0"/>
              </a:spcBef>
              <a:buFont typeface="Georgia" panose="02040502050405020303" pitchFamily="18" charset="0"/>
              <a:buNone/>
            </a:pPr>
            <a:r>
              <a:rPr lang="en-US" altLang="en-US" sz="2400"/>
              <a:t>	Median</a:t>
            </a:r>
            <a:r>
              <a:rPr lang="en-US" altLang="en-US" sz="2400" baseline="-25000"/>
              <a:t>New</a:t>
            </a:r>
            <a:r>
              <a:rPr lang="en-US" altLang="en-US" sz="2400"/>
              <a:t>= K * Median</a:t>
            </a:r>
            <a:r>
              <a:rPr lang="en-US" altLang="en-US" sz="2400" baseline="-25000"/>
              <a:t>Old</a:t>
            </a:r>
          </a:p>
          <a:p>
            <a:pPr>
              <a:spcBef>
                <a:spcPct val="0"/>
              </a:spcBef>
              <a:buFont typeface="Georgia" panose="02040502050405020303" pitchFamily="18" charset="0"/>
              <a:buNone/>
            </a:pPr>
            <a:r>
              <a:rPr lang="en-US" altLang="en-US" sz="2400"/>
              <a:t>	Mean</a:t>
            </a:r>
            <a:r>
              <a:rPr lang="en-US" altLang="en-US" sz="2400" baseline="-25000"/>
              <a:t>New     </a:t>
            </a:r>
            <a:r>
              <a:rPr lang="en-US" altLang="en-US" sz="2400"/>
              <a:t>= K * Mean</a:t>
            </a:r>
            <a:r>
              <a:rPr lang="en-US" altLang="en-US" sz="2400" baseline="-25000"/>
              <a:t>Old</a:t>
            </a:r>
            <a:endParaRPr lang="en-US" altLang="en-US" sz="2400"/>
          </a:p>
          <a:p>
            <a:pPr>
              <a:spcBef>
                <a:spcPct val="0"/>
              </a:spcBef>
              <a:buFont typeface="Georgia" panose="02040502050405020303" pitchFamily="18" charset="0"/>
              <a:buNone/>
            </a:pPr>
            <a:r>
              <a:rPr lang="en-US" altLang="en-US" sz="2400"/>
              <a:t>	Mode</a:t>
            </a:r>
            <a:r>
              <a:rPr lang="en-US" altLang="en-US" sz="2400" baseline="-25000"/>
              <a:t>New     </a:t>
            </a:r>
            <a:r>
              <a:rPr lang="en-US" altLang="en-US" sz="2400"/>
              <a:t>= K * Mode</a:t>
            </a:r>
            <a:r>
              <a:rPr lang="en-US" altLang="en-US" sz="2400" baseline="-25000"/>
              <a:t>Old</a:t>
            </a:r>
          </a:p>
        </p:txBody>
      </p:sp>
    </p:spTree>
    <p:extLst>
      <p:ext uri="{BB962C8B-B14F-4D97-AF65-F5344CB8AC3E}">
        <p14:creationId xmlns:p14="http://schemas.microsoft.com/office/powerpoint/2010/main" val="1556318910"/>
      </p:ext>
    </p:extLst>
  </p:cSld>
  <p:clrMapOvr>
    <a:masterClrMapping/>
  </p:clrMapOvr>
  <p:transition>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D0D49EE-4B83-9E41-B0B8-42B457289E59}"/>
              </a:ext>
            </a:extLst>
          </p:cNvPr>
          <p:cNvSpPr>
            <a:spLocks noGrp="1" noChangeArrowheads="1"/>
          </p:cNvSpPr>
          <p:nvPr>
            <p:ph type="title" idx="4294967295"/>
          </p:nvPr>
        </p:nvSpPr>
        <p:spPr>
          <a:xfrm>
            <a:off x="1905000" y="457200"/>
            <a:ext cx="8229600" cy="1219200"/>
          </a:xfrm>
        </p:spPr>
        <p:txBody>
          <a:bodyPr>
            <a:noAutofit/>
          </a:bodyPr>
          <a:lstStyle/>
          <a:p>
            <a:pPr fontAlgn="auto">
              <a:spcAft>
                <a:spcPts val="0"/>
              </a:spcAft>
              <a:defRPr/>
            </a:pPr>
            <a:r>
              <a:rPr lang="en-US" sz="2400" dirty="0">
                <a:solidFill>
                  <a:schemeClr val="tx1"/>
                </a:solidFill>
              </a:rPr>
              <a:t>Linear Transformations: The Effect on Summary Statistics by Multiplying by a Non-Zero Constant</a:t>
            </a:r>
          </a:p>
        </p:txBody>
      </p:sp>
      <p:sp>
        <p:nvSpPr>
          <p:cNvPr id="14338" name="Rectangle 3">
            <a:extLst>
              <a:ext uri="{FF2B5EF4-FFF2-40B4-BE49-F238E27FC236}">
                <a16:creationId xmlns:a16="http://schemas.microsoft.com/office/drawing/2014/main" id="{1E49AF3A-7E2E-6087-1F81-3A3EFF6E35D2}"/>
              </a:ext>
            </a:extLst>
          </p:cNvPr>
          <p:cNvSpPr>
            <a:spLocks noGrp="1" noChangeArrowheads="1"/>
          </p:cNvSpPr>
          <p:nvPr>
            <p:ph idx="4294967295"/>
          </p:nvPr>
        </p:nvSpPr>
        <p:spPr>
          <a:xfrm>
            <a:off x="2362200" y="1905000"/>
            <a:ext cx="7391400" cy="3810000"/>
          </a:xfrm>
        </p:spPr>
        <p:txBody>
          <a:bodyPr/>
          <a:lstStyle/>
          <a:p>
            <a:pPr>
              <a:spcBef>
                <a:spcPct val="0"/>
              </a:spcBef>
              <a:buFont typeface="Georgia" panose="02040502050405020303" pitchFamily="18" charset="0"/>
              <a:buNone/>
            </a:pPr>
            <a:r>
              <a:rPr lang="en-US" altLang="en-US" sz="2400"/>
              <a:t>The Transformation is:  X</a:t>
            </a:r>
            <a:r>
              <a:rPr lang="en-US" altLang="en-US" sz="2400" baseline="-25000"/>
              <a:t>New</a:t>
            </a:r>
            <a:r>
              <a:rPr lang="en-US" altLang="en-US" sz="2400"/>
              <a:t>= K * X</a:t>
            </a:r>
            <a:r>
              <a:rPr lang="en-US" altLang="en-US" sz="2400" baseline="-25000"/>
              <a:t>Old</a:t>
            </a:r>
            <a:r>
              <a:rPr lang="en-US" altLang="en-US" sz="2400"/>
              <a:t>, K</a:t>
            </a:r>
            <a:r>
              <a:rPr lang="en-US" altLang="en-US" sz="2400">
                <a:cs typeface="Arial" panose="020B0604020202020204" pitchFamily="34" charset="0"/>
              </a:rPr>
              <a:t>≠0</a:t>
            </a:r>
          </a:p>
          <a:p>
            <a:pPr>
              <a:spcBef>
                <a:spcPct val="0"/>
              </a:spcBef>
              <a:buFont typeface="Georgia" panose="02040502050405020303" pitchFamily="18" charset="0"/>
              <a:buNone/>
            </a:pPr>
            <a:endParaRPr lang="en-US" altLang="en-US" sz="2400">
              <a:cs typeface="Arial" panose="020B0604020202020204" pitchFamily="34" charset="0"/>
            </a:endParaRPr>
          </a:p>
          <a:p>
            <a:pPr>
              <a:spcBef>
                <a:spcPct val="0"/>
              </a:spcBef>
              <a:buFont typeface="Georgia" panose="02040502050405020303" pitchFamily="18" charset="0"/>
              <a:buNone/>
            </a:pPr>
            <a:r>
              <a:rPr lang="en-US" altLang="en-US" sz="2400"/>
              <a:t>The Effect on Measures of Spread:</a:t>
            </a:r>
          </a:p>
          <a:p>
            <a:pPr>
              <a:spcBef>
                <a:spcPct val="0"/>
              </a:spcBef>
              <a:buFont typeface="Georgia" panose="02040502050405020303" pitchFamily="18" charset="0"/>
              <a:buNone/>
            </a:pPr>
            <a:r>
              <a:rPr lang="en-US" altLang="en-US" sz="2400"/>
              <a:t>	</a:t>
            </a:r>
          </a:p>
          <a:p>
            <a:pPr>
              <a:spcBef>
                <a:spcPct val="0"/>
              </a:spcBef>
              <a:buFont typeface="Georgia" panose="02040502050405020303" pitchFamily="18" charset="0"/>
              <a:buNone/>
            </a:pPr>
            <a:r>
              <a:rPr lang="en-US" altLang="en-US" sz="2400"/>
              <a:t>	IQR</a:t>
            </a:r>
            <a:r>
              <a:rPr lang="en-US" altLang="en-US" sz="2400" baseline="-25000"/>
              <a:t>New              </a:t>
            </a:r>
            <a:r>
              <a:rPr lang="en-US" altLang="en-US" sz="2400"/>
              <a:t>= </a:t>
            </a:r>
            <a:r>
              <a:rPr lang="en-US" altLang="en-US" sz="2400">
                <a:cs typeface="Arial" panose="020B0604020202020204" pitchFamily="34" charset="0"/>
              </a:rPr>
              <a:t>|</a:t>
            </a:r>
            <a:r>
              <a:rPr lang="en-US" altLang="en-US" sz="2400"/>
              <a:t>K</a:t>
            </a:r>
            <a:r>
              <a:rPr lang="en-US" altLang="en-US" sz="2400">
                <a:cs typeface="Arial" panose="020B0604020202020204" pitchFamily="34" charset="0"/>
              </a:rPr>
              <a:t>| </a:t>
            </a:r>
            <a:r>
              <a:rPr lang="en-US" altLang="en-US" sz="2400"/>
              <a:t>* IQR</a:t>
            </a:r>
            <a:r>
              <a:rPr lang="en-US" altLang="en-US" sz="2400" baseline="-25000"/>
              <a:t>Old</a:t>
            </a:r>
            <a:endParaRPr lang="en-US" altLang="en-US" sz="2400"/>
          </a:p>
          <a:p>
            <a:pPr>
              <a:spcBef>
                <a:spcPct val="0"/>
              </a:spcBef>
              <a:buFont typeface="Georgia" panose="02040502050405020303" pitchFamily="18" charset="0"/>
              <a:buNone/>
            </a:pPr>
            <a:r>
              <a:rPr lang="en-US" altLang="en-US" sz="2400"/>
              <a:t>	SD</a:t>
            </a:r>
            <a:r>
              <a:rPr lang="en-US" altLang="en-US" sz="2400" baseline="-25000"/>
              <a:t>New                 </a:t>
            </a:r>
            <a:r>
              <a:rPr lang="en-US" altLang="en-US" sz="2400"/>
              <a:t>= </a:t>
            </a:r>
            <a:r>
              <a:rPr lang="en-US" altLang="en-US" sz="2400">
                <a:cs typeface="Arial" panose="020B0604020202020204" pitchFamily="34" charset="0"/>
              </a:rPr>
              <a:t>|</a:t>
            </a:r>
            <a:r>
              <a:rPr lang="en-US" altLang="en-US" sz="2400"/>
              <a:t>K</a:t>
            </a:r>
            <a:r>
              <a:rPr lang="en-US" altLang="en-US" sz="2400">
                <a:cs typeface="Arial" panose="020B0604020202020204" pitchFamily="34" charset="0"/>
              </a:rPr>
              <a:t>| </a:t>
            </a:r>
            <a:r>
              <a:rPr lang="en-US" altLang="en-US" sz="2400"/>
              <a:t>* SD</a:t>
            </a:r>
            <a:r>
              <a:rPr lang="en-US" altLang="en-US" sz="2400" baseline="-25000"/>
              <a:t>Old</a:t>
            </a:r>
          </a:p>
          <a:p>
            <a:pPr>
              <a:spcBef>
                <a:spcPct val="0"/>
              </a:spcBef>
              <a:buFont typeface="Georgia" panose="02040502050405020303" pitchFamily="18" charset="0"/>
              <a:buNone/>
            </a:pPr>
            <a:r>
              <a:rPr lang="en-US" altLang="en-US" sz="2400"/>
              <a:t>	Range</a:t>
            </a:r>
            <a:r>
              <a:rPr lang="en-US" altLang="en-US" sz="2400" baseline="-25000"/>
              <a:t>New       	  </a:t>
            </a:r>
            <a:r>
              <a:rPr lang="en-US" altLang="en-US" sz="2400"/>
              <a:t>= </a:t>
            </a:r>
            <a:r>
              <a:rPr lang="en-US" altLang="en-US" sz="2400">
                <a:cs typeface="Arial" panose="020B0604020202020204" pitchFamily="34" charset="0"/>
              </a:rPr>
              <a:t>|</a:t>
            </a:r>
            <a:r>
              <a:rPr lang="en-US" altLang="en-US" sz="2400"/>
              <a:t>K</a:t>
            </a:r>
            <a:r>
              <a:rPr lang="en-US" altLang="en-US" sz="2400">
                <a:cs typeface="Arial" panose="020B0604020202020204" pitchFamily="34" charset="0"/>
              </a:rPr>
              <a:t>| </a:t>
            </a:r>
            <a:r>
              <a:rPr lang="en-US" altLang="en-US" sz="2400"/>
              <a:t>* Range</a:t>
            </a:r>
            <a:r>
              <a:rPr lang="en-US" altLang="en-US" sz="2400" baseline="-25000"/>
              <a:t>Old</a:t>
            </a:r>
          </a:p>
          <a:p>
            <a:pPr>
              <a:spcBef>
                <a:spcPct val="0"/>
              </a:spcBef>
              <a:buFont typeface="Georgia" panose="02040502050405020303" pitchFamily="18" charset="0"/>
              <a:buNone/>
            </a:pPr>
            <a:r>
              <a:rPr lang="en-US" altLang="en-US" sz="2400"/>
              <a:t>	Variance</a:t>
            </a:r>
            <a:r>
              <a:rPr lang="en-US" altLang="en-US" sz="2400" baseline="-25000"/>
              <a:t>New.     </a:t>
            </a:r>
            <a:r>
              <a:rPr lang="en-US" altLang="en-US" sz="2400"/>
              <a:t>= K</a:t>
            </a:r>
            <a:r>
              <a:rPr lang="en-US" altLang="en-US" sz="2400" baseline="30000"/>
              <a:t>2 </a:t>
            </a:r>
            <a:r>
              <a:rPr lang="en-US" altLang="en-US" sz="2400"/>
              <a:t>* Variance</a:t>
            </a:r>
            <a:r>
              <a:rPr lang="en-US" altLang="en-US" sz="2400" baseline="-25000"/>
              <a:t>Old</a:t>
            </a:r>
            <a:endParaRPr lang="en-US" altLang="en-US" sz="2400"/>
          </a:p>
          <a:p>
            <a:pPr>
              <a:spcBef>
                <a:spcPct val="0"/>
              </a:spcBef>
              <a:buFont typeface="Georgia" panose="02040502050405020303" pitchFamily="18" charset="0"/>
              <a:buNone/>
            </a:pPr>
            <a:endParaRPr lang="en-US" altLang="en-US" baseline="-25000"/>
          </a:p>
        </p:txBody>
      </p:sp>
    </p:spTree>
    <p:extLst>
      <p:ext uri="{BB962C8B-B14F-4D97-AF65-F5344CB8AC3E}">
        <p14:creationId xmlns:p14="http://schemas.microsoft.com/office/powerpoint/2010/main" val="2239828105"/>
      </p:ext>
    </p:extLst>
  </p:cSld>
  <p:clrMapOvr>
    <a:masterClrMapping/>
  </p:clrMapOvr>
  <p:transition>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44B06E5-6B59-7D4D-B170-66FD1A284CA2}"/>
              </a:ext>
            </a:extLst>
          </p:cNvPr>
          <p:cNvSpPr>
            <a:spLocks noGrp="1" noChangeArrowheads="1"/>
          </p:cNvSpPr>
          <p:nvPr>
            <p:ph type="title" idx="4294967295"/>
          </p:nvPr>
        </p:nvSpPr>
        <p:spPr>
          <a:xfrm>
            <a:off x="1981200" y="304800"/>
            <a:ext cx="8229600" cy="1143000"/>
          </a:xfrm>
        </p:spPr>
        <p:txBody>
          <a:bodyPr>
            <a:noAutofit/>
          </a:bodyPr>
          <a:lstStyle/>
          <a:p>
            <a:pPr fontAlgn="auto">
              <a:spcAft>
                <a:spcPts val="0"/>
              </a:spcAft>
              <a:defRPr/>
            </a:pPr>
            <a:r>
              <a:rPr lang="en-US" sz="2400" dirty="0">
                <a:solidFill>
                  <a:schemeClr val="tx1"/>
                </a:solidFill>
              </a:rPr>
              <a:t>Linear Transformations: The Effect on Summary Statistics by Multiplying by a Non-Zero Constant</a:t>
            </a:r>
          </a:p>
        </p:txBody>
      </p:sp>
      <p:sp>
        <p:nvSpPr>
          <p:cNvPr id="16386" name="Rectangle 3">
            <a:extLst>
              <a:ext uri="{FF2B5EF4-FFF2-40B4-BE49-F238E27FC236}">
                <a16:creationId xmlns:a16="http://schemas.microsoft.com/office/drawing/2014/main" id="{86B2B214-ECF5-65EA-A773-C9D51B941C81}"/>
              </a:ext>
            </a:extLst>
          </p:cNvPr>
          <p:cNvSpPr>
            <a:spLocks noGrp="1" noChangeArrowheads="1"/>
          </p:cNvSpPr>
          <p:nvPr>
            <p:ph idx="4294967295"/>
          </p:nvPr>
        </p:nvSpPr>
        <p:spPr>
          <a:xfrm>
            <a:off x="2514600" y="1981200"/>
            <a:ext cx="7239000" cy="4419600"/>
          </a:xfrm>
        </p:spPr>
        <p:txBody>
          <a:bodyPr/>
          <a:lstStyle/>
          <a:p>
            <a:pPr>
              <a:spcBef>
                <a:spcPct val="0"/>
              </a:spcBef>
              <a:buFont typeface="Georgia" panose="02040502050405020303" pitchFamily="18" charset="0"/>
              <a:buNone/>
            </a:pPr>
            <a:r>
              <a:rPr lang="en-US" altLang="en-US" sz="2400"/>
              <a:t>The Transformation is:  X</a:t>
            </a:r>
            <a:r>
              <a:rPr lang="en-US" altLang="en-US" sz="2400" baseline="-25000"/>
              <a:t>New</a:t>
            </a:r>
            <a:r>
              <a:rPr lang="en-US" altLang="en-US" sz="2400"/>
              <a:t>= K * X</a:t>
            </a:r>
            <a:r>
              <a:rPr lang="en-US" altLang="en-US" sz="2400" baseline="-25000"/>
              <a:t>Old</a:t>
            </a:r>
            <a:r>
              <a:rPr lang="en-US" altLang="en-US" sz="2400"/>
              <a:t>, K</a:t>
            </a:r>
            <a:r>
              <a:rPr lang="en-US" altLang="en-US" sz="2400">
                <a:cs typeface="Arial" panose="020B0604020202020204" pitchFamily="34" charset="0"/>
              </a:rPr>
              <a:t>≠0</a:t>
            </a:r>
          </a:p>
          <a:p>
            <a:pPr>
              <a:spcBef>
                <a:spcPct val="0"/>
              </a:spcBef>
              <a:buFont typeface="Georgia" panose="02040502050405020303" pitchFamily="18" charset="0"/>
              <a:buNone/>
            </a:pPr>
            <a:endParaRPr lang="en-US" altLang="en-US" sz="2400">
              <a:cs typeface="Arial" panose="020B0604020202020204" pitchFamily="34" charset="0"/>
            </a:endParaRPr>
          </a:p>
          <a:p>
            <a:pPr>
              <a:spcBef>
                <a:spcPct val="0"/>
              </a:spcBef>
              <a:buFont typeface="Georgia" panose="02040502050405020303" pitchFamily="18" charset="0"/>
              <a:buNone/>
            </a:pPr>
            <a:r>
              <a:rPr lang="en-US" altLang="en-US" sz="2400"/>
              <a:t>The Effect on Measures of Shape:</a:t>
            </a:r>
          </a:p>
          <a:p>
            <a:pPr>
              <a:spcBef>
                <a:spcPct val="0"/>
              </a:spcBef>
              <a:buFont typeface="Georgia" panose="02040502050405020303" pitchFamily="18" charset="0"/>
              <a:buNone/>
            </a:pPr>
            <a:r>
              <a:rPr lang="en-US" altLang="en-US" sz="2400"/>
              <a:t>	If K is positive</a:t>
            </a:r>
          </a:p>
          <a:p>
            <a:pPr>
              <a:spcBef>
                <a:spcPct val="0"/>
              </a:spcBef>
              <a:buFont typeface="Georgia" panose="02040502050405020303" pitchFamily="18" charset="0"/>
              <a:buNone/>
            </a:pPr>
            <a:r>
              <a:rPr lang="en-US" altLang="en-US" sz="2400"/>
              <a:t>		Skewness</a:t>
            </a:r>
            <a:r>
              <a:rPr lang="en-US" altLang="en-US" sz="2400" baseline="-25000"/>
              <a:t>New               	</a:t>
            </a:r>
            <a:r>
              <a:rPr lang="en-US" altLang="en-US" sz="2400"/>
              <a:t>= Skewness</a:t>
            </a:r>
            <a:r>
              <a:rPr lang="en-US" altLang="en-US" sz="2400" baseline="-25000"/>
              <a:t>Old</a:t>
            </a:r>
          </a:p>
          <a:p>
            <a:pPr>
              <a:spcBef>
                <a:spcPct val="0"/>
              </a:spcBef>
              <a:buFont typeface="Georgia" panose="02040502050405020303" pitchFamily="18" charset="0"/>
              <a:buNone/>
            </a:pPr>
            <a:r>
              <a:rPr lang="en-US" altLang="en-US" sz="2400"/>
              <a:t>		 Skewness Ratio</a:t>
            </a:r>
            <a:r>
              <a:rPr lang="en-US" altLang="en-US" sz="2400" baseline="-25000"/>
              <a:t>New.   	</a:t>
            </a:r>
            <a:r>
              <a:rPr lang="en-US" altLang="en-US" sz="2400"/>
              <a:t>= Skewness Ratio</a:t>
            </a:r>
            <a:r>
              <a:rPr lang="en-US" altLang="en-US" sz="2400" baseline="-25000"/>
              <a:t>Old</a:t>
            </a:r>
          </a:p>
          <a:p>
            <a:pPr>
              <a:spcBef>
                <a:spcPct val="0"/>
              </a:spcBef>
              <a:buFont typeface="Georgia" panose="02040502050405020303" pitchFamily="18" charset="0"/>
              <a:buNone/>
            </a:pPr>
            <a:endParaRPr lang="en-US" altLang="en-US" sz="2400"/>
          </a:p>
          <a:p>
            <a:pPr>
              <a:spcBef>
                <a:spcPct val="0"/>
              </a:spcBef>
              <a:buFont typeface="Georgia" panose="02040502050405020303" pitchFamily="18" charset="0"/>
              <a:buNone/>
            </a:pPr>
            <a:r>
              <a:rPr lang="en-US" altLang="en-US" sz="2400"/>
              <a:t>	If K is negative</a:t>
            </a:r>
          </a:p>
          <a:p>
            <a:pPr>
              <a:spcBef>
                <a:spcPct val="0"/>
              </a:spcBef>
              <a:buFont typeface="Georgia" panose="02040502050405020303" pitchFamily="18" charset="0"/>
              <a:buNone/>
            </a:pPr>
            <a:r>
              <a:rPr lang="en-US" altLang="en-US" sz="2400"/>
              <a:t>		Skewness</a:t>
            </a:r>
            <a:r>
              <a:rPr lang="en-US" altLang="en-US" sz="2400" baseline="-25000"/>
              <a:t>New             	</a:t>
            </a:r>
            <a:r>
              <a:rPr lang="en-US" altLang="en-US" sz="2400"/>
              <a:t>= (-1) * Skewness</a:t>
            </a:r>
            <a:r>
              <a:rPr lang="en-US" altLang="en-US" sz="2400" baseline="-25000"/>
              <a:t>Old</a:t>
            </a:r>
          </a:p>
          <a:p>
            <a:pPr>
              <a:spcBef>
                <a:spcPct val="0"/>
              </a:spcBef>
              <a:buFont typeface="Georgia" panose="02040502050405020303" pitchFamily="18" charset="0"/>
              <a:buNone/>
            </a:pPr>
            <a:r>
              <a:rPr lang="en-US" altLang="en-US" sz="2400"/>
              <a:t>		 Skewness Ratio</a:t>
            </a:r>
            <a:r>
              <a:rPr lang="en-US" altLang="en-US" sz="2400" baseline="-25000"/>
              <a:t>New	</a:t>
            </a:r>
            <a:r>
              <a:rPr lang="en-US" altLang="en-US" sz="2400"/>
              <a:t>= (-1) * Skewness Ratio</a:t>
            </a:r>
            <a:r>
              <a:rPr lang="en-US" altLang="en-US" sz="2400" baseline="-25000"/>
              <a:t>Old</a:t>
            </a:r>
          </a:p>
        </p:txBody>
      </p:sp>
    </p:spTree>
    <p:extLst>
      <p:ext uri="{BB962C8B-B14F-4D97-AF65-F5344CB8AC3E}">
        <p14:creationId xmlns:p14="http://schemas.microsoft.com/office/powerpoint/2010/main" val="2113012646"/>
      </p:ext>
    </p:extLst>
  </p:cSld>
  <p:clrMapOvr>
    <a:masterClrMapping/>
  </p:clrMapOvr>
  <p:transition>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01D7B4F1-3F8A-8340-BDEC-1DD04714FB57}"/>
              </a:ext>
            </a:extLst>
          </p:cNvPr>
          <p:cNvSpPr>
            <a:spLocks noGrp="1"/>
          </p:cNvSpPr>
          <p:nvPr>
            <p:ph type="title"/>
          </p:nvPr>
        </p:nvSpPr>
        <p:spPr>
          <a:xfrm>
            <a:off x="2057400" y="457200"/>
            <a:ext cx="8229600" cy="1066800"/>
          </a:xfrm>
        </p:spPr>
        <p:txBody>
          <a:bodyPr>
            <a:noAutofit/>
          </a:bodyPr>
          <a:lstStyle/>
          <a:p>
            <a:pPr fontAlgn="auto">
              <a:spcAft>
                <a:spcPts val="0"/>
              </a:spcAft>
              <a:defRPr/>
            </a:pPr>
            <a:r>
              <a:rPr lang="en-US" altLang="en-US" sz="2400" dirty="0">
                <a:solidFill>
                  <a:schemeClr val="tx1"/>
                </a:solidFill>
              </a:rPr>
              <a:t>Linear Transformations: Effect on the Shape of a Distribution by Adding a Constant</a:t>
            </a:r>
          </a:p>
        </p:txBody>
      </p:sp>
      <p:sp>
        <p:nvSpPr>
          <p:cNvPr id="18434" name="Rectangle 3">
            <a:extLst>
              <a:ext uri="{FF2B5EF4-FFF2-40B4-BE49-F238E27FC236}">
                <a16:creationId xmlns:a16="http://schemas.microsoft.com/office/drawing/2014/main" id="{96C3A04F-4606-B49E-6CD3-18EDC27E9642}"/>
              </a:ext>
            </a:extLst>
          </p:cNvPr>
          <p:cNvSpPr>
            <a:spLocks noGrp="1" noChangeArrowheads="1"/>
          </p:cNvSpPr>
          <p:nvPr>
            <p:ph idx="1"/>
          </p:nvPr>
        </p:nvSpPr>
        <p:spPr/>
        <p:txBody>
          <a:bodyPr/>
          <a:lstStyle/>
          <a:p>
            <a:pPr>
              <a:buFontTx/>
              <a:buNone/>
            </a:pPr>
            <a:r>
              <a:rPr lang="en-US" altLang="en-US"/>
              <a:t> </a:t>
            </a:r>
          </a:p>
          <a:p>
            <a:endParaRPr lang="en-US" altLang="en-US"/>
          </a:p>
          <a:p>
            <a:endParaRPr lang="en-US" altLang="en-US"/>
          </a:p>
          <a:p>
            <a:pPr>
              <a:buFontTx/>
              <a:buNone/>
            </a:pPr>
            <a:endParaRPr lang="en-US" altLang="en-US"/>
          </a:p>
        </p:txBody>
      </p:sp>
      <p:pic>
        <p:nvPicPr>
          <p:cNvPr id="18435" name="Picture 1">
            <a:extLst>
              <a:ext uri="{FF2B5EF4-FFF2-40B4-BE49-F238E27FC236}">
                <a16:creationId xmlns:a16="http://schemas.microsoft.com/office/drawing/2014/main" id="{590B2029-0D6B-7AD2-D35B-1F359513D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032001"/>
            <a:ext cx="5511800"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3883931"/>
      </p:ext>
    </p:extLst>
  </p:cSld>
  <p:clrMapOvr>
    <a:masterClrMapping/>
  </p:clrMapOvr>
  <p:transition>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A05CA907-83FE-464A-B866-77D8B0F20CFB}"/>
              </a:ext>
            </a:extLst>
          </p:cNvPr>
          <p:cNvSpPr>
            <a:spLocks noGrp="1"/>
          </p:cNvSpPr>
          <p:nvPr>
            <p:ph type="title" idx="4294967295"/>
          </p:nvPr>
        </p:nvSpPr>
        <p:spPr>
          <a:xfrm>
            <a:off x="1981200" y="457200"/>
            <a:ext cx="8229600" cy="990600"/>
          </a:xfrm>
        </p:spPr>
        <p:txBody>
          <a:bodyPr>
            <a:noAutofit/>
          </a:bodyPr>
          <a:lstStyle/>
          <a:p>
            <a:pPr fontAlgn="auto">
              <a:spcAft>
                <a:spcPts val="0"/>
              </a:spcAft>
              <a:defRPr/>
            </a:pPr>
            <a:r>
              <a:rPr lang="en-US" altLang="en-US" sz="2400" dirty="0">
                <a:solidFill>
                  <a:schemeClr val="tx1"/>
                </a:solidFill>
              </a:rPr>
              <a:t>Linear Transformations: The Effect on Summary Statistics by Adding a Constant</a:t>
            </a:r>
          </a:p>
        </p:txBody>
      </p:sp>
      <p:sp>
        <p:nvSpPr>
          <p:cNvPr id="20482" name="Rectangle 3">
            <a:extLst>
              <a:ext uri="{FF2B5EF4-FFF2-40B4-BE49-F238E27FC236}">
                <a16:creationId xmlns:a16="http://schemas.microsoft.com/office/drawing/2014/main" id="{C670937F-1EC4-D421-9E5D-1C0FE1BFF1F9}"/>
              </a:ext>
            </a:extLst>
          </p:cNvPr>
          <p:cNvSpPr>
            <a:spLocks noGrp="1" noChangeArrowheads="1"/>
          </p:cNvSpPr>
          <p:nvPr>
            <p:ph idx="4294967295"/>
          </p:nvPr>
        </p:nvSpPr>
        <p:spPr>
          <a:xfrm>
            <a:off x="2743200" y="1905000"/>
            <a:ext cx="7010400" cy="3810000"/>
          </a:xfrm>
        </p:spPr>
        <p:txBody>
          <a:bodyPr/>
          <a:lstStyle/>
          <a:p>
            <a:pPr>
              <a:spcBef>
                <a:spcPct val="0"/>
              </a:spcBef>
              <a:buFont typeface="Georgia" panose="02040502050405020303" pitchFamily="18" charset="0"/>
              <a:buNone/>
            </a:pPr>
            <a:r>
              <a:rPr lang="en-US" altLang="en-US" sz="2400"/>
              <a:t>The Transformation is:  X</a:t>
            </a:r>
            <a:r>
              <a:rPr lang="en-US" altLang="en-US" sz="2400" baseline="-25000"/>
              <a:t>New</a:t>
            </a:r>
            <a:r>
              <a:rPr lang="en-US" altLang="en-US" sz="2400"/>
              <a:t>= X</a:t>
            </a:r>
            <a:r>
              <a:rPr lang="en-US" altLang="en-US" sz="2400" baseline="-25000"/>
              <a:t>old  </a:t>
            </a:r>
            <a:r>
              <a:rPr lang="en-US" altLang="en-US" sz="2400"/>
              <a:t>+ C</a:t>
            </a:r>
            <a:endParaRPr lang="en-US" altLang="en-US" sz="2400">
              <a:cs typeface="Arial" panose="020B0604020202020204" pitchFamily="34" charset="0"/>
            </a:endParaRPr>
          </a:p>
          <a:p>
            <a:pPr>
              <a:spcBef>
                <a:spcPct val="0"/>
              </a:spcBef>
              <a:buFont typeface="Georgia" panose="02040502050405020303" pitchFamily="18" charset="0"/>
              <a:buNone/>
            </a:pPr>
            <a:endParaRPr lang="en-US" altLang="en-US" sz="2400">
              <a:cs typeface="Arial" panose="020B0604020202020204" pitchFamily="34" charset="0"/>
            </a:endParaRPr>
          </a:p>
          <a:p>
            <a:pPr>
              <a:spcBef>
                <a:spcPct val="0"/>
              </a:spcBef>
              <a:buFont typeface="Georgia" panose="02040502050405020303" pitchFamily="18" charset="0"/>
              <a:buNone/>
            </a:pPr>
            <a:r>
              <a:rPr lang="en-US" altLang="en-US" sz="2400"/>
              <a:t>The Effect on Measures of Location:</a:t>
            </a:r>
          </a:p>
          <a:p>
            <a:pPr>
              <a:spcBef>
                <a:spcPct val="0"/>
              </a:spcBef>
              <a:buFont typeface="Georgia" panose="02040502050405020303" pitchFamily="18" charset="0"/>
              <a:buNone/>
            </a:pPr>
            <a:r>
              <a:rPr lang="en-US" altLang="en-US" sz="2400"/>
              <a:t>	</a:t>
            </a:r>
          </a:p>
          <a:p>
            <a:pPr>
              <a:spcBef>
                <a:spcPct val="0"/>
              </a:spcBef>
              <a:buFont typeface="Georgia" panose="02040502050405020303" pitchFamily="18" charset="0"/>
              <a:buNone/>
            </a:pPr>
            <a:r>
              <a:rPr lang="en-US" altLang="en-US" sz="2400"/>
              <a:t>	Median</a:t>
            </a:r>
            <a:r>
              <a:rPr lang="en-US" altLang="en-US" sz="2400" baseline="-25000"/>
              <a:t>New</a:t>
            </a:r>
            <a:r>
              <a:rPr lang="en-US" altLang="en-US" sz="2400"/>
              <a:t>= Median</a:t>
            </a:r>
            <a:r>
              <a:rPr lang="en-US" altLang="en-US" sz="2400" baseline="-25000"/>
              <a:t>Old </a:t>
            </a:r>
            <a:r>
              <a:rPr lang="en-US" altLang="en-US" sz="2400"/>
              <a:t>+ C</a:t>
            </a:r>
            <a:endParaRPr lang="en-US" altLang="en-US" sz="2400" baseline="-25000"/>
          </a:p>
          <a:p>
            <a:pPr>
              <a:spcBef>
                <a:spcPct val="0"/>
              </a:spcBef>
              <a:buFont typeface="Georgia" panose="02040502050405020303" pitchFamily="18" charset="0"/>
              <a:buNone/>
            </a:pPr>
            <a:r>
              <a:rPr lang="en-US" altLang="en-US" sz="2400"/>
              <a:t>	Mean</a:t>
            </a:r>
            <a:r>
              <a:rPr lang="en-US" altLang="en-US" sz="2400" baseline="-25000"/>
              <a:t>New     </a:t>
            </a:r>
            <a:r>
              <a:rPr lang="en-US" altLang="en-US" sz="2400"/>
              <a:t>= Mean</a:t>
            </a:r>
            <a:r>
              <a:rPr lang="en-US" altLang="en-US" sz="2400" baseline="-25000"/>
              <a:t>Old </a:t>
            </a:r>
            <a:r>
              <a:rPr lang="en-US" altLang="en-US" sz="2400"/>
              <a:t>+ C</a:t>
            </a:r>
          </a:p>
          <a:p>
            <a:pPr>
              <a:spcBef>
                <a:spcPct val="0"/>
              </a:spcBef>
              <a:buFont typeface="Georgia" panose="02040502050405020303" pitchFamily="18" charset="0"/>
              <a:buNone/>
            </a:pPr>
            <a:r>
              <a:rPr lang="en-US" altLang="en-US" sz="2400"/>
              <a:t>	Mode</a:t>
            </a:r>
            <a:r>
              <a:rPr lang="en-US" altLang="en-US" sz="2400" baseline="-25000"/>
              <a:t>New     </a:t>
            </a:r>
            <a:r>
              <a:rPr lang="en-US" altLang="en-US" sz="2400"/>
              <a:t>= Mode</a:t>
            </a:r>
            <a:r>
              <a:rPr lang="en-US" altLang="en-US" sz="2400" baseline="-25000"/>
              <a:t>Old </a:t>
            </a:r>
            <a:r>
              <a:rPr lang="en-US" altLang="en-US" sz="2400"/>
              <a:t>+ C</a:t>
            </a:r>
          </a:p>
        </p:txBody>
      </p:sp>
    </p:spTree>
    <p:extLst>
      <p:ext uri="{BB962C8B-B14F-4D97-AF65-F5344CB8AC3E}">
        <p14:creationId xmlns:p14="http://schemas.microsoft.com/office/powerpoint/2010/main" val="3416122226"/>
      </p:ext>
    </p:extLst>
  </p:cSld>
  <p:clrMapOvr>
    <a:masterClrMapping/>
  </p:clrMapOvr>
  <p:transition>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6E320FD-39C6-5743-BA73-605AA83A5416}"/>
              </a:ext>
            </a:extLst>
          </p:cNvPr>
          <p:cNvSpPr>
            <a:spLocks noGrp="1" noChangeArrowheads="1"/>
          </p:cNvSpPr>
          <p:nvPr>
            <p:ph type="title" idx="4294967295"/>
          </p:nvPr>
        </p:nvSpPr>
        <p:spPr>
          <a:xfrm>
            <a:off x="1981200" y="533400"/>
            <a:ext cx="8229600" cy="1143000"/>
          </a:xfrm>
        </p:spPr>
        <p:txBody>
          <a:bodyPr>
            <a:normAutofit fontScale="90000"/>
          </a:bodyPr>
          <a:lstStyle/>
          <a:p>
            <a:pPr fontAlgn="auto">
              <a:spcAft>
                <a:spcPts val="0"/>
              </a:spcAft>
              <a:defRPr/>
            </a:pPr>
            <a:r>
              <a:rPr lang="en-US" sz="2700" dirty="0">
                <a:solidFill>
                  <a:schemeClr val="tx1"/>
                </a:solidFill>
              </a:rPr>
              <a:t>Linear Transformations: The Effect on Summary Statistics by Adding a Constan</a:t>
            </a:r>
            <a:r>
              <a:rPr lang="en-US" sz="2800" dirty="0">
                <a:solidFill>
                  <a:schemeClr val="tx1"/>
                </a:solidFill>
              </a:rPr>
              <a:t>t</a:t>
            </a:r>
          </a:p>
        </p:txBody>
      </p:sp>
      <p:sp>
        <p:nvSpPr>
          <p:cNvPr id="22530" name="Rectangle 3">
            <a:extLst>
              <a:ext uri="{FF2B5EF4-FFF2-40B4-BE49-F238E27FC236}">
                <a16:creationId xmlns:a16="http://schemas.microsoft.com/office/drawing/2014/main" id="{DBCF2BB0-A66B-17CE-EA3E-6BFC249034A5}"/>
              </a:ext>
            </a:extLst>
          </p:cNvPr>
          <p:cNvSpPr>
            <a:spLocks noGrp="1" noChangeArrowheads="1"/>
          </p:cNvSpPr>
          <p:nvPr>
            <p:ph idx="4294967295"/>
          </p:nvPr>
        </p:nvSpPr>
        <p:spPr>
          <a:xfrm>
            <a:off x="2590800" y="1905000"/>
            <a:ext cx="7162800" cy="3810000"/>
          </a:xfrm>
        </p:spPr>
        <p:txBody>
          <a:bodyPr/>
          <a:lstStyle/>
          <a:p>
            <a:pPr>
              <a:spcBef>
                <a:spcPct val="0"/>
              </a:spcBef>
              <a:buFont typeface="Georgia" panose="02040502050405020303" pitchFamily="18" charset="0"/>
              <a:buNone/>
            </a:pPr>
            <a:r>
              <a:rPr lang="en-US" altLang="en-US" sz="2400"/>
              <a:t>The Transformation is:  X</a:t>
            </a:r>
            <a:r>
              <a:rPr lang="en-US" altLang="en-US" sz="2400" baseline="-25000"/>
              <a:t>New</a:t>
            </a:r>
            <a:r>
              <a:rPr lang="en-US" altLang="en-US" sz="2400"/>
              <a:t>= X</a:t>
            </a:r>
            <a:r>
              <a:rPr lang="en-US" altLang="en-US" sz="2400" baseline="-25000"/>
              <a:t>old </a:t>
            </a:r>
            <a:r>
              <a:rPr lang="en-US" altLang="en-US" sz="2400"/>
              <a:t>+ C</a:t>
            </a:r>
            <a:endParaRPr lang="en-US" altLang="en-US" sz="2400">
              <a:cs typeface="Arial" panose="020B0604020202020204" pitchFamily="34" charset="0"/>
            </a:endParaRPr>
          </a:p>
          <a:p>
            <a:pPr>
              <a:spcBef>
                <a:spcPct val="0"/>
              </a:spcBef>
              <a:buFont typeface="Georgia" panose="02040502050405020303" pitchFamily="18" charset="0"/>
              <a:buNone/>
            </a:pPr>
            <a:endParaRPr lang="en-US" altLang="en-US" sz="2400">
              <a:cs typeface="Arial" panose="020B0604020202020204" pitchFamily="34" charset="0"/>
            </a:endParaRPr>
          </a:p>
          <a:p>
            <a:pPr>
              <a:spcBef>
                <a:spcPct val="0"/>
              </a:spcBef>
              <a:buFont typeface="Georgia" panose="02040502050405020303" pitchFamily="18" charset="0"/>
              <a:buNone/>
            </a:pPr>
            <a:r>
              <a:rPr lang="en-US" altLang="en-US" sz="2400"/>
              <a:t>The Effect on Measures of Spread:</a:t>
            </a:r>
          </a:p>
          <a:p>
            <a:pPr>
              <a:spcBef>
                <a:spcPct val="0"/>
              </a:spcBef>
              <a:buFont typeface="Georgia" panose="02040502050405020303" pitchFamily="18" charset="0"/>
              <a:buNone/>
            </a:pPr>
            <a:r>
              <a:rPr lang="en-US" altLang="en-US" sz="2400"/>
              <a:t>	</a:t>
            </a:r>
          </a:p>
          <a:p>
            <a:pPr>
              <a:spcBef>
                <a:spcPct val="0"/>
              </a:spcBef>
              <a:buFont typeface="Georgia" panose="02040502050405020303" pitchFamily="18" charset="0"/>
              <a:buNone/>
            </a:pPr>
            <a:r>
              <a:rPr lang="en-US" altLang="en-US" sz="2400"/>
              <a:t>	IQR</a:t>
            </a:r>
            <a:r>
              <a:rPr lang="en-US" altLang="en-US" sz="2400" baseline="-25000"/>
              <a:t>New         	</a:t>
            </a:r>
            <a:r>
              <a:rPr lang="en-US" altLang="en-US" sz="2400"/>
              <a:t>= IQR</a:t>
            </a:r>
            <a:r>
              <a:rPr lang="en-US" altLang="en-US" sz="2400" baseline="-25000"/>
              <a:t>Old</a:t>
            </a:r>
            <a:endParaRPr lang="en-US" altLang="en-US" sz="2400"/>
          </a:p>
          <a:p>
            <a:pPr>
              <a:spcBef>
                <a:spcPct val="0"/>
              </a:spcBef>
              <a:buFont typeface="Georgia" panose="02040502050405020303" pitchFamily="18" charset="0"/>
              <a:buNone/>
            </a:pPr>
            <a:r>
              <a:rPr lang="en-US" altLang="en-US" sz="2400"/>
              <a:t>	SD</a:t>
            </a:r>
            <a:r>
              <a:rPr lang="en-US" altLang="en-US" sz="2400" baseline="-25000"/>
              <a:t>New          	</a:t>
            </a:r>
            <a:r>
              <a:rPr lang="en-US" altLang="en-US" sz="2400"/>
              <a:t>= SD</a:t>
            </a:r>
            <a:r>
              <a:rPr lang="en-US" altLang="en-US" sz="2400" baseline="-25000"/>
              <a:t>Old</a:t>
            </a:r>
          </a:p>
          <a:p>
            <a:pPr>
              <a:spcBef>
                <a:spcPct val="0"/>
              </a:spcBef>
              <a:buFont typeface="Georgia" panose="02040502050405020303" pitchFamily="18" charset="0"/>
              <a:buNone/>
            </a:pPr>
            <a:r>
              <a:rPr lang="en-US" altLang="en-US" sz="2400"/>
              <a:t>	Range</a:t>
            </a:r>
            <a:r>
              <a:rPr lang="en-US" altLang="en-US" sz="2400" baseline="-25000"/>
              <a:t>New       	</a:t>
            </a:r>
            <a:r>
              <a:rPr lang="en-US" altLang="en-US" sz="2400"/>
              <a:t>= Range</a:t>
            </a:r>
            <a:r>
              <a:rPr lang="en-US" altLang="en-US" sz="2400" baseline="-25000"/>
              <a:t>Old</a:t>
            </a:r>
          </a:p>
          <a:p>
            <a:pPr>
              <a:spcBef>
                <a:spcPct val="0"/>
              </a:spcBef>
              <a:buFont typeface="Georgia" panose="02040502050405020303" pitchFamily="18" charset="0"/>
              <a:buNone/>
            </a:pPr>
            <a:r>
              <a:rPr lang="en-US" altLang="en-US" sz="2400"/>
              <a:t>	Variance</a:t>
            </a:r>
            <a:r>
              <a:rPr lang="en-US" altLang="en-US" sz="2400" baseline="-25000"/>
              <a:t>New	</a:t>
            </a:r>
            <a:r>
              <a:rPr lang="en-US" altLang="en-US" sz="2400"/>
              <a:t>= Variance</a:t>
            </a:r>
            <a:r>
              <a:rPr lang="en-US" altLang="en-US" sz="2400" baseline="-25000"/>
              <a:t>Old</a:t>
            </a:r>
          </a:p>
        </p:txBody>
      </p:sp>
    </p:spTree>
    <p:extLst>
      <p:ext uri="{BB962C8B-B14F-4D97-AF65-F5344CB8AC3E}">
        <p14:creationId xmlns:p14="http://schemas.microsoft.com/office/powerpoint/2010/main" val="1470712505"/>
      </p:ext>
    </p:extLst>
  </p:cSld>
  <p:clrMapOvr>
    <a:masterClrMapping/>
  </p:clrMapOvr>
  <p:transition>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960C4DEB-B8AF-A24B-9A4B-74168FD52D66}"/>
              </a:ext>
            </a:extLst>
          </p:cNvPr>
          <p:cNvSpPr>
            <a:spLocks noGrp="1"/>
          </p:cNvSpPr>
          <p:nvPr>
            <p:ph type="title" idx="4294967295"/>
          </p:nvPr>
        </p:nvSpPr>
        <p:spPr>
          <a:xfrm>
            <a:off x="1905000" y="457200"/>
            <a:ext cx="8229600" cy="1143000"/>
          </a:xfrm>
        </p:spPr>
        <p:txBody>
          <a:bodyPr>
            <a:normAutofit/>
          </a:bodyPr>
          <a:lstStyle/>
          <a:p>
            <a:pPr fontAlgn="auto">
              <a:spcAft>
                <a:spcPts val="0"/>
              </a:spcAft>
              <a:defRPr/>
            </a:pPr>
            <a:r>
              <a:rPr lang="en-US" altLang="en-US" sz="2400" dirty="0">
                <a:solidFill>
                  <a:schemeClr val="tx1"/>
                </a:solidFill>
              </a:rPr>
              <a:t>Linear Transformations: The Effect on Summary Statistics by Adding a Constant</a:t>
            </a:r>
          </a:p>
        </p:txBody>
      </p:sp>
      <p:sp>
        <p:nvSpPr>
          <p:cNvPr id="24578" name="Rectangle 3">
            <a:extLst>
              <a:ext uri="{FF2B5EF4-FFF2-40B4-BE49-F238E27FC236}">
                <a16:creationId xmlns:a16="http://schemas.microsoft.com/office/drawing/2014/main" id="{C4992DCD-898C-C0C1-1E69-DA5C2F8F1A1B}"/>
              </a:ext>
            </a:extLst>
          </p:cNvPr>
          <p:cNvSpPr>
            <a:spLocks noGrp="1" noChangeArrowheads="1"/>
          </p:cNvSpPr>
          <p:nvPr>
            <p:ph idx="4294967295"/>
          </p:nvPr>
        </p:nvSpPr>
        <p:spPr>
          <a:xfrm>
            <a:off x="2590800" y="1905000"/>
            <a:ext cx="7162800" cy="3810000"/>
          </a:xfrm>
        </p:spPr>
        <p:txBody>
          <a:bodyPr/>
          <a:lstStyle/>
          <a:p>
            <a:pPr>
              <a:spcBef>
                <a:spcPct val="0"/>
              </a:spcBef>
              <a:buFont typeface="Georgia" panose="02040502050405020303" pitchFamily="18" charset="0"/>
              <a:buNone/>
            </a:pPr>
            <a:r>
              <a:rPr lang="en-US" altLang="en-US" sz="2400"/>
              <a:t>The Transformation is:  X</a:t>
            </a:r>
            <a:r>
              <a:rPr lang="en-US" altLang="en-US" sz="2400" baseline="-25000"/>
              <a:t>New</a:t>
            </a:r>
            <a:r>
              <a:rPr lang="en-US" altLang="en-US" sz="2400"/>
              <a:t>= X</a:t>
            </a:r>
            <a:r>
              <a:rPr lang="en-US" altLang="en-US" sz="2400" baseline="-25000"/>
              <a:t>old </a:t>
            </a:r>
            <a:r>
              <a:rPr lang="en-US" altLang="en-US" sz="2400"/>
              <a:t>+ C</a:t>
            </a:r>
            <a:endParaRPr lang="en-US" altLang="en-US" sz="2400">
              <a:cs typeface="Arial" panose="020B0604020202020204" pitchFamily="34" charset="0"/>
            </a:endParaRPr>
          </a:p>
          <a:p>
            <a:pPr>
              <a:spcBef>
                <a:spcPct val="0"/>
              </a:spcBef>
              <a:buFont typeface="Georgia" panose="02040502050405020303" pitchFamily="18" charset="0"/>
              <a:buNone/>
            </a:pPr>
            <a:endParaRPr lang="en-US" altLang="en-US" sz="2400">
              <a:cs typeface="Arial" panose="020B0604020202020204" pitchFamily="34" charset="0"/>
            </a:endParaRPr>
          </a:p>
          <a:p>
            <a:pPr>
              <a:spcBef>
                <a:spcPct val="0"/>
              </a:spcBef>
              <a:buFont typeface="Georgia" panose="02040502050405020303" pitchFamily="18" charset="0"/>
              <a:buNone/>
            </a:pPr>
            <a:r>
              <a:rPr lang="en-US" altLang="en-US" sz="2400"/>
              <a:t>The Effect on Measures of Skew:</a:t>
            </a:r>
          </a:p>
          <a:p>
            <a:pPr>
              <a:spcBef>
                <a:spcPct val="0"/>
              </a:spcBef>
              <a:buFont typeface="Georgia" panose="02040502050405020303" pitchFamily="18" charset="0"/>
              <a:buNone/>
            </a:pPr>
            <a:r>
              <a:rPr lang="en-US" altLang="en-US" sz="2400"/>
              <a:t>	</a:t>
            </a:r>
          </a:p>
          <a:p>
            <a:pPr>
              <a:spcBef>
                <a:spcPct val="0"/>
              </a:spcBef>
              <a:buFont typeface="Georgia" panose="02040502050405020303" pitchFamily="18" charset="0"/>
              <a:buNone/>
            </a:pPr>
            <a:r>
              <a:rPr lang="en-US" altLang="en-US" sz="2400"/>
              <a:t>	Skewness</a:t>
            </a:r>
            <a:r>
              <a:rPr lang="en-US" altLang="en-US" sz="2400" baseline="-25000"/>
              <a:t>New                </a:t>
            </a:r>
            <a:r>
              <a:rPr lang="en-US" altLang="en-US" sz="2400"/>
              <a:t>= Skewness</a:t>
            </a:r>
            <a:r>
              <a:rPr lang="en-US" altLang="en-US" sz="2400" baseline="-25000"/>
              <a:t>Old</a:t>
            </a:r>
          </a:p>
          <a:p>
            <a:pPr>
              <a:spcBef>
                <a:spcPct val="0"/>
              </a:spcBef>
              <a:buFont typeface="Georgia" panose="02040502050405020303" pitchFamily="18" charset="0"/>
              <a:buNone/>
            </a:pPr>
            <a:r>
              <a:rPr lang="en-US" altLang="en-US" sz="2400"/>
              <a:t>	Skewness Ratio</a:t>
            </a:r>
            <a:r>
              <a:rPr lang="en-US" altLang="en-US" sz="2400" baseline="-25000"/>
              <a:t>New	</a:t>
            </a:r>
            <a:r>
              <a:rPr lang="en-US" altLang="en-US" sz="2400"/>
              <a:t>= Skewness Ratio</a:t>
            </a:r>
            <a:r>
              <a:rPr lang="en-US" altLang="en-US" sz="2400" baseline="-25000"/>
              <a:t>Old</a:t>
            </a:r>
          </a:p>
        </p:txBody>
      </p:sp>
    </p:spTree>
    <p:extLst>
      <p:ext uri="{BB962C8B-B14F-4D97-AF65-F5344CB8AC3E}">
        <p14:creationId xmlns:p14="http://schemas.microsoft.com/office/powerpoint/2010/main" val="3439512660"/>
      </p:ext>
    </p:extLst>
  </p:cSld>
  <p:clrMapOvr>
    <a:masterClrMapping/>
  </p:clrMapOvr>
  <p:transition>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97237083-BBA0-E64D-A9B1-4C8E2E94F40A}"/>
              </a:ext>
            </a:extLst>
          </p:cNvPr>
          <p:cNvSpPr>
            <a:spLocks noGrp="1"/>
          </p:cNvSpPr>
          <p:nvPr>
            <p:ph type="title"/>
          </p:nvPr>
        </p:nvSpPr>
        <p:spPr>
          <a:xfrm>
            <a:off x="3130550" y="533400"/>
            <a:ext cx="5937250" cy="1189038"/>
          </a:xfrm>
        </p:spPr>
        <p:txBody>
          <a:bodyPr>
            <a:normAutofit/>
          </a:bodyPr>
          <a:lstStyle/>
          <a:p>
            <a:pPr fontAlgn="auto">
              <a:spcAft>
                <a:spcPts val="0"/>
              </a:spcAft>
              <a:defRPr/>
            </a:pPr>
            <a:r>
              <a:rPr lang="en-US" altLang="en-US" sz="2400" dirty="0">
                <a:solidFill>
                  <a:schemeClr val="tx1"/>
                </a:solidFill>
              </a:rPr>
              <a:t>Linear Transformations - Examples</a:t>
            </a:r>
          </a:p>
        </p:txBody>
      </p:sp>
      <p:sp>
        <p:nvSpPr>
          <p:cNvPr id="26626" name="Rectangle 3">
            <a:extLst>
              <a:ext uri="{FF2B5EF4-FFF2-40B4-BE49-F238E27FC236}">
                <a16:creationId xmlns:a16="http://schemas.microsoft.com/office/drawing/2014/main" id="{7584EEF6-9270-CF41-093F-6810495162AD}"/>
              </a:ext>
            </a:extLst>
          </p:cNvPr>
          <p:cNvSpPr>
            <a:spLocks noGrp="1" noChangeArrowheads="1"/>
          </p:cNvSpPr>
          <p:nvPr>
            <p:ph idx="1"/>
          </p:nvPr>
        </p:nvSpPr>
        <p:spPr>
          <a:xfrm>
            <a:off x="3130550" y="2362200"/>
            <a:ext cx="5937250" cy="3378200"/>
          </a:xfrm>
        </p:spPr>
        <p:txBody>
          <a:bodyPr/>
          <a:lstStyle/>
          <a:p>
            <a:pPr>
              <a:buClr>
                <a:srgbClr val="FF0000"/>
              </a:buClr>
              <a:buFontTx/>
              <a:buChar char="•"/>
            </a:pPr>
            <a:r>
              <a:rPr lang="en-US" altLang="en-US" sz="3600"/>
              <a:t>Translation</a:t>
            </a:r>
          </a:p>
          <a:p>
            <a:pPr>
              <a:buClr>
                <a:srgbClr val="FF0000"/>
              </a:buClr>
            </a:pPr>
            <a:r>
              <a:rPr lang="en-US" altLang="en-US" sz="3600"/>
              <a:t>Reflection</a:t>
            </a:r>
          </a:p>
          <a:p>
            <a:pPr>
              <a:buClr>
                <a:srgbClr val="FF0000"/>
              </a:buClr>
            </a:pPr>
            <a:r>
              <a:rPr lang="en-US" altLang="en-US" sz="3600"/>
              <a:t>Standard scores</a:t>
            </a:r>
          </a:p>
          <a:p>
            <a:pPr>
              <a:buFontTx/>
              <a:buNone/>
            </a:pPr>
            <a:endParaRPr lang="en-US" altLang="en-US" sz="3600"/>
          </a:p>
        </p:txBody>
      </p:sp>
    </p:spTree>
    <p:extLst>
      <p:ext uri="{BB962C8B-B14F-4D97-AF65-F5344CB8AC3E}">
        <p14:creationId xmlns:p14="http://schemas.microsoft.com/office/powerpoint/2010/main" val="2144469014"/>
      </p:ext>
    </p:extLst>
  </p:cSld>
  <p:clrMapOvr>
    <a:masterClrMapping/>
  </p:clrMapOvr>
  <p:transition>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1A5A7C9-9B8C-274C-B0A3-2EDCCADC6DFE}"/>
              </a:ext>
            </a:extLst>
          </p:cNvPr>
          <p:cNvSpPr>
            <a:spLocks noGrp="1" noChangeArrowheads="1"/>
          </p:cNvSpPr>
          <p:nvPr>
            <p:ph type="title" idx="4294967295"/>
          </p:nvPr>
        </p:nvSpPr>
        <p:spPr>
          <a:xfrm>
            <a:off x="1905000" y="460375"/>
            <a:ext cx="8229600" cy="838200"/>
          </a:xfrm>
        </p:spPr>
        <p:txBody>
          <a:bodyPr>
            <a:noAutofit/>
          </a:bodyPr>
          <a:lstStyle/>
          <a:p>
            <a:pPr fontAlgn="auto">
              <a:spcAft>
                <a:spcPts val="0"/>
              </a:spcAft>
              <a:defRPr/>
            </a:pPr>
            <a:r>
              <a:rPr lang="en-US" sz="2400" dirty="0">
                <a:solidFill>
                  <a:schemeClr val="tx1"/>
                </a:solidFill>
              </a:rPr>
              <a:t>Common Linear Transformations:</a:t>
            </a:r>
            <a:br>
              <a:rPr lang="en-US" sz="2400" dirty="0">
                <a:solidFill>
                  <a:schemeClr val="tx1"/>
                </a:solidFill>
              </a:rPr>
            </a:br>
            <a:r>
              <a:rPr lang="en-US" sz="2400" dirty="0">
                <a:solidFill>
                  <a:schemeClr val="tx1"/>
                </a:solidFill>
              </a:rPr>
              <a:t> Translation</a:t>
            </a:r>
          </a:p>
        </p:txBody>
      </p:sp>
      <p:sp>
        <p:nvSpPr>
          <p:cNvPr id="28674" name="Rectangle 3">
            <a:extLst>
              <a:ext uri="{FF2B5EF4-FFF2-40B4-BE49-F238E27FC236}">
                <a16:creationId xmlns:a16="http://schemas.microsoft.com/office/drawing/2014/main" id="{23EE3E5B-F26C-408F-6916-CB5742521F94}"/>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53251" name="Rectangle 6">
            <a:extLst>
              <a:ext uri="{FF2B5EF4-FFF2-40B4-BE49-F238E27FC236}">
                <a16:creationId xmlns:a16="http://schemas.microsoft.com/office/drawing/2014/main" id="{4D95F84A-B508-FE4A-BA84-45B08AC38336}"/>
              </a:ext>
            </a:extLst>
          </p:cNvPr>
          <p:cNvSpPr>
            <a:spLocks noChangeArrowheads="1"/>
          </p:cNvSpPr>
          <p:nvPr/>
        </p:nvSpPr>
        <p:spPr bwMode="auto">
          <a:xfrm>
            <a:off x="2209800" y="1676400"/>
            <a:ext cx="8001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r>
              <a:rPr lang="en-US" altLang="en-US" sz="2400" i="1" dirty="0">
                <a:latin typeface="+mj-lt"/>
              </a:rPr>
              <a:t>Example</a:t>
            </a:r>
            <a:r>
              <a:rPr lang="en-US" altLang="en-US" sz="2400" dirty="0">
                <a:latin typeface="+mj-lt"/>
              </a:rPr>
              <a:t>:  Adding a constant number of points (e.g., 4) to</a:t>
            </a:r>
          </a:p>
          <a:p>
            <a:pPr>
              <a:buFont typeface="Georgia" panose="02040502050405020303" pitchFamily="18" charset="0"/>
              <a:buNone/>
              <a:defRPr/>
            </a:pPr>
            <a:r>
              <a:rPr lang="en-US" altLang="en-US" sz="2400" dirty="0">
                <a:latin typeface="+mj-lt"/>
              </a:rPr>
              <a:t>                   each score in a distribution</a:t>
            </a:r>
          </a:p>
          <a:p>
            <a:pPr>
              <a:buFont typeface="Georgia" panose="02040502050405020303" pitchFamily="18" charset="0"/>
              <a:buNone/>
              <a:defRPr/>
            </a:pPr>
            <a:endParaRPr lang="en-US" altLang="en-US" sz="2400" dirty="0"/>
          </a:p>
          <a:p>
            <a:pPr>
              <a:buFont typeface="Georgia" panose="02040502050405020303" pitchFamily="18" charset="0"/>
              <a:buNone/>
              <a:defRPr/>
            </a:pPr>
            <a:endParaRPr lang="en-US" altLang="en-US" sz="2800" dirty="0"/>
          </a:p>
        </p:txBody>
      </p:sp>
      <p:pic>
        <p:nvPicPr>
          <p:cNvPr id="28676" name="Picture 1">
            <a:extLst>
              <a:ext uri="{FF2B5EF4-FFF2-40B4-BE49-F238E27FC236}">
                <a16:creationId xmlns:a16="http://schemas.microsoft.com/office/drawing/2014/main" id="{661741DB-557B-8D27-4DA3-E843AF41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819400"/>
            <a:ext cx="4648200"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327720"/>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DA2D-802F-AC4D-B6D8-B94FD512CAC5}"/>
              </a:ext>
            </a:extLst>
          </p:cNvPr>
          <p:cNvSpPr>
            <a:spLocks noGrp="1"/>
          </p:cNvSpPr>
          <p:nvPr>
            <p:ph type="title"/>
          </p:nvPr>
        </p:nvSpPr>
        <p:spPr>
          <a:xfrm>
            <a:off x="3048000" y="609600"/>
            <a:ext cx="5937250" cy="1189038"/>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Scale</a:t>
            </a:r>
          </a:p>
        </p:txBody>
      </p:sp>
      <p:sp>
        <p:nvSpPr>
          <p:cNvPr id="3" name="TextBox 2">
            <a:extLst>
              <a:ext uri="{FF2B5EF4-FFF2-40B4-BE49-F238E27FC236}">
                <a16:creationId xmlns:a16="http://schemas.microsoft.com/office/drawing/2014/main" id="{13AB5DB1-C6DB-FFE0-2E76-C6D3E25C3232}"/>
              </a:ext>
            </a:extLst>
          </p:cNvPr>
          <p:cNvSpPr txBox="1">
            <a:spLocks noChangeArrowheads="1"/>
          </p:cNvSpPr>
          <p:nvPr/>
        </p:nvSpPr>
        <p:spPr bwMode="auto">
          <a:xfrm>
            <a:off x="2362200" y="2286001"/>
            <a:ext cx="6858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eaLnBrk="1" hangingPunct="1">
              <a:spcBef>
                <a:spcPct val="0"/>
              </a:spcBef>
              <a:buClrTx/>
              <a:buFontTx/>
              <a:buNone/>
            </a:pPr>
            <a:r>
              <a:rPr lang="en-US" altLang="en-US" sz="2000">
                <a:solidFill>
                  <a:schemeClr val="tx1"/>
                </a:solidFill>
                <a:latin typeface="Cambria" panose="02040503050406030204" pitchFamily="18" charset="0"/>
              </a:rPr>
              <a:t>An ordinal level of measurement can be developed into a higher level of measurement if it is possible to assess how near to each other the persons or objects are in the underlying characteristic being observed, that is, if numbers can be assigned in such a way that equal numerical differences along the scale correspond to equal increments in the underlying characteristic.</a:t>
            </a:r>
            <a:endParaRPr lang="en-US" altLang="en-US" sz="200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7FF8C5C5-BD98-785C-5786-A9CDDB2D96CB}"/>
              </a:ext>
            </a:extLst>
          </p:cNvPr>
          <p:cNvSpPr txBox="1">
            <a:spLocks noChangeArrowheads="1"/>
          </p:cNvSpPr>
          <p:nvPr/>
        </p:nvSpPr>
        <p:spPr bwMode="auto">
          <a:xfrm>
            <a:off x="2362200" y="4648201"/>
            <a:ext cx="67818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eaLnBrk="1" hangingPunct="1">
              <a:spcBef>
                <a:spcPct val="0"/>
              </a:spcBef>
              <a:buClrTx/>
              <a:buFontTx/>
              <a:buNone/>
            </a:pPr>
            <a:r>
              <a:rPr lang="en-US" altLang="en-US" sz="2000">
                <a:solidFill>
                  <a:schemeClr val="tx1"/>
                </a:solidFill>
                <a:latin typeface="Cambria" panose="02040503050406030204" pitchFamily="18" charset="0"/>
              </a:rPr>
              <a:t>If this is done so that the score 0 corresponds to having none of the property being measured, the level of measurement is </a:t>
            </a:r>
            <a:r>
              <a:rPr lang="en-US" altLang="en-US" sz="2000" b="1">
                <a:solidFill>
                  <a:schemeClr val="tx1"/>
                </a:solidFill>
                <a:latin typeface="Cambria" panose="02040503050406030204" pitchFamily="18" charset="0"/>
              </a:rPr>
              <a:t>ratio</a:t>
            </a:r>
            <a:r>
              <a:rPr lang="en-US" altLang="en-US" sz="2000">
                <a:solidFill>
                  <a:schemeClr val="tx1"/>
                </a:solidFill>
                <a:latin typeface="Cambria" panose="02040503050406030204" pitchFamily="18" charset="0"/>
              </a:rPr>
              <a:t>. </a:t>
            </a:r>
            <a:r>
              <a:rPr lang="en-US" altLang="en-US" sz="2000" i="1">
                <a:solidFill>
                  <a:schemeClr val="tx1"/>
                </a:solidFill>
                <a:latin typeface="Cambria" panose="02040503050406030204" pitchFamily="18" charset="0"/>
              </a:rPr>
              <a:t>(Example: Distance from home to school) </a:t>
            </a:r>
            <a:r>
              <a:rPr lang="en-US" altLang="en-US" sz="2000">
                <a:solidFill>
                  <a:schemeClr val="tx1"/>
                </a:solidFill>
                <a:latin typeface="Cambria" panose="02040503050406030204" pitchFamily="18" charset="0"/>
              </a:rPr>
              <a:t>Otherwise, it is </a:t>
            </a:r>
            <a:r>
              <a:rPr lang="en-US" altLang="en-US" sz="2000" b="1">
                <a:solidFill>
                  <a:schemeClr val="tx1"/>
                </a:solidFill>
                <a:latin typeface="Cambria" panose="02040503050406030204" pitchFamily="18" charset="0"/>
              </a:rPr>
              <a:t>interval</a:t>
            </a:r>
            <a:r>
              <a:rPr lang="en-US" altLang="en-US" sz="2000">
                <a:solidFill>
                  <a:schemeClr val="tx1"/>
                </a:solidFill>
                <a:latin typeface="Cambria" panose="02040503050406030204" pitchFamily="18" charset="0"/>
              </a:rPr>
              <a:t>. </a:t>
            </a:r>
            <a:r>
              <a:rPr lang="en-US" altLang="en-US" sz="2000" i="1">
                <a:solidFill>
                  <a:schemeClr val="tx1"/>
                </a:solidFill>
                <a:latin typeface="Cambria" panose="02040503050406030204" pitchFamily="18" charset="0"/>
              </a:rPr>
              <a:t>(Example: Temperature Scale)</a:t>
            </a:r>
            <a:endParaRPr lang="en-US" altLang="en-US" sz="2000">
              <a:solidFill>
                <a:schemeClr val="tx1"/>
              </a:solidFill>
              <a:latin typeface="Arial" panose="020B0604020202020204" pitchFamily="34" charset="0"/>
            </a:endParaRPr>
          </a:p>
        </p:txBody>
      </p:sp>
    </p:spTree>
    <p:extLst>
      <p:ext uri="{BB962C8B-B14F-4D97-AF65-F5344CB8AC3E}">
        <p14:creationId xmlns:p14="http://schemas.microsoft.com/office/powerpoint/2010/main" val="25830676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2F287B9-9ADE-5F48-9100-C159C429EE08}"/>
              </a:ext>
            </a:extLst>
          </p:cNvPr>
          <p:cNvSpPr>
            <a:spLocks noGrp="1" noChangeArrowheads="1"/>
          </p:cNvSpPr>
          <p:nvPr>
            <p:ph type="title" idx="4294967295"/>
          </p:nvPr>
        </p:nvSpPr>
        <p:spPr>
          <a:xfrm>
            <a:off x="1981200" y="455613"/>
            <a:ext cx="8229600" cy="990600"/>
          </a:xfrm>
        </p:spPr>
        <p:txBody>
          <a:bodyPr>
            <a:noAutofit/>
          </a:bodyPr>
          <a:lstStyle/>
          <a:p>
            <a:pPr fontAlgn="auto">
              <a:spcAft>
                <a:spcPts val="0"/>
              </a:spcAft>
              <a:defRPr/>
            </a:pPr>
            <a:r>
              <a:rPr lang="en-US" sz="2400" dirty="0">
                <a:solidFill>
                  <a:schemeClr val="tx1"/>
                </a:solidFill>
              </a:rPr>
              <a:t>Common Linear Transformations:</a:t>
            </a:r>
            <a:br>
              <a:rPr lang="en-US" sz="2400" dirty="0">
                <a:solidFill>
                  <a:schemeClr val="tx1"/>
                </a:solidFill>
              </a:rPr>
            </a:br>
            <a:r>
              <a:rPr lang="en-US" sz="2400" dirty="0">
                <a:solidFill>
                  <a:schemeClr val="tx1"/>
                </a:solidFill>
              </a:rPr>
              <a:t>Reflection</a:t>
            </a:r>
          </a:p>
        </p:txBody>
      </p:sp>
      <p:sp>
        <p:nvSpPr>
          <p:cNvPr id="30722" name="Rectangle 3">
            <a:extLst>
              <a:ext uri="{FF2B5EF4-FFF2-40B4-BE49-F238E27FC236}">
                <a16:creationId xmlns:a16="http://schemas.microsoft.com/office/drawing/2014/main" id="{C000C6B4-2AE0-1ADA-39CE-C233CF7B40E2}"/>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30723" name="Rectangle 4">
            <a:extLst>
              <a:ext uri="{FF2B5EF4-FFF2-40B4-BE49-F238E27FC236}">
                <a16:creationId xmlns:a16="http://schemas.microsoft.com/office/drawing/2014/main" id="{F6A76049-7613-9F7E-1C04-1AFD367CB60D}"/>
              </a:ext>
            </a:extLst>
          </p:cNvPr>
          <p:cNvSpPr>
            <a:spLocks noChangeArrowheads="1"/>
          </p:cNvSpPr>
          <p:nvPr/>
        </p:nvSpPr>
        <p:spPr bwMode="auto">
          <a:xfrm>
            <a:off x="1981200" y="1828801"/>
            <a:ext cx="8229600"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a:spcBef>
                <a:spcPts val="300"/>
              </a:spcBef>
              <a:buClr>
                <a:srgbClr val="000000"/>
              </a:buClr>
              <a:buFont typeface="Georgia" panose="02040502050405020303" pitchFamily="18" charset="0"/>
              <a:buNone/>
            </a:pPr>
            <a:r>
              <a:rPr lang="en-US" altLang="en-US" sz="2400" i="1">
                <a:solidFill>
                  <a:schemeClr val="tx1"/>
                </a:solidFill>
                <a:latin typeface="Cambria" panose="02040503050406030204" pitchFamily="18" charset="0"/>
              </a:rPr>
              <a:t>Example</a:t>
            </a:r>
            <a:r>
              <a:rPr lang="en-US" altLang="en-US" sz="2400">
                <a:solidFill>
                  <a:schemeClr val="tx1"/>
                </a:solidFill>
                <a:latin typeface="Cambria" panose="02040503050406030204" pitchFamily="18" charset="0"/>
              </a:rPr>
              <a:t>:  Consider the following item from a Likert Scale of Assertiveness -- “I can stand up for my own rights”</a:t>
            </a:r>
          </a:p>
          <a:p>
            <a:pPr>
              <a:spcBef>
                <a:spcPts val="300"/>
              </a:spcBef>
              <a:buClr>
                <a:srgbClr val="000000"/>
              </a:buClr>
              <a:buFont typeface="Georgia" panose="02040502050405020303" pitchFamily="18" charset="0"/>
              <a:buNone/>
            </a:pPr>
            <a:r>
              <a:rPr lang="en-US" altLang="en-US" sz="2400">
                <a:solidFill>
                  <a:schemeClr val="tx1"/>
                </a:solidFill>
                <a:latin typeface="Cambria" panose="02040503050406030204" pitchFamily="18" charset="0"/>
              </a:rPr>
              <a:t>                                 </a:t>
            </a:r>
          </a:p>
          <a:p>
            <a:pPr>
              <a:spcBef>
                <a:spcPts val="300"/>
              </a:spcBef>
              <a:buClr>
                <a:srgbClr val="000000"/>
              </a:buClr>
              <a:buFont typeface="Georgia" panose="02040502050405020303" pitchFamily="18" charset="0"/>
              <a:buNone/>
            </a:pPr>
            <a:endParaRPr lang="en-US" altLang="en-US" sz="2400">
              <a:solidFill>
                <a:schemeClr val="tx1"/>
              </a:solidFill>
              <a:latin typeface="Cambria" panose="02040503050406030204" pitchFamily="18" charset="0"/>
            </a:endParaRPr>
          </a:p>
          <a:p>
            <a:pPr>
              <a:spcBef>
                <a:spcPts val="300"/>
              </a:spcBef>
              <a:buClr>
                <a:srgbClr val="000000"/>
              </a:buClr>
              <a:buFont typeface="Georgia" panose="02040502050405020303" pitchFamily="18" charset="0"/>
              <a:buNone/>
            </a:pPr>
            <a:endParaRPr lang="en-US" altLang="en-US" sz="2800">
              <a:solidFill>
                <a:schemeClr val="tx1"/>
              </a:solidFill>
              <a:latin typeface="Cambria" panose="02040503050406030204" pitchFamily="18" charset="0"/>
            </a:endParaRPr>
          </a:p>
        </p:txBody>
      </p:sp>
      <p:pic>
        <p:nvPicPr>
          <p:cNvPr id="30724" name="Picture 1">
            <a:extLst>
              <a:ext uri="{FF2B5EF4-FFF2-40B4-BE49-F238E27FC236}">
                <a16:creationId xmlns:a16="http://schemas.microsoft.com/office/drawing/2014/main" id="{1A040CDE-21C8-AAD0-2C43-BD34123F7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809876"/>
            <a:ext cx="37592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0859122"/>
      </p:ext>
    </p:extLst>
  </p:cSld>
  <p:clrMapOvr>
    <a:masterClrMapping/>
  </p:clrMapOvr>
  <p:transition>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B893E5B-22A0-904A-A7F1-7ECE4D17BEA2}"/>
              </a:ext>
            </a:extLst>
          </p:cNvPr>
          <p:cNvSpPr>
            <a:spLocks noGrp="1" noChangeArrowheads="1"/>
          </p:cNvSpPr>
          <p:nvPr>
            <p:ph type="title" idx="4294967295"/>
          </p:nvPr>
        </p:nvSpPr>
        <p:spPr>
          <a:xfrm>
            <a:off x="1981200" y="554038"/>
            <a:ext cx="8229600" cy="990600"/>
          </a:xfrm>
        </p:spPr>
        <p:txBody>
          <a:bodyPr>
            <a:noAutofit/>
          </a:bodyPr>
          <a:lstStyle/>
          <a:p>
            <a:pPr fontAlgn="auto">
              <a:spcAft>
                <a:spcPts val="0"/>
              </a:spcAft>
              <a:defRPr/>
            </a:pPr>
            <a:r>
              <a:rPr lang="en-US" sz="2400" dirty="0">
                <a:solidFill>
                  <a:schemeClr val="tx1"/>
                </a:solidFill>
              </a:rPr>
              <a:t>Common Linear Transformations:</a:t>
            </a:r>
            <a:br>
              <a:rPr lang="en-US" sz="2400" dirty="0">
                <a:solidFill>
                  <a:schemeClr val="tx1"/>
                </a:solidFill>
              </a:rPr>
            </a:br>
            <a:r>
              <a:rPr lang="en-US" sz="2400" dirty="0">
                <a:solidFill>
                  <a:schemeClr val="tx1"/>
                </a:solidFill>
              </a:rPr>
              <a:t>Reflection</a:t>
            </a:r>
          </a:p>
        </p:txBody>
      </p:sp>
      <p:sp>
        <p:nvSpPr>
          <p:cNvPr id="32770" name="Rectangle 3">
            <a:extLst>
              <a:ext uri="{FF2B5EF4-FFF2-40B4-BE49-F238E27FC236}">
                <a16:creationId xmlns:a16="http://schemas.microsoft.com/office/drawing/2014/main" id="{AA138CE8-EF1B-1492-C2AB-49C70BE4E2A3}"/>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32771" name="Rectangle 4">
            <a:extLst>
              <a:ext uri="{FF2B5EF4-FFF2-40B4-BE49-F238E27FC236}">
                <a16:creationId xmlns:a16="http://schemas.microsoft.com/office/drawing/2014/main" id="{A13CAF4A-BD2C-BC60-FBF0-9CE0E095E578}"/>
              </a:ext>
            </a:extLst>
          </p:cNvPr>
          <p:cNvSpPr>
            <a:spLocks noChangeArrowheads="1"/>
          </p:cNvSpPr>
          <p:nvPr/>
        </p:nvSpPr>
        <p:spPr bwMode="auto">
          <a:xfrm>
            <a:off x="1981200" y="1828801"/>
            <a:ext cx="8229600"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a:spcBef>
                <a:spcPts val="300"/>
              </a:spcBef>
              <a:buClr>
                <a:srgbClr val="000000"/>
              </a:buClr>
              <a:buFont typeface="Georgia" panose="02040502050405020303" pitchFamily="18" charset="0"/>
              <a:buNone/>
            </a:pPr>
            <a:r>
              <a:rPr lang="en-US" altLang="en-US" sz="2800">
                <a:solidFill>
                  <a:schemeClr val="tx1"/>
                </a:solidFill>
                <a:latin typeface="Cambria" panose="02040503050406030204" pitchFamily="18" charset="0"/>
              </a:rPr>
              <a:t>The item is measured on a five point Likert scale with 1 = Strongly Agree and 5 = Strongly Disagree.  In this case, a higher score represents less assertiveness.</a:t>
            </a:r>
          </a:p>
          <a:p>
            <a:pPr>
              <a:spcBef>
                <a:spcPts val="300"/>
              </a:spcBef>
              <a:buClr>
                <a:srgbClr val="000000"/>
              </a:buClr>
              <a:buFont typeface="Georgia" panose="02040502050405020303" pitchFamily="18" charset="0"/>
              <a:buNone/>
            </a:pPr>
            <a:endParaRPr lang="en-US" altLang="en-US" sz="2800">
              <a:solidFill>
                <a:schemeClr val="tx1"/>
              </a:solidFill>
              <a:latin typeface="Cambria" panose="02040503050406030204" pitchFamily="18" charset="0"/>
            </a:endParaRPr>
          </a:p>
          <a:p>
            <a:pPr>
              <a:spcBef>
                <a:spcPts val="300"/>
              </a:spcBef>
              <a:buClr>
                <a:srgbClr val="000000"/>
              </a:buClr>
              <a:buFont typeface="Georgia" panose="02040502050405020303" pitchFamily="18" charset="0"/>
              <a:buNone/>
            </a:pPr>
            <a:r>
              <a:rPr lang="en-US" altLang="en-US" sz="2800">
                <a:solidFill>
                  <a:schemeClr val="tx1"/>
                </a:solidFill>
                <a:latin typeface="Cambria" panose="02040503050406030204" pitchFamily="18" charset="0"/>
              </a:rPr>
              <a:t>A reflection is required to create a new variable with the property that a higher score represents more assertiveness, not less.</a:t>
            </a:r>
          </a:p>
          <a:p>
            <a:pPr>
              <a:spcBef>
                <a:spcPts val="300"/>
              </a:spcBef>
              <a:buClr>
                <a:srgbClr val="000000"/>
              </a:buClr>
              <a:buFont typeface="Georgia" panose="02040502050405020303" pitchFamily="18" charset="0"/>
              <a:buNone/>
            </a:pPr>
            <a:endParaRPr lang="en-US" altLang="en-US" sz="2800">
              <a:solidFill>
                <a:schemeClr val="tx1"/>
              </a:solidFill>
              <a:latin typeface="Cambria" panose="02040503050406030204" pitchFamily="18" charset="0"/>
            </a:endParaRPr>
          </a:p>
          <a:p>
            <a:pPr>
              <a:spcBef>
                <a:spcPts val="300"/>
              </a:spcBef>
              <a:buClr>
                <a:srgbClr val="000000"/>
              </a:buClr>
              <a:buFont typeface="Georgia" panose="02040502050405020303" pitchFamily="18" charset="0"/>
              <a:buNone/>
            </a:pPr>
            <a:endParaRPr lang="en-US" altLang="en-US" sz="2800">
              <a:solidFill>
                <a:schemeClr val="tx1"/>
              </a:solidFill>
              <a:latin typeface="Cambria" panose="02040503050406030204" pitchFamily="18" charset="0"/>
            </a:endParaRPr>
          </a:p>
        </p:txBody>
      </p:sp>
    </p:spTree>
    <p:extLst>
      <p:ext uri="{BB962C8B-B14F-4D97-AF65-F5344CB8AC3E}">
        <p14:creationId xmlns:p14="http://schemas.microsoft.com/office/powerpoint/2010/main" val="2000380055"/>
      </p:ext>
    </p:extLst>
  </p:cSld>
  <p:clrMapOvr>
    <a:masterClrMapping/>
  </p:clrMapOvr>
  <p:transition>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38D03587-3C94-494F-B814-C5553C7795C0}"/>
              </a:ext>
            </a:extLst>
          </p:cNvPr>
          <p:cNvSpPr>
            <a:spLocks noGrp="1" noChangeArrowheads="1"/>
          </p:cNvSpPr>
          <p:nvPr>
            <p:ph type="title" idx="4294967295"/>
          </p:nvPr>
        </p:nvSpPr>
        <p:spPr>
          <a:xfrm>
            <a:off x="1830388" y="457200"/>
            <a:ext cx="8229600" cy="914400"/>
          </a:xfrm>
        </p:spPr>
        <p:txBody>
          <a:bodyPr>
            <a:noAutofit/>
          </a:bodyPr>
          <a:lstStyle/>
          <a:p>
            <a:pPr fontAlgn="auto">
              <a:spcAft>
                <a:spcPts val="0"/>
              </a:spcAft>
              <a:defRPr/>
            </a:pPr>
            <a:r>
              <a:rPr lang="en-US" sz="2400" dirty="0">
                <a:solidFill>
                  <a:schemeClr val="tx1"/>
                </a:solidFill>
              </a:rPr>
              <a:t>Common Linear Transformations:</a:t>
            </a:r>
            <a:br>
              <a:rPr lang="en-US" sz="2400" dirty="0">
                <a:solidFill>
                  <a:schemeClr val="tx1"/>
                </a:solidFill>
              </a:rPr>
            </a:br>
            <a:r>
              <a:rPr lang="en-US" sz="2400" dirty="0">
                <a:solidFill>
                  <a:schemeClr val="tx1"/>
                </a:solidFill>
              </a:rPr>
              <a:t>Reflection (multiplying by -1)</a:t>
            </a:r>
          </a:p>
        </p:txBody>
      </p:sp>
      <p:sp>
        <p:nvSpPr>
          <p:cNvPr id="34818" name="Rectangle 3">
            <a:extLst>
              <a:ext uri="{FF2B5EF4-FFF2-40B4-BE49-F238E27FC236}">
                <a16:creationId xmlns:a16="http://schemas.microsoft.com/office/drawing/2014/main" id="{BE8B8AB0-B8D4-DEC5-2430-C97B82680676}"/>
              </a:ext>
            </a:extLst>
          </p:cNvPr>
          <p:cNvSpPr>
            <a:spLocks noGrp="1" noChangeArrowheads="1"/>
          </p:cNvSpPr>
          <p:nvPr>
            <p:ph idx="4294967295"/>
          </p:nvPr>
        </p:nvSpPr>
        <p:spPr>
          <a:xfrm>
            <a:off x="1524000" y="1752600"/>
            <a:ext cx="8229600" cy="426720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59395" name="Rectangle 4">
            <a:extLst>
              <a:ext uri="{FF2B5EF4-FFF2-40B4-BE49-F238E27FC236}">
                <a16:creationId xmlns:a16="http://schemas.microsoft.com/office/drawing/2014/main" id="{3BC0C888-A301-0841-A55E-81A73CA1F948}"/>
              </a:ext>
            </a:extLst>
          </p:cNvPr>
          <p:cNvSpPr>
            <a:spLocks noChangeArrowheads="1"/>
          </p:cNvSpPr>
          <p:nvPr/>
        </p:nvSpPr>
        <p:spPr bwMode="auto">
          <a:xfrm>
            <a:off x="1981200" y="1752601"/>
            <a:ext cx="82296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a:buFont typeface="Georgia" panose="02040502050405020303" pitchFamily="18" charset="0"/>
              <a:buNone/>
              <a:defRPr/>
            </a:pPr>
            <a:r>
              <a:rPr lang="en-US" altLang="en-US" sz="2400" dirty="0">
                <a:latin typeface="+mj-lt"/>
              </a:rPr>
              <a:t>Reflected Assertiveness Score = (-1) * Original Score + 6</a:t>
            </a:r>
          </a:p>
          <a:p>
            <a:pPr>
              <a:buFont typeface="Georgia" panose="02040502050405020303" pitchFamily="18" charset="0"/>
              <a:buNone/>
              <a:defRPr/>
            </a:pPr>
            <a:endParaRPr lang="en-US" altLang="en-US" sz="2400" dirty="0"/>
          </a:p>
          <a:p>
            <a:pPr>
              <a:buFont typeface="Georgia" panose="02040502050405020303" pitchFamily="18" charset="0"/>
              <a:buNone/>
              <a:defRPr/>
            </a:pPr>
            <a:endParaRPr lang="en-US" altLang="en-US" sz="2800" dirty="0"/>
          </a:p>
        </p:txBody>
      </p:sp>
      <p:pic>
        <p:nvPicPr>
          <p:cNvPr id="34820" name="Picture 1">
            <a:extLst>
              <a:ext uri="{FF2B5EF4-FFF2-40B4-BE49-F238E27FC236}">
                <a16:creationId xmlns:a16="http://schemas.microsoft.com/office/drawing/2014/main" id="{20987B47-FD17-B23D-D758-61BCEE8EF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150" y="2427288"/>
            <a:ext cx="4464050" cy="399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138678"/>
      </p:ext>
    </p:extLst>
  </p:cSld>
  <p:clrMapOvr>
    <a:masterClrMapping/>
  </p:clrMapOvr>
  <p:transition>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07E3E18-003B-1B4D-8FBA-B745B77EDF09}"/>
              </a:ext>
            </a:extLst>
          </p:cNvPr>
          <p:cNvSpPr>
            <a:spLocks noGrp="1" noChangeArrowheads="1"/>
          </p:cNvSpPr>
          <p:nvPr>
            <p:ph type="title" idx="4294967295"/>
          </p:nvPr>
        </p:nvSpPr>
        <p:spPr>
          <a:xfrm>
            <a:off x="2019300" y="457200"/>
            <a:ext cx="8229600" cy="990600"/>
          </a:xfrm>
        </p:spPr>
        <p:txBody>
          <a:bodyPr>
            <a:noAutofit/>
          </a:bodyPr>
          <a:lstStyle/>
          <a:p>
            <a:pPr fontAlgn="auto">
              <a:spcAft>
                <a:spcPts val="0"/>
              </a:spcAft>
              <a:defRPr/>
            </a:pPr>
            <a:r>
              <a:rPr lang="en-US" sz="2400" dirty="0">
                <a:solidFill>
                  <a:schemeClr val="tx1"/>
                </a:solidFill>
              </a:rPr>
              <a:t>Common Linear Transformations:</a:t>
            </a:r>
            <a:br>
              <a:rPr lang="en-US" sz="2400" dirty="0">
                <a:solidFill>
                  <a:schemeClr val="tx1"/>
                </a:solidFill>
              </a:rPr>
            </a:br>
            <a:r>
              <a:rPr lang="en-US" sz="2400" dirty="0">
                <a:solidFill>
                  <a:schemeClr val="tx1"/>
                </a:solidFill>
              </a:rPr>
              <a:t> Standard Scores</a:t>
            </a:r>
          </a:p>
        </p:txBody>
      </p:sp>
      <p:sp>
        <p:nvSpPr>
          <p:cNvPr id="36866" name="Rectangle 3">
            <a:extLst>
              <a:ext uri="{FF2B5EF4-FFF2-40B4-BE49-F238E27FC236}">
                <a16:creationId xmlns:a16="http://schemas.microsoft.com/office/drawing/2014/main" id="{6576DB8E-37A8-F287-EDA9-1F2CC894D1F9}"/>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36867" name="Rectangle 4">
            <a:extLst>
              <a:ext uri="{FF2B5EF4-FFF2-40B4-BE49-F238E27FC236}">
                <a16:creationId xmlns:a16="http://schemas.microsoft.com/office/drawing/2014/main" id="{1EB4CC24-F203-1458-C68A-8EF46646CD30}"/>
              </a:ext>
            </a:extLst>
          </p:cNvPr>
          <p:cNvSpPr>
            <a:spLocks noChangeArrowheads="1"/>
          </p:cNvSpPr>
          <p:nvPr/>
        </p:nvSpPr>
        <p:spPr bwMode="auto">
          <a:xfrm>
            <a:off x="1981200" y="1905001"/>
            <a:ext cx="8229600"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a:spcBef>
                <a:spcPts val="300"/>
              </a:spcBef>
              <a:buClr>
                <a:srgbClr val="000000"/>
              </a:buClr>
              <a:buFont typeface="Georgia" panose="02040502050405020303" pitchFamily="18" charset="0"/>
              <a:buNone/>
            </a:pPr>
            <a:r>
              <a:rPr lang="en-US" altLang="en-US" sz="2400">
                <a:solidFill>
                  <a:schemeClr val="tx1"/>
                </a:solidFill>
                <a:latin typeface="Cambria" panose="02040503050406030204" pitchFamily="18" charset="0"/>
              </a:rPr>
              <a:t>Means and standard deviations of commonly-used standard score systems</a:t>
            </a:r>
          </a:p>
          <a:p>
            <a:pPr>
              <a:spcBef>
                <a:spcPts val="300"/>
              </a:spcBef>
              <a:buClr>
                <a:srgbClr val="000000"/>
              </a:buClr>
              <a:buFont typeface="Georgia" panose="02040502050405020303" pitchFamily="18" charset="0"/>
              <a:buNone/>
            </a:pPr>
            <a:endParaRPr lang="en-US" altLang="en-US" sz="2400">
              <a:solidFill>
                <a:schemeClr val="tx1"/>
              </a:solidFill>
              <a:latin typeface="Cambria" panose="02040503050406030204" pitchFamily="18" charset="0"/>
            </a:endParaRPr>
          </a:p>
          <a:p>
            <a:pPr>
              <a:spcBef>
                <a:spcPts val="300"/>
              </a:spcBef>
              <a:buClr>
                <a:srgbClr val="000000"/>
              </a:buClr>
              <a:buFont typeface="Georgia" panose="02040502050405020303" pitchFamily="18" charset="0"/>
              <a:buNone/>
            </a:pPr>
            <a:endParaRPr lang="en-US" altLang="en-US" sz="2800">
              <a:solidFill>
                <a:schemeClr val="tx1"/>
              </a:solidFill>
              <a:latin typeface="Cambria" panose="02040503050406030204" pitchFamily="18" charset="0"/>
            </a:endParaRPr>
          </a:p>
        </p:txBody>
      </p:sp>
      <p:pic>
        <p:nvPicPr>
          <p:cNvPr id="36868" name="Picture 6">
            <a:extLst>
              <a:ext uri="{FF2B5EF4-FFF2-40B4-BE49-F238E27FC236}">
                <a16:creationId xmlns:a16="http://schemas.microsoft.com/office/drawing/2014/main" id="{5BFED4D0-307F-45E3-E12E-DE06CCF69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963864"/>
            <a:ext cx="7391400" cy="29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777448"/>
      </p:ext>
    </p:extLst>
  </p:cSld>
  <p:clrMapOvr>
    <a:masterClrMapping/>
  </p:clrMapOvr>
  <p:transition>
    <p:fade thruBlk="1"/>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326A43C-847B-5C40-9CE0-84940A74CE15}"/>
              </a:ext>
            </a:extLst>
          </p:cNvPr>
          <p:cNvSpPr>
            <a:spLocks noGrp="1" noChangeArrowheads="1"/>
          </p:cNvSpPr>
          <p:nvPr>
            <p:ph type="title" idx="4294967295"/>
          </p:nvPr>
        </p:nvSpPr>
        <p:spPr>
          <a:xfrm>
            <a:off x="1981200" y="474663"/>
            <a:ext cx="8229600" cy="1143000"/>
          </a:xfrm>
        </p:spPr>
        <p:txBody>
          <a:bodyPr>
            <a:normAutofit/>
          </a:bodyPr>
          <a:lstStyle/>
          <a:p>
            <a:pPr fontAlgn="auto">
              <a:spcAft>
                <a:spcPts val="0"/>
              </a:spcAft>
              <a:defRPr/>
            </a:pPr>
            <a:r>
              <a:rPr lang="en-US" sz="2400" dirty="0">
                <a:solidFill>
                  <a:schemeClr val="tx1"/>
                </a:solidFill>
              </a:rPr>
              <a:t>Common Linear Transformations:</a:t>
            </a:r>
            <a:br>
              <a:rPr lang="en-US" sz="2400" dirty="0">
                <a:solidFill>
                  <a:schemeClr val="tx1"/>
                </a:solidFill>
              </a:rPr>
            </a:br>
            <a:r>
              <a:rPr lang="en-US" sz="2400" dirty="0">
                <a:solidFill>
                  <a:schemeClr val="tx1"/>
                </a:solidFill>
              </a:rPr>
              <a:t> z-scores</a:t>
            </a:r>
          </a:p>
        </p:txBody>
      </p:sp>
      <p:sp>
        <p:nvSpPr>
          <p:cNvPr id="38914" name="Rectangle 3">
            <a:extLst>
              <a:ext uri="{FF2B5EF4-FFF2-40B4-BE49-F238E27FC236}">
                <a16:creationId xmlns:a16="http://schemas.microsoft.com/office/drawing/2014/main" id="{D4AE4860-70BF-B63E-7B16-295AD71D5F26}"/>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67587" name="Rectangle 4">
            <a:extLst>
              <a:ext uri="{FF2B5EF4-FFF2-40B4-BE49-F238E27FC236}">
                <a16:creationId xmlns:a16="http://schemas.microsoft.com/office/drawing/2014/main" id="{143693AF-465F-D842-96C1-96CAE9702DA2}"/>
              </a:ext>
            </a:extLst>
          </p:cNvPr>
          <p:cNvSpPr>
            <a:spLocks noChangeArrowheads="1"/>
          </p:cNvSpPr>
          <p:nvPr/>
        </p:nvSpPr>
        <p:spPr bwMode="auto">
          <a:xfrm>
            <a:off x="1981200" y="2209801"/>
            <a:ext cx="8229600" cy="39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r>
              <a:rPr lang="en-US" altLang="en-US" sz="2800" dirty="0">
                <a:latin typeface="+mj-lt"/>
              </a:rPr>
              <a:t>The z-score measures the number of standard deviations above (when positive) or below (when negative) the mean the score is.</a:t>
            </a:r>
          </a:p>
          <a:p>
            <a:pPr>
              <a:buFont typeface="Georgia" panose="02040502050405020303" pitchFamily="18" charset="0"/>
              <a:buNone/>
              <a:defRPr/>
            </a:pPr>
            <a:endParaRPr lang="en-US" altLang="en-US" sz="2800" dirty="0">
              <a:latin typeface="+mj-lt"/>
            </a:endParaRPr>
          </a:p>
          <a:p>
            <a:pPr>
              <a:buFont typeface="Georgia" panose="02040502050405020303" pitchFamily="18" charset="0"/>
              <a:buNone/>
              <a:defRPr/>
            </a:pPr>
            <a:r>
              <a:rPr lang="en-US" altLang="en-US" sz="2800" dirty="0">
                <a:latin typeface="+mj-lt"/>
              </a:rPr>
              <a:t>Given a raw score, X, the formula to find the associated z-score is:</a:t>
            </a:r>
          </a:p>
          <a:p>
            <a:pPr>
              <a:buFont typeface="Georgia" panose="02040502050405020303" pitchFamily="18" charset="0"/>
              <a:buNone/>
              <a:defRPr/>
            </a:pPr>
            <a:endParaRPr lang="en-US" altLang="en-US" sz="2800" dirty="0">
              <a:latin typeface="+mj-lt"/>
            </a:endParaRPr>
          </a:p>
          <a:p>
            <a:pPr>
              <a:buFont typeface="Georgia" panose="02040502050405020303" pitchFamily="18" charset="0"/>
              <a:buNone/>
              <a:defRPr/>
            </a:pPr>
            <a:endParaRPr lang="en-US" altLang="en-US" sz="2800" dirty="0"/>
          </a:p>
          <a:p>
            <a:pPr>
              <a:buFont typeface="Georgia" panose="02040502050405020303" pitchFamily="18" charset="0"/>
              <a:buNone/>
              <a:defRPr/>
            </a:pPr>
            <a:endParaRPr lang="en-US" altLang="en-US" sz="2800" dirty="0"/>
          </a:p>
        </p:txBody>
      </p:sp>
      <p:pic>
        <p:nvPicPr>
          <p:cNvPr id="38916" name="Picture 5">
            <a:extLst>
              <a:ext uri="{FF2B5EF4-FFF2-40B4-BE49-F238E27FC236}">
                <a16:creationId xmlns:a16="http://schemas.microsoft.com/office/drawing/2014/main" id="{CEFDF81E-B43A-ACD8-ADD5-CA8E3137D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876800"/>
            <a:ext cx="2057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1195234"/>
      </p:ext>
    </p:extLst>
  </p:cSld>
  <p:clrMapOvr>
    <a:masterClrMapping/>
  </p:clrMapOvr>
  <p:transition>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1E6DC01-E7FF-7E43-BEE7-29CB0465CE59}"/>
              </a:ext>
            </a:extLst>
          </p:cNvPr>
          <p:cNvSpPr>
            <a:spLocks noGrp="1" noChangeArrowheads="1"/>
          </p:cNvSpPr>
          <p:nvPr>
            <p:ph type="title" idx="4294967295"/>
          </p:nvPr>
        </p:nvSpPr>
        <p:spPr>
          <a:xfrm>
            <a:off x="1524000" y="447675"/>
            <a:ext cx="8229600" cy="990600"/>
          </a:xfrm>
        </p:spPr>
        <p:txBody>
          <a:bodyPr>
            <a:noAutofit/>
          </a:bodyPr>
          <a:lstStyle/>
          <a:p>
            <a:pPr fontAlgn="auto">
              <a:spcAft>
                <a:spcPts val="0"/>
              </a:spcAft>
              <a:defRPr/>
            </a:pPr>
            <a:r>
              <a:rPr lang="en-US" sz="2400" dirty="0">
                <a:solidFill>
                  <a:schemeClr val="tx1"/>
                </a:solidFill>
              </a:rPr>
              <a:t>Common Linear Transformations:</a:t>
            </a:r>
            <a:br>
              <a:rPr lang="en-US" sz="2400" dirty="0">
                <a:solidFill>
                  <a:schemeClr val="tx1"/>
                </a:solidFill>
              </a:rPr>
            </a:br>
            <a:r>
              <a:rPr lang="en-US" sz="2400" dirty="0">
                <a:solidFill>
                  <a:schemeClr val="tx1"/>
                </a:solidFill>
              </a:rPr>
              <a:t> </a:t>
            </a:r>
            <a:r>
              <a:rPr lang="en-US" sz="2400" i="1" dirty="0">
                <a:solidFill>
                  <a:schemeClr val="tx1"/>
                </a:solidFill>
              </a:rPr>
              <a:t>z-scores</a:t>
            </a:r>
          </a:p>
        </p:txBody>
      </p:sp>
      <p:sp>
        <p:nvSpPr>
          <p:cNvPr id="40962" name="Rectangle 3">
            <a:extLst>
              <a:ext uri="{FF2B5EF4-FFF2-40B4-BE49-F238E27FC236}">
                <a16:creationId xmlns:a16="http://schemas.microsoft.com/office/drawing/2014/main" id="{EE1C1594-EFAA-5E89-8BA7-651BF84F1502}"/>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69635" name="Rectangle 4">
            <a:extLst>
              <a:ext uri="{FF2B5EF4-FFF2-40B4-BE49-F238E27FC236}">
                <a16:creationId xmlns:a16="http://schemas.microsoft.com/office/drawing/2014/main" id="{8A8517C5-7B0A-BD47-897F-C6A13DD85753}"/>
              </a:ext>
            </a:extLst>
          </p:cNvPr>
          <p:cNvSpPr>
            <a:spLocks noChangeArrowheads="1"/>
          </p:cNvSpPr>
          <p:nvPr/>
        </p:nvSpPr>
        <p:spPr bwMode="auto">
          <a:xfrm>
            <a:off x="1981200" y="1905000"/>
            <a:ext cx="8229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r>
              <a:rPr lang="en-US" altLang="en-US" sz="2400" i="1" dirty="0">
                <a:latin typeface="+mj-lt"/>
              </a:rPr>
              <a:t>Example: </a:t>
            </a:r>
            <a:r>
              <a:rPr lang="en-US" altLang="en-US" sz="2400" dirty="0">
                <a:latin typeface="+mj-lt"/>
              </a:rPr>
              <a:t>Convert to a z-score: IQ = 90.</a:t>
            </a:r>
          </a:p>
          <a:p>
            <a:pPr>
              <a:buFont typeface="Georgia" panose="02040502050405020303" pitchFamily="18" charset="0"/>
              <a:buNone/>
              <a:defRPr/>
            </a:pPr>
            <a:r>
              <a:rPr lang="en-US" altLang="zh-CN" sz="2400" i="1" dirty="0">
                <a:latin typeface="+mj-lt"/>
                <a:ea typeface="宋体" panose="02010600030101010101" pitchFamily="2" charset="-122"/>
              </a:rPr>
              <a:t>Solution</a:t>
            </a:r>
            <a:r>
              <a:rPr lang="en-US" altLang="zh-CN" sz="2400" dirty="0">
                <a:latin typeface="+mj-lt"/>
                <a:ea typeface="宋体" panose="02010600030101010101" pitchFamily="2" charset="-122"/>
              </a:rPr>
              <a:t>:  From the table of standard scores, we know that the mean and standard deviation of an IQ scale are 100 and 15, respectively. </a:t>
            </a:r>
            <a:r>
              <a:rPr lang="en-US" altLang="zh-CN" sz="2400" dirty="0">
                <a:ea typeface="宋体" panose="02010600030101010101" pitchFamily="2" charset="-122"/>
              </a:rPr>
              <a:t>	</a:t>
            </a:r>
          </a:p>
          <a:p>
            <a:pPr>
              <a:buFont typeface="Georgia" panose="02040502050405020303" pitchFamily="18" charset="0"/>
              <a:buNone/>
              <a:defRPr/>
            </a:pPr>
            <a:r>
              <a:rPr lang="en-US" altLang="zh-CN" sz="2400" dirty="0">
                <a:ea typeface="宋体" panose="02010600030101010101" pitchFamily="2" charset="-122"/>
              </a:rPr>
              <a:t>         </a:t>
            </a:r>
          </a:p>
          <a:p>
            <a:pPr>
              <a:buFont typeface="Georgia" panose="02040502050405020303" pitchFamily="18" charset="0"/>
              <a:buNone/>
              <a:defRPr/>
            </a:pPr>
            <a:endParaRPr lang="en-US" altLang="zh-CN" sz="2400" dirty="0">
              <a:ea typeface="宋体" panose="02010600030101010101" pitchFamily="2" charset="-122"/>
            </a:endParaRPr>
          </a:p>
          <a:p>
            <a:pPr>
              <a:buFont typeface="Georgia" panose="02040502050405020303" pitchFamily="18" charset="0"/>
              <a:buNone/>
              <a:defRPr/>
            </a:pPr>
            <a:endParaRPr lang="en-US" altLang="zh-CN" sz="2400" dirty="0">
              <a:ea typeface="宋体" panose="02010600030101010101" pitchFamily="2" charset="-122"/>
            </a:endParaRPr>
          </a:p>
          <a:p>
            <a:pPr>
              <a:buFont typeface="Georgia" panose="02040502050405020303" pitchFamily="18" charset="0"/>
              <a:buNone/>
              <a:defRPr/>
            </a:pPr>
            <a:endParaRPr lang="en-US" altLang="zh-CN" sz="2400" dirty="0">
              <a:latin typeface="+mj-lt"/>
              <a:ea typeface="宋体" panose="02010600030101010101" pitchFamily="2" charset="-122"/>
            </a:endParaRPr>
          </a:p>
          <a:p>
            <a:pPr>
              <a:buFont typeface="Georgia" panose="02040502050405020303" pitchFamily="18" charset="0"/>
              <a:buNone/>
              <a:defRPr/>
            </a:pPr>
            <a:endParaRPr lang="en-US" altLang="zh-CN" sz="2400" dirty="0">
              <a:latin typeface="+mj-lt"/>
              <a:ea typeface="宋体" panose="02010600030101010101" pitchFamily="2" charset="-122"/>
            </a:endParaRPr>
          </a:p>
          <a:p>
            <a:pPr>
              <a:buFont typeface="Georgia" panose="02040502050405020303" pitchFamily="18" charset="0"/>
              <a:buNone/>
              <a:defRPr/>
            </a:pPr>
            <a:r>
              <a:rPr lang="en-US" altLang="zh-CN" sz="2400" dirty="0">
                <a:latin typeface="+mj-lt"/>
                <a:ea typeface="宋体" panose="02010600030101010101" pitchFamily="2" charset="-122"/>
              </a:rPr>
              <a:t>In other words, an IQ score of 110 is .67 standard deviations below the IQ mean of 100.</a:t>
            </a:r>
            <a:endParaRPr lang="en-US" altLang="en-US" sz="2400" dirty="0">
              <a:latin typeface="+mj-lt"/>
            </a:endParaRPr>
          </a:p>
        </p:txBody>
      </p:sp>
      <p:sp>
        <p:nvSpPr>
          <p:cNvPr id="40964" name="Rectangle 8">
            <a:extLst>
              <a:ext uri="{FF2B5EF4-FFF2-40B4-BE49-F238E27FC236}">
                <a16:creationId xmlns:a16="http://schemas.microsoft.com/office/drawing/2014/main" id="{8FEC3D88-DA7F-C89A-2150-2E5CFC554EB9}"/>
              </a:ext>
            </a:extLst>
          </p:cNvPr>
          <p:cNvSpPr>
            <a:spLocks noChangeArrowheads="1"/>
          </p:cNvSpPr>
          <p:nvPr/>
        </p:nvSpPr>
        <p:spPr bwMode="auto">
          <a:xfrm>
            <a:off x="152400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eaLnBrk="1" hangingPunct="1">
              <a:spcBef>
                <a:spcPct val="0"/>
              </a:spcBef>
              <a:buClrTx/>
              <a:buFontTx/>
              <a:buNone/>
            </a:pPr>
            <a:endParaRPr lang="en-US" altLang="en-US">
              <a:solidFill>
                <a:schemeClr val="tx1"/>
              </a:solidFill>
              <a:latin typeface="Arial" panose="020B0604020202020204" pitchFamily="34" charset="0"/>
            </a:endParaRPr>
          </a:p>
        </p:txBody>
      </p:sp>
      <p:graphicFrame>
        <p:nvGraphicFramePr>
          <p:cNvPr id="40965" name="Object 7">
            <a:extLst>
              <a:ext uri="{FF2B5EF4-FFF2-40B4-BE49-F238E27FC236}">
                <a16:creationId xmlns:a16="http://schemas.microsoft.com/office/drawing/2014/main" id="{FA83EF31-DDA8-24AC-AFFA-D6822B4FDEA8}"/>
              </a:ext>
            </a:extLst>
          </p:cNvPr>
          <p:cNvGraphicFramePr>
            <a:graphicFrameLocks noChangeAspect="1"/>
          </p:cNvGraphicFramePr>
          <p:nvPr/>
        </p:nvGraphicFramePr>
        <p:xfrm>
          <a:off x="2514600" y="4114801"/>
          <a:ext cx="4191000" cy="942975"/>
        </p:xfrm>
        <a:graphic>
          <a:graphicData uri="http://schemas.openxmlformats.org/presentationml/2006/ole">
            <mc:AlternateContent xmlns:mc="http://schemas.openxmlformats.org/markup-compatibility/2006">
              <mc:Choice xmlns:v="urn:schemas-microsoft-com:vml" Requires="v">
                <p:oleObj name="Equation" r:id="rId3" imgW="0" imgH="0" progId="Equation.3">
                  <p:embed/>
                </p:oleObj>
              </mc:Choice>
              <mc:Fallback>
                <p:oleObj name="Equation" r:id="rId3" imgW="0" imgH="0" progId="Equation.3">
                  <p:embed/>
                  <p:pic>
                    <p:nvPicPr>
                      <p:cNvPr id="40965" name="Object 7">
                        <a:extLst>
                          <a:ext uri="{FF2B5EF4-FFF2-40B4-BE49-F238E27FC236}">
                            <a16:creationId xmlns:a16="http://schemas.microsoft.com/office/drawing/2014/main" id="{FA83EF31-DDA8-24AC-AFFA-D6822B4FD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4114801"/>
                        <a:ext cx="41910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64634235"/>
      </p:ext>
    </p:extLst>
  </p:cSld>
  <p:clrMapOvr>
    <a:masterClrMapping/>
  </p:clrMapOvr>
  <p:transition>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3690204-FCA7-9D48-BE1D-7A90C07E0E11}"/>
              </a:ext>
            </a:extLst>
          </p:cNvPr>
          <p:cNvSpPr>
            <a:spLocks noGrp="1" noChangeArrowheads="1"/>
          </p:cNvSpPr>
          <p:nvPr>
            <p:ph type="title" idx="4294967295"/>
          </p:nvPr>
        </p:nvSpPr>
        <p:spPr>
          <a:xfrm>
            <a:off x="1905000" y="457200"/>
            <a:ext cx="8229600" cy="1066800"/>
          </a:xfrm>
        </p:spPr>
        <p:txBody>
          <a:bodyPr/>
          <a:lstStyle/>
          <a:p>
            <a:pPr fontAlgn="auto">
              <a:spcAft>
                <a:spcPts val="0"/>
              </a:spcAft>
              <a:defRPr/>
            </a:pPr>
            <a:r>
              <a:rPr lang="en-US" sz="2400" dirty="0">
                <a:solidFill>
                  <a:schemeClr val="tx1"/>
                </a:solidFill>
              </a:rPr>
              <a:t>Common Linear Transformations:</a:t>
            </a:r>
            <a:br>
              <a:rPr lang="en-US" sz="2400" dirty="0">
                <a:solidFill>
                  <a:schemeClr val="tx1"/>
                </a:solidFill>
              </a:rPr>
            </a:br>
            <a:r>
              <a:rPr lang="en-US" sz="2400" dirty="0">
                <a:solidFill>
                  <a:schemeClr val="tx1"/>
                </a:solidFill>
              </a:rPr>
              <a:t> </a:t>
            </a:r>
            <a:r>
              <a:rPr lang="en-US" sz="2400" i="1" dirty="0">
                <a:solidFill>
                  <a:schemeClr val="tx1"/>
                </a:solidFill>
              </a:rPr>
              <a:t>z-scores</a:t>
            </a:r>
          </a:p>
        </p:txBody>
      </p:sp>
      <p:sp>
        <p:nvSpPr>
          <p:cNvPr id="43010" name="Rectangle 3">
            <a:extLst>
              <a:ext uri="{FF2B5EF4-FFF2-40B4-BE49-F238E27FC236}">
                <a16:creationId xmlns:a16="http://schemas.microsoft.com/office/drawing/2014/main" id="{CFAE5978-5A9C-C35D-C936-AA0A1861A81A}"/>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71683" name="Rectangle 4">
            <a:extLst>
              <a:ext uri="{FF2B5EF4-FFF2-40B4-BE49-F238E27FC236}">
                <a16:creationId xmlns:a16="http://schemas.microsoft.com/office/drawing/2014/main" id="{3F3C482F-6062-F641-994D-734ECF643D84}"/>
              </a:ext>
            </a:extLst>
          </p:cNvPr>
          <p:cNvSpPr>
            <a:spLocks noChangeArrowheads="1"/>
          </p:cNvSpPr>
          <p:nvPr/>
        </p:nvSpPr>
        <p:spPr bwMode="auto">
          <a:xfrm>
            <a:off x="1981200" y="19812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r>
              <a:rPr lang="en-US" altLang="en-US" sz="2400" i="1" dirty="0">
                <a:latin typeface="+mj-lt"/>
              </a:rPr>
              <a:t>Example</a:t>
            </a:r>
            <a:r>
              <a:rPr lang="en-US" altLang="en-US" sz="2400" dirty="0">
                <a:latin typeface="+mj-lt"/>
              </a:rPr>
              <a:t>:  Manually compute the z-score associated with a score of 30 on the socioeconomic status (</a:t>
            </a:r>
            <a:r>
              <a:rPr lang="en-US" altLang="en-US" sz="2400" dirty="0" err="1">
                <a:latin typeface="+mj-lt"/>
              </a:rPr>
              <a:t>ses</a:t>
            </a:r>
            <a:r>
              <a:rPr lang="en-US" altLang="en-US" sz="2400" dirty="0">
                <a:latin typeface="+mj-lt"/>
              </a:rPr>
              <a:t>) scale from the NELS data set.</a:t>
            </a:r>
          </a:p>
          <a:p>
            <a:pPr>
              <a:buFont typeface="Georgia" panose="02040502050405020303" pitchFamily="18" charset="0"/>
              <a:buNone/>
              <a:defRPr/>
            </a:pPr>
            <a:endParaRPr lang="en-US" altLang="en-US" sz="2400" dirty="0">
              <a:latin typeface="+mj-lt"/>
            </a:endParaRPr>
          </a:p>
          <a:p>
            <a:pPr>
              <a:buFont typeface="Georgia" panose="02040502050405020303" pitchFamily="18" charset="0"/>
              <a:buNone/>
              <a:defRPr/>
            </a:pPr>
            <a:r>
              <a:rPr lang="en-US" altLang="zh-CN" sz="2400" i="1" dirty="0">
                <a:latin typeface="+mj-lt"/>
                <a:ea typeface="宋体" panose="02010600030101010101" pitchFamily="2" charset="-122"/>
              </a:rPr>
              <a:t>Solution</a:t>
            </a:r>
            <a:r>
              <a:rPr lang="en-US" altLang="zh-CN" sz="2400" dirty="0">
                <a:latin typeface="+mj-lt"/>
                <a:ea typeface="宋体" panose="02010600030101010101" pitchFamily="2" charset="-122"/>
              </a:rPr>
              <a:t>:  By executing the command </a:t>
            </a:r>
            <a:r>
              <a:rPr lang="en-US" altLang="zh-CN" sz="2400" b="1" dirty="0">
                <a:latin typeface="+mj-lt"/>
                <a:ea typeface="宋体" panose="02010600030101010101" pitchFamily="2" charset="-122"/>
              </a:rPr>
              <a:t>summarize</a:t>
            </a:r>
            <a:r>
              <a:rPr lang="en-US" altLang="zh-CN" sz="2400" dirty="0">
                <a:latin typeface="+mj-lt"/>
                <a:ea typeface="宋体" panose="02010600030101010101" pitchFamily="2" charset="-122"/>
              </a:rPr>
              <a:t> </a:t>
            </a:r>
            <a:r>
              <a:rPr lang="en-US" altLang="zh-CN" sz="2400" b="1" dirty="0" err="1">
                <a:latin typeface="+mj-lt"/>
                <a:ea typeface="宋体" panose="02010600030101010101" pitchFamily="2" charset="-122"/>
              </a:rPr>
              <a:t>ses</a:t>
            </a:r>
            <a:r>
              <a:rPr lang="en-US" altLang="zh-CN" sz="2400" b="1" dirty="0">
                <a:latin typeface="+mj-lt"/>
                <a:ea typeface="宋体" panose="02010600030101010101" pitchFamily="2" charset="-122"/>
              </a:rPr>
              <a:t> </a:t>
            </a:r>
            <a:r>
              <a:rPr lang="en-US" altLang="zh-CN" sz="2400" dirty="0">
                <a:latin typeface="+mj-lt"/>
                <a:ea typeface="宋体" panose="02010600030101010101" pitchFamily="2" charset="-122"/>
              </a:rPr>
              <a:t>(or in its shortened form, </a:t>
            </a:r>
            <a:r>
              <a:rPr lang="en-US" altLang="zh-CN" sz="2400" b="1" dirty="0">
                <a:latin typeface="+mj-lt"/>
                <a:ea typeface="宋体" panose="02010600030101010101" pitchFamily="2" charset="-122"/>
              </a:rPr>
              <a:t>sum</a:t>
            </a:r>
            <a:r>
              <a:rPr lang="en-US" altLang="zh-CN" sz="2400" dirty="0">
                <a:latin typeface="+mj-lt"/>
                <a:ea typeface="宋体" panose="02010600030101010101" pitchFamily="2" charset="-122"/>
              </a:rPr>
              <a:t>) in Stata, we may note that the mean and standard deviation of </a:t>
            </a:r>
            <a:r>
              <a:rPr lang="en-US" altLang="zh-CN" sz="2400" dirty="0" err="1">
                <a:latin typeface="+mj-lt"/>
                <a:ea typeface="宋体" panose="02010600030101010101" pitchFamily="2" charset="-122"/>
              </a:rPr>
              <a:t>ses</a:t>
            </a:r>
            <a:r>
              <a:rPr lang="en-US" altLang="zh-CN" sz="2400" dirty="0">
                <a:latin typeface="+mj-lt"/>
                <a:ea typeface="宋体" panose="02010600030101010101" pitchFamily="2" charset="-122"/>
              </a:rPr>
              <a:t> are 18.43 and 6.92, respectively. </a:t>
            </a:r>
          </a:p>
          <a:p>
            <a:pPr>
              <a:buFont typeface="Georgia" panose="02040502050405020303" pitchFamily="18" charset="0"/>
              <a:buNone/>
              <a:defRPr/>
            </a:pPr>
            <a:r>
              <a:rPr lang="en-US" altLang="zh-CN" sz="2400" dirty="0">
                <a:latin typeface="+mj-lt"/>
                <a:ea typeface="宋体" panose="02010600030101010101" pitchFamily="2" charset="-122"/>
              </a:rPr>
              <a:t>Accordingly, the z-score is:</a:t>
            </a:r>
          </a:p>
          <a:p>
            <a:pPr>
              <a:buFont typeface="Georgia" panose="02040502050405020303" pitchFamily="18" charset="0"/>
              <a:buNone/>
              <a:defRPr/>
            </a:pPr>
            <a:endParaRPr lang="en-US" altLang="en-US" sz="2400" dirty="0">
              <a:latin typeface="+mj-lt"/>
              <a:ea typeface="宋体" panose="02010600030101010101" pitchFamily="2" charset="-122"/>
            </a:endParaRPr>
          </a:p>
          <a:p>
            <a:pPr>
              <a:buFont typeface="Georgia" panose="02040502050405020303" pitchFamily="18" charset="0"/>
              <a:buNone/>
              <a:defRPr/>
            </a:pPr>
            <a:endParaRPr lang="en-US" altLang="en-US" sz="2400" dirty="0">
              <a:ea typeface="宋体" panose="02010600030101010101" pitchFamily="2" charset="-122"/>
            </a:endParaRPr>
          </a:p>
        </p:txBody>
      </p:sp>
      <p:sp>
        <p:nvSpPr>
          <p:cNvPr id="43012" name="Rectangle 5">
            <a:extLst>
              <a:ext uri="{FF2B5EF4-FFF2-40B4-BE49-F238E27FC236}">
                <a16:creationId xmlns:a16="http://schemas.microsoft.com/office/drawing/2014/main" id="{38B0A19D-275B-41DD-5E6D-2DBB62D07109}"/>
              </a:ext>
            </a:extLst>
          </p:cNvPr>
          <p:cNvSpPr>
            <a:spLocks noChangeArrowheads="1"/>
          </p:cNvSpPr>
          <p:nvPr/>
        </p:nvSpPr>
        <p:spPr bwMode="auto">
          <a:xfrm>
            <a:off x="152400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eaLnBrk="1" hangingPunct="1">
              <a:spcBef>
                <a:spcPct val="0"/>
              </a:spcBef>
              <a:buClrTx/>
              <a:buFontTx/>
              <a:buNone/>
            </a:pPr>
            <a:endParaRPr lang="en-US" altLang="en-US">
              <a:solidFill>
                <a:schemeClr val="tx1"/>
              </a:solidFill>
              <a:latin typeface="Arial" panose="020B0604020202020204" pitchFamily="34" charset="0"/>
            </a:endParaRPr>
          </a:p>
        </p:txBody>
      </p:sp>
      <p:pic>
        <p:nvPicPr>
          <p:cNvPr id="43013" name="Picture 7">
            <a:extLst>
              <a:ext uri="{FF2B5EF4-FFF2-40B4-BE49-F238E27FC236}">
                <a16:creationId xmlns:a16="http://schemas.microsoft.com/office/drawing/2014/main" id="{EABB0060-AD24-9A6D-ED96-0445C6B4C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5257800"/>
            <a:ext cx="29718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599241"/>
      </p:ext>
    </p:extLst>
  </p:cSld>
  <p:clrMapOvr>
    <a:masterClrMapping/>
  </p:clrMapOvr>
  <p:transition>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20C7CE2-FB5F-4142-8097-558BF5EE7CCF}"/>
              </a:ext>
            </a:extLst>
          </p:cNvPr>
          <p:cNvSpPr>
            <a:spLocks noGrp="1" noChangeArrowheads="1"/>
          </p:cNvSpPr>
          <p:nvPr>
            <p:ph type="title" idx="4294967295"/>
          </p:nvPr>
        </p:nvSpPr>
        <p:spPr>
          <a:xfrm>
            <a:off x="1981200" y="350838"/>
            <a:ext cx="8229600" cy="990600"/>
          </a:xfrm>
        </p:spPr>
        <p:txBody>
          <a:bodyPr>
            <a:noAutofit/>
          </a:bodyPr>
          <a:lstStyle/>
          <a:p>
            <a:pPr fontAlgn="auto">
              <a:spcAft>
                <a:spcPts val="0"/>
              </a:spcAft>
              <a:defRPr/>
            </a:pPr>
            <a:r>
              <a:rPr lang="en-US" sz="2400" dirty="0">
                <a:solidFill>
                  <a:schemeClr val="tx1"/>
                </a:solidFill>
              </a:rPr>
              <a:t>Common Linear Transformations:</a:t>
            </a:r>
            <a:br>
              <a:rPr lang="en-US" sz="2400" dirty="0">
                <a:solidFill>
                  <a:schemeClr val="tx1"/>
                </a:solidFill>
              </a:rPr>
            </a:br>
            <a:r>
              <a:rPr lang="en-US" sz="2400" dirty="0">
                <a:solidFill>
                  <a:schemeClr val="tx1"/>
                </a:solidFill>
              </a:rPr>
              <a:t> z-scores</a:t>
            </a:r>
          </a:p>
        </p:txBody>
      </p:sp>
      <p:sp>
        <p:nvSpPr>
          <p:cNvPr id="45058" name="Rectangle 3">
            <a:extLst>
              <a:ext uri="{FF2B5EF4-FFF2-40B4-BE49-F238E27FC236}">
                <a16:creationId xmlns:a16="http://schemas.microsoft.com/office/drawing/2014/main" id="{DE1EBCF5-6563-6053-4002-3265BC833D3C}"/>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73732" name="Rectangle 4">
            <a:extLst>
              <a:ext uri="{FF2B5EF4-FFF2-40B4-BE49-F238E27FC236}">
                <a16:creationId xmlns:a16="http://schemas.microsoft.com/office/drawing/2014/main" id="{3B6F93E2-3F46-6446-8E83-78F509737887}"/>
              </a:ext>
            </a:extLst>
          </p:cNvPr>
          <p:cNvSpPr>
            <a:spLocks noChangeArrowheads="1"/>
          </p:cNvSpPr>
          <p:nvPr/>
        </p:nvSpPr>
        <p:spPr bwMode="auto">
          <a:xfrm>
            <a:off x="1981200" y="1828800"/>
            <a:ext cx="8229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r>
              <a:rPr lang="en-US" altLang="en-US" sz="2400" i="1" dirty="0">
                <a:latin typeface="+mj-lt"/>
              </a:rPr>
              <a:t>Example</a:t>
            </a:r>
            <a:r>
              <a:rPr lang="en-US" altLang="en-US" sz="2400" dirty="0">
                <a:latin typeface="+mj-lt"/>
              </a:rPr>
              <a:t>: Use R to transform the </a:t>
            </a:r>
            <a:r>
              <a:rPr lang="en-US" altLang="en-US" sz="2400" b="1" dirty="0" err="1">
                <a:latin typeface="+mj-lt"/>
              </a:rPr>
              <a:t>ses</a:t>
            </a:r>
            <a:r>
              <a:rPr lang="en-US" altLang="en-US" sz="2400" dirty="0">
                <a:latin typeface="+mj-lt"/>
              </a:rPr>
              <a:t> scores in the NELS</a:t>
            </a:r>
          </a:p>
          <a:p>
            <a:pPr>
              <a:buFont typeface="Georgia" panose="02040502050405020303" pitchFamily="18" charset="0"/>
              <a:buNone/>
              <a:defRPr/>
            </a:pPr>
            <a:r>
              <a:rPr lang="en-US" altLang="en-US" sz="2400" dirty="0">
                <a:latin typeface="+mj-lt"/>
              </a:rPr>
              <a:t>                   data set into z-scores.</a:t>
            </a:r>
          </a:p>
          <a:p>
            <a:pPr>
              <a:buFont typeface="Georgia" panose="02040502050405020303" pitchFamily="18" charset="0"/>
              <a:buNone/>
              <a:defRPr/>
            </a:pPr>
            <a:r>
              <a:rPr lang="en-US" altLang="zh-CN" sz="2400" i="1" dirty="0">
                <a:latin typeface="+mj-lt"/>
                <a:ea typeface="宋体" panose="02010600030101010101" pitchFamily="2" charset="-122"/>
              </a:rPr>
              <a:t>Solution</a:t>
            </a:r>
            <a:r>
              <a:rPr lang="en-US" altLang="zh-CN" sz="2400" dirty="0">
                <a:latin typeface="+mj-lt"/>
                <a:ea typeface="宋体" panose="02010600030101010101" pitchFamily="2" charset="-122"/>
              </a:rPr>
              <a:t>:  </a:t>
            </a:r>
          </a:p>
          <a:p>
            <a:pPr marL="109537" indent="0">
              <a:buFont typeface="Georgia" panose="02040502050405020303" pitchFamily="18" charset="0"/>
              <a:buNone/>
              <a:defRPr/>
            </a:pPr>
            <a:r>
              <a:rPr lang="en-US" altLang="en-US" sz="2400" dirty="0">
                <a:latin typeface="+mj-lt"/>
              </a:rPr>
              <a:t>(1)</a:t>
            </a:r>
            <a:r>
              <a:rPr lang="en-US" altLang="en-US" sz="2400" b="1" dirty="0">
                <a:latin typeface="+mj-lt"/>
              </a:rPr>
              <a:t>  </a:t>
            </a:r>
            <a:r>
              <a:rPr lang="en-US" altLang="en-US" sz="2400" b="1" dirty="0" err="1">
                <a:latin typeface="+mj-lt"/>
              </a:rPr>
              <a:t>NELS</a:t>
            </a:r>
            <a:r>
              <a:rPr lang="en-US" altLang="en-US" sz="2400" dirty="0" err="1">
                <a:latin typeface="+mj-lt"/>
              </a:rPr>
              <a:t>$</a:t>
            </a:r>
            <a:r>
              <a:rPr lang="en-US" altLang="en-US" sz="2400" b="1" dirty="0" err="1">
                <a:latin typeface="+mj-lt"/>
              </a:rPr>
              <a:t>zses</a:t>
            </a:r>
            <a:r>
              <a:rPr lang="en-US" altLang="en-US" sz="2400" dirty="0">
                <a:latin typeface="+mj-lt"/>
              </a:rPr>
              <a:t> </a:t>
            </a:r>
            <a:r>
              <a:rPr lang="en-US" altLang="en-US" sz="2400" b="1" dirty="0">
                <a:latin typeface="+mj-lt"/>
              </a:rPr>
              <a:t>= (</a:t>
            </a:r>
            <a:r>
              <a:rPr lang="en-US" altLang="en-US" sz="2400" b="1" dirty="0" err="1">
                <a:latin typeface="+mj-lt"/>
              </a:rPr>
              <a:t>ses</a:t>
            </a:r>
            <a:r>
              <a:rPr lang="en-US" altLang="en-US" sz="2400" b="1" dirty="0">
                <a:latin typeface="+mj-lt"/>
              </a:rPr>
              <a:t> -18.43)/6.92  </a:t>
            </a:r>
          </a:p>
          <a:p>
            <a:pPr marL="109537" indent="0">
              <a:buFont typeface="Georgia" panose="02040502050405020303" pitchFamily="18" charset="0"/>
              <a:buNone/>
              <a:defRPr/>
            </a:pPr>
            <a:r>
              <a:rPr lang="en-US" altLang="en-US" sz="2400" dirty="0">
                <a:latin typeface="+mj-lt"/>
              </a:rPr>
              <a:t>(2)  More simply, we may use the </a:t>
            </a:r>
            <a:r>
              <a:rPr lang="en-US" altLang="en-US" sz="2400" b="1" dirty="0">
                <a:latin typeface="+mj-lt"/>
              </a:rPr>
              <a:t>scale</a:t>
            </a:r>
            <a:r>
              <a:rPr lang="en-US" altLang="en-US" sz="2400" dirty="0">
                <a:latin typeface="+mj-lt"/>
              </a:rPr>
              <a:t> function as follows: </a:t>
            </a:r>
          </a:p>
          <a:p>
            <a:pPr marL="109537" indent="0">
              <a:buFont typeface="Georgia" panose="02040502050405020303" pitchFamily="18" charset="0"/>
              <a:buNone/>
              <a:defRPr/>
            </a:pPr>
            <a:r>
              <a:rPr lang="en-US" altLang="en-US" sz="2400" b="1" dirty="0">
                <a:latin typeface="+mj-lt"/>
              </a:rPr>
              <a:t>      </a:t>
            </a:r>
            <a:r>
              <a:rPr lang="en-US" altLang="en-US" sz="2400" b="1" dirty="0" err="1">
                <a:latin typeface="+mj-lt"/>
              </a:rPr>
              <a:t>NELS</a:t>
            </a:r>
            <a:r>
              <a:rPr lang="en-US" altLang="en-US" sz="2400" dirty="0" err="1">
                <a:latin typeface="+mj-lt"/>
              </a:rPr>
              <a:t>$</a:t>
            </a:r>
            <a:r>
              <a:rPr lang="en-US" altLang="en-US" sz="2400" b="1" dirty="0" err="1">
                <a:latin typeface="+mj-lt"/>
              </a:rPr>
              <a:t>zses</a:t>
            </a:r>
            <a:r>
              <a:rPr lang="en-US" altLang="en-US" sz="2400" dirty="0">
                <a:latin typeface="+mj-lt"/>
              </a:rPr>
              <a:t> </a:t>
            </a:r>
            <a:r>
              <a:rPr lang="en-US" altLang="en-US" sz="2400" b="1" dirty="0">
                <a:latin typeface="+mj-lt"/>
              </a:rPr>
              <a:t>= scale(</a:t>
            </a:r>
            <a:r>
              <a:rPr lang="en-US" altLang="en-US" sz="2400" b="1" dirty="0" err="1">
                <a:latin typeface="+mj-lt"/>
              </a:rPr>
              <a:t>NELS$ses</a:t>
            </a:r>
            <a:r>
              <a:rPr lang="en-US" altLang="en-US" sz="2400" b="1" dirty="0">
                <a:latin typeface="+mj-lt"/>
              </a:rPr>
              <a:t>)</a:t>
            </a:r>
          </a:p>
          <a:p>
            <a:pPr marL="109537" indent="0">
              <a:buFont typeface="Georgia" panose="02040502050405020303" pitchFamily="18" charset="0"/>
              <a:buNone/>
              <a:defRPr/>
            </a:pPr>
            <a:endParaRPr lang="en-US" altLang="en-US" sz="2400" dirty="0">
              <a:latin typeface="+mj-lt"/>
            </a:endParaRPr>
          </a:p>
          <a:p>
            <a:pPr marL="109537" indent="0">
              <a:buFont typeface="Georgia" panose="02040502050405020303" pitchFamily="18" charset="0"/>
              <a:buNone/>
              <a:defRPr/>
            </a:pPr>
            <a:r>
              <a:rPr lang="en-US" altLang="en-US" sz="2400" dirty="0">
                <a:latin typeface="+mj-lt"/>
              </a:rPr>
              <a:t>The new variable, </a:t>
            </a:r>
            <a:r>
              <a:rPr lang="en-US" altLang="en-US" sz="2400" b="1" dirty="0" err="1">
                <a:latin typeface="+mj-lt"/>
              </a:rPr>
              <a:t>NELS</a:t>
            </a:r>
            <a:r>
              <a:rPr lang="en-US" altLang="en-US" sz="2400" dirty="0" err="1">
                <a:latin typeface="+mj-lt"/>
              </a:rPr>
              <a:t>$</a:t>
            </a:r>
            <a:r>
              <a:rPr lang="en-US" altLang="en-US" sz="2400" b="1" dirty="0" err="1">
                <a:latin typeface="+mj-lt"/>
              </a:rPr>
              <a:t>zses</a:t>
            </a:r>
            <a:r>
              <a:rPr lang="en-US" altLang="en-US" sz="2400" dirty="0">
                <a:latin typeface="+mj-lt"/>
              </a:rPr>
              <a:t>, will appear as the last variable in the </a:t>
            </a:r>
            <a:r>
              <a:rPr lang="en-US" altLang="en-US" sz="2400" i="1" dirty="0">
                <a:latin typeface="+mj-lt"/>
              </a:rPr>
              <a:t>NELS</a:t>
            </a:r>
            <a:r>
              <a:rPr lang="en-US" altLang="en-US" sz="2400" dirty="0">
                <a:latin typeface="+mj-lt"/>
              </a:rPr>
              <a:t> data set.</a:t>
            </a:r>
            <a:endParaRPr lang="en-US" altLang="zh-CN" sz="2400" dirty="0">
              <a:latin typeface="+mj-lt"/>
              <a:ea typeface="宋体" panose="02010600030101010101" pitchFamily="2" charset="-122"/>
            </a:endParaRPr>
          </a:p>
          <a:p>
            <a:pPr>
              <a:buFont typeface="Georgia" panose="02040502050405020303" pitchFamily="18" charset="0"/>
              <a:buNone/>
              <a:defRPr/>
            </a:pPr>
            <a:r>
              <a:rPr lang="en-US" altLang="zh-CN" sz="2400" dirty="0">
                <a:ea typeface="宋体" panose="02010600030101010101" pitchFamily="2" charset="-122"/>
              </a:rPr>
              <a:t> 	</a:t>
            </a:r>
          </a:p>
          <a:p>
            <a:pPr>
              <a:buFont typeface="Georgia" panose="02040502050405020303" pitchFamily="18" charset="0"/>
              <a:buNone/>
              <a:defRPr/>
            </a:pPr>
            <a:endParaRPr lang="en-US" altLang="zh-CN" sz="2400" dirty="0">
              <a:ea typeface="宋体" panose="02010600030101010101" pitchFamily="2" charset="-122"/>
            </a:endParaRPr>
          </a:p>
          <a:p>
            <a:pPr>
              <a:buFont typeface="Georgia" panose="02040502050405020303" pitchFamily="18" charset="0"/>
              <a:buNone/>
              <a:defRPr/>
            </a:pPr>
            <a:endParaRPr lang="en-US" altLang="zh-CN" sz="2400" dirty="0">
              <a:ea typeface="宋体" panose="02010600030101010101" pitchFamily="2" charset="-122"/>
            </a:endParaRPr>
          </a:p>
          <a:p>
            <a:pPr>
              <a:buFont typeface="Georgia" panose="02040502050405020303" pitchFamily="18" charset="0"/>
              <a:buNone/>
              <a:defRPr/>
            </a:pPr>
            <a:endParaRPr lang="en-US" altLang="en-US" sz="2400" dirty="0">
              <a:ea typeface="宋体" panose="02010600030101010101" pitchFamily="2" charset="-122"/>
            </a:endParaRPr>
          </a:p>
        </p:txBody>
      </p:sp>
      <p:sp>
        <p:nvSpPr>
          <p:cNvPr id="45060" name="Rectangle 5">
            <a:extLst>
              <a:ext uri="{FF2B5EF4-FFF2-40B4-BE49-F238E27FC236}">
                <a16:creationId xmlns:a16="http://schemas.microsoft.com/office/drawing/2014/main" id="{CC8F4E96-763C-B63E-8354-E03CC6D800B6}"/>
              </a:ext>
            </a:extLst>
          </p:cNvPr>
          <p:cNvSpPr>
            <a:spLocks noChangeArrowheads="1"/>
          </p:cNvSpPr>
          <p:nvPr/>
        </p:nvSpPr>
        <p:spPr bwMode="auto">
          <a:xfrm>
            <a:off x="152400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eaLnBrk="1" hangingPunct="1">
              <a:spcBef>
                <a:spcPct val="0"/>
              </a:spcBef>
              <a:buClrTx/>
              <a:buFontTx/>
              <a:buNone/>
            </a:pPr>
            <a:endParaRPr lang="en-US" altLang="en-US">
              <a:solidFill>
                <a:schemeClr val="tx1"/>
              </a:solidFill>
              <a:latin typeface="Arial" panose="020B0604020202020204" pitchFamily="34" charset="0"/>
            </a:endParaRPr>
          </a:p>
        </p:txBody>
      </p:sp>
    </p:spTree>
    <p:extLst>
      <p:ext uri="{BB962C8B-B14F-4D97-AF65-F5344CB8AC3E}">
        <p14:creationId xmlns:p14="http://schemas.microsoft.com/office/powerpoint/2010/main" val="674172963"/>
      </p:ext>
    </p:extLst>
  </p:cSld>
  <p:clrMapOvr>
    <a:masterClrMapping/>
  </p:clrMapOvr>
  <p:transition>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4FE2A3D-4518-4843-8EF4-8E7E86277727}"/>
              </a:ext>
            </a:extLst>
          </p:cNvPr>
          <p:cNvSpPr>
            <a:spLocks noGrp="1" noChangeArrowheads="1"/>
          </p:cNvSpPr>
          <p:nvPr>
            <p:ph type="title" idx="4294967295"/>
          </p:nvPr>
        </p:nvSpPr>
        <p:spPr>
          <a:xfrm>
            <a:off x="1905000" y="441325"/>
            <a:ext cx="8229600" cy="1066800"/>
          </a:xfrm>
        </p:spPr>
        <p:txBody>
          <a:bodyPr>
            <a:normAutofit/>
          </a:bodyPr>
          <a:lstStyle/>
          <a:p>
            <a:pPr fontAlgn="auto">
              <a:spcAft>
                <a:spcPts val="0"/>
              </a:spcAft>
              <a:defRPr/>
            </a:pPr>
            <a:r>
              <a:rPr lang="en-US" sz="2400" dirty="0">
                <a:solidFill>
                  <a:schemeClr val="tx1"/>
                </a:solidFill>
              </a:rPr>
              <a:t>Common Linear Transformations:</a:t>
            </a:r>
            <a:br>
              <a:rPr lang="en-US" sz="2400" dirty="0">
                <a:solidFill>
                  <a:schemeClr val="tx1"/>
                </a:solidFill>
              </a:rPr>
            </a:br>
            <a:r>
              <a:rPr lang="en-US" sz="2400" dirty="0">
                <a:solidFill>
                  <a:schemeClr val="tx1"/>
                </a:solidFill>
              </a:rPr>
              <a:t> z-scores</a:t>
            </a:r>
          </a:p>
        </p:txBody>
      </p:sp>
      <p:sp>
        <p:nvSpPr>
          <p:cNvPr id="47106" name="Rectangle 3">
            <a:extLst>
              <a:ext uri="{FF2B5EF4-FFF2-40B4-BE49-F238E27FC236}">
                <a16:creationId xmlns:a16="http://schemas.microsoft.com/office/drawing/2014/main" id="{B1355CBE-5B4E-ED1D-2E1E-E0D70EFCD8D2}"/>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75779" name="Rectangle 4">
            <a:extLst>
              <a:ext uri="{FF2B5EF4-FFF2-40B4-BE49-F238E27FC236}">
                <a16:creationId xmlns:a16="http://schemas.microsoft.com/office/drawing/2014/main" id="{2C683362-6795-F64C-AA34-F6053BD2C4B8}"/>
              </a:ext>
            </a:extLst>
          </p:cNvPr>
          <p:cNvSpPr>
            <a:spLocks noChangeArrowheads="1"/>
          </p:cNvSpPr>
          <p:nvPr/>
        </p:nvSpPr>
        <p:spPr bwMode="auto">
          <a:xfrm>
            <a:off x="1981200" y="2209801"/>
            <a:ext cx="8229600" cy="39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spcBef>
                <a:spcPct val="0"/>
              </a:spcBef>
              <a:buFont typeface="Georgia" panose="02040502050405020303" pitchFamily="18" charset="0"/>
              <a:buNone/>
              <a:defRPr/>
            </a:pPr>
            <a:r>
              <a:rPr lang="en-US" altLang="en-US" sz="2800" dirty="0">
                <a:latin typeface="+mj-lt"/>
              </a:rPr>
              <a:t>Given a z-score, the formula to find the associated raw score, X, is:</a:t>
            </a:r>
          </a:p>
          <a:p>
            <a:pPr>
              <a:buFont typeface="Georgia" panose="02040502050405020303" pitchFamily="18" charset="0"/>
              <a:buNone/>
              <a:defRPr/>
            </a:pPr>
            <a:endParaRPr lang="en-US" altLang="en-US" sz="2800" dirty="0">
              <a:latin typeface="+mj-lt"/>
            </a:endParaRPr>
          </a:p>
          <a:p>
            <a:pPr>
              <a:buFont typeface="Georgia" panose="02040502050405020303" pitchFamily="18" charset="0"/>
              <a:buNone/>
              <a:defRPr/>
            </a:pPr>
            <a:endParaRPr lang="en-US" altLang="en-US" sz="2800" dirty="0"/>
          </a:p>
          <a:p>
            <a:pPr>
              <a:buFont typeface="Georgia" panose="02040502050405020303" pitchFamily="18" charset="0"/>
              <a:buNone/>
              <a:defRPr/>
            </a:pPr>
            <a:endParaRPr lang="en-US" altLang="en-US" sz="2800" dirty="0"/>
          </a:p>
        </p:txBody>
      </p:sp>
      <p:graphicFrame>
        <p:nvGraphicFramePr>
          <p:cNvPr id="47108" name="Object 6">
            <a:extLst>
              <a:ext uri="{FF2B5EF4-FFF2-40B4-BE49-F238E27FC236}">
                <a16:creationId xmlns:a16="http://schemas.microsoft.com/office/drawing/2014/main" id="{A013D6EC-ED6A-5318-0C2E-32CD1E87C32E}"/>
              </a:ext>
            </a:extLst>
          </p:cNvPr>
          <p:cNvGraphicFramePr>
            <a:graphicFrameLocks noChangeAspect="1"/>
          </p:cNvGraphicFramePr>
          <p:nvPr/>
        </p:nvGraphicFramePr>
        <p:xfrm>
          <a:off x="3505200" y="3733800"/>
          <a:ext cx="4495800" cy="1036638"/>
        </p:xfrm>
        <a:graphic>
          <a:graphicData uri="http://schemas.openxmlformats.org/presentationml/2006/ole">
            <mc:AlternateContent xmlns:mc="http://schemas.openxmlformats.org/markup-compatibility/2006">
              <mc:Choice xmlns:v="urn:schemas-microsoft-com:vml" Requires="v">
                <p:oleObj name="Equation" r:id="rId3" imgW="0" imgH="0" progId="Equation.3">
                  <p:embed/>
                </p:oleObj>
              </mc:Choice>
              <mc:Fallback>
                <p:oleObj name="Equation" r:id="rId3" imgW="0" imgH="0" progId="Equation.3">
                  <p:embed/>
                  <p:pic>
                    <p:nvPicPr>
                      <p:cNvPr id="47108" name="Object 6">
                        <a:extLst>
                          <a:ext uri="{FF2B5EF4-FFF2-40B4-BE49-F238E27FC236}">
                            <a16:creationId xmlns:a16="http://schemas.microsoft.com/office/drawing/2014/main" id="{A013D6EC-ED6A-5318-0C2E-32CD1E87C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733800"/>
                        <a:ext cx="44958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6682740"/>
      </p:ext>
    </p:extLst>
  </p:cSld>
  <p:clrMapOvr>
    <a:masterClrMapping/>
  </p:clrMapOvr>
  <p:transition>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783D5DE3-6281-1941-AC9B-092B2741705D}"/>
              </a:ext>
            </a:extLst>
          </p:cNvPr>
          <p:cNvSpPr>
            <a:spLocks noGrp="1"/>
          </p:cNvSpPr>
          <p:nvPr>
            <p:ph type="title" idx="4294967295"/>
          </p:nvPr>
        </p:nvSpPr>
        <p:spPr>
          <a:xfrm>
            <a:off x="2016125" y="390525"/>
            <a:ext cx="8229600" cy="1219200"/>
          </a:xfrm>
        </p:spPr>
        <p:txBody>
          <a:bodyPr>
            <a:normAutofit/>
          </a:bodyPr>
          <a:lstStyle/>
          <a:p>
            <a:pPr fontAlgn="auto">
              <a:spcAft>
                <a:spcPts val="0"/>
              </a:spcAft>
              <a:defRPr/>
            </a:pPr>
            <a:r>
              <a:rPr lang="en-US" altLang="en-US" sz="2400" dirty="0">
                <a:solidFill>
                  <a:schemeClr val="tx1"/>
                </a:solidFill>
              </a:rPr>
              <a:t>Common Linear Transformations:</a:t>
            </a:r>
            <a:br>
              <a:rPr lang="en-US" altLang="en-US" sz="2400" dirty="0">
                <a:solidFill>
                  <a:schemeClr val="tx1"/>
                </a:solidFill>
              </a:rPr>
            </a:br>
            <a:r>
              <a:rPr lang="en-US" altLang="en-US" sz="2400" dirty="0">
                <a:solidFill>
                  <a:schemeClr val="tx1"/>
                </a:solidFill>
              </a:rPr>
              <a:t> Using z-scores to Detect Outliers</a:t>
            </a:r>
          </a:p>
        </p:txBody>
      </p:sp>
      <p:sp>
        <p:nvSpPr>
          <p:cNvPr id="49154" name="Rectangle 3">
            <a:extLst>
              <a:ext uri="{FF2B5EF4-FFF2-40B4-BE49-F238E27FC236}">
                <a16:creationId xmlns:a16="http://schemas.microsoft.com/office/drawing/2014/main" id="{D0F017DC-F0AE-039F-973B-21527B5AE541}"/>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77828" name="Rectangle 4">
            <a:extLst>
              <a:ext uri="{FF2B5EF4-FFF2-40B4-BE49-F238E27FC236}">
                <a16:creationId xmlns:a16="http://schemas.microsoft.com/office/drawing/2014/main" id="{78337347-2D68-9742-B548-15164AF59172}"/>
              </a:ext>
            </a:extLst>
          </p:cNvPr>
          <p:cNvSpPr>
            <a:spLocks noChangeArrowheads="1"/>
          </p:cNvSpPr>
          <p:nvPr/>
        </p:nvSpPr>
        <p:spPr bwMode="auto">
          <a:xfrm>
            <a:off x="1981200" y="2057400"/>
            <a:ext cx="8229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spcBef>
                <a:spcPct val="0"/>
              </a:spcBef>
              <a:buFont typeface="Georgia" panose="02040502050405020303" pitchFamily="18" charset="0"/>
              <a:buNone/>
              <a:defRPr/>
            </a:pPr>
            <a:r>
              <a:rPr lang="en-US" altLang="en-US" sz="2400" dirty="0">
                <a:latin typeface="+mj-lt"/>
              </a:rPr>
              <a:t>A score may be considered an outlier if it falls more than two standard deviations away from its distribution’s mean; that is, if its </a:t>
            </a:r>
            <a:r>
              <a:rPr lang="en-US" altLang="en-US" sz="2400" i="1" dirty="0">
                <a:latin typeface="+mj-lt"/>
              </a:rPr>
              <a:t>z</a:t>
            </a:r>
            <a:r>
              <a:rPr lang="en-US" altLang="en-US" sz="2400" dirty="0">
                <a:latin typeface="+mj-lt"/>
              </a:rPr>
              <a:t>-score is greater than 2 in absolute value.</a:t>
            </a:r>
          </a:p>
          <a:p>
            <a:pPr>
              <a:spcBef>
                <a:spcPct val="0"/>
              </a:spcBef>
              <a:buFont typeface="Georgia" panose="02040502050405020303" pitchFamily="18" charset="0"/>
              <a:buNone/>
              <a:defRPr/>
            </a:pPr>
            <a:endParaRPr lang="en-US" altLang="en-US" sz="2800" dirty="0"/>
          </a:p>
          <a:p>
            <a:pPr>
              <a:buFont typeface="Georgia" panose="02040502050405020303" pitchFamily="18" charset="0"/>
              <a:buNone/>
              <a:defRPr/>
            </a:pPr>
            <a:r>
              <a:rPr lang="en-US" altLang="en-US" sz="2400" i="1" dirty="0">
                <a:latin typeface="+mj-lt"/>
              </a:rPr>
              <a:t>Example</a:t>
            </a:r>
            <a:r>
              <a:rPr lang="en-US" altLang="en-US" sz="2400" dirty="0">
                <a:latin typeface="+mj-lt"/>
              </a:rPr>
              <a:t>:  Are there outliers in the NELS$slfcnc12 distribution?  </a:t>
            </a:r>
          </a:p>
          <a:p>
            <a:pPr marL="623887" indent="-514350">
              <a:buFont typeface="Georgia" panose="02040502050405020303" pitchFamily="18" charset="0"/>
              <a:buAutoNum type="arabicParenBoth"/>
              <a:defRPr/>
            </a:pPr>
            <a:r>
              <a:rPr lang="en-US" altLang="en-US" sz="2400" dirty="0">
                <a:latin typeface="+mj-lt"/>
              </a:rPr>
              <a:t>Transform </a:t>
            </a:r>
            <a:r>
              <a:rPr lang="en-US" altLang="en-US" sz="2400" b="1" dirty="0">
                <a:latin typeface="+mj-lt"/>
              </a:rPr>
              <a:t>NELS$slfcnc12</a:t>
            </a:r>
            <a:r>
              <a:rPr lang="en-US" altLang="en-US" sz="2400" dirty="0">
                <a:latin typeface="+mj-lt"/>
              </a:rPr>
              <a:t> to </a:t>
            </a:r>
            <a:r>
              <a:rPr lang="en-US" altLang="en-US" sz="2400" b="1" dirty="0">
                <a:latin typeface="+mj-lt"/>
              </a:rPr>
              <a:t>NELS$zslfcnc12</a:t>
            </a:r>
            <a:r>
              <a:rPr lang="en-US" altLang="en-US" sz="2400" dirty="0">
                <a:latin typeface="+mj-lt"/>
              </a:rPr>
              <a:t>.</a:t>
            </a:r>
          </a:p>
          <a:p>
            <a:pPr marL="623887" indent="-514350">
              <a:buFont typeface="Georgia" panose="02040502050405020303" pitchFamily="18" charset="0"/>
              <a:buAutoNum type="arabicParenBoth"/>
              <a:defRPr/>
            </a:pPr>
            <a:r>
              <a:rPr lang="en-US" altLang="en-US" sz="2400" dirty="0">
                <a:latin typeface="+mj-lt"/>
              </a:rPr>
              <a:t>Create a table of the </a:t>
            </a:r>
            <a:r>
              <a:rPr lang="en-US" altLang="en-US" sz="2400" b="1" dirty="0">
                <a:latin typeface="+mj-lt"/>
              </a:rPr>
              <a:t>NELS$zslfcnc12</a:t>
            </a:r>
            <a:r>
              <a:rPr lang="en-US" altLang="en-US" sz="2400" dirty="0">
                <a:latin typeface="+mj-lt"/>
              </a:rPr>
              <a:t> values that are &lt; -2 or &gt;+2 using the command </a:t>
            </a:r>
            <a:r>
              <a:rPr lang="en-US" altLang="en-US" sz="2400" b="1" dirty="0">
                <a:latin typeface="+mj-lt"/>
              </a:rPr>
              <a:t>table </a:t>
            </a:r>
            <a:r>
              <a:rPr lang="en-US" altLang="en-US" sz="2400" dirty="0">
                <a:latin typeface="+mj-lt"/>
              </a:rPr>
              <a:t>command:</a:t>
            </a:r>
          </a:p>
          <a:p>
            <a:pPr marL="109537" indent="0">
              <a:buFont typeface="Georgia" panose="02040502050405020303" pitchFamily="18" charset="0"/>
              <a:buNone/>
              <a:defRPr/>
            </a:pPr>
            <a:endParaRPr lang="en-US" altLang="en-US" sz="2400" dirty="0">
              <a:latin typeface="+mj-lt"/>
            </a:endParaRPr>
          </a:p>
          <a:p>
            <a:pPr>
              <a:buFont typeface="Georgia" panose="02040502050405020303" pitchFamily="18" charset="0"/>
              <a:buNone/>
              <a:defRPr/>
            </a:pPr>
            <a:r>
              <a:rPr lang="en-US" altLang="en-US" sz="2000" b="1" dirty="0">
                <a:latin typeface="+mj-lt"/>
              </a:rPr>
              <a:t>table(NELS$zslfcnc12[NELS$zslfcnc12 &gt; 2 | NELS$zslfcnc12 &lt; -2])</a:t>
            </a:r>
          </a:p>
          <a:p>
            <a:pPr>
              <a:buFont typeface="Georgia" panose="02040502050405020303" pitchFamily="18" charset="0"/>
              <a:buNone/>
              <a:defRPr/>
            </a:pPr>
            <a:endParaRPr lang="en-US" altLang="en-US" sz="2800" dirty="0"/>
          </a:p>
          <a:p>
            <a:pPr>
              <a:buFont typeface="Georgia" panose="02040502050405020303" pitchFamily="18" charset="0"/>
              <a:buNone/>
              <a:defRPr/>
            </a:pPr>
            <a:endParaRPr lang="en-US" altLang="en-US" sz="2800" dirty="0"/>
          </a:p>
        </p:txBody>
      </p:sp>
    </p:spTree>
    <p:extLst>
      <p:ext uri="{BB962C8B-B14F-4D97-AF65-F5344CB8AC3E}">
        <p14:creationId xmlns:p14="http://schemas.microsoft.com/office/powerpoint/2010/main" val="1064745248"/>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ECDF5E1-BC1E-8D49-B910-645BA454A771}"/>
              </a:ext>
            </a:extLst>
          </p:cNvPr>
          <p:cNvSpPr>
            <a:spLocks noGrp="1" noChangeArrowheads="1"/>
          </p:cNvSpPr>
          <p:nvPr>
            <p:ph type="title"/>
          </p:nvPr>
        </p:nvSpPr>
        <p:spPr>
          <a:xfrm>
            <a:off x="2514600" y="381000"/>
            <a:ext cx="7315200" cy="1143000"/>
          </a:xfrm>
        </p:spPr>
        <p:txBody>
          <a:bodyPr/>
          <a:lstStyle/>
          <a:p>
            <a:pPr fontAlgn="auto">
              <a:spcAft>
                <a:spcPts val="0"/>
              </a:spcAft>
              <a:defRPr/>
            </a:pPr>
            <a:r>
              <a:rPr lang="en-US" dirty="0">
                <a:solidFill>
                  <a:schemeClr val="tx1"/>
                </a:solidFill>
                <a:effectLst>
                  <a:outerShdw blurRad="38100" dist="38100" dir="2700000" algn="tl">
                    <a:srgbClr val="000000">
                      <a:alpha val="43137"/>
                    </a:srgbClr>
                  </a:outerShdw>
                </a:effectLst>
              </a:rPr>
              <a:t>Other Examples</a:t>
            </a:r>
          </a:p>
        </p:txBody>
      </p:sp>
      <p:sp>
        <p:nvSpPr>
          <p:cNvPr id="11267" name="Rectangle 3">
            <a:extLst>
              <a:ext uri="{FF2B5EF4-FFF2-40B4-BE49-F238E27FC236}">
                <a16:creationId xmlns:a16="http://schemas.microsoft.com/office/drawing/2014/main" id="{C10C7D28-5E68-7E4A-8CC5-F6B24CF86DB7}"/>
              </a:ext>
            </a:extLst>
          </p:cNvPr>
          <p:cNvSpPr>
            <a:spLocks noGrp="1" noChangeArrowheads="1"/>
          </p:cNvSpPr>
          <p:nvPr>
            <p:ph idx="1"/>
          </p:nvPr>
        </p:nvSpPr>
        <p:spPr>
          <a:xfrm>
            <a:off x="1981200" y="1828800"/>
            <a:ext cx="8229600" cy="4648200"/>
          </a:xfrm>
        </p:spPr>
        <p:txBody>
          <a:bodyPr rtlCol="0">
            <a:normAutofit lnSpcReduction="10000"/>
          </a:bodyPr>
          <a:lstStyle/>
          <a:p>
            <a:pPr fontAlgn="auto">
              <a:spcAft>
                <a:spcPts val="0"/>
              </a:spcAft>
              <a:buFont typeface="Georgia" panose="02040502050405020303" pitchFamily="18" charset="0"/>
              <a:buNone/>
              <a:defRPr/>
            </a:pPr>
            <a:r>
              <a:rPr lang="en-US" altLang="en-US" sz="2400" dirty="0">
                <a:solidFill>
                  <a:schemeClr val="tx1">
                    <a:lumMod val="85000"/>
                    <a:lumOff val="15000"/>
                  </a:schemeClr>
                </a:solidFill>
              </a:rPr>
              <a:t>Find the levels of measurement of the following variables measured on college students:</a:t>
            </a:r>
          </a:p>
          <a:p>
            <a:pPr fontAlgn="auto">
              <a:spcAft>
                <a:spcPts val="0"/>
              </a:spcAft>
              <a:buClr>
                <a:srgbClr val="CC0000"/>
              </a:buClr>
              <a:defRPr/>
            </a:pPr>
            <a:r>
              <a:rPr lang="en-US" altLang="en-US" sz="2000" dirty="0">
                <a:solidFill>
                  <a:schemeClr val="tx1">
                    <a:lumMod val="85000"/>
                    <a:lumOff val="15000"/>
                  </a:schemeClr>
                </a:solidFill>
              </a:rPr>
              <a:t>Residence: 1 = College dormitory, 2 = Off campus apartment, 3 = Parents’ home, 4 = Other</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Whether or not the student’s parents live in the same state as the student’s college</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Class rank</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Year graduated high school</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Number of earned credits to date</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Height</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Family Income</a:t>
            </a:r>
            <a:endParaRPr lang="en-US" altLang="en-US" i="1" dirty="0">
              <a:solidFill>
                <a:schemeClr val="tx1">
                  <a:lumMod val="85000"/>
                  <a:lumOff val="15000"/>
                </a:schemeClr>
              </a:solidFill>
            </a:endParaRPr>
          </a:p>
          <a:p>
            <a:pPr fontAlgn="auto">
              <a:spcAft>
                <a:spcPts val="0"/>
              </a:spcAft>
              <a:buClr>
                <a:srgbClr val="CC0000"/>
              </a:buClr>
              <a:defRPr/>
            </a:pPr>
            <a:r>
              <a:rPr lang="en-US" altLang="en-US" sz="2000" dirty="0">
                <a:solidFill>
                  <a:schemeClr val="tx1">
                    <a:lumMod val="85000"/>
                    <a:lumOff val="15000"/>
                  </a:schemeClr>
                </a:solidFill>
              </a:rPr>
              <a:t>Number of siblings</a:t>
            </a:r>
            <a:endParaRPr lang="en-US" altLang="en-US" i="1" dirty="0">
              <a:solidFill>
                <a:schemeClr val="tx1">
                  <a:lumMod val="85000"/>
                  <a:lumOff val="15000"/>
                </a:schemeClr>
              </a:solidFill>
            </a:endParaRPr>
          </a:p>
        </p:txBody>
      </p:sp>
      <p:sp>
        <p:nvSpPr>
          <p:cNvPr id="4" name="TextBox 3">
            <a:extLst>
              <a:ext uri="{FF2B5EF4-FFF2-40B4-BE49-F238E27FC236}">
                <a16:creationId xmlns:a16="http://schemas.microsoft.com/office/drawing/2014/main" id="{124EC381-A907-8A4A-B261-28BA74FB65A9}"/>
              </a:ext>
            </a:extLst>
          </p:cNvPr>
          <p:cNvSpPr txBox="1"/>
          <p:nvPr/>
        </p:nvSpPr>
        <p:spPr>
          <a:xfrm>
            <a:off x="6057900" y="3683000"/>
            <a:ext cx="1905000" cy="338138"/>
          </a:xfrm>
          <a:prstGeom prst="rect">
            <a:avLst/>
          </a:prstGeom>
          <a:noFill/>
        </p:spPr>
        <p:txBody>
          <a:bodyPr wrap="square">
            <a:spAutoFit/>
          </a:bodyPr>
          <a:lstStyle/>
          <a:p>
            <a:pPr eaLnBrk="1" hangingPunct="1">
              <a:defRPr/>
            </a:pPr>
            <a:r>
              <a:rPr lang="en-US" sz="1600" dirty="0">
                <a:solidFill>
                  <a:srgbClr val="CC0000"/>
                </a:solidFill>
                <a:latin typeface="+mn-lt"/>
              </a:rPr>
              <a:t>Nominal or Ordinal</a:t>
            </a:r>
          </a:p>
        </p:txBody>
      </p:sp>
      <p:sp>
        <p:nvSpPr>
          <p:cNvPr id="5" name="TextBox 4">
            <a:extLst>
              <a:ext uri="{FF2B5EF4-FFF2-40B4-BE49-F238E27FC236}">
                <a16:creationId xmlns:a16="http://schemas.microsoft.com/office/drawing/2014/main" id="{3FE6FBBB-CD8F-9142-BE56-3DA099A6BD50}"/>
              </a:ext>
            </a:extLst>
          </p:cNvPr>
          <p:cNvSpPr txBox="1"/>
          <p:nvPr/>
        </p:nvSpPr>
        <p:spPr>
          <a:xfrm>
            <a:off x="6057900" y="2927350"/>
            <a:ext cx="990600" cy="338138"/>
          </a:xfrm>
          <a:prstGeom prst="rect">
            <a:avLst/>
          </a:prstGeom>
          <a:noFill/>
        </p:spPr>
        <p:txBody>
          <a:bodyPr wrap="square">
            <a:spAutoFit/>
          </a:bodyPr>
          <a:lstStyle/>
          <a:p>
            <a:pPr eaLnBrk="1" hangingPunct="1">
              <a:defRPr/>
            </a:pPr>
            <a:r>
              <a:rPr lang="en-US" sz="1600" dirty="0">
                <a:solidFill>
                  <a:srgbClr val="CC0000"/>
                </a:solidFill>
                <a:latin typeface="+mn-lt"/>
              </a:rPr>
              <a:t>Nominal</a:t>
            </a:r>
          </a:p>
        </p:txBody>
      </p:sp>
      <p:sp>
        <p:nvSpPr>
          <p:cNvPr id="6" name="TextBox 5">
            <a:extLst>
              <a:ext uri="{FF2B5EF4-FFF2-40B4-BE49-F238E27FC236}">
                <a16:creationId xmlns:a16="http://schemas.microsoft.com/office/drawing/2014/main" id="{B1579D57-8B99-1848-945E-6AA082680B3E}"/>
              </a:ext>
            </a:extLst>
          </p:cNvPr>
          <p:cNvSpPr txBox="1"/>
          <p:nvPr/>
        </p:nvSpPr>
        <p:spPr>
          <a:xfrm>
            <a:off x="6019800" y="4325939"/>
            <a:ext cx="1447800" cy="339725"/>
          </a:xfrm>
          <a:prstGeom prst="rect">
            <a:avLst/>
          </a:prstGeom>
          <a:noFill/>
        </p:spPr>
        <p:txBody>
          <a:bodyPr wrap="square">
            <a:spAutoFit/>
          </a:bodyPr>
          <a:lstStyle/>
          <a:p>
            <a:pPr eaLnBrk="1" hangingPunct="1">
              <a:defRPr/>
            </a:pPr>
            <a:r>
              <a:rPr lang="en-US" sz="1600" dirty="0">
                <a:solidFill>
                  <a:srgbClr val="CC0000"/>
                </a:solidFill>
                <a:latin typeface="+mn-lt"/>
              </a:rPr>
              <a:t>Scale: Interval</a:t>
            </a:r>
          </a:p>
        </p:txBody>
      </p:sp>
      <p:sp>
        <p:nvSpPr>
          <p:cNvPr id="7" name="TextBox 6">
            <a:extLst>
              <a:ext uri="{FF2B5EF4-FFF2-40B4-BE49-F238E27FC236}">
                <a16:creationId xmlns:a16="http://schemas.microsoft.com/office/drawing/2014/main" id="{E38775D2-9708-864D-B114-79E506A50B8E}"/>
              </a:ext>
            </a:extLst>
          </p:cNvPr>
          <p:cNvSpPr txBox="1"/>
          <p:nvPr/>
        </p:nvSpPr>
        <p:spPr>
          <a:xfrm>
            <a:off x="6057900" y="3983039"/>
            <a:ext cx="914400" cy="339725"/>
          </a:xfrm>
          <a:prstGeom prst="rect">
            <a:avLst/>
          </a:prstGeom>
          <a:noFill/>
        </p:spPr>
        <p:txBody>
          <a:bodyPr wrap="square">
            <a:spAutoFit/>
          </a:bodyPr>
          <a:lstStyle/>
          <a:p>
            <a:pPr eaLnBrk="1" hangingPunct="1">
              <a:defRPr/>
            </a:pPr>
            <a:r>
              <a:rPr lang="en-US" sz="1600" dirty="0">
                <a:solidFill>
                  <a:srgbClr val="CC0000"/>
                </a:solidFill>
                <a:latin typeface="+mn-lt"/>
              </a:rPr>
              <a:t>Ordinal</a:t>
            </a:r>
          </a:p>
        </p:txBody>
      </p:sp>
      <p:sp>
        <p:nvSpPr>
          <p:cNvPr id="8" name="TextBox 7">
            <a:extLst>
              <a:ext uri="{FF2B5EF4-FFF2-40B4-BE49-F238E27FC236}">
                <a16:creationId xmlns:a16="http://schemas.microsoft.com/office/drawing/2014/main" id="{38FD9634-029E-9340-98F2-F9BB786731CC}"/>
              </a:ext>
            </a:extLst>
          </p:cNvPr>
          <p:cNvSpPr txBox="1"/>
          <p:nvPr/>
        </p:nvSpPr>
        <p:spPr>
          <a:xfrm>
            <a:off x="6019800" y="4648200"/>
            <a:ext cx="1219200" cy="338138"/>
          </a:xfrm>
          <a:prstGeom prst="rect">
            <a:avLst/>
          </a:prstGeom>
          <a:noFill/>
        </p:spPr>
        <p:txBody>
          <a:bodyPr wrap="square">
            <a:spAutoFit/>
          </a:bodyPr>
          <a:lstStyle/>
          <a:p>
            <a:pPr eaLnBrk="1" hangingPunct="1">
              <a:defRPr/>
            </a:pPr>
            <a:r>
              <a:rPr lang="en-US" sz="1600" dirty="0">
                <a:solidFill>
                  <a:srgbClr val="CC0000"/>
                </a:solidFill>
                <a:latin typeface="+mn-lt"/>
              </a:rPr>
              <a:t>Scale: Ratio</a:t>
            </a:r>
          </a:p>
        </p:txBody>
      </p:sp>
      <p:sp>
        <p:nvSpPr>
          <p:cNvPr id="9" name="TextBox 8">
            <a:extLst>
              <a:ext uri="{FF2B5EF4-FFF2-40B4-BE49-F238E27FC236}">
                <a16:creationId xmlns:a16="http://schemas.microsoft.com/office/drawing/2014/main" id="{1274410E-3394-A841-AF96-D735D6D59892}"/>
              </a:ext>
            </a:extLst>
          </p:cNvPr>
          <p:cNvSpPr txBox="1"/>
          <p:nvPr/>
        </p:nvSpPr>
        <p:spPr>
          <a:xfrm>
            <a:off x="4492625" y="5283200"/>
            <a:ext cx="1219200" cy="338138"/>
          </a:xfrm>
          <a:prstGeom prst="rect">
            <a:avLst/>
          </a:prstGeom>
          <a:noFill/>
        </p:spPr>
        <p:txBody>
          <a:bodyPr wrap="square">
            <a:spAutoFit/>
          </a:bodyPr>
          <a:lstStyle/>
          <a:p>
            <a:pPr eaLnBrk="1" hangingPunct="1">
              <a:defRPr/>
            </a:pPr>
            <a:r>
              <a:rPr lang="en-US" sz="1600" dirty="0">
                <a:solidFill>
                  <a:srgbClr val="CC0000"/>
                </a:solidFill>
                <a:latin typeface="+mn-lt"/>
              </a:rPr>
              <a:t>Scale: Ratio</a:t>
            </a:r>
          </a:p>
        </p:txBody>
      </p:sp>
      <p:sp>
        <p:nvSpPr>
          <p:cNvPr id="10" name="TextBox 9">
            <a:extLst>
              <a:ext uri="{FF2B5EF4-FFF2-40B4-BE49-F238E27FC236}">
                <a16:creationId xmlns:a16="http://schemas.microsoft.com/office/drawing/2014/main" id="{4F230A29-0278-7249-B3F7-74E2FC1E2195}"/>
              </a:ext>
            </a:extLst>
          </p:cNvPr>
          <p:cNvSpPr txBox="1"/>
          <p:nvPr/>
        </p:nvSpPr>
        <p:spPr>
          <a:xfrm>
            <a:off x="4492625" y="6016625"/>
            <a:ext cx="1219200" cy="338138"/>
          </a:xfrm>
          <a:prstGeom prst="rect">
            <a:avLst/>
          </a:prstGeom>
          <a:noFill/>
        </p:spPr>
        <p:txBody>
          <a:bodyPr wrap="square">
            <a:spAutoFit/>
          </a:bodyPr>
          <a:lstStyle/>
          <a:p>
            <a:pPr eaLnBrk="1" hangingPunct="1">
              <a:defRPr/>
            </a:pPr>
            <a:r>
              <a:rPr lang="en-US" sz="1600" dirty="0">
                <a:solidFill>
                  <a:srgbClr val="CC0000"/>
                </a:solidFill>
                <a:latin typeface="+mn-lt"/>
              </a:rPr>
              <a:t>Scale: Ratio</a:t>
            </a:r>
          </a:p>
        </p:txBody>
      </p:sp>
      <p:sp>
        <p:nvSpPr>
          <p:cNvPr id="11" name="TextBox 10">
            <a:extLst>
              <a:ext uri="{FF2B5EF4-FFF2-40B4-BE49-F238E27FC236}">
                <a16:creationId xmlns:a16="http://schemas.microsoft.com/office/drawing/2014/main" id="{FC0FFF53-C659-264C-A7C4-A5838A809B8E}"/>
              </a:ext>
            </a:extLst>
          </p:cNvPr>
          <p:cNvSpPr txBox="1"/>
          <p:nvPr/>
        </p:nvSpPr>
        <p:spPr>
          <a:xfrm>
            <a:off x="4492625" y="5622925"/>
            <a:ext cx="1219200" cy="338138"/>
          </a:xfrm>
          <a:prstGeom prst="rect">
            <a:avLst/>
          </a:prstGeom>
          <a:noFill/>
        </p:spPr>
        <p:txBody>
          <a:bodyPr wrap="square">
            <a:spAutoFit/>
          </a:bodyPr>
          <a:lstStyle/>
          <a:p>
            <a:pPr eaLnBrk="1" hangingPunct="1">
              <a:defRPr/>
            </a:pPr>
            <a:r>
              <a:rPr lang="en-US" sz="1600" dirty="0">
                <a:solidFill>
                  <a:srgbClr val="CC0000"/>
                </a:solidFill>
                <a:latin typeface="+mn-lt"/>
              </a:rPr>
              <a:t>Scale: Ratio</a:t>
            </a:r>
          </a:p>
        </p:txBody>
      </p:sp>
    </p:spTree>
    <p:extLst>
      <p:ext uri="{BB962C8B-B14F-4D97-AF65-F5344CB8AC3E}">
        <p14:creationId xmlns:p14="http://schemas.microsoft.com/office/powerpoint/2010/main" val="294070592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500"/>
                                        <p:tgtEl>
                                          <p:spTgt spid="112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7">
                                            <p:txEl>
                                              <p:pRg st="1" end="1"/>
                                            </p:txEl>
                                          </p:spTgt>
                                        </p:tgtEl>
                                        <p:attrNameLst>
                                          <p:attrName>style.visibility</p:attrName>
                                        </p:attrNameLst>
                                      </p:cBhvr>
                                      <p:to>
                                        <p:strVal val="visible"/>
                                      </p:to>
                                    </p:set>
                                    <p:animEffect transition="in" filter="fade">
                                      <p:cBhvr>
                                        <p:cTn id="10" dur="500"/>
                                        <p:tgtEl>
                                          <p:spTgt spid="1126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267">
                                            <p:txEl>
                                              <p:pRg st="2" end="2"/>
                                            </p:txEl>
                                          </p:spTgt>
                                        </p:tgtEl>
                                        <p:attrNameLst>
                                          <p:attrName>style.visibility</p:attrName>
                                        </p:attrNameLst>
                                      </p:cBhvr>
                                      <p:to>
                                        <p:strVal val="visible"/>
                                      </p:to>
                                    </p:set>
                                    <p:animEffect transition="in" filter="fade">
                                      <p:cBhvr>
                                        <p:cTn id="13" dur="500"/>
                                        <p:tgtEl>
                                          <p:spTgt spid="1126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267">
                                            <p:txEl>
                                              <p:pRg st="3" end="3"/>
                                            </p:txEl>
                                          </p:spTgt>
                                        </p:tgtEl>
                                        <p:attrNameLst>
                                          <p:attrName>style.visibility</p:attrName>
                                        </p:attrNameLst>
                                      </p:cBhvr>
                                      <p:to>
                                        <p:strVal val="visible"/>
                                      </p:to>
                                    </p:set>
                                    <p:animEffect transition="in" filter="fade">
                                      <p:cBhvr>
                                        <p:cTn id="16" dur="500"/>
                                        <p:tgtEl>
                                          <p:spTgt spid="1126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animEffect transition="in" filter="fade">
                                      <p:cBhvr>
                                        <p:cTn id="19" dur="500"/>
                                        <p:tgtEl>
                                          <p:spTgt spid="1126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267">
                                            <p:txEl>
                                              <p:pRg st="5" end="5"/>
                                            </p:txEl>
                                          </p:spTgt>
                                        </p:tgtEl>
                                        <p:attrNameLst>
                                          <p:attrName>style.visibility</p:attrName>
                                        </p:attrNameLst>
                                      </p:cBhvr>
                                      <p:to>
                                        <p:strVal val="visible"/>
                                      </p:to>
                                    </p:set>
                                    <p:animEffect transition="in" filter="fade">
                                      <p:cBhvr>
                                        <p:cTn id="22" dur="500"/>
                                        <p:tgtEl>
                                          <p:spTgt spid="11267">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267">
                                            <p:txEl>
                                              <p:pRg st="6" end="6"/>
                                            </p:txEl>
                                          </p:spTgt>
                                        </p:tgtEl>
                                        <p:attrNameLst>
                                          <p:attrName>style.visibility</p:attrName>
                                        </p:attrNameLst>
                                      </p:cBhvr>
                                      <p:to>
                                        <p:strVal val="visible"/>
                                      </p:to>
                                    </p:set>
                                    <p:animEffect transition="in" filter="fade">
                                      <p:cBhvr>
                                        <p:cTn id="25" dur="500"/>
                                        <p:tgtEl>
                                          <p:spTgt spid="11267">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267">
                                            <p:txEl>
                                              <p:pRg st="7" end="7"/>
                                            </p:txEl>
                                          </p:spTgt>
                                        </p:tgtEl>
                                        <p:attrNameLst>
                                          <p:attrName>style.visibility</p:attrName>
                                        </p:attrNameLst>
                                      </p:cBhvr>
                                      <p:to>
                                        <p:strVal val="visible"/>
                                      </p:to>
                                    </p:set>
                                    <p:animEffect transition="in" filter="fade">
                                      <p:cBhvr>
                                        <p:cTn id="28" dur="500"/>
                                        <p:tgtEl>
                                          <p:spTgt spid="11267">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267">
                                            <p:txEl>
                                              <p:pRg st="8" end="8"/>
                                            </p:txEl>
                                          </p:spTgt>
                                        </p:tgtEl>
                                        <p:attrNameLst>
                                          <p:attrName>style.visibility</p:attrName>
                                        </p:attrNameLst>
                                      </p:cBhvr>
                                      <p:to>
                                        <p:strVal val="visible"/>
                                      </p:to>
                                    </p:set>
                                    <p:animEffect transition="in" filter="fade">
                                      <p:cBhvr>
                                        <p:cTn id="31" dur="500"/>
                                        <p:tgtEl>
                                          <p:spTgt spid="11267">
                                            <p:txEl>
                                              <p:pRg st="8" end="8"/>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allAtOnce"/>
      <p:bldP spid="4" grpId="0"/>
      <p:bldP spid="5" grpId="0"/>
      <p:bldP spid="6" grpId="0"/>
      <p:bldP spid="7" grpId="0"/>
      <p:bldP spid="8" grpId="0"/>
      <p:bldP spid="9" grpId="0"/>
      <p:bldP spid="10" grpId="0"/>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06E1C5F-A8AD-7143-B54F-C32B1729770D}"/>
              </a:ext>
            </a:extLst>
          </p:cNvPr>
          <p:cNvSpPr>
            <a:spLocks noGrp="1" noChangeArrowheads="1"/>
          </p:cNvSpPr>
          <p:nvPr>
            <p:ph type="title" idx="4294967295"/>
          </p:nvPr>
        </p:nvSpPr>
        <p:spPr>
          <a:xfrm>
            <a:off x="1905000" y="457200"/>
            <a:ext cx="8229600" cy="914400"/>
          </a:xfrm>
        </p:spPr>
        <p:txBody>
          <a:bodyPr>
            <a:noAutofit/>
          </a:bodyPr>
          <a:lstStyle/>
          <a:p>
            <a:pPr fontAlgn="auto">
              <a:spcAft>
                <a:spcPts val="0"/>
              </a:spcAft>
              <a:defRPr/>
            </a:pPr>
            <a:r>
              <a:rPr lang="en-US" sz="2400" dirty="0">
                <a:solidFill>
                  <a:schemeClr val="tx1"/>
                </a:solidFill>
              </a:rPr>
              <a:t>Common Linear Transformations:</a:t>
            </a:r>
            <a:br>
              <a:rPr lang="en-US" sz="2400" dirty="0">
                <a:solidFill>
                  <a:schemeClr val="tx1"/>
                </a:solidFill>
              </a:rPr>
            </a:br>
            <a:r>
              <a:rPr lang="en-US" sz="2400" dirty="0">
                <a:solidFill>
                  <a:schemeClr val="tx1"/>
                </a:solidFill>
              </a:rPr>
              <a:t> Using z-scores to Detect Outliers</a:t>
            </a:r>
          </a:p>
        </p:txBody>
      </p:sp>
      <p:sp>
        <p:nvSpPr>
          <p:cNvPr id="79874" name="Rectangle 3">
            <a:extLst>
              <a:ext uri="{FF2B5EF4-FFF2-40B4-BE49-F238E27FC236}">
                <a16:creationId xmlns:a16="http://schemas.microsoft.com/office/drawing/2014/main" id="{F3F1D2DD-8294-BB46-BDD1-47A021723615}"/>
              </a:ext>
            </a:extLst>
          </p:cNvPr>
          <p:cNvSpPr>
            <a:spLocks noGrp="1"/>
          </p:cNvSpPr>
          <p:nvPr>
            <p:ph idx="4294967295"/>
          </p:nvPr>
        </p:nvSpPr>
        <p:spPr>
          <a:xfrm>
            <a:off x="1905000" y="2438400"/>
            <a:ext cx="8229600" cy="2362200"/>
          </a:xfrm>
        </p:spPr>
        <p:txBody>
          <a:bodyPr rtlCol="0">
            <a:normAutofit/>
          </a:bodyPr>
          <a:lstStyle/>
          <a:p>
            <a:pPr fontAlgn="auto">
              <a:spcAft>
                <a:spcPts val="0"/>
              </a:spcAft>
              <a:buFontTx/>
              <a:buNone/>
              <a:defRPr/>
            </a:pPr>
            <a:r>
              <a:rPr lang="en-US" altLang="en-US" dirty="0">
                <a:solidFill>
                  <a:schemeClr val="tx1">
                    <a:lumMod val="85000"/>
                    <a:lumOff val="15000"/>
                  </a:schemeClr>
                </a:solidFill>
              </a:rPr>
              <a:t> </a:t>
            </a:r>
          </a:p>
          <a:p>
            <a:pPr marL="0" indent="0" fontAlgn="auto">
              <a:spcAft>
                <a:spcPts val="0"/>
              </a:spcAft>
              <a:buFont typeface="Arial" panose="020B0604020202020204" pitchFamily="34" charset="0"/>
              <a:buNone/>
              <a:defRPr/>
            </a:pPr>
            <a:endParaRPr lang="en-US" altLang="en-US" dirty="0">
              <a:solidFill>
                <a:schemeClr val="tx1">
                  <a:lumMod val="85000"/>
                  <a:lumOff val="15000"/>
                </a:schemeClr>
              </a:solidFill>
            </a:endParaRPr>
          </a:p>
          <a:p>
            <a:pPr marL="0" indent="0" fontAlgn="auto">
              <a:spcAft>
                <a:spcPts val="0"/>
              </a:spcAft>
              <a:buFont typeface="Arial" panose="020B0604020202020204" pitchFamily="34" charset="0"/>
              <a:buNone/>
              <a:defRPr/>
            </a:pPr>
            <a:r>
              <a:rPr lang="en-US" altLang="en-US" dirty="0">
                <a:solidFill>
                  <a:schemeClr val="tx1">
                    <a:lumMod val="85000"/>
                    <a:lumOff val="15000"/>
                  </a:schemeClr>
                </a:solidFill>
              </a:rPr>
              <a:t>    z-score     -4.353  -3.800 -3.662 -3.109 -2.832 -2.556 -2.279 -2.141 -2.002 </a:t>
            </a:r>
          </a:p>
          <a:p>
            <a:pPr marL="0" indent="0" fontAlgn="auto">
              <a:spcAft>
                <a:spcPts val="0"/>
              </a:spcAft>
              <a:buFont typeface="Arial" panose="020B0604020202020204" pitchFamily="34" charset="0"/>
              <a:buNone/>
              <a:defRPr/>
            </a:pPr>
            <a:r>
              <a:rPr lang="en-US" altLang="en-US" dirty="0">
                <a:solidFill>
                  <a:schemeClr val="tx1">
                    <a:lumMod val="85000"/>
                    <a:lumOff val="15000"/>
                  </a:schemeClr>
                </a:solidFill>
              </a:rPr>
              <a:t>    frequency      1         1         1        1        1         1        2        4         5</a:t>
            </a:r>
          </a:p>
          <a:p>
            <a:pPr fontAlgn="auto">
              <a:spcAft>
                <a:spcPts val="0"/>
              </a:spcAft>
              <a:buFontTx/>
              <a:buNone/>
              <a:defRPr/>
            </a:pPr>
            <a:endParaRPr lang="en-US" altLang="en-US" dirty="0">
              <a:solidFill>
                <a:schemeClr val="tx1">
                  <a:lumMod val="85000"/>
                  <a:lumOff val="15000"/>
                </a:schemeClr>
              </a:solidFill>
            </a:endParaRPr>
          </a:p>
        </p:txBody>
      </p:sp>
      <p:sp>
        <p:nvSpPr>
          <p:cNvPr id="79875" name="Rectangle 4">
            <a:extLst>
              <a:ext uri="{FF2B5EF4-FFF2-40B4-BE49-F238E27FC236}">
                <a16:creationId xmlns:a16="http://schemas.microsoft.com/office/drawing/2014/main" id="{6909E820-40E6-514F-8E49-C5CAAA1D221B}"/>
              </a:ext>
            </a:extLst>
          </p:cNvPr>
          <p:cNvSpPr>
            <a:spLocks noChangeArrowheads="1"/>
          </p:cNvSpPr>
          <p:nvPr/>
        </p:nvSpPr>
        <p:spPr bwMode="auto">
          <a:xfrm>
            <a:off x="1981200" y="16764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endParaRPr lang="en-US" altLang="en-US" sz="2400" dirty="0">
              <a:latin typeface="+mj-lt"/>
            </a:endParaRPr>
          </a:p>
          <a:p>
            <a:pPr>
              <a:buFont typeface="Georgia" panose="02040502050405020303" pitchFamily="18" charset="0"/>
              <a:buNone/>
              <a:defRPr/>
            </a:pPr>
            <a:endParaRPr lang="en-US" altLang="en-US" sz="2400" dirty="0">
              <a:latin typeface="+mj-lt"/>
            </a:endParaRPr>
          </a:p>
          <a:p>
            <a:pPr>
              <a:buFont typeface="Georgia" panose="02040502050405020303" pitchFamily="18" charset="0"/>
              <a:buNone/>
              <a:defRPr/>
            </a:pPr>
            <a:r>
              <a:rPr lang="en-US" altLang="en-US" sz="2400" dirty="0">
                <a:latin typeface="+mj-lt"/>
              </a:rPr>
              <a:t>According to the z-score criterion, there are 17 outliers in </a:t>
            </a:r>
            <a:r>
              <a:rPr lang="en-US" altLang="en-US" sz="2400" dirty="0" err="1">
                <a:latin typeface="+mj-lt"/>
              </a:rPr>
              <a:t>ses</a:t>
            </a:r>
            <a:r>
              <a:rPr lang="en-US" altLang="en-US" sz="2400" dirty="0">
                <a:latin typeface="+mj-lt"/>
              </a:rPr>
              <a:t>.</a:t>
            </a:r>
          </a:p>
          <a:p>
            <a:pPr>
              <a:buFont typeface="Georgia" panose="02040502050405020303" pitchFamily="18" charset="0"/>
              <a:buNone/>
              <a:defRPr/>
            </a:pPr>
            <a:endParaRPr lang="en-US" altLang="en-US" sz="2800" dirty="0"/>
          </a:p>
          <a:p>
            <a:pPr>
              <a:buFont typeface="Georgia" panose="02040502050405020303" pitchFamily="18" charset="0"/>
              <a:buNone/>
              <a:defRPr/>
            </a:pPr>
            <a:endParaRPr lang="en-US" altLang="en-US" sz="2800" dirty="0"/>
          </a:p>
        </p:txBody>
      </p:sp>
    </p:spTree>
    <p:extLst>
      <p:ext uri="{BB962C8B-B14F-4D97-AF65-F5344CB8AC3E}">
        <p14:creationId xmlns:p14="http://schemas.microsoft.com/office/powerpoint/2010/main" val="1960738746"/>
      </p:ext>
    </p:extLst>
  </p:cSld>
  <p:clrMapOvr>
    <a:masterClrMapping/>
  </p:clrMapOvr>
  <p:transition>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D3B637D-ACD9-9044-9327-B905EAEE9F9C}"/>
              </a:ext>
            </a:extLst>
          </p:cNvPr>
          <p:cNvSpPr>
            <a:spLocks noGrp="1" noChangeArrowheads="1"/>
          </p:cNvSpPr>
          <p:nvPr>
            <p:ph type="title" idx="4294967295"/>
          </p:nvPr>
        </p:nvSpPr>
        <p:spPr>
          <a:xfrm>
            <a:off x="1981200" y="554038"/>
            <a:ext cx="8229600" cy="990600"/>
          </a:xfrm>
        </p:spPr>
        <p:txBody>
          <a:bodyPr>
            <a:noAutofit/>
          </a:bodyPr>
          <a:lstStyle/>
          <a:p>
            <a:pPr fontAlgn="auto">
              <a:spcAft>
                <a:spcPts val="0"/>
              </a:spcAft>
              <a:defRPr/>
            </a:pPr>
            <a:r>
              <a:rPr lang="en-US" sz="2400" dirty="0">
                <a:solidFill>
                  <a:schemeClr val="tx1"/>
                </a:solidFill>
              </a:rPr>
              <a:t>Common Nonlinear Transformations:</a:t>
            </a:r>
            <a:br>
              <a:rPr lang="en-US" sz="2400" dirty="0">
                <a:solidFill>
                  <a:schemeClr val="tx1"/>
                </a:solidFill>
              </a:rPr>
            </a:br>
            <a:r>
              <a:rPr lang="en-US" sz="2400" dirty="0">
                <a:solidFill>
                  <a:schemeClr val="tx1"/>
                </a:solidFill>
              </a:rPr>
              <a:t>Square Roots and Logarithms</a:t>
            </a:r>
          </a:p>
        </p:txBody>
      </p:sp>
      <p:sp>
        <p:nvSpPr>
          <p:cNvPr id="53250" name="Rectangle 3">
            <a:extLst>
              <a:ext uri="{FF2B5EF4-FFF2-40B4-BE49-F238E27FC236}">
                <a16:creationId xmlns:a16="http://schemas.microsoft.com/office/drawing/2014/main" id="{9307BCC9-31D1-B973-CA68-53F329C84F91}"/>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83971" name="Rectangle 4">
            <a:extLst>
              <a:ext uri="{FF2B5EF4-FFF2-40B4-BE49-F238E27FC236}">
                <a16:creationId xmlns:a16="http://schemas.microsoft.com/office/drawing/2014/main" id="{F7A4E1A1-21AE-ED46-BDC4-F3D8DEED5093}"/>
              </a:ext>
            </a:extLst>
          </p:cNvPr>
          <p:cNvSpPr>
            <a:spLocks noChangeArrowheads="1"/>
          </p:cNvSpPr>
          <p:nvPr/>
        </p:nvSpPr>
        <p:spPr bwMode="auto">
          <a:xfrm>
            <a:off x="1981200" y="18288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657225" indent="-246063">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r>
              <a:rPr lang="en-US" altLang="en-US" sz="2400" dirty="0">
                <a:latin typeface="+mj-lt"/>
              </a:rPr>
              <a:t>These nonlinear transformations are: </a:t>
            </a:r>
          </a:p>
          <a:p>
            <a:pPr>
              <a:buClr>
                <a:srgbClr val="FF0000"/>
              </a:buClr>
              <a:buFontTx/>
              <a:buChar char="•"/>
              <a:defRPr/>
            </a:pPr>
            <a:r>
              <a:rPr lang="en-US" altLang="en-US" sz="2400" dirty="0">
                <a:latin typeface="+mj-lt"/>
              </a:rPr>
              <a:t>Monotonic because they retain the order of values in a distribution.  </a:t>
            </a:r>
          </a:p>
          <a:p>
            <a:pPr>
              <a:buClr>
                <a:srgbClr val="FF0000"/>
              </a:buClr>
              <a:buFontTx/>
              <a:buChar char="•"/>
              <a:defRPr/>
            </a:pPr>
            <a:r>
              <a:rPr lang="en-US" altLang="en-US" sz="2400" dirty="0">
                <a:latin typeface="+mj-lt"/>
              </a:rPr>
              <a:t>Nonlinear because they change the relative distances between the values in the distribution.</a:t>
            </a:r>
          </a:p>
          <a:p>
            <a:pPr>
              <a:buClr>
                <a:srgbClr val="FF0000"/>
              </a:buClr>
              <a:buFontTx/>
              <a:buChar char="•"/>
              <a:defRPr/>
            </a:pPr>
            <a:r>
              <a:rPr lang="en-US" altLang="en-US" sz="2400" dirty="0">
                <a:latin typeface="+mj-lt"/>
              </a:rPr>
              <a:t>Often used to reduce the severity of a distribution’s skew. </a:t>
            </a:r>
          </a:p>
          <a:p>
            <a:pPr>
              <a:buClr>
                <a:srgbClr val="FF0000"/>
              </a:buClr>
              <a:buFontTx/>
              <a:buChar char="•"/>
              <a:defRPr/>
            </a:pPr>
            <a:r>
              <a:rPr lang="en-US" altLang="en-US" sz="2400" dirty="0">
                <a:latin typeface="+mj-lt"/>
              </a:rPr>
              <a:t>Not necessarily defined for all values taken on by a variable.</a:t>
            </a:r>
          </a:p>
          <a:p>
            <a:pPr lvl="1">
              <a:buClr>
                <a:srgbClr val="FF0000"/>
              </a:buClr>
              <a:buFontTx/>
              <a:buChar char="•"/>
              <a:defRPr/>
            </a:pPr>
            <a:r>
              <a:rPr lang="en-US" altLang="en-US" sz="2200" dirty="0">
                <a:solidFill>
                  <a:schemeClr val="tx1"/>
                </a:solidFill>
                <a:latin typeface="+mj-lt"/>
              </a:rPr>
              <a:t>Square roots are defined only on values greater than or equal to zero</a:t>
            </a:r>
          </a:p>
          <a:p>
            <a:pPr lvl="1">
              <a:buClr>
                <a:srgbClr val="FF0000"/>
              </a:buClr>
              <a:buFontTx/>
              <a:buChar char="•"/>
              <a:defRPr/>
            </a:pPr>
            <a:r>
              <a:rPr lang="en-US" altLang="en-US" sz="2200" dirty="0">
                <a:solidFill>
                  <a:schemeClr val="tx1"/>
                </a:solidFill>
                <a:latin typeface="+mj-lt"/>
              </a:rPr>
              <a:t>Logarithms are defined only on values greater than zero.</a:t>
            </a:r>
            <a:endParaRPr lang="en-US" altLang="en-US" sz="2200" dirty="0">
              <a:latin typeface="+mj-lt"/>
            </a:endParaRPr>
          </a:p>
          <a:p>
            <a:pPr>
              <a:buFont typeface="Georgia" panose="02040502050405020303" pitchFamily="18" charset="0"/>
              <a:buNone/>
              <a:defRPr/>
            </a:pPr>
            <a:endParaRPr lang="en-US" altLang="en-US" sz="2800" dirty="0"/>
          </a:p>
        </p:txBody>
      </p:sp>
    </p:spTree>
    <p:extLst>
      <p:ext uri="{BB962C8B-B14F-4D97-AF65-F5344CB8AC3E}">
        <p14:creationId xmlns:p14="http://schemas.microsoft.com/office/powerpoint/2010/main" val="18901943"/>
      </p:ext>
    </p:extLst>
  </p:cSld>
  <p:clrMapOvr>
    <a:masterClrMapping/>
  </p:clrMapOvr>
  <p:transition>
    <p:fade thruBlk="1"/>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F54485C-923E-6848-BCAB-4B182CB86679}"/>
              </a:ext>
            </a:extLst>
          </p:cNvPr>
          <p:cNvSpPr>
            <a:spLocks noGrp="1" noChangeArrowheads="1"/>
          </p:cNvSpPr>
          <p:nvPr>
            <p:ph type="title" idx="4294967295"/>
          </p:nvPr>
        </p:nvSpPr>
        <p:spPr>
          <a:xfrm>
            <a:off x="1951038" y="554038"/>
            <a:ext cx="8229600" cy="990600"/>
          </a:xfrm>
        </p:spPr>
        <p:txBody>
          <a:bodyPr>
            <a:noAutofit/>
          </a:bodyPr>
          <a:lstStyle/>
          <a:p>
            <a:pPr fontAlgn="auto">
              <a:spcAft>
                <a:spcPts val="0"/>
              </a:spcAft>
              <a:defRPr/>
            </a:pPr>
            <a:r>
              <a:rPr lang="en-US" sz="2400" dirty="0">
                <a:solidFill>
                  <a:schemeClr val="tx1"/>
                </a:solidFill>
              </a:rPr>
              <a:t>Common Nonlinear Transformations:</a:t>
            </a:r>
            <a:br>
              <a:rPr lang="en-US" sz="2400" dirty="0">
                <a:solidFill>
                  <a:schemeClr val="tx1"/>
                </a:solidFill>
              </a:rPr>
            </a:br>
            <a:r>
              <a:rPr lang="en-US" sz="2400" dirty="0">
                <a:solidFill>
                  <a:schemeClr val="tx1"/>
                </a:solidFill>
              </a:rPr>
              <a:t>Square Roots and Logarithms</a:t>
            </a:r>
          </a:p>
        </p:txBody>
      </p:sp>
      <p:sp>
        <p:nvSpPr>
          <p:cNvPr id="55298" name="Rectangle 3">
            <a:extLst>
              <a:ext uri="{FF2B5EF4-FFF2-40B4-BE49-F238E27FC236}">
                <a16:creationId xmlns:a16="http://schemas.microsoft.com/office/drawing/2014/main" id="{CC86CF60-C312-CA1C-8BDA-04EFA83B0FF8}"/>
              </a:ext>
            </a:extLst>
          </p:cNvPr>
          <p:cNvSpPr>
            <a:spLocks noGrp="1" noChangeArrowheads="1"/>
          </p:cNvSpPr>
          <p:nvPr>
            <p:ph idx="4294967295"/>
          </p:nvPr>
        </p:nvSpPr>
        <p:spPr>
          <a:xfrm>
            <a:off x="1951038" y="2057400"/>
            <a:ext cx="8229600" cy="449580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86019" name="Rectangle 4">
            <a:extLst>
              <a:ext uri="{FF2B5EF4-FFF2-40B4-BE49-F238E27FC236}">
                <a16:creationId xmlns:a16="http://schemas.microsoft.com/office/drawing/2014/main" id="{84C08AEC-867E-9A41-9C41-5709531B7F66}"/>
              </a:ext>
            </a:extLst>
          </p:cNvPr>
          <p:cNvSpPr>
            <a:spLocks noChangeArrowheads="1"/>
          </p:cNvSpPr>
          <p:nvPr/>
        </p:nvSpPr>
        <p:spPr bwMode="auto">
          <a:xfrm>
            <a:off x="1981200" y="18288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2713" indent="-3175">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spcBef>
                <a:spcPct val="0"/>
              </a:spcBef>
              <a:buFont typeface="Georgia" panose="02040502050405020303" pitchFamily="18" charset="0"/>
              <a:buNone/>
              <a:defRPr/>
            </a:pPr>
            <a:endParaRPr lang="en-US" altLang="en-US" sz="2800" dirty="0"/>
          </a:p>
          <a:p>
            <a:pPr>
              <a:spcBef>
                <a:spcPct val="0"/>
              </a:spcBef>
              <a:buFont typeface="Georgia" panose="02040502050405020303" pitchFamily="18" charset="0"/>
              <a:buNone/>
              <a:defRPr/>
            </a:pPr>
            <a:r>
              <a:rPr lang="en-US" altLang="en-US" sz="2400" dirty="0">
                <a:latin typeface="+mj-lt"/>
              </a:rPr>
              <a:t>Example:  The distribution of expected income at age 30 (</a:t>
            </a:r>
            <a:r>
              <a:rPr lang="en-US" altLang="en-US" sz="2400" b="1" dirty="0">
                <a:latin typeface="+mj-lt"/>
              </a:rPr>
              <a:t>expinc30</a:t>
            </a:r>
            <a:r>
              <a:rPr lang="en-US" altLang="en-US" sz="2400" dirty="0">
                <a:latin typeface="+mj-lt"/>
              </a:rPr>
              <a:t>) is positively skewed and the distribution of self-concept in grade 12 (</a:t>
            </a:r>
            <a:r>
              <a:rPr lang="en-US" altLang="en-US" sz="2400" b="1" dirty="0">
                <a:latin typeface="+mj-lt"/>
              </a:rPr>
              <a:t>slfcnc12</a:t>
            </a:r>
            <a:r>
              <a:rPr lang="en-US" altLang="en-US" sz="2400" dirty="0">
                <a:latin typeface="+mj-lt"/>
              </a:rPr>
              <a:t>) is negatively skewed. </a:t>
            </a:r>
          </a:p>
          <a:p>
            <a:pPr>
              <a:spcBef>
                <a:spcPct val="0"/>
              </a:spcBef>
              <a:buFont typeface="Georgia" panose="02040502050405020303" pitchFamily="18" charset="0"/>
              <a:buNone/>
              <a:defRPr/>
            </a:pPr>
            <a:endParaRPr lang="en-US" altLang="en-US" sz="2400" dirty="0">
              <a:latin typeface="+mj-lt"/>
            </a:endParaRPr>
          </a:p>
          <a:p>
            <a:pPr>
              <a:spcBef>
                <a:spcPct val="0"/>
              </a:spcBef>
              <a:buFont typeface="Georgia" panose="02040502050405020303" pitchFamily="18" charset="0"/>
              <a:buNone/>
              <a:defRPr/>
            </a:pPr>
            <a:r>
              <a:rPr lang="en-US" altLang="en-US" sz="2400" dirty="0">
                <a:latin typeface="+mj-lt"/>
              </a:rPr>
              <a:t>Use appropriate transformations to reduce the magnitude of the skew in both distributions, if possible.</a:t>
            </a:r>
          </a:p>
        </p:txBody>
      </p:sp>
    </p:spTree>
    <p:extLst>
      <p:ext uri="{BB962C8B-B14F-4D97-AF65-F5344CB8AC3E}">
        <p14:creationId xmlns:p14="http://schemas.microsoft.com/office/powerpoint/2010/main" val="2981248825"/>
      </p:ext>
    </p:extLst>
  </p:cSld>
  <p:clrMapOvr>
    <a:masterClrMapping/>
  </p:clrMapOvr>
  <p:transition>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6CF046A-C1C6-C04E-9655-DDE99CF2022C}"/>
              </a:ext>
            </a:extLst>
          </p:cNvPr>
          <p:cNvSpPr>
            <a:spLocks noGrp="1" noChangeArrowheads="1"/>
          </p:cNvSpPr>
          <p:nvPr>
            <p:ph type="title" idx="4294967295"/>
          </p:nvPr>
        </p:nvSpPr>
        <p:spPr>
          <a:xfrm>
            <a:off x="2057400" y="457200"/>
            <a:ext cx="8229600" cy="1066800"/>
          </a:xfrm>
        </p:spPr>
        <p:txBody>
          <a:bodyPr>
            <a:normAutofit/>
          </a:bodyPr>
          <a:lstStyle/>
          <a:p>
            <a:pPr fontAlgn="auto">
              <a:spcAft>
                <a:spcPts val="0"/>
              </a:spcAft>
              <a:defRPr/>
            </a:pPr>
            <a:r>
              <a:rPr lang="en-US" sz="2400" dirty="0">
                <a:solidFill>
                  <a:schemeClr val="tx1"/>
                </a:solidFill>
              </a:rPr>
              <a:t>Common Nonlinear Transformations:</a:t>
            </a:r>
            <a:br>
              <a:rPr lang="en-US" sz="2400" dirty="0">
                <a:solidFill>
                  <a:schemeClr val="tx1"/>
                </a:solidFill>
              </a:rPr>
            </a:br>
            <a:r>
              <a:rPr lang="en-US" sz="2400" dirty="0">
                <a:solidFill>
                  <a:schemeClr val="tx1"/>
                </a:solidFill>
              </a:rPr>
              <a:t>Square Roots and Logarithms</a:t>
            </a:r>
          </a:p>
        </p:txBody>
      </p:sp>
      <p:sp>
        <p:nvSpPr>
          <p:cNvPr id="57346" name="Rectangle 3">
            <a:extLst>
              <a:ext uri="{FF2B5EF4-FFF2-40B4-BE49-F238E27FC236}">
                <a16:creationId xmlns:a16="http://schemas.microsoft.com/office/drawing/2014/main" id="{422FC8E7-2ECF-034B-13A0-41175C984BFE}"/>
              </a:ext>
            </a:extLst>
          </p:cNvPr>
          <p:cNvSpPr>
            <a:spLocks noGrp="1" noChangeArrowheads="1"/>
          </p:cNvSpPr>
          <p:nvPr>
            <p:ph idx="4294967295"/>
          </p:nvPr>
        </p:nvSpPr>
        <p:spPr>
          <a:xfrm>
            <a:off x="1524000" y="2209800"/>
            <a:ext cx="8229600" cy="381000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88067" name="Rectangle 4">
            <a:extLst>
              <a:ext uri="{FF2B5EF4-FFF2-40B4-BE49-F238E27FC236}">
                <a16:creationId xmlns:a16="http://schemas.microsoft.com/office/drawing/2014/main" id="{D5FEF84F-2C41-3B4D-A11E-B466AB811C21}"/>
              </a:ext>
            </a:extLst>
          </p:cNvPr>
          <p:cNvSpPr>
            <a:spLocks noChangeArrowheads="1"/>
          </p:cNvSpPr>
          <p:nvPr/>
        </p:nvSpPr>
        <p:spPr bwMode="auto">
          <a:xfrm>
            <a:off x="1981200" y="1828801"/>
            <a:ext cx="8229600"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lgn="ctr">
              <a:buFont typeface="Georgia" panose="02040502050405020303" pitchFamily="18" charset="0"/>
              <a:buNone/>
              <a:defRPr/>
            </a:pPr>
            <a:r>
              <a:rPr lang="en-US" altLang="en-US" sz="2400" dirty="0">
                <a:latin typeface="+mj-lt"/>
              </a:rPr>
              <a:t>Before Transformations</a:t>
            </a:r>
          </a:p>
          <a:p>
            <a:pPr>
              <a:buFont typeface="Georgia" panose="02040502050405020303" pitchFamily="18" charset="0"/>
              <a:buNone/>
              <a:defRPr/>
            </a:pPr>
            <a:endParaRPr lang="en-US" altLang="en-US" sz="2400" dirty="0"/>
          </a:p>
          <a:p>
            <a:pPr>
              <a:buFont typeface="Georgia" panose="02040502050405020303" pitchFamily="18" charset="0"/>
              <a:buNone/>
              <a:defRPr/>
            </a:pPr>
            <a:endParaRPr lang="en-US" altLang="en-US" sz="2800" dirty="0"/>
          </a:p>
        </p:txBody>
      </p:sp>
      <p:pic>
        <p:nvPicPr>
          <p:cNvPr id="57348" name="Picture 1">
            <a:extLst>
              <a:ext uri="{FF2B5EF4-FFF2-40B4-BE49-F238E27FC236}">
                <a16:creationId xmlns:a16="http://schemas.microsoft.com/office/drawing/2014/main" id="{ED39F0D5-B664-5CF6-A26F-2445B927E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54276"/>
            <a:ext cx="655320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4205290"/>
      </p:ext>
    </p:extLst>
  </p:cSld>
  <p:clrMapOvr>
    <a:masterClrMapping/>
  </p:clrMapOvr>
  <p:transition>
    <p:fade thruBlk="1"/>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14B2BBD-C4AE-E94D-8CF6-D8186E5BE0F5}"/>
              </a:ext>
            </a:extLst>
          </p:cNvPr>
          <p:cNvSpPr>
            <a:spLocks noGrp="1" noChangeArrowheads="1"/>
          </p:cNvSpPr>
          <p:nvPr>
            <p:ph type="title" idx="4294967295"/>
          </p:nvPr>
        </p:nvSpPr>
        <p:spPr>
          <a:xfrm>
            <a:off x="2133600" y="304801"/>
            <a:ext cx="8229600" cy="815975"/>
          </a:xfrm>
        </p:spPr>
        <p:txBody>
          <a:bodyPr>
            <a:noAutofit/>
          </a:bodyPr>
          <a:lstStyle/>
          <a:p>
            <a:pPr fontAlgn="auto">
              <a:spcAft>
                <a:spcPts val="0"/>
              </a:spcAft>
              <a:defRPr/>
            </a:pPr>
            <a:r>
              <a:rPr lang="en-US" sz="2400" dirty="0">
                <a:solidFill>
                  <a:schemeClr val="tx1"/>
                </a:solidFill>
              </a:rPr>
              <a:t>Common Nonlinear Transformations:</a:t>
            </a:r>
            <a:br>
              <a:rPr lang="en-US" sz="2400" dirty="0">
                <a:solidFill>
                  <a:schemeClr val="tx1"/>
                </a:solidFill>
              </a:rPr>
            </a:br>
            <a:r>
              <a:rPr lang="en-US" sz="2400" dirty="0">
                <a:solidFill>
                  <a:schemeClr val="tx1"/>
                </a:solidFill>
              </a:rPr>
              <a:t>Square Roots and Logarithms – Self-concept</a:t>
            </a:r>
          </a:p>
        </p:txBody>
      </p:sp>
      <p:sp>
        <p:nvSpPr>
          <p:cNvPr id="59394" name="Rectangle 3">
            <a:extLst>
              <a:ext uri="{FF2B5EF4-FFF2-40B4-BE49-F238E27FC236}">
                <a16:creationId xmlns:a16="http://schemas.microsoft.com/office/drawing/2014/main" id="{12CC8777-261B-130D-44E0-0F82B4D1CCBC}"/>
              </a:ext>
            </a:extLst>
          </p:cNvPr>
          <p:cNvSpPr>
            <a:spLocks noGrp="1" noChangeArrowheads="1"/>
          </p:cNvSpPr>
          <p:nvPr>
            <p:ph idx="4294967295"/>
          </p:nvPr>
        </p:nvSpPr>
        <p:spPr>
          <a:xfrm>
            <a:off x="1828800" y="1295400"/>
            <a:ext cx="8382000" cy="541020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90115" name="Rectangle 4">
            <a:extLst>
              <a:ext uri="{FF2B5EF4-FFF2-40B4-BE49-F238E27FC236}">
                <a16:creationId xmlns:a16="http://schemas.microsoft.com/office/drawing/2014/main" id="{5EAB1CA5-A339-164F-84F1-6B57FFFBA49C}"/>
              </a:ext>
            </a:extLst>
          </p:cNvPr>
          <p:cNvSpPr>
            <a:spLocks noChangeArrowheads="1"/>
          </p:cNvSpPr>
          <p:nvPr/>
        </p:nvSpPr>
        <p:spPr bwMode="auto">
          <a:xfrm>
            <a:off x="1981200" y="1295400"/>
            <a:ext cx="8229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r>
              <a:rPr lang="en-US" altLang="en-US" sz="2400" dirty="0">
                <a:latin typeface="+mj-lt"/>
              </a:rPr>
              <a:t>Reflection: NELS$slfcnc12reftr = (-1)*NELS$slfcnc12 + 44</a:t>
            </a:r>
          </a:p>
          <a:p>
            <a:pPr>
              <a:buFont typeface="Georgia" panose="02040502050405020303" pitchFamily="18" charset="0"/>
              <a:buNone/>
              <a:defRPr/>
            </a:pPr>
            <a:r>
              <a:rPr lang="en-US" altLang="en-US" sz="2400" dirty="0" err="1">
                <a:latin typeface="+mn-lt"/>
              </a:rPr>
              <a:t>SquRoot</a:t>
            </a:r>
            <a:r>
              <a:rPr lang="en-US" altLang="en-US" sz="2400" dirty="0">
                <a:latin typeface="+mn-lt"/>
              </a:rPr>
              <a:t>: NELS$slfcnc12reftrsqrt = sqrt(NELS$slfcnc12reftr)</a:t>
            </a:r>
          </a:p>
          <a:p>
            <a:pPr>
              <a:buFont typeface="Georgia" panose="02040502050405020303" pitchFamily="18" charset="0"/>
              <a:buNone/>
              <a:defRPr/>
            </a:pPr>
            <a:r>
              <a:rPr lang="en-US" altLang="en-US" sz="2400" dirty="0">
                <a:latin typeface="+mj-lt"/>
              </a:rPr>
              <a:t>Log</a:t>
            </a:r>
            <a:r>
              <a:rPr lang="en-US" altLang="en-US" sz="2400" baseline="-25000" dirty="0">
                <a:latin typeface="+mj-lt"/>
              </a:rPr>
              <a:t>10</a:t>
            </a:r>
            <a:r>
              <a:rPr lang="en-US" altLang="en-US" sz="2400" dirty="0">
                <a:latin typeface="+mj-lt"/>
              </a:rPr>
              <a:t>: NELS$slfcnc12reftrlog = log(NELS$slfcnc12reftr, 10)</a:t>
            </a:r>
          </a:p>
        </p:txBody>
      </p:sp>
      <p:pic>
        <p:nvPicPr>
          <p:cNvPr id="59396" name="Picture 3">
            <a:extLst>
              <a:ext uri="{FF2B5EF4-FFF2-40B4-BE49-F238E27FC236}">
                <a16:creationId xmlns:a16="http://schemas.microsoft.com/office/drawing/2014/main" id="{7ED86801-DB1B-7D0F-C718-BDA170775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578100"/>
            <a:ext cx="3886200"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076628"/>
      </p:ext>
    </p:extLst>
  </p:cSld>
  <p:clrMapOvr>
    <a:masterClrMapping/>
  </p:clrMapOvr>
  <p:transition>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5062D2A-9D3A-4047-B886-D75A114E0AA7}"/>
              </a:ext>
            </a:extLst>
          </p:cNvPr>
          <p:cNvSpPr>
            <a:spLocks noGrp="1" noChangeArrowheads="1"/>
          </p:cNvSpPr>
          <p:nvPr>
            <p:ph type="title" idx="4294967295"/>
          </p:nvPr>
        </p:nvSpPr>
        <p:spPr>
          <a:xfrm>
            <a:off x="1905000" y="381000"/>
            <a:ext cx="8229600" cy="914400"/>
          </a:xfrm>
        </p:spPr>
        <p:txBody>
          <a:bodyPr>
            <a:noAutofit/>
          </a:bodyPr>
          <a:lstStyle/>
          <a:p>
            <a:pPr fontAlgn="auto">
              <a:spcAft>
                <a:spcPts val="0"/>
              </a:spcAft>
              <a:defRPr/>
            </a:pPr>
            <a:r>
              <a:rPr lang="en-US" sz="2400" dirty="0">
                <a:solidFill>
                  <a:schemeClr val="tx1"/>
                </a:solidFill>
              </a:rPr>
              <a:t>Common Nonlinear Transformations:</a:t>
            </a:r>
            <a:br>
              <a:rPr lang="en-US" sz="2400" dirty="0">
                <a:solidFill>
                  <a:schemeClr val="tx1"/>
                </a:solidFill>
              </a:rPr>
            </a:br>
            <a:r>
              <a:rPr lang="en-US" sz="2400" dirty="0">
                <a:solidFill>
                  <a:schemeClr val="tx1"/>
                </a:solidFill>
              </a:rPr>
              <a:t>Square Roots and Logarithms – expinc30</a:t>
            </a:r>
          </a:p>
        </p:txBody>
      </p:sp>
      <p:sp>
        <p:nvSpPr>
          <p:cNvPr id="61442" name="Rectangle 3">
            <a:extLst>
              <a:ext uri="{FF2B5EF4-FFF2-40B4-BE49-F238E27FC236}">
                <a16:creationId xmlns:a16="http://schemas.microsoft.com/office/drawing/2014/main" id="{9F006218-8C34-59F5-F898-C51A73CA5490}"/>
              </a:ext>
            </a:extLst>
          </p:cNvPr>
          <p:cNvSpPr>
            <a:spLocks noGrp="1" noChangeArrowheads="1"/>
          </p:cNvSpPr>
          <p:nvPr>
            <p:ph idx="4294967295"/>
          </p:nvPr>
        </p:nvSpPr>
        <p:spPr>
          <a:xfrm>
            <a:off x="1524000" y="1924050"/>
            <a:ext cx="8229600" cy="4649788"/>
          </a:xfrm>
        </p:spPr>
        <p:txBody>
          <a:bodyPr/>
          <a:lstStyle/>
          <a:p>
            <a:pPr>
              <a:buFont typeface="Arial" panose="020B0604020202020204" pitchFamily="34" charset="0"/>
              <a:buNone/>
            </a:pPr>
            <a:r>
              <a:rPr lang="en-US" altLang="en-US"/>
              <a:t>                            </a:t>
            </a:r>
          </a:p>
        </p:txBody>
      </p:sp>
      <p:sp>
        <p:nvSpPr>
          <p:cNvPr id="61443" name="Rectangle 4">
            <a:extLst>
              <a:ext uri="{FF2B5EF4-FFF2-40B4-BE49-F238E27FC236}">
                <a16:creationId xmlns:a16="http://schemas.microsoft.com/office/drawing/2014/main" id="{2D2874F4-6DD6-F103-9687-52FAC7C6D64F}"/>
              </a:ext>
            </a:extLst>
          </p:cNvPr>
          <p:cNvSpPr>
            <a:spLocks noChangeArrowheads="1"/>
          </p:cNvSpPr>
          <p:nvPr/>
        </p:nvSpPr>
        <p:spPr bwMode="auto">
          <a:xfrm>
            <a:off x="1981200" y="18288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2713" indent="-3175">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a:spcBef>
                <a:spcPts val="300"/>
              </a:spcBef>
              <a:buClr>
                <a:srgbClr val="000000"/>
              </a:buClr>
              <a:buFont typeface="Georgia" panose="02040502050405020303" pitchFamily="18" charset="0"/>
              <a:buNone/>
            </a:pPr>
            <a:endParaRPr lang="en-US" altLang="en-US" sz="3200">
              <a:solidFill>
                <a:schemeClr val="tx1"/>
              </a:solidFill>
              <a:latin typeface="Cambria" panose="02040503050406030204" pitchFamily="18" charset="0"/>
              <a:ea typeface="宋体" panose="02010600030101010101" pitchFamily="2" charset="-122"/>
            </a:endParaRPr>
          </a:p>
        </p:txBody>
      </p:sp>
      <p:pic>
        <p:nvPicPr>
          <p:cNvPr id="61444" name="Picture 1">
            <a:extLst>
              <a:ext uri="{FF2B5EF4-FFF2-40B4-BE49-F238E27FC236}">
                <a16:creationId xmlns:a16="http://schemas.microsoft.com/office/drawing/2014/main" id="{D0A70248-DDFA-7304-A5B7-C2D413D06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476" y="2457451"/>
            <a:ext cx="4276725"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70B4203-1206-A04F-A3E4-41A551DBA80C}"/>
              </a:ext>
            </a:extLst>
          </p:cNvPr>
          <p:cNvSpPr/>
          <p:nvPr/>
        </p:nvSpPr>
        <p:spPr>
          <a:xfrm>
            <a:off x="1981200" y="1439863"/>
            <a:ext cx="8153400" cy="831850"/>
          </a:xfrm>
          <a:prstGeom prst="rect">
            <a:avLst/>
          </a:prstGeom>
        </p:spPr>
        <p:txBody>
          <a:bodyPr wrap="square">
            <a:spAutoFit/>
          </a:bodyPr>
          <a:lstStyle/>
          <a:p>
            <a:pPr>
              <a:defRPr/>
            </a:pPr>
            <a:r>
              <a:rPr lang="en-US" sz="2400" dirty="0">
                <a:latin typeface="+mj-lt"/>
              </a:rPr>
              <a:t>Square-Root: </a:t>
            </a:r>
            <a:r>
              <a:rPr lang="en-US" sz="2400" dirty="0" err="1">
                <a:latin typeface="+mj-lt"/>
              </a:rPr>
              <a:t>NELS$expincsq</a:t>
            </a:r>
            <a:r>
              <a:rPr lang="en-US" sz="2400" dirty="0">
                <a:latin typeface="+mj-lt"/>
              </a:rPr>
              <a:t> = sqrt(NELS$expinc30+1)</a:t>
            </a:r>
          </a:p>
          <a:p>
            <a:pPr>
              <a:defRPr/>
            </a:pPr>
            <a:r>
              <a:rPr lang="en-US" altLang="en-US" sz="2400">
                <a:latin typeface="+mj-lt"/>
              </a:rPr>
              <a:t>Log</a:t>
            </a:r>
            <a:r>
              <a:rPr lang="en-US" altLang="en-US" sz="2400" baseline="-25000">
                <a:latin typeface="+mj-lt"/>
              </a:rPr>
              <a:t>10</a:t>
            </a:r>
            <a:r>
              <a:rPr lang="en-US" altLang="en-US" sz="2400">
                <a:latin typeface="+mj-lt"/>
              </a:rPr>
              <a:t>           : NELS</a:t>
            </a:r>
            <a:r>
              <a:rPr lang="en-US" altLang="en-US" sz="2400" dirty="0" err="1">
                <a:latin typeface="+mj-lt"/>
              </a:rPr>
              <a:t>$expinclg</a:t>
            </a:r>
            <a:r>
              <a:rPr lang="en-US" altLang="en-US" sz="2400" dirty="0">
                <a:latin typeface="+mj-lt"/>
              </a:rPr>
              <a:t> = log(NELS$expinc30+1, 10)</a:t>
            </a:r>
            <a:endParaRPr lang="en-US" sz="2400" dirty="0">
              <a:latin typeface="+mj-lt"/>
            </a:endParaRPr>
          </a:p>
        </p:txBody>
      </p:sp>
    </p:spTree>
    <p:extLst>
      <p:ext uri="{BB962C8B-B14F-4D97-AF65-F5344CB8AC3E}">
        <p14:creationId xmlns:p14="http://schemas.microsoft.com/office/powerpoint/2010/main" val="136116525"/>
      </p:ext>
    </p:extLst>
  </p:cSld>
  <p:clrMapOvr>
    <a:masterClrMapping/>
  </p:clrMapOvr>
  <p:transition>
    <p:fade thruBlk="1"/>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E2D3D3-B1ED-714A-8257-08296F703629}"/>
              </a:ext>
            </a:extLst>
          </p:cNvPr>
          <p:cNvSpPr txBox="1">
            <a:spLocks noChangeArrowheads="1"/>
          </p:cNvSpPr>
          <p:nvPr/>
        </p:nvSpPr>
        <p:spPr bwMode="black">
          <a:xfrm>
            <a:off x="1924050" y="228600"/>
            <a:ext cx="8229600" cy="914400"/>
          </a:xfrm>
          <a:prstGeom prst="rect">
            <a:avLst/>
          </a:prstGeom>
          <a:solidFill>
            <a:srgbClr val="FFFFFF"/>
          </a:solidFill>
          <a:ln w="31750" cap="sq">
            <a:solidFill>
              <a:srgbClr val="404040"/>
            </a:solidFill>
            <a:miter lim="800000"/>
          </a:ln>
        </p:spPr>
        <p:txBody>
          <a:bodyPr lIns="182880" tIns="182880" rIns="182880" bIns="182880" anchor="ctr">
            <a:noAutofit/>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pPr fontAlgn="auto">
              <a:spcAft>
                <a:spcPts val="0"/>
              </a:spcAft>
              <a:defRPr/>
            </a:pPr>
            <a:r>
              <a:rPr lang="en-US" sz="2400" dirty="0">
                <a:solidFill>
                  <a:schemeClr val="tx1"/>
                </a:solidFill>
              </a:rPr>
              <a:t>Common Nonlinear Transformations:</a:t>
            </a:r>
            <a:br>
              <a:rPr lang="en-US" sz="2400" dirty="0">
                <a:solidFill>
                  <a:schemeClr val="tx1"/>
                </a:solidFill>
              </a:rPr>
            </a:br>
            <a:r>
              <a:rPr lang="en-US" sz="2400" dirty="0">
                <a:solidFill>
                  <a:schemeClr val="tx1"/>
                </a:solidFill>
              </a:rPr>
              <a:t>Square Roots and Logarithms – comments</a:t>
            </a:r>
          </a:p>
        </p:txBody>
      </p:sp>
      <p:sp>
        <p:nvSpPr>
          <p:cNvPr id="4" name="TextBox 3">
            <a:extLst>
              <a:ext uri="{FF2B5EF4-FFF2-40B4-BE49-F238E27FC236}">
                <a16:creationId xmlns:a16="http://schemas.microsoft.com/office/drawing/2014/main" id="{7F106AF7-7F4C-644F-B336-6EB5FC94A804}"/>
              </a:ext>
            </a:extLst>
          </p:cNvPr>
          <p:cNvSpPr txBox="1"/>
          <p:nvPr/>
        </p:nvSpPr>
        <p:spPr>
          <a:xfrm>
            <a:off x="1981200" y="1295401"/>
            <a:ext cx="8153400" cy="9324975"/>
          </a:xfrm>
          <a:prstGeom prst="rect">
            <a:avLst/>
          </a:prstGeom>
          <a:noFill/>
        </p:spPr>
        <p:txBody>
          <a:bodyPr wrap="square">
            <a:spAutoFit/>
          </a:bodyPr>
          <a:lstStyle/>
          <a:p>
            <a:pPr>
              <a:defRPr/>
            </a:pPr>
            <a:endParaRPr lang="en-US" sz="2400" dirty="0">
              <a:latin typeface="+mj-lt"/>
            </a:endParaRPr>
          </a:p>
          <a:p>
            <a:pPr marL="342900" indent="-342900">
              <a:buFont typeface="Arial" panose="020B0604020202020204" pitchFamily="34" charset="0"/>
              <a:buChar char="•"/>
              <a:defRPr/>
            </a:pPr>
            <a:r>
              <a:rPr lang="en-US" sz="2400" dirty="0">
                <a:latin typeface="+mj-lt"/>
              </a:rPr>
              <a:t>The transformation (sqrt or log) that yields the more symmetric distribution is typically the one that should be used.</a:t>
            </a:r>
          </a:p>
          <a:p>
            <a:pPr marL="342900" indent="-342900">
              <a:buFont typeface="Arial" panose="020B0604020202020204" pitchFamily="34" charset="0"/>
              <a:buChar char="•"/>
              <a:defRPr/>
            </a:pPr>
            <a:endParaRPr lang="en-US" sz="2400" dirty="0">
              <a:latin typeface="+mj-lt"/>
            </a:endParaRPr>
          </a:p>
          <a:p>
            <a:pPr marL="342900" indent="-342900">
              <a:buFont typeface="Arial" panose="020B0604020202020204" pitchFamily="34" charset="0"/>
              <a:buChar char="•"/>
              <a:defRPr/>
            </a:pPr>
            <a:r>
              <a:rPr lang="en-US" sz="2400" dirty="0">
                <a:latin typeface="+mj-lt"/>
              </a:rPr>
              <a:t>Sometimes both sqrt and log transformations over-compensate and change the distribution of the original, untransformed variable from being skewed in one direction to be skewed in the other direction.  In that case, the original, untransformed variable may be the better one to use. </a:t>
            </a:r>
          </a:p>
          <a:p>
            <a:pPr>
              <a:defRPr/>
            </a:pPr>
            <a:endParaRPr lang="en-US" sz="2400" dirty="0">
              <a:latin typeface="+mj-lt"/>
            </a:endParaRPr>
          </a:p>
          <a:p>
            <a:pPr marL="342900" indent="-342900">
              <a:buFont typeface="Arial" panose="020B0604020202020204" pitchFamily="34" charset="0"/>
              <a:buChar char="•"/>
              <a:defRPr/>
            </a:pPr>
            <a:r>
              <a:rPr lang="en-US" sz="2400" dirty="0">
                <a:latin typeface="+mj-lt"/>
              </a:rPr>
              <a:t>As shown in the case of self-concept, a variable that is negatively skewed needs to be reflected before a sqrt or log transformation is applied, otherwise, the transformed distribution will be even more negatively skewed.</a:t>
            </a:r>
          </a:p>
          <a:p>
            <a:pPr>
              <a:defRPr/>
            </a:pPr>
            <a:endParaRPr lang="en-US" sz="2400" dirty="0">
              <a:latin typeface="+mj-lt"/>
            </a:endParaRP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565866917"/>
      </p:ext>
    </p:extLst>
  </p:cSld>
  <p:clrMapOvr>
    <a:masterClrMapping/>
  </p:clrMapOvr>
  <p:transition>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188F298-AAFB-7C41-8B45-2E13863302A0}"/>
              </a:ext>
            </a:extLst>
          </p:cNvPr>
          <p:cNvSpPr>
            <a:spLocks noGrp="1" noChangeArrowheads="1"/>
          </p:cNvSpPr>
          <p:nvPr>
            <p:ph type="title" idx="4294967295"/>
          </p:nvPr>
        </p:nvSpPr>
        <p:spPr>
          <a:xfrm>
            <a:off x="1981200" y="360363"/>
            <a:ext cx="8229600" cy="1066800"/>
          </a:xfrm>
        </p:spPr>
        <p:txBody>
          <a:bodyPr>
            <a:normAutofit/>
          </a:bodyPr>
          <a:lstStyle/>
          <a:p>
            <a:pPr fontAlgn="auto">
              <a:spcAft>
                <a:spcPts val="0"/>
              </a:spcAft>
              <a:defRPr/>
            </a:pPr>
            <a:r>
              <a:rPr lang="en-US" sz="2400" dirty="0">
                <a:solidFill>
                  <a:schemeClr val="tx1"/>
                </a:solidFill>
              </a:rPr>
              <a:t>Common Nonlinear Transformations:</a:t>
            </a:r>
            <a:br>
              <a:rPr lang="en-US" sz="2400" dirty="0">
                <a:solidFill>
                  <a:schemeClr val="tx1"/>
                </a:solidFill>
              </a:rPr>
            </a:br>
            <a:r>
              <a:rPr lang="en-US" sz="2400" dirty="0">
                <a:solidFill>
                  <a:schemeClr val="tx1"/>
                </a:solidFill>
              </a:rPr>
              <a:t> Ranking Variables</a:t>
            </a:r>
          </a:p>
        </p:txBody>
      </p:sp>
      <p:sp>
        <p:nvSpPr>
          <p:cNvPr id="64514" name="Rectangle 3">
            <a:extLst>
              <a:ext uri="{FF2B5EF4-FFF2-40B4-BE49-F238E27FC236}">
                <a16:creationId xmlns:a16="http://schemas.microsoft.com/office/drawing/2014/main" id="{9C02132C-714B-F6E2-F5F3-7D4FF1BD5453}"/>
              </a:ext>
            </a:extLst>
          </p:cNvPr>
          <p:cNvSpPr>
            <a:spLocks noGrp="1" noChangeArrowheads="1"/>
          </p:cNvSpPr>
          <p:nvPr>
            <p:ph idx="4294967295"/>
          </p:nvPr>
        </p:nvSpPr>
        <p:spPr>
          <a:xfrm>
            <a:off x="1981200" y="1752600"/>
            <a:ext cx="8229600" cy="4821238"/>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106499" name="Rectangle 4">
            <a:extLst>
              <a:ext uri="{FF2B5EF4-FFF2-40B4-BE49-F238E27FC236}">
                <a16:creationId xmlns:a16="http://schemas.microsoft.com/office/drawing/2014/main" id="{A670F3D8-0C1D-B34D-AA0B-4DB001C785E9}"/>
              </a:ext>
            </a:extLst>
          </p:cNvPr>
          <p:cNvSpPr>
            <a:spLocks noChangeArrowheads="1"/>
          </p:cNvSpPr>
          <p:nvPr/>
        </p:nvSpPr>
        <p:spPr bwMode="auto">
          <a:xfrm>
            <a:off x="1981200" y="2057400"/>
            <a:ext cx="8229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38138" indent="-228600">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r>
              <a:rPr lang="en-US" altLang="en-US" sz="2400" dirty="0">
                <a:latin typeface="+mj-lt"/>
              </a:rPr>
              <a:t>Ranking variables:  Use the calories and fat variables from the Hamburger data set. </a:t>
            </a:r>
          </a:p>
          <a:p>
            <a:pPr>
              <a:buFont typeface="Georgia" panose="02040502050405020303" pitchFamily="18" charset="0"/>
              <a:buNone/>
              <a:defRPr/>
            </a:pPr>
            <a:r>
              <a:rPr lang="en-US" altLang="en-US" sz="2400" dirty="0">
                <a:latin typeface="+mj-lt"/>
              </a:rPr>
              <a:t> </a:t>
            </a:r>
          </a:p>
          <a:p>
            <a:pPr>
              <a:buFont typeface="Georgia" panose="02040502050405020303" pitchFamily="18" charset="0"/>
              <a:buNone/>
              <a:defRPr/>
            </a:pPr>
            <a:r>
              <a:rPr lang="en-US" altLang="en-US" sz="2400" dirty="0">
                <a:latin typeface="+mj-lt"/>
                <a:ea typeface="宋体" panose="02010600030101010101" pitchFamily="2" charset="-122"/>
              </a:rPr>
              <a:t>For 1 to be assigned to the highest value:</a:t>
            </a:r>
          </a:p>
          <a:p>
            <a:pPr>
              <a:buFont typeface="Georgia" panose="02040502050405020303" pitchFamily="18" charset="0"/>
              <a:buNone/>
              <a:defRPr/>
            </a:pPr>
            <a:r>
              <a:rPr lang="en-US" altLang="en-US" sz="2400" b="1" dirty="0" err="1">
                <a:latin typeface="+mj-lt"/>
                <a:ea typeface="宋体" panose="02010600030101010101" pitchFamily="2" charset="-122"/>
              </a:rPr>
              <a:t>Hamburger$rfat</a:t>
            </a:r>
            <a:r>
              <a:rPr lang="en-US" altLang="en-US" sz="2400" b="1" dirty="0">
                <a:latin typeface="+mj-lt"/>
                <a:ea typeface="宋体" panose="02010600030101010101" pitchFamily="2" charset="-122"/>
              </a:rPr>
              <a:t> = rank(</a:t>
            </a:r>
            <a:r>
              <a:rPr lang="en-US" altLang="en-US" sz="2400" b="1" dirty="0" err="1">
                <a:latin typeface="+mj-lt"/>
                <a:ea typeface="宋体" panose="02010600030101010101" pitchFamily="2" charset="-122"/>
              </a:rPr>
              <a:t>Hamburger$fat</a:t>
            </a:r>
            <a:r>
              <a:rPr lang="en-US" altLang="en-US" sz="2400" b="1" dirty="0">
                <a:latin typeface="+mj-lt"/>
                <a:ea typeface="宋体" panose="02010600030101010101" pitchFamily="2" charset="-122"/>
              </a:rPr>
              <a:t>)</a:t>
            </a:r>
          </a:p>
          <a:p>
            <a:pPr>
              <a:buFont typeface="Georgia" panose="02040502050405020303" pitchFamily="18" charset="0"/>
              <a:buNone/>
              <a:defRPr/>
            </a:pPr>
            <a:r>
              <a:rPr lang="en-US" altLang="en-US" sz="2400" b="1" dirty="0" err="1">
                <a:latin typeface="+mj-lt"/>
                <a:ea typeface="宋体" panose="02010600030101010101" pitchFamily="2" charset="-122"/>
              </a:rPr>
              <a:t>Hamburger$rcalories</a:t>
            </a:r>
            <a:r>
              <a:rPr lang="en-US" altLang="en-US" sz="2400" b="1" dirty="0">
                <a:latin typeface="+mj-lt"/>
                <a:ea typeface="宋体" panose="02010600030101010101" pitchFamily="2" charset="-122"/>
              </a:rPr>
              <a:t> = rank(</a:t>
            </a:r>
            <a:r>
              <a:rPr lang="en-US" altLang="en-US" sz="2400" b="1" dirty="0" err="1">
                <a:latin typeface="+mj-lt"/>
                <a:ea typeface="宋体" panose="02010600030101010101" pitchFamily="2" charset="-122"/>
              </a:rPr>
              <a:t>Hamburger$calories</a:t>
            </a:r>
            <a:r>
              <a:rPr lang="en-US" altLang="en-US" sz="2400" b="1" dirty="0">
                <a:latin typeface="+mj-lt"/>
                <a:ea typeface="宋体" panose="02010600030101010101" pitchFamily="2" charset="-122"/>
              </a:rPr>
              <a:t>)</a:t>
            </a:r>
          </a:p>
          <a:p>
            <a:pPr>
              <a:buFont typeface="Georgia" panose="02040502050405020303" pitchFamily="18" charset="0"/>
              <a:buNone/>
              <a:defRPr/>
            </a:pPr>
            <a:endParaRPr lang="en-US" altLang="en-US" sz="2400" dirty="0">
              <a:latin typeface="+mj-lt"/>
              <a:ea typeface="宋体" panose="02010600030101010101" pitchFamily="2" charset="-122"/>
            </a:endParaRPr>
          </a:p>
          <a:p>
            <a:pPr>
              <a:buFont typeface="Georgia" panose="02040502050405020303" pitchFamily="18" charset="0"/>
              <a:buNone/>
              <a:defRPr/>
            </a:pPr>
            <a:r>
              <a:rPr lang="en-US" altLang="en-US" sz="2400" dirty="0">
                <a:latin typeface="+mj-lt"/>
                <a:ea typeface="宋体" panose="02010600030101010101" pitchFamily="2" charset="-122"/>
              </a:rPr>
              <a:t>For 1 to be assigned to the lowest value:</a:t>
            </a:r>
            <a:endParaRPr lang="en-US" altLang="en-US" sz="2400" b="1" dirty="0">
              <a:latin typeface="+mj-lt"/>
              <a:ea typeface="宋体" panose="02010600030101010101" pitchFamily="2" charset="-122"/>
            </a:endParaRPr>
          </a:p>
          <a:p>
            <a:pPr>
              <a:buFont typeface="Georgia" panose="02040502050405020303" pitchFamily="18" charset="0"/>
              <a:buNone/>
              <a:defRPr/>
            </a:pPr>
            <a:r>
              <a:rPr lang="en-US" altLang="en-US" sz="2400" b="1" dirty="0" err="1">
                <a:latin typeface="+mj-lt"/>
                <a:ea typeface="宋体" panose="02010600030101010101" pitchFamily="2" charset="-122"/>
              </a:rPr>
              <a:t>Hamburger$rkfat</a:t>
            </a:r>
            <a:r>
              <a:rPr lang="en-US" altLang="en-US" sz="2400" b="1" dirty="0">
                <a:latin typeface="+mj-lt"/>
                <a:ea typeface="宋体" panose="02010600030101010101" pitchFamily="2" charset="-122"/>
              </a:rPr>
              <a:t> = 6 - </a:t>
            </a:r>
            <a:r>
              <a:rPr lang="en-US" altLang="en-US" sz="2400" b="1" dirty="0" err="1">
                <a:latin typeface="+mj-lt"/>
                <a:ea typeface="宋体" panose="02010600030101010101" pitchFamily="2" charset="-122"/>
              </a:rPr>
              <a:t>Hamburger$rfat</a:t>
            </a:r>
            <a:endParaRPr lang="en-US" altLang="en-US" sz="2400" b="1" dirty="0">
              <a:latin typeface="+mj-lt"/>
              <a:ea typeface="宋体" panose="02010600030101010101" pitchFamily="2" charset="-122"/>
            </a:endParaRPr>
          </a:p>
          <a:p>
            <a:pPr>
              <a:buFont typeface="Georgia" panose="02040502050405020303" pitchFamily="18" charset="0"/>
              <a:buNone/>
              <a:defRPr/>
            </a:pPr>
            <a:r>
              <a:rPr lang="en-US" altLang="en-US" sz="2400" b="1" dirty="0" err="1">
                <a:latin typeface="+mj-lt"/>
                <a:ea typeface="宋体" panose="02010600030101010101" pitchFamily="2" charset="-122"/>
              </a:rPr>
              <a:t>Hamburger$rkcalories</a:t>
            </a:r>
            <a:r>
              <a:rPr lang="en-US" altLang="en-US" sz="2400" b="1" dirty="0">
                <a:latin typeface="+mj-lt"/>
                <a:ea typeface="宋体" panose="02010600030101010101" pitchFamily="2" charset="-122"/>
              </a:rPr>
              <a:t> = 6 - </a:t>
            </a:r>
            <a:r>
              <a:rPr lang="en-US" altLang="en-US" sz="2400" b="1" dirty="0" err="1">
                <a:latin typeface="+mj-lt"/>
                <a:ea typeface="宋体" panose="02010600030101010101" pitchFamily="2" charset="-122"/>
              </a:rPr>
              <a:t>Hamburger$rcalories</a:t>
            </a:r>
            <a:endParaRPr lang="en-US" altLang="en-US" sz="2400" dirty="0">
              <a:latin typeface="+mj-lt"/>
              <a:ea typeface="宋体" panose="02010600030101010101" pitchFamily="2" charset="-122"/>
            </a:endParaRPr>
          </a:p>
        </p:txBody>
      </p:sp>
    </p:spTree>
    <p:extLst>
      <p:ext uri="{BB962C8B-B14F-4D97-AF65-F5344CB8AC3E}">
        <p14:creationId xmlns:p14="http://schemas.microsoft.com/office/powerpoint/2010/main" val="2318075203"/>
      </p:ext>
    </p:extLst>
  </p:cSld>
  <p:clrMapOvr>
    <a:masterClrMapping/>
  </p:clrMapOvr>
  <p:transition>
    <p:fade thruBlk="1"/>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A84B430-3498-A249-A3CC-0DBE5B05C936}"/>
              </a:ext>
            </a:extLst>
          </p:cNvPr>
          <p:cNvSpPr>
            <a:spLocks noGrp="1" noChangeArrowheads="1"/>
          </p:cNvSpPr>
          <p:nvPr>
            <p:ph type="title" idx="4294967295"/>
          </p:nvPr>
        </p:nvSpPr>
        <p:spPr>
          <a:xfrm>
            <a:off x="2198688" y="479425"/>
            <a:ext cx="8229600" cy="990600"/>
          </a:xfrm>
        </p:spPr>
        <p:txBody>
          <a:bodyPr>
            <a:noAutofit/>
          </a:bodyPr>
          <a:lstStyle/>
          <a:p>
            <a:pPr fontAlgn="auto">
              <a:spcAft>
                <a:spcPts val="0"/>
              </a:spcAft>
              <a:defRPr/>
            </a:pPr>
            <a:r>
              <a:rPr lang="en-US" sz="2400" dirty="0">
                <a:solidFill>
                  <a:schemeClr val="tx1"/>
                </a:solidFill>
              </a:rPr>
              <a:t>Common Nonlinear Transformations:</a:t>
            </a:r>
            <a:br>
              <a:rPr lang="en-US" sz="2400" dirty="0">
                <a:solidFill>
                  <a:schemeClr val="tx1"/>
                </a:solidFill>
              </a:rPr>
            </a:br>
            <a:r>
              <a:rPr lang="en-US" sz="2400" dirty="0">
                <a:solidFill>
                  <a:schemeClr val="tx1"/>
                </a:solidFill>
              </a:rPr>
              <a:t> Ranking Variables</a:t>
            </a:r>
          </a:p>
        </p:txBody>
      </p:sp>
      <p:sp>
        <p:nvSpPr>
          <p:cNvPr id="66562" name="Rectangle 3">
            <a:extLst>
              <a:ext uri="{FF2B5EF4-FFF2-40B4-BE49-F238E27FC236}">
                <a16:creationId xmlns:a16="http://schemas.microsoft.com/office/drawing/2014/main" id="{FA11C8E8-2335-CE37-8B14-B96701CCC888}"/>
              </a:ext>
            </a:extLst>
          </p:cNvPr>
          <p:cNvSpPr>
            <a:spLocks noGrp="1" noChangeArrowheads="1"/>
          </p:cNvSpPr>
          <p:nvPr>
            <p:ph idx="4294967295"/>
          </p:nvPr>
        </p:nvSpPr>
        <p:spPr>
          <a:xfrm>
            <a:off x="1524000" y="1905000"/>
            <a:ext cx="8229600" cy="4668838"/>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66563" name="Rectangle 4">
            <a:extLst>
              <a:ext uri="{FF2B5EF4-FFF2-40B4-BE49-F238E27FC236}">
                <a16:creationId xmlns:a16="http://schemas.microsoft.com/office/drawing/2014/main" id="{0469DFCB-D0CB-E18C-B388-347F54D6B1BB}"/>
              </a:ext>
            </a:extLst>
          </p:cNvPr>
          <p:cNvSpPr>
            <a:spLocks noChangeArrowheads="1"/>
          </p:cNvSpPr>
          <p:nvPr/>
        </p:nvSpPr>
        <p:spPr bwMode="auto">
          <a:xfrm>
            <a:off x="1981200" y="2057400"/>
            <a:ext cx="8229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38138" indent="-228600">
              <a:spcBef>
                <a:spcPts val="1000"/>
              </a:spcBef>
              <a:buClr>
                <a:schemeClr val="accent2"/>
              </a:buClr>
              <a:buFont typeface="Arial" panose="020B0604020202020204" pitchFamily="34" charset="0"/>
              <a:buChar char="•"/>
              <a:defRPr>
                <a:solidFill>
                  <a:srgbClr val="262626"/>
                </a:solidFill>
                <a:latin typeface="Gill Sans MT" panose="020B0502020104020203" pitchFamily="34" charset="0"/>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0"/>
              </a:defRPr>
            </a:lvl5pPr>
            <a:lvl6pPr marL="25146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6pPr>
            <a:lvl7pPr marL="29718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7pPr>
            <a:lvl8pPr marL="34290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8pPr>
            <a:lvl9pPr marL="3886200" indent="-228600" fontAlgn="base">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0"/>
              </a:defRPr>
            </a:lvl9pPr>
          </a:lstStyle>
          <a:p>
            <a:pPr>
              <a:spcBef>
                <a:spcPts val="300"/>
              </a:spcBef>
              <a:buClr>
                <a:srgbClr val="000000"/>
              </a:buClr>
              <a:buFont typeface="Georgia" panose="02040502050405020303" pitchFamily="18" charset="0"/>
              <a:buNone/>
            </a:pPr>
            <a:endParaRPr lang="en-US" altLang="en-US" sz="3200">
              <a:solidFill>
                <a:schemeClr val="tx1"/>
              </a:solidFill>
              <a:latin typeface="Cambria" panose="02040503050406030204" pitchFamily="18" charset="0"/>
              <a:ea typeface="宋体" panose="02010600030101010101" pitchFamily="2" charset="-122"/>
            </a:endParaRPr>
          </a:p>
        </p:txBody>
      </p:sp>
      <p:graphicFrame>
        <p:nvGraphicFramePr>
          <p:cNvPr id="66564" name="Object 5">
            <a:extLst>
              <a:ext uri="{FF2B5EF4-FFF2-40B4-BE49-F238E27FC236}">
                <a16:creationId xmlns:a16="http://schemas.microsoft.com/office/drawing/2014/main" id="{2997EA30-BA0C-0476-7787-9A64D14113F7}"/>
              </a:ext>
            </a:extLst>
          </p:cNvPr>
          <p:cNvGraphicFramePr>
            <a:graphicFrameLocks noChangeAspect="1"/>
          </p:cNvGraphicFramePr>
          <p:nvPr/>
        </p:nvGraphicFramePr>
        <p:xfrm>
          <a:off x="1066800" y="2073276"/>
          <a:ext cx="10248900" cy="3260725"/>
        </p:xfrm>
        <a:graphic>
          <a:graphicData uri="http://schemas.openxmlformats.org/presentationml/2006/ole">
            <mc:AlternateContent xmlns:mc="http://schemas.openxmlformats.org/markup-compatibility/2006">
              <mc:Choice xmlns:v="urn:schemas-microsoft-com:vml" Requires="v">
                <p:oleObj name="Document" r:id="rId3" imgW="0" imgH="0" progId="Word.Document.8">
                  <p:embed/>
                </p:oleObj>
              </mc:Choice>
              <mc:Fallback>
                <p:oleObj name="Document" r:id="rId3" imgW="0" imgH="0" progId="Word.Document.8">
                  <p:embed/>
                  <p:pic>
                    <p:nvPicPr>
                      <p:cNvPr id="66564" name="Object 5">
                        <a:extLst>
                          <a:ext uri="{FF2B5EF4-FFF2-40B4-BE49-F238E27FC236}">
                            <a16:creationId xmlns:a16="http://schemas.microsoft.com/office/drawing/2014/main" id="{2997EA30-BA0C-0476-7787-9A64D1411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073276"/>
                        <a:ext cx="10248900"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19617110"/>
      </p:ext>
    </p:extLst>
  </p:cSld>
  <p:clrMapOvr>
    <a:masterClrMapping/>
  </p:clrMapOvr>
  <p:transition>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2C9257D-D72B-3543-80CB-C28E248687D3}"/>
              </a:ext>
            </a:extLst>
          </p:cNvPr>
          <p:cNvSpPr>
            <a:spLocks noGrp="1" noChangeArrowheads="1"/>
          </p:cNvSpPr>
          <p:nvPr>
            <p:ph type="title" idx="4294967295"/>
          </p:nvPr>
        </p:nvSpPr>
        <p:spPr>
          <a:xfrm>
            <a:off x="1828800" y="457200"/>
            <a:ext cx="8229600" cy="1066800"/>
          </a:xfrm>
        </p:spPr>
        <p:txBody>
          <a:bodyPr>
            <a:normAutofit/>
          </a:bodyPr>
          <a:lstStyle/>
          <a:p>
            <a:pPr fontAlgn="auto">
              <a:spcAft>
                <a:spcPts val="0"/>
              </a:spcAft>
              <a:defRPr/>
            </a:pPr>
            <a:r>
              <a:rPr lang="en-US" sz="2400" dirty="0">
                <a:solidFill>
                  <a:schemeClr val="tx1"/>
                </a:solidFill>
              </a:rPr>
              <a:t>Common Nonlinear Transformations:</a:t>
            </a:r>
            <a:br>
              <a:rPr lang="en-US" sz="2400" dirty="0">
                <a:solidFill>
                  <a:schemeClr val="tx1"/>
                </a:solidFill>
              </a:rPr>
            </a:br>
            <a:r>
              <a:rPr lang="en-US" sz="2400" dirty="0">
                <a:solidFill>
                  <a:schemeClr val="tx1"/>
                </a:solidFill>
              </a:rPr>
              <a:t> Recoding Variables</a:t>
            </a:r>
          </a:p>
        </p:txBody>
      </p:sp>
      <p:sp>
        <p:nvSpPr>
          <p:cNvPr id="68610" name="Rectangle 3">
            <a:extLst>
              <a:ext uri="{FF2B5EF4-FFF2-40B4-BE49-F238E27FC236}">
                <a16:creationId xmlns:a16="http://schemas.microsoft.com/office/drawing/2014/main" id="{AA7704B1-45A2-49B5-15C1-0275B64B16DE}"/>
              </a:ext>
            </a:extLst>
          </p:cNvPr>
          <p:cNvSpPr>
            <a:spLocks noGrp="1" noChangeArrowheads="1"/>
          </p:cNvSpPr>
          <p:nvPr>
            <p:ph idx="4294967295"/>
          </p:nvPr>
        </p:nvSpPr>
        <p:spPr>
          <a:xfrm>
            <a:off x="1524000" y="2249488"/>
            <a:ext cx="8229600" cy="4324350"/>
          </a:xfrm>
        </p:spPr>
        <p:txBody>
          <a:bodyPr/>
          <a:lstStyle/>
          <a:p>
            <a:pPr>
              <a:buFontTx/>
              <a:buNone/>
            </a:pPr>
            <a:r>
              <a:rPr lang="en-US" altLang="en-US"/>
              <a:t> </a:t>
            </a:r>
          </a:p>
          <a:p>
            <a:endParaRPr lang="en-US" altLang="en-US"/>
          </a:p>
          <a:p>
            <a:endParaRPr lang="en-US" altLang="en-US"/>
          </a:p>
          <a:p>
            <a:pPr>
              <a:buFontTx/>
              <a:buNone/>
            </a:pPr>
            <a:endParaRPr lang="en-US" altLang="en-US"/>
          </a:p>
        </p:txBody>
      </p:sp>
      <p:sp>
        <p:nvSpPr>
          <p:cNvPr id="110595" name="Rectangle 4">
            <a:extLst>
              <a:ext uri="{FF2B5EF4-FFF2-40B4-BE49-F238E27FC236}">
                <a16:creationId xmlns:a16="http://schemas.microsoft.com/office/drawing/2014/main" id="{0391F0C6-2E7F-5D4F-A108-4B89AD4D08BD}"/>
              </a:ext>
            </a:extLst>
          </p:cNvPr>
          <p:cNvSpPr>
            <a:spLocks noChangeArrowheads="1"/>
          </p:cNvSpPr>
          <p:nvPr/>
        </p:nvSpPr>
        <p:spPr bwMode="auto">
          <a:xfrm>
            <a:off x="1981200" y="2057400"/>
            <a:ext cx="8229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38138" indent="-228600">
              <a:spcBef>
                <a:spcPts val="300"/>
              </a:spcBef>
              <a:buClr>
                <a:srgbClr val="000000"/>
              </a:buClr>
              <a:buFont typeface="Georgia" panose="02040502050405020303" pitchFamily="18" charset="0"/>
              <a:buChar char="•"/>
              <a:defRPr sz="2800">
                <a:solidFill>
                  <a:schemeClr val="tx1"/>
                </a:solidFill>
                <a:latin typeface="Cambria" panose="02040503050406030204"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mbria" panose="02040503050406030204" pitchFamily="18" charset="0"/>
              </a:defRPr>
            </a:lvl2pPr>
            <a:lvl3pPr marL="1143000" indent="-228600">
              <a:spcBef>
                <a:spcPts val="300"/>
              </a:spcBef>
              <a:buClr>
                <a:schemeClr val="accent1"/>
              </a:buClr>
              <a:buFont typeface="Wingdings 2" pitchFamily="2" charset="2"/>
              <a:buChar char=""/>
              <a:defRPr sz="2400">
                <a:solidFill>
                  <a:schemeClr val="accent1"/>
                </a:solidFill>
                <a:latin typeface="Cambria" panose="02040503050406030204" pitchFamily="18" charset="0"/>
              </a:defRPr>
            </a:lvl3pPr>
            <a:lvl4pPr marL="1600200" indent="-228600">
              <a:spcBef>
                <a:spcPts val="300"/>
              </a:spcBef>
              <a:buClr>
                <a:schemeClr val="accent1"/>
              </a:buClr>
              <a:buFont typeface="Wingdings 2" pitchFamily="2" charset="2"/>
              <a:buChar char=""/>
              <a:defRPr sz="2200">
                <a:solidFill>
                  <a:schemeClr val="accent1"/>
                </a:solidFill>
                <a:latin typeface="Cambria" panose="02040503050406030204" pitchFamily="18" charset="0"/>
              </a:defRPr>
            </a:lvl4pPr>
            <a:lvl5pPr marL="2057400" indent="-228600">
              <a:spcBef>
                <a:spcPts val="300"/>
              </a:spcBef>
              <a:buClr>
                <a:srgbClr val="000000"/>
              </a:buClr>
              <a:buFont typeface="Georgia" panose="02040502050405020303" pitchFamily="18" charset="0"/>
              <a:buChar char="▫"/>
              <a:defRPr sz="2000">
                <a:solidFill>
                  <a:srgbClr val="000000"/>
                </a:solidFill>
                <a:latin typeface="Cambria" panose="02040503050406030204" pitchFamily="18" charset="0"/>
              </a:defRPr>
            </a:lvl5pPr>
            <a:lvl6pPr marL="25146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6pPr>
            <a:lvl7pPr marL="29718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7pPr>
            <a:lvl8pPr marL="34290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8pPr>
            <a:lvl9pPr marL="3886200" indent="-228600" eaLnBrk="0" fontAlgn="base" hangingPunct="0">
              <a:spcBef>
                <a:spcPts val="300"/>
              </a:spcBef>
              <a:spcAft>
                <a:spcPct val="0"/>
              </a:spcAft>
              <a:buClr>
                <a:srgbClr val="000000"/>
              </a:buClr>
              <a:buFont typeface="Georgia" panose="02040502050405020303" pitchFamily="18" charset="0"/>
              <a:buChar char="▫"/>
              <a:defRPr sz="2000">
                <a:solidFill>
                  <a:srgbClr val="000000"/>
                </a:solidFill>
                <a:latin typeface="Cambria" panose="02040503050406030204" pitchFamily="18" charset="0"/>
              </a:defRPr>
            </a:lvl9pPr>
          </a:lstStyle>
          <a:p>
            <a:pPr>
              <a:buFont typeface="Georgia" panose="02040502050405020303" pitchFamily="18" charset="0"/>
              <a:buNone/>
              <a:defRPr/>
            </a:pPr>
            <a:endParaRPr lang="en-US" altLang="en-US" sz="2400" dirty="0"/>
          </a:p>
          <a:p>
            <a:pPr>
              <a:buFont typeface="Georgia" panose="02040502050405020303" pitchFamily="18" charset="0"/>
              <a:buNone/>
              <a:defRPr/>
            </a:pPr>
            <a:r>
              <a:rPr lang="en-US" altLang="en-US" sz="2400" i="1" dirty="0">
                <a:latin typeface="+mn-lt"/>
              </a:rPr>
              <a:t>Example</a:t>
            </a:r>
            <a:r>
              <a:rPr lang="en-US" altLang="en-US" sz="2400" dirty="0">
                <a:latin typeface="+mn-lt"/>
              </a:rPr>
              <a:t>:</a:t>
            </a:r>
          </a:p>
          <a:p>
            <a:pPr>
              <a:buFont typeface="Georgia" panose="02040502050405020303" pitchFamily="18" charset="0"/>
              <a:buNone/>
              <a:defRPr/>
            </a:pPr>
            <a:endParaRPr lang="en-US" altLang="en-US" sz="2400" dirty="0">
              <a:latin typeface="+mn-lt"/>
            </a:endParaRPr>
          </a:p>
          <a:p>
            <a:pPr>
              <a:buFont typeface="Georgia" panose="02040502050405020303" pitchFamily="18" charset="0"/>
              <a:buNone/>
              <a:defRPr/>
            </a:pPr>
            <a:r>
              <a:rPr lang="en-US" altLang="en-US" sz="2400" dirty="0">
                <a:latin typeface="+mn-lt"/>
              </a:rPr>
              <a:t>In the NELS, the variable schtyp8 is coded with the values:</a:t>
            </a:r>
          </a:p>
          <a:p>
            <a:pPr>
              <a:buFont typeface="Georgia" panose="02040502050405020303" pitchFamily="18" charset="0"/>
              <a:buNone/>
              <a:defRPr/>
            </a:pPr>
            <a:r>
              <a:rPr lang="en-US" altLang="en-US" sz="2400" dirty="0">
                <a:latin typeface="+mn-lt"/>
              </a:rPr>
              <a:t>1 = Public, 2 = Private religious, 3 = Private non-religious.</a:t>
            </a:r>
          </a:p>
          <a:p>
            <a:pPr>
              <a:buFont typeface="Georgia" panose="02040502050405020303" pitchFamily="18" charset="0"/>
              <a:buNone/>
              <a:defRPr/>
            </a:pPr>
            <a:endParaRPr lang="en-US" altLang="en-US" sz="2400" dirty="0">
              <a:latin typeface="+mn-lt"/>
            </a:endParaRPr>
          </a:p>
          <a:p>
            <a:pPr>
              <a:buFont typeface="Georgia" panose="02040502050405020303" pitchFamily="18" charset="0"/>
              <a:buNone/>
              <a:defRPr/>
            </a:pPr>
            <a:r>
              <a:rPr lang="en-US" altLang="en-US" sz="2400" dirty="0">
                <a:latin typeface="+mn-lt"/>
              </a:rPr>
              <a:t>Create a new variable schtyp8d1 with only two categories (public and private) and the new coding: 1 = public and 2 = private. </a:t>
            </a:r>
          </a:p>
          <a:p>
            <a:pPr>
              <a:buFont typeface="Georgia" panose="02040502050405020303" pitchFamily="18" charset="0"/>
              <a:buNone/>
              <a:defRPr/>
            </a:pPr>
            <a:endParaRPr lang="en-US" altLang="en-US" sz="2400" dirty="0"/>
          </a:p>
        </p:txBody>
      </p:sp>
    </p:spTree>
    <p:extLst>
      <p:ext uri="{BB962C8B-B14F-4D97-AF65-F5344CB8AC3E}">
        <p14:creationId xmlns:p14="http://schemas.microsoft.com/office/powerpoint/2010/main" val="2355239265"/>
      </p:ext>
    </p:extLst>
  </p:cSld>
  <p:clrMapOvr>
    <a:masterClrMapping/>
  </p:clrMapOvr>
  <p:transition>
    <p:fade thruBlk="1"/>
  </p:transition>
</p:sld>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19.xml.rels><?xml version="1.0" encoding="UTF-8" standalone="yes"?>
<Relationships xmlns="http://schemas.openxmlformats.org/package/2006/relationships"><Relationship Id="rId1" Type="http://schemas.openxmlformats.org/officeDocument/2006/relationships/image" Target="../media/image1.jpeg"/></Relationships>
</file>

<file path=ppt/theme/_rels/theme20.xml.rels><?xml version="1.0" encoding="UTF-8" standalone="yes"?>
<Relationships xmlns="http://schemas.openxmlformats.org/package/2006/relationships"><Relationship Id="rId1" Type="http://schemas.openxmlformats.org/officeDocument/2006/relationships/image" Target="../media/image1.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1.jpeg"/></Relationships>
</file>

<file path=ppt/theme/_rels/theme23.xml.rels><?xml version="1.0" encoding="UTF-8" standalone="yes"?>
<Relationships xmlns="http://schemas.openxmlformats.org/package/2006/relationships"><Relationship Id="rId1" Type="http://schemas.openxmlformats.org/officeDocument/2006/relationships/image" Target="../media/image1.jpeg"/></Relationships>
</file>

<file path=ppt/theme/_rels/theme24.xml.rels><?xml version="1.0" encoding="UTF-8" standalone="yes"?>
<Relationships xmlns="http://schemas.openxmlformats.org/package/2006/relationships"><Relationship Id="rId1" Type="http://schemas.openxmlformats.org/officeDocument/2006/relationships/image" Target="../media/image1.jpeg"/></Relationships>
</file>

<file path=ppt/theme/_rels/theme25.xml.rels><?xml version="1.0" encoding="UTF-8" standalone="yes"?>
<Relationships xmlns="http://schemas.openxmlformats.org/package/2006/relationships"><Relationship Id="rId1" Type="http://schemas.openxmlformats.org/officeDocument/2006/relationships/image" Target="../media/image1.jpeg"/></Relationships>
</file>

<file path=ppt/theme/_rels/theme26.xml.rels><?xml version="1.0" encoding="UTF-8" standalone="yes"?>
<Relationships xmlns="http://schemas.openxmlformats.org/package/2006/relationships"><Relationship Id="rId1" Type="http://schemas.openxmlformats.org/officeDocument/2006/relationships/image" Target="../media/image2.jpeg"/></Relationships>
</file>

<file path=ppt/theme/_rels/theme27.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4.xml><?xml version="1.0" encoding="utf-8"?>
<a:theme xmlns:a="http://schemas.openxmlformats.org/drawingml/2006/main" name="1_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67AFBD"/>
      </a:hlink>
      <a:folHlink>
        <a:srgbClr val="C2A874"/>
      </a:folHlink>
    </a:clrScheme>
    <a:fontScheme name="Stats">
      <a:majorFont>
        <a:latin typeface="Cambria"/>
        <a:ea typeface=""/>
        <a:cs typeface=""/>
      </a:majorFont>
      <a:minorFont>
        <a:latin typeface="Cambria"/>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5.xml><?xml version="1.0" encoding="utf-8"?>
<a:theme xmlns:a="http://schemas.openxmlformats.org/drawingml/2006/main" name="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CC0000"/>
      </a:hlink>
      <a:folHlink>
        <a:srgbClr val="FF0000"/>
      </a:folHlink>
    </a:clrScheme>
    <a:fontScheme name="Stats">
      <a:majorFont>
        <a:latin typeface="Cambria"/>
        <a:ea typeface=""/>
        <a:cs typeface=""/>
      </a:majorFont>
      <a:minorFont>
        <a:latin typeface="Cambria"/>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6.xml><?xml version="1.0" encoding="utf-8"?>
<a:theme xmlns:a="http://schemas.openxmlformats.org/drawingml/2006/main" name="1_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67AFBD"/>
      </a:hlink>
      <a:folHlink>
        <a:srgbClr val="C2A874"/>
      </a:folHlink>
    </a:clrScheme>
    <a:fontScheme name="Stats">
      <a:majorFont>
        <a:latin typeface="Cambria"/>
        <a:ea typeface=""/>
        <a:cs typeface=""/>
      </a:majorFont>
      <a:minorFont>
        <a:latin typeface="Cambria"/>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7.xml><?xml version="1.0" encoding="utf-8"?>
<a:theme xmlns:a="http://schemas.openxmlformats.org/drawingml/2006/main" name="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CC0000"/>
      </a:hlink>
      <a:folHlink>
        <a:srgbClr val="FF0000"/>
      </a:folHlink>
    </a:clrScheme>
    <a:fontScheme name="Stats">
      <a:majorFont>
        <a:latin typeface="Cambria"/>
        <a:ea typeface=""/>
        <a:cs typeface=""/>
      </a:majorFont>
      <a:minorFont>
        <a:latin typeface="Cambria"/>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8.xml><?xml version="1.0" encoding="utf-8"?>
<a:theme xmlns:a="http://schemas.openxmlformats.org/drawingml/2006/main" name="1_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67AFBD"/>
      </a:hlink>
      <a:folHlink>
        <a:srgbClr val="C2A874"/>
      </a:folHlink>
    </a:clrScheme>
    <a:fontScheme name="Stats">
      <a:majorFont>
        <a:latin typeface="Cambria"/>
        <a:ea typeface=""/>
        <a:cs typeface=""/>
      </a:majorFont>
      <a:minorFont>
        <a:latin typeface="Cambria"/>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19.xml><?xml version="1.0" encoding="utf-8"?>
<a:theme xmlns:a="http://schemas.openxmlformats.org/drawingml/2006/main" name="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CC0000"/>
      </a:hlink>
      <a:folHlink>
        <a:srgbClr val="FF0000"/>
      </a:folHlink>
    </a:clrScheme>
    <a:fontScheme name="Stats">
      <a:majorFont>
        <a:latin typeface="Cambria"/>
        <a:ea typeface=""/>
        <a:cs typeface=""/>
      </a:majorFont>
      <a:minorFont>
        <a:latin typeface="Cambria"/>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0.xml><?xml version="1.0" encoding="utf-8"?>
<a:theme xmlns:a="http://schemas.openxmlformats.org/drawingml/2006/main" name="1_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67AFBD"/>
      </a:hlink>
      <a:folHlink>
        <a:srgbClr val="C2A874"/>
      </a:folHlink>
    </a:clrScheme>
    <a:fontScheme name="Stats">
      <a:majorFont>
        <a:latin typeface="Cambria"/>
        <a:ea typeface=""/>
        <a:cs typeface=""/>
      </a:majorFont>
      <a:minorFont>
        <a:latin typeface="Cambria"/>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1.xml><?xml version="1.0" encoding="utf-8"?>
<a:theme xmlns:a="http://schemas.openxmlformats.org/drawingml/2006/main" name="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CC0000"/>
      </a:hlink>
      <a:folHlink>
        <a:srgbClr val="FF0000"/>
      </a:folHlink>
    </a:clrScheme>
    <a:fontScheme name="Stats">
      <a:majorFont>
        <a:latin typeface="Cambria"/>
        <a:ea typeface=""/>
        <a:cs typeface=""/>
      </a:majorFont>
      <a:minorFont>
        <a:latin typeface="Cambria"/>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2.xml><?xml version="1.0" encoding="utf-8"?>
<a:theme xmlns:a="http://schemas.openxmlformats.org/drawingml/2006/main" name="1_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67AFBD"/>
      </a:hlink>
      <a:folHlink>
        <a:srgbClr val="C2A874"/>
      </a:folHlink>
    </a:clrScheme>
    <a:fontScheme name="Stats">
      <a:majorFont>
        <a:latin typeface="Cambria"/>
        <a:ea typeface=""/>
        <a:cs typeface=""/>
      </a:majorFont>
      <a:minorFont>
        <a:latin typeface="Cambria"/>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3.xml><?xml version="1.0" encoding="utf-8"?>
<a:theme xmlns:a="http://schemas.openxmlformats.org/drawingml/2006/main" name="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CC0000"/>
      </a:hlink>
      <a:folHlink>
        <a:srgbClr val="FF0000"/>
      </a:folHlink>
    </a:clrScheme>
    <a:fontScheme name="Stats">
      <a:majorFont>
        <a:latin typeface="Cambria"/>
        <a:ea typeface=""/>
        <a:cs typeface=""/>
      </a:majorFont>
      <a:minorFont>
        <a:latin typeface="Cambria"/>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4.xml><?xml version="1.0" encoding="utf-8"?>
<a:theme xmlns:a="http://schemas.openxmlformats.org/drawingml/2006/main" name="1_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67AFBD"/>
      </a:hlink>
      <a:folHlink>
        <a:srgbClr val="C2A874"/>
      </a:folHlink>
    </a:clrScheme>
    <a:fontScheme name="Stats">
      <a:majorFont>
        <a:latin typeface="Cambria"/>
        <a:ea typeface=""/>
        <a:cs typeface=""/>
      </a:majorFont>
      <a:minorFont>
        <a:latin typeface="Cambria"/>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5.xml><?xml version="1.0" encoding="utf-8"?>
<a:theme xmlns:a="http://schemas.openxmlformats.org/drawingml/2006/main" name="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CC0000"/>
      </a:hlink>
      <a:folHlink>
        <a:srgbClr val="FF0000"/>
      </a:folHlink>
    </a:clrScheme>
    <a:fontScheme name="Stats">
      <a:majorFont>
        <a:latin typeface="Cambria"/>
        <a:ea typeface=""/>
        <a:cs typeface=""/>
      </a:majorFont>
      <a:minorFont>
        <a:latin typeface="Cambria"/>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6.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7.xml><?xml version="1.0" encoding="utf-8"?>
<a:theme xmlns:a="http://schemas.openxmlformats.org/drawingml/2006/main" name="Urban">
  <a:themeElements>
    <a:clrScheme name="Custom 11">
      <a:dk1>
        <a:srgbClr val="000000"/>
      </a:dk1>
      <a:lt1>
        <a:srgbClr val="EAEAEA"/>
      </a:lt1>
      <a:dk2>
        <a:srgbClr val="CC0000"/>
      </a:dk2>
      <a:lt2>
        <a:srgbClr val="EAEAEA"/>
      </a:lt2>
      <a:accent1>
        <a:srgbClr val="FFC000"/>
      </a:accent1>
      <a:accent2>
        <a:srgbClr val="FFC000"/>
      </a:accent2>
      <a:accent3>
        <a:srgbClr val="000000"/>
      </a:accent3>
      <a:accent4>
        <a:srgbClr val="C4652D"/>
      </a:accent4>
      <a:accent5>
        <a:srgbClr val="8B5D3D"/>
      </a:accent5>
      <a:accent6>
        <a:srgbClr val="5C92B5"/>
      </a:accent6>
      <a:hlink>
        <a:srgbClr val="CC0000"/>
      </a:hlink>
      <a:folHlink>
        <a:srgbClr val="FF0000"/>
      </a:folHlink>
    </a:clrScheme>
    <a:fontScheme name="Stats">
      <a:majorFont>
        <a:latin typeface="Cambria"/>
        <a:ea typeface=""/>
        <a:cs typeface=""/>
      </a:majorFont>
      <a:minorFont>
        <a:latin typeface="Cambria"/>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5.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6.xml><?xml version="1.0" encoding="utf-8"?>
<a:theme xmlns:a="http://schemas.openxmlformats.org/drawingml/2006/main" name="1_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7.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8.xml><?xml version="1.0" encoding="utf-8"?>
<a:theme xmlns:a="http://schemas.openxmlformats.org/drawingml/2006/main" name="1_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9.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0.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8.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9.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0.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8.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9.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otalTime>19</TotalTime>
  <Words>40661</Words>
  <Application>Microsoft Office PowerPoint</Application>
  <PresentationFormat>Widescreen</PresentationFormat>
  <Paragraphs>3905</Paragraphs>
  <Slides>518</Slides>
  <Notes>264</Notes>
  <HiddenSlides>0</HiddenSlides>
  <MMClips>0</MMClips>
  <ScaleCrop>false</ScaleCrop>
  <HeadingPairs>
    <vt:vector size="8" baseType="variant">
      <vt:variant>
        <vt:lpstr>Fonts Used</vt:lpstr>
      </vt:variant>
      <vt:variant>
        <vt:i4>23</vt:i4>
      </vt:variant>
      <vt:variant>
        <vt:lpstr>Theme</vt:lpstr>
      </vt:variant>
      <vt:variant>
        <vt:i4>27</vt:i4>
      </vt:variant>
      <vt:variant>
        <vt:lpstr>Embedded OLE Servers</vt:lpstr>
      </vt:variant>
      <vt:variant>
        <vt:i4>3</vt:i4>
      </vt:variant>
      <vt:variant>
        <vt:lpstr>Slide Titles</vt:lpstr>
      </vt:variant>
      <vt:variant>
        <vt:i4>518</vt:i4>
      </vt:variant>
    </vt:vector>
  </HeadingPairs>
  <TitlesOfParts>
    <vt:vector size="571" baseType="lpstr">
      <vt:lpstr>宋体</vt:lpstr>
      <vt:lpstr>Aptos</vt:lpstr>
      <vt:lpstr>Aptos Display</vt:lpstr>
      <vt:lpstr>Arial</vt:lpstr>
      <vt:lpstr>Arial Rounded MT Bold</vt:lpstr>
      <vt:lpstr>Arial Unicode MS</vt:lpstr>
      <vt:lpstr>Calibri</vt:lpstr>
      <vt:lpstr>Cambria</vt:lpstr>
      <vt:lpstr>Cambria Math</vt:lpstr>
      <vt:lpstr>Courier New</vt:lpstr>
      <vt:lpstr>Georgia</vt:lpstr>
      <vt:lpstr>Gill Sans MT</vt:lpstr>
      <vt:lpstr>Minion</vt:lpstr>
      <vt:lpstr>Rockwell</vt:lpstr>
      <vt:lpstr>Rockwell Condensed</vt:lpstr>
      <vt:lpstr>Rockwell Extra Bold</vt:lpstr>
      <vt:lpstr>Symbol</vt:lpstr>
      <vt:lpstr>Times</vt:lpstr>
      <vt:lpstr>Times New Roman</vt:lpstr>
      <vt:lpstr>Trebuchet MS</vt:lpstr>
      <vt:lpstr>Wingdings</vt:lpstr>
      <vt:lpstr>Wingdings 2</vt:lpstr>
      <vt:lpstr>ヒラギノ角ゴ Pro W3</vt:lpstr>
      <vt:lpstr>Office Theme</vt:lpstr>
      <vt:lpstr>Parcel</vt:lpstr>
      <vt:lpstr>Parcel</vt:lpstr>
      <vt:lpstr>Parcel</vt:lpstr>
      <vt:lpstr>Parcel</vt:lpstr>
      <vt:lpstr>1_Parcel</vt:lpstr>
      <vt:lpstr>Parcel</vt:lpstr>
      <vt:lpstr>1_Parcel</vt:lpstr>
      <vt:lpstr>Parcel</vt:lpstr>
      <vt:lpstr>Parcel</vt:lpstr>
      <vt:lpstr>Parcel</vt:lpstr>
      <vt:lpstr>Parcel</vt:lpstr>
      <vt:lpstr>Parcel</vt:lpstr>
      <vt:lpstr>1_Urban</vt:lpstr>
      <vt:lpstr>Urban</vt:lpstr>
      <vt:lpstr>1_Urban</vt:lpstr>
      <vt:lpstr>Urban</vt:lpstr>
      <vt:lpstr>1_Urban</vt:lpstr>
      <vt:lpstr>Urban</vt:lpstr>
      <vt:lpstr>1_Urban</vt:lpstr>
      <vt:lpstr>Urban</vt:lpstr>
      <vt:lpstr>1_Urban</vt:lpstr>
      <vt:lpstr>Urban</vt:lpstr>
      <vt:lpstr>1_Urban</vt:lpstr>
      <vt:lpstr>Urban</vt:lpstr>
      <vt:lpstr>Wood Type</vt:lpstr>
      <vt:lpstr>Urban</vt:lpstr>
      <vt:lpstr>Equation</vt:lpstr>
      <vt:lpstr>Document</vt:lpstr>
      <vt:lpstr>Equation.3</vt:lpstr>
      <vt:lpstr>INTRODUCTION  CHAPTER 1</vt:lpstr>
      <vt:lpstr>Overview</vt:lpstr>
      <vt:lpstr>Variables and Constants</vt:lpstr>
      <vt:lpstr>Example</vt:lpstr>
      <vt:lpstr>Levels of Measurement</vt:lpstr>
      <vt:lpstr>Nominal</vt:lpstr>
      <vt:lpstr>Ordinal</vt:lpstr>
      <vt:lpstr>Scale</vt:lpstr>
      <vt:lpstr>Other Examples</vt:lpstr>
      <vt:lpstr>Discrete and Continuous Variables</vt:lpstr>
      <vt:lpstr>Examples</vt:lpstr>
      <vt:lpstr>PowerPoint Presentation</vt:lpstr>
      <vt:lpstr>The NELS Data Set</vt:lpstr>
      <vt:lpstr>What is the level of measurement for the following variables from the NELS data set?</vt:lpstr>
      <vt:lpstr>Examining univariate distributions  CHAPTER 2</vt:lpstr>
      <vt:lpstr>Overview</vt:lpstr>
      <vt:lpstr>Counting the occurrence of data values</vt:lpstr>
      <vt:lpstr>Example:  Frequency distribution table for region from the NELS data set</vt:lpstr>
      <vt:lpstr>Counting the occurrence of data values</vt:lpstr>
      <vt:lpstr>PowerPoint Presentation</vt:lpstr>
      <vt:lpstr>Counting the occurrence of data values</vt:lpstr>
      <vt:lpstr>PowerPoint Presentation</vt:lpstr>
      <vt:lpstr>Counting the occurrence of data values</vt:lpstr>
      <vt:lpstr>PowerPoint Presentation</vt:lpstr>
      <vt:lpstr>Counting the occurrence of data values</vt:lpstr>
      <vt:lpstr>Counting the occurrence of data values</vt:lpstr>
      <vt:lpstr>PowerPoint Presentation</vt:lpstr>
      <vt:lpstr>PowerPoint Presentation</vt:lpstr>
      <vt:lpstr>PowerPoint Presentation</vt:lpstr>
      <vt:lpstr>Describing a Distribution’s Shape </vt:lpstr>
      <vt:lpstr>Counting the occurrence of data values</vt:lpstr>
      <vt:lpstr>PowerPoint Presentation</vt:lpstr>
      <vt:lpstr>Counting the occurrence of data values</vt:lpstr>
      <vt:lpstr>PowerPoint Presentation</vt:lpstr>
      <vt:lpstr>PowerPoint Presentation</vt:lpstr>
      <vt:lpstr>PowerPoint Presentation</vt:lpstr>
      <vt:lpstr>Accumulating Data (Data are at least ordinal)</vt:lpstr>
      <vt:lpstr>Accumulating Data (Data are at least ordinal)</vt:lpstr>
      <vt:lpstr>PowerPoint Presentation</vt:lpstr>
      <vt:lpstr>PowerPoint Presentation</vt:lpstr>
      <vt:lpstr>PowerPoint Presentation</vt:lpstr>
      <vt:lpstr>We use the following command to obtain these side by side boxplots boxplot(nelss$slfcn12~nels$gender)</vt:lpstr>
      <vt:lpstr>Measures of location, spread, and skewness  CHAPTER 3</vt:lpstr>
      <vt:lpstr>Overview</vt:lpstr>
      <vt:lpstr>Measures of location: Mode</vt:lpstr>
      <vt:lpstr>Measures of location: Mode</vt:lpstr>
      <vt:lpstr>Measures of location: Mode</vt:lpstr>
      <vt:lpstr>Measures of location: Mode</vt:lpstr>
      <vt:lpstr>Measures of location: Median</vt:lpstr>
      <vt:lpstr>Measures of location: Mean</vt:lpstr>
      <vt:lpstr>Measures of location: Mean</vt:lpstr>
      <vt:lpstr> Measures of location: Comparing the Mean and the Median</vt:lpstr>
      <vt:lpstr>Measures of spread Visually</vt:lpstr>
      <vt:lpstr>Measures of spread</vt:lpstr>
      <vt:lpstr>The Range and Interquartile Range</vt:lpstr>
      <vt:lpstr>The Variance and Standard Deviation</vt:lpstr>
      <vt:lpstr>Measures of Dispersion</vt:lpstr>
      <vt:lpstr>Measures of spread</vt:lpstr>
      <vt:lpstr>Measures of Shape</vt:lpstr>
      <vt:lpstr>Examples of Distributions with Different Shapes</vt:lpstr>
      <vt:lpstr>How the Shape of the Distribution Affects the Mean and Median</vt:lpstr>
      <vt:lpstr>Which Measure of Central Tendency  Should One Use</vt:lpstr>
      <vt:lpstr>Applying What We have Learned</vt:lpstr>
      <vt:lpstr>Descriptive Statistics for Males &amp; FEmales</vt:lpstr>
      <vt:lpstr>Boxplots for Males and FEmales </vt:lpstr>
      <vt:lpstr>RE-EXPRESSING VARIABLES  CHAPTER 4</vt:lpstr>
      <vt:lpstr>Linear and Non-Linear Transformations: An Overview</vt:lpstr>
      <vt:lpstr>Linear Transformations:  Examples</vt:lpstr>
      <vt:lpstr>Linear Transformations:  Definition</vt:lpstr>
      <vt:lpstr>Linear Transformations: Effect on the Shape of a Distribution by Multiplying by a Non-Zero Constant</vt:lpstr>
      <vt:lpstr>Linear Transformations: The Effect on Summary Statistics by Multiplying by a Non-Zero Constant</vt:lpstr>
      <vt:lpstr>Linear Transformations: The Effect on Summary Statistics by Multiplying by a Non-Zero Constant</vt:lpstr>
      <vt:lpstr>Linear Transformations: The Effect on Summary Statistics by Multiplying by a Non-Zero Constant</vt:lpstr>
      <vt:lpstr>Linear Transformations: Effect on the Shape of a Distribution by Adding a Constant</vt:lpstr>
      <vt:lpstr>Linear Transformations: The Effect on Summary Statistics by Adding a Constant</vt:lpstr>
      <vt:lpstr>Linear Transformations: The Effect on Summary Statistics by Adding a Constant</vt:lpstr>
      <vt:lpstr>Linear Transformations: The Effect on Summary Statistics by Adding a Constant</vt:lpstr>
      <vt:lpstr>Linear Transformations - Examples</vt:lpstr>
      <vt:lpstr>Common Linear Transformations:  Translation</vt:lpstr>
      <vt:lpstr>Common Linear Transformations: Reflection</vt:lpstr>
      <vt:lpstr>Common Linear Transformations: Reflection</vt:lpstr>
      <vt:lpstr>Common Linear Transformations: Reflection (multiplying by -1)</vt:lpstr>
      <vt:lpstr>Common Linear Transformations:  Standard Scores</vt:lpstr>
      <vt:lpstr>Common Linear Transformations:  z-scores</vt:lpstr>
      <vt:lpstr>Common Linear Transformations:  z-scores</vt:lpstr>
      <vt:lpstr>Common Linear Transformations:  z-scores</vt:lpstr>
      <vt:lpstr>Common Linear Transformations:  z-scores</vt:lpstr>
      <vt:lpstr>Common Linear Transformations:  z-scores</vt:lpstr>
      <vt:lpstr>Common Linear Transformations:  Using z-scores to Detect Outliers</vt:lpstr>
      <vt:lpstr>Common Linear Transformations:  Using z-scores to Detect Outliers</vt:lpstr>
      <vt:lpstr>Common Nonlinear Transformations: Square Roots and Logarithms</vt:lpstr>
      <vt:lpstr>Common Nonlinear Transformations: Square Roots and Logarithms</vt:lpstr>
      <vt:lpstr>Common Nonlinear Transformations: Square Roots and Logarithms</vt:lpstr>
      <vt:lpstr>Common Nonlinear Transformations: Square Roots and Logarithms – Self-concept</vt:lpstr>
      <vt:lpstr>Common Nonlinear Transformations: Square Roots and Logarithms – expinc30</vt:lpstr>
      <vt:lpstr>PowerPoint Presentation</vt:lpstr>
      <vt:lpstr>Common Nonlinear Transformations:  Ranking Variables</vt:lpstr>
      <vt:lpstr>Common Nonlinear Transformations:  Ranking Variables</vt:lpstr>
      <vt:lpstr>Common Nonlinear Transformations:  Recoding Variables</vt:lpstr>
      <vt:lpstr>Common Nonlinear Transformations:  Recoding Variables</vt:lpstr>
      <vt:lpstr>Common Nonlinear Transformations:  Combining Two or More Variables</vt:lpstr>
      <vt:lpstr>EXPlorING relationships between two VARIABLES  CHAPTER 5</vt:lpstr>
      <vt:lpstr>Summarizing the Relationship Between Two Variables: An Overview</vt:lpstr>
      <vt:lpstr>The Relationship Between Two Scale Variables:   What the Scatterplot Tells Us</vt:lpstr>
      <vt:lpstr>A Scatterplot Example: Hamburger Data Set </vt:lpstr>
      <vt:lpstr>Interpreting the fat vs. calories scatterplot </vt:lpstr>
      <vt:lpstr>Scatterplot Example: States Data Set   (Percentage of eligible students in the State taking the SAT (pertak) vs. the average State SAT writing score (satw))</vt:lpstr>
      <vt:lpstr>Interpreting the satw vs. pertak scatterplot</vt:lpstr>
      <vt:lpstr> Scatterplot Example: Currency Data Set  (denomination (billvalu) vs. number of bills in circulation (num_circ)) </vt:lpstr>
      <vt:lpstr>Interpreting the denomination vs. num_circ scatterplot</vt:lpstr>
      <vt:lpstr>   Scatterplot Example: Marijuana Data Set  (year vs. percentage of students reporting ever having used marijuana from 1987-1999) .   </vt:lpstr>
      <vt:lpstr>Interpreting the Year vs. Marijuana Scatterplot</vt:lpstr>
      <vt:lpstr>Quantifying a Linear Relationship between Two Scale Variables:  Pearson Product Moment Correlation Coefficient</vt:lpstr>
      <vt:lpstr>Obtaining the Pearson Correlation Using R</vt:lpstr>
      <vt:lpstr>Interpreting Pearson Correlation Coefficients</vt:lpstr>
      <vt:lpstr>Other Properties of the Correlation</vt:lpstr>
      <vt:lpstr>Quantifying the Relationship between Two Variables using The Spearman Rank Correlation Coefficient</vt:lpstr>
      <vt:lpstr>Quantifying the relationship between One Scale and One Dichotomous Variable – The Point Biserial Correlation Coefficient: Calories vs cheese</vt:lpstr>
      <vt:lpstr>Interpreting the relationship between Calories and Cheese</vt:lpstr>
      <vt:lpstr>Quantifying a Relationship between Two Dichotomous Variables – The Phi Coefficient</vt:lpstr>
      <vt:lpstr>plotting a Relationship between Two Dichotomous Variables – The scatterplot</vt:lpstr>
      <vt:lpstr>a Clustered Bar Graph as an alternative to the scatterplot</vt:lpstr>
      <vt:lpstr>Tabulating the Relationship between gender and nursery school attendance:  The Contingency Table</vt:lpstr>
      <vt:lpstr>Relationships between Other Variable Types</vt:lpstr>
      <vt:lpstr>Graphically Representing computer ownership and Region: The Clustered Bar Graph</vt:lpstr>
      <vt:lpstr>Tabulating computer ownership vs. Region: The Contingency Table</vt:lpstr>
      <vt:lpstr>Graphically Representing math achievement and Region: The Boxplot</vt:lpstr>
      <vt:lpstr>Summarizing The Possibilities</vt:lpstr>
      <vt:lpstr>Simple linear regression  CHAPTER 6</vt:lpstr>
      <vt:lpstr>Simple Linear Regression</vt:lpstr>
      <vt:lpstr>Overview of Topics Covered</vt:lpstr>
      <vt:lpstr>Graphing the Simple Regression Equation (the best fitting line) on the Scatterplot for Predicting Calories from Fat</vt:lpstr>
      <vt:lpstr>Using the Scatterplot to Predict the Number of Calories of a Burger with 28 Grams of Fat</vt:lpstr>
      <vt:lpstr>Creating the Best-Fitting Line: Averaging (a function of) the d’s</vt:lpstr>
      <vt:lpstr>Creating the Best-Fitting Line: The Least Squares Criterion</vt:lpstr>
      <vt:lpstr>The Regression Equation</vt:lpstr>
      <vt:lpstr>Interpreting Regression Coefficients: Slope, b</vt:lpstr>
      <vt:lpstr>Interpreting Regression Coefficients: Intercept, a</vt:lpstr>
      <vt:lpstr>Using R to Obtain the Linear Regression Equation for Predicting Calories from Fat using the Hamburger Data Set</vt:lpstr>
      <vt:lpstr>Writing the Regression Equation</vt:lpstr>
      <vt:lpstr>Interpreting the Regression Coefficients, b and a.</vt:lpstr>
      <vt:lpstr>Using the Regression Equation to Predict Calories from a Burger with 28 Grams of Fat</vt:lpstr>
      <vt:lpstr>An Example Continued:  Reviewing the Data with yhat and resid</vt:lpstr>
      <vt:lpstr>The Standardized Regression Equation</vt:lpstr>
      <vt:lpstr>Measuring the Goodness of Fit of the Model: R or R2</vt:lpstr>
      <vt:lpstr>Drawing the Correct Conclusions: Illustrating with Anscombe’s Data </vt:lpstr>
      <vt:lpstr> Anscombe’s Data: Panels I &amp; II </vt:lpstr>
      <vt:lpstr>Anscombe’s Data: Panel III &amp; IV </vt:lpstr>
      <vt:lpstr>The Moral of the Story: As Illustrated by Anscombe’s Data</vt:lpstr>
      <vt:lpstr> Simple Linear Regression: When the predictor Variable is Dichotomous  </vt:lpstr>
      <vt:lpstr> Simple Linear Regression: When the predictor Variable is Dichotomous  </vt:lpstr>
      <vt:lpstr>   Simple Linear Regression: When the Independent Variable is Dichotomous  </vt:lpstr>
      <vt:lpstr>Simple Linear Regression: When the Independent Variable is Dichotomous</vt:lpstr>
      <vt:lpstr>Probability fundamentals  CHAPTER 7</vt:lpstr>
      <vt:lpstr>Calculating Probability</vt:lpstr>
      <vt:lpstr>An Example: Simple Probability</vt:lpstr>
      <vt:lpstr>Another Example: Simple Probability</vt:lpstr>
      <vt:lpstr>Solution</vt:lpstr>
      <vt:lpstr>The Complement Rule of Probability</vt:lpstr>
      <vt:lpstr>An Example: The Complement Rule</vt:lpstr>
      <vt:lpstr>The Additive Rules of Probability</vt:lpstr>
      <vt:lpstr>An Example: The First Additive Rule</vt:lpstr>
      <vt:lpstr>The Additive Rules of Probability</vt:lpstr>
      <vt:lpstr>An Example: The Second Additive Rule</vt:lpstr>
      <vt:lpstr>Solution</vt:lpstr>
      <vt:lpstr>The Multiplicative Rule of Probability</vt:lpstr>
      <vt:lpstr>An Example: The Multiplicative Rule</vt:lpstr>
      <vt:lpstr>Solution: Part 1</vt:lpstr>
      <vt:lpstr>Solution: Part 2</vt:lpstr>
      <vt:lpstr>Another Example: The Multiplicative Rule</vt:lpstr>
      <vt:lpstr>Solution: Part 1</vt:lpstr>
      <vt:lpstr>Solution: Part 2</vt:lpstr>
      <vt:lpstr>Conditional Probability</vt:lpstr>
      <vt:lpstr>Solution Part 1</vt:lpstr>
      <vt:lpstr>Solution Part 2</vt:lpstr>
      <vt:lpstr>Solution Part 3</vt:lpstr>
      <vt:lpstr>Solution Part 4</vt:lpstr>
      <vt:lpstr>Complement of a Conditional Probability</vt:lpstr>
      <vt:lpstr>Example: Complement of a Conditional Probability</vt:lpstr>
      <vt:lpstr>Solution</vt:lpstr>
      <vt:lpstr>The Law of Total Probability</vt:lpstr>
      <vt:lpstr>Example: Law of Total Probability</vt:lpstr>
      <vt:lpstr>Solution</vt:lpstr>
      <vt:lpstr>Bayes’ Theorem</vt:lpstr>
      <vt:lpstr>Example: Bayes’ Theorem</vt:lpstr>
      <vt:lpstr>Solution</vt:lpstr>
      <vt:lpstr>The Law of Large Numbers</vt:lpstr>
      <vt:lpstr>Theoretical probability models  CHAPTER 8</vt:lpstr>
      <vt:lpstr>Overview</vt:lpstr>
      <vt:lpstr>The Binomial Probability Model and Distribution</vt:lpstr>
      <vt:lpstr>The Binomial Probability Model and Distribution</vt:lpstr>
      <vt:lpstr>Factorial Notation</vt:lpstr>
      <vt:lpstr>Combinations &amp; Their Notation</vt:lpstr>
      <vt:lpstr>The Binomial Equation</vt:lpstr>
      <vt:lpstr>Find the probability that exactly two of three students selected randomly with replacement from the NELS data set never smoked marijuana </vt:lpstr>
      <vt:lpstr>Find the probability that exactly two of three students selected randomly with replacement from the NELS data set never smoked marijuana </vt:lpstr>
      <vt:lpstr>Solution: Using the Binomial Equation </vt:lpstr>
      <vt:lpstr>Solution Using R </vt:lpstr>
      <vt:lpstr>Solution Using r </vt:lpstr>
      <vt:lpstr>Solution Using Stata </vt:lpstr>
      <vt:lpstr>Solution Using Table 3 from the online Appendix C</vt:lpstr>
      <vt:lpstr>Solution Using Table 3 from the online Appendix C</vt:lpstr>
      <vt:lpstr>Solution Using Table 3 from the online Appendix C</vt:lpstr>
      <vt:lpstr>Applicability of the Binomial Model</vt:lpstr>
      <vt:lpstr>Another Example Using the Binomial Probability Model</vt:lpstr>
      <vt:lpstr>Solution:  Using the Binomial Equation </vt:lpstr>
      <vt:lpstr>Solution Using R </vt:lpstr>
      <vt:lpstr>The Normal Probability Model and Distribution </vt:lpstr>
      <vt:lpstr>A Normal Distribution Curve:   The Standard Normal Curve</vt:lpstr>
      <vt:lpstr>The General Normal Distribution Curve</vt:lpstr>
      <vt:lpstr>Properties of the Normal Distribution </vt:lpstr>
      <vt:lpstr>Probability and the Normal Distribution </vt:lpstr>
      <vt:lpstr>Probability and the Normal Distribution </vt:lpstr>
      <vt:lpstr>Examples: Properties of the Normal Distribution </vt:lpstr>
      <vt:lpstr>Table 1:  Areas under the standard normal curve (to the right of the z-score)  </vt:lpstr>
      <vt:lpstr>Example Using the Standard Normal Distribution (mean = 0, sd = 1)</vt:lpstr>
      <vt:lpstr>Example Using the Standard Normal Distribution (mean = 0, sd = 1) in online Table 1 in Appendix C</vt:lpstr>
      <vt:lpstr>Example Using the Standard Normal Distribution (mean = 0, sd = 1) with R</vt:lpstr>
      <vt:lpstr>Examples Using the Standard Normal Distribution (mean = 0, sd = 1)</vt:lpstr>
      <vt:lpstr>Example Using the Standard Normal Distribution           (mean = 0, sd = 1) with online Table 1</vt:lpstr>
      <vt:lpstr>Example Using the Standard Normal Distribution (mean = 0, sd = 1) and R </vt:lpstr>
      <vt:lpstr>Example Using the Standard Normal Distribution (mean = 0, sd = 1) and online Table 1</vt:lpstr>
      <vt:lpstr>Example Using the Standard Normal Distribution (mean = 0, sd = 1) and r</vt:lpstr>
      <vt:lpstr>Example Using the Normal Distribution </vt:lpstr>
      <vt:lpstr>Example Using Data That Are Known or Assumed to Be Normally or Approximately Normally Distributed </vt:lpstr>
      <vt:lpstr>Example Using Data That Are Known or Assumed to Be Normally or Approximately Normally Distributed – with online Table 1</vt:lpstr>
      <vt:lpstr>Example Using Data That Are Known or Assumed to Be Normally or Approximately Normally Distributed – R</vt:lpstr>
      <vt:lpstr>Actual Results Based on Frequency Distribution Table</vt:lpstr>
      <vt:lpstr>Comparison of Estimate Based on the Normal Distribution with the Actual Results </vt:lpstr>
      <vt:lpstr>  THE ROLE OF SAMPLING IN INFERENTIAL STATISTICS   CHAPTER 9  </vt:lpstr>
      <vt:lpstr>Overview</vt:lpstr>
      <vt:lpstr>Samples and populations</vt:lpstr>
      <vt:lpstr>Statistics and Parameters</vt:lpstr>
      <vt:lpstr>Simple Random Samples</vt:lpstr>
      <vt:lpstr> Sampling with and without replacement </vt:lpstr>
      <vt:lpstr> Sampling with and without replacement </vt:lpstr>
      <vt:lpstr> Empirical Sampling Distributions </vt:lpstr>
      <vt:lpstr> The Empirical Sampling Distribution of Means: A Simple Example </vt:lpstr>
      <vt:lpstr> Constructing the Sampling Distribution of Means Empirically </vt:lpstr>
      <vt:lpstr>The Complete List of Sample Means from Samples of Size N=2</vt:lpstr>
      <vt:lpstr>  Frequency and Percent Distribution Table of Means Based on Samples of Size N = 2  </vt:lpstr>
      <vt:lpstr>Histogram of Sampling Distribution of Means Based on Samples of Size N =2</vt:lpstr>
      <vt:lpstr> Making Use of the Empirical Sampling Distribution of Means </vt:lpstr>
      <vt:lpstr> The Empirical Sampling Distribution of Means: Increasing N from 2 to 8 </vt:lpstr>
      <vt:lpstr>The Theoretical Sampling Distribution of Means : The Central Limit Theorem </vt:lpstr>
      <vt:lpstr>Making Use of the Theoretical Sampling Distribution of Means Based on the Central Limit Theorem </vt:lpstr>
      <vt:lpstr> Making Use of the Theoretical Sampling Distribution of Means Based on the Central Limit Theorem </vt:lpstr>
      <vt:lpstr> Making Use of the Theoretical Sampling Distribution of Means Based on the Central Limit Theorem </vt:lpstr>
      <vt:lpstr> Making Use of the Theoretical Sampling Distribution of Means Based on the Central Limit Theorem </vt:lpstr>
      <vt:lpstr>Estimators and Bias</vt:lpstr>
      <vt:lpstr>Estimators and Bias</vt:lpstr>
      <vt:lpstr> Inferences Involving  the Mean of a Single  Population when sigma Is Known  CHAPTER 10 </vt:lpstr>
      <vt:lpstr>Overview</vt:lpstr>
      <vt:lpstr> Estimating the Population Mean, mu, When the Population Standard Deviation, sigma, is Known </vt:lpstr>
      <vt:lpstr>   Estimating the Population Mean, mu, When the Population Standard Deviation, sigma, is Known  </vt:lpstr>
      <vt:lpstr>       Interval Estimation </vt:lpstr>
      <vt:lpstr>Interval Estimation </vt:lpstr>
      <vt:lpstr>Interval Estimation</vt:lpstr>
      <vt:lpstr>Interval Estimation</vt:lpstr>
      <vt:lpstr>Interval Estimation</vt:lpstr>
      <vt:lpstr>Interval Estimation</vt:lpstr>
      <vt:lpstr>  Interval Estimation: An Example </vt:lpstr>
      <vt:lpstr>Interval Estimation: An Example </vt:lpstr>
      <vt:lpstr>Interval Estimation: Interpreting CI’s Incorrectly</vt:lpstr>
      <vt:lpstr>Interval Estimation: Interpreting CI’s Incorrectly</vt:lpstr>
      <vt:lpstr>Interval Estimation: Interpreting CI’s Correctly  </vt:lpstr>
      <vt:lpstr>Interval Estimation: Interpreting CI’s Correctly  </vt:lpstr>
      <vt:lpstr>Interval Estimation: A Correct Interpretation </vt:lpstr>
      <vt:lpstr>  Relating the Length of a Confidence Interval, the Level of Confidence, and the Sample Size  </vt:lpstr>
      <vt:lpstr>  Using CI’s to Test Hypotheses: An Example  </vt:lpstr>
      <vt:lpstr> Hypothesis Testing: Null and Alternative Hypotheses  </vt:lpstr>
      <vt:lpstr>  Using CI’s to Test Non-Directional Hypothesis:  Why it is possible to do so </vt:lpstr>
      <vt:lpstr> Hypothesis Testing Using CI’s: Example Cont’d </vt:lpstr>
      <vt:lpstr>Testing Hypotheses Directly by Computing p-Values: The Flashlight Example Cont’d</vt:lpstr>
      <vt:lpstr>Testing Hypotheses Directly by Computing p-Values: The Flashlight Example Cont’d</vt:lpstr>
      <vt:lpstr>Testing Hypotheses Directly by Computing p-Values: The Flashlight Example Cont’d</vt:lpstr>
      <vt:lpstr>  Testing Hypotheses Directly by Computing p-Values: The Flashlight Example Cont’d  </vt:lpstr>
      <vt:lpstr>Testing Hypotheses Directly by Computing p-Values: The Flashlight Example Cont’d</vt:lpstr>
      <vt:lpstr>  Testing Hypotheses Directly: The Significance Level  </vt:lpstr>
      <vt:lpstr>  Testing Hypotheses Directly: The Significance Level  </vt:lpstr>
      <vt:lpstr>  Testing Hypotheses Directly by Computing p-Values: The Flashlight Example Cont’d  </vt:lpstr>
      <vt:lpstr>  Testing Hypotheses Directly by Computing p-Values: The Flashlight Example Expressed More Formally as a z-test </vt:lpstr>
      <vt:lpstr>  Hypothesis Testing: A Second Example -- on Pre-Conditioning </vt:lpstr>
      <vt:lpstr>  Hypothesis Testing: A Second Example on Pre-Conditioning  </vt:lpstr>
      <vt:lpstr>  Hypothesis Testing: The Second Example Cont’d  </vt:lpstr>
      <vt:lpstr>  Testing an Hypothesis Re: Preconditioning Using Confidence Intervals  </vt:lpstr>
      <vt:lpstr>  Testing the Hypothesis Re: Preconditioning Using the z-test  </vt:lpstr>
      <vt:lpstr>  Testing the Hypothesis Re: Preconditioning Using the z-test  </vt:lpstr>
      <vt:lpstr>  Hypothesis Testing: A Third Example  </vt:lpstr>
      <vt:lpstr>  Hypothesis Testing: Third Example  </vt:lpstr>
      <vt:lpstr>  Hypothesis Testing: Third Example – Part (A) </vt:lpstr>
      <vt:lpstr> Effect Size:  Cohen’s d </vt:lpstr>
      <vt:lpstr>PowerPoint Presentation</vt:lpstr>
      <vt:lpstr>Calculating the Effect Size for the Third Example –  Part (A)</vt:lpstr>
      <vt:lpstr>Calculating the Effect Size for the Flashlight Example </vt:lpstr>
      <vt:lpstr>  Hypothesis Testing: The Third Example – Part (B)  </vt:lpstr>
      <vt:lpstr>        Hypothesis Testing: The Third Example – Part (C) </vt:lpstr>
      <vt:lpstr>  One- and Two-Tailed Tests  </vt:lpstr>
      <vt:lpstr>  p-values &amp; One- and Two-Tailed Tests  </vt:lpstr>
      <vt:lpstr> Type II Error and the Concept of Power </vt:lpstr>
      <vt:lpstr> Type II Error and the Concept of Power </vt:lpstr>
      <vt:lpstr> Type II Error and the Concept of Power </vt:lpstr>
      <vt:lpstr> Type II Error and the Concept of Power </vt:lpstr>
      <vt:lpstr>Factors that Affect the Power of a Test</vt:lpstr>
      <vt:lpstr>Inferences Involving  The Mean When σ Is  Not Known: One- And  Two-Sample Designs</vt:lpstr>
      <vt:lpstr>Overview</vt:lpstr>
      <vt:lpstr>The t-Distribution</vt:lpstr>
      <vt:lpstr>Degrees of Freedom (df)</vt:lpstr>
      <vt:lpstr>Degrees of Freedom, Cont’d.</vt:lpstr>
      <vt:lpstr>One-Sample t-test</vt:lpstr>
      <vt:lpstr>One-Sample t-test: Example 1</vt:lpstr>
      <vt:lpstr>Example 1: Is the mean IQ of freshmen at this institution different from 100? </vt:lpstr>
      <vt:lpstr>Example 1: Conclusions based on CI</vt:lpstr>
      <vt:lpstr>Example 1: Is the mean IQ of freshmen at this institution different from 100? </vt:lpstr>
      <vt:lpstr>PowerPoint Presentation</vt:lpstr>
      <vt:lpstr>Example 1: Conclusions based on Hypothesis Test</vt:lpstr>
      <vt:lpstr>The Normality Assumption: How To Evaluate Whether It’s Been Met</vt:lpstr>
      <vt:lpstr>Example 2: Do current smokers (at time 1) have a different mean body mass index (at time 1) from the published mean BMI for all adults?</vt:lpstr>
      <vt:lpstr> Example 2: Constructing the 95% Confidence Interval Using R and the Framingham Data Set  </vt:lpstr>
      <vt:lpstr>Example 2 Cont’d: R Output </vt:lpstr>
      <vt:lpstr>Example 2: Conclusions Based on the CI</vt:lpstr>
      <vt:lpstr>Example 2: Conducting the Corresponding Hypothesis Test</vt:lpstr>
      <vt:lpstr>Example 2: Conclusions based on the Hypothesis Test</vt:lpstr>
      <vt:lpstr>Example 2: Calculating and Interpreting the Effect Size</vt:lpstr>
      <vt:lpstr>Two-Sample t-tests</vt:lpstr>
      <vt:lpstr>Independent and Paired Samples t-Tests</vt:lpstr>
      <vt:lpstr>Independent Samples t-Test: Underlying Assumptions</vt:lpstr>
      <vt:lpstr>Homogeneity of Variances</vt:lpstr>
      <vt:lpstr>PowerPoint Presentation</vt:lpstr>
      <vt:lpstr>Independent Samples t-test: Example 1</vt:lpstr>
      <vt:lpstr> Output: The Levene’s Test &amp; Independent Samples t-Test </vt:lpstr>
      <vt:lpstr>Effect Size for Independent Samples t-Test </vt:lpstr>
      <vt:lpstr>Effect Size Calculation for Example 1 </vt:lpstr>
      <vt:lpstr>PowerPoint Presentation</vt:lpstr>
      <vt:lpstr>Paired Samples t-Test: Example 2</vt:lpstr>
      <vt:lpstr>Output: Example 2</vt:lpstr>
      <vt:lpstr>Conducting Power Analyses for t-Tests of Means: Two-Tailed One Sample t-Test </vt:lpstr>
      <vt:lpstr>Conducting Power Analyses for t-Tests of Means: Two-tailed One Sample t-Test </vt:lpstr>
      <vt:lpstr>Conducting Power Analyses for t-Tests of Means: One-Tailed One Sample t-Test </vt:lpstr>
      <vt:lpstr>Conducting Power Analyses for t-Tests of Means: One Sample t-Test </vt:lpstr>
      <vt:lpstr>Conducting Power Analyses for t-Tests of Means: One Sample t-Test </vt:lpstr>
      <vt:lpstr>Conducting Power Analyses for t-Tests of Means: Independent Samples t-Test </vt:lpstr>
      <vt:lpstr>Conducting Power Analyses for t-Tests of Means: Independent Samples t-Test </vt:lpstr>
      <vt:lpstr>Conducting Power Analyses for t-Tests of Means: Paired Samples t-Test </vt:lpstr>
      <vt:lpstr>Conducting Power Analyses for t-Tests of Means: Paired Samples t-Test </vt:lpstr>
      <vt:lpstr>Research Design: Introduction and  Overview</vt:lpstr>
      <vt:lpstr>Overview</vt:lpstr>
      <vt:lpstr>Variable Measurement</vt:lpstr>
      <vt:lpstr>More about Validity and Reliability</vt:lpstr>
      <vt:lpstr>Types of Studies and Their Aims</vt:lpstr>
      <vt:lpstr>More on Causal Studies</vt:lpstr>
      <vt:lpstr>Example from the Text:  Injustices at Work May Harm Men’s Hearts</vt:lpstr>
      <vt:lpstr>Example from the Text:  Injustices at Work May Harm Men’s Hearts</vt:lpstr>
      <vt:lpstr>Example from the Text:  Injustices at Work May Harm Men’s Hearts</vt:lpstr>
      <vt:lpstr>Example from the Text:  Injustices at Work May Harm Men’s Hearts</vt:lpstr>
      <vt:lpstr>Observational Studies and Intact Groups</vt:lpstr>
      <vt:lpstr>Randomized Control Studies</vt:lpstr>
      <vt:lpstr>The True Experiment as Gold Standard </vt:lpstr>
      <vt:lpstr>Quasi-Experiments and Confounders</vt:lpstr>
      <vt:lpstr>Kidney Stone Example </vt:lpstr>
      <vt:lpstr>Measuring Average Treatment Effect (ATE)  Without a Control: Diet Example</vt:lpstr>
      <vt:lpstr>Counterfactuals: The Diet Example</vt:lpstr>
      <vt:lpstr>Other Examples of Counterfactuals</vt:lpstr>
      <vt:lpstr>Without A True Control (or Counterfactual)</vt:lpstr>
      <vt:lpstr>Are these two mean weights equal?</vt:lpstr>
      <vt:lpstr>The fundamental problem of causal inference</vt:lpstr>
      <vt:lpstr>New Methods for Bolstering Claims of Causality from Observational Data</vt:lpstr>
      <vt:lpstr>More on Quasi-Experiments </vt:lpstr>
      <vt:lpstr>Some Threats to Internal Validity</vt:lpstr>
      <vt:lpstr>Threats to External Validity</vt:lpstr>
      <vt:lpstr>Some Caveats </vt:lpstr>
      <vt:lpstr>Questions Worth Posing re: Threats</vt:lpstr>
      <vt:lpstr>Final Comments</vt:lpstr>
      <vt:lpstr>One Way Analysis of Variance (ANOVA)</vt:lpstr>
      <vt:lpstr>One-Way ANOVA</vt:lpstr>
      <vt:lpstr>One-Way ANOVA:  Examples based on NELS</vt:lpstr>
      <vt:lpstr>One-Way ANOVA : Represented Graphically</vt:lpstr>
      <vt:lpstr>One-Way ANOVA : The Between Group Variance (MSB) </vt:lpstr>
      <vt:lpstr>One-Way ANOVA : The Within Group Variance (MSW) </vt:lpstr>
      <vt:lpstr>One-Way ANOVA : F-ratio -- an Index of Separation                                           (MSB/MSW)  </vt:lpstr>
      <vt:lpstr>One-Way ANOVA : Underlying Assumptions</vt:lpstr>
      <vt:lpstr>PowerPoint Presentation</vt:lpstr>
      <vt:lpstr> Conducting a One-Way ANOVA Using R </vt:lpstr>
      <vt:lpstr>R Output for Example 1</vt:lpstr>
      <vt:lpstr>Example 1:  Among college-bound students that are always at grade level (CBAAGL), are there regional differences in the number of years of math taken in high school, on average? </vt:lpstr>
      <vt:lpstr>Example 1:  Among college-bound students that are always at grade level (CBAAGL), are there regional differences in the number of years of math taken in high school, on average? </vt:lpstr>
      <vt:lpstr>Example 1:  Among college-bound students that are always at grade level (CBAAGL), are there regional differences in the number of years of math taken in high school, on average? </vt:lpstr>
      <vt:lpstr>One-Way ANOVA: Post-Hoc Testing </vt:lpstr>
      <vt:lpstr>Example 1:  Among college-bound students that are always at grade level (CBAAGL), are there regional differences in the number of years of math taken in high school, on average? </vt:lpstr>
      <vt:lpstr>Example 1:  Among college-bound students that are always at grade level (CBAAGL), are there regional differences in the number of years of math taken in high school, on average? </vt:lpstr>
      <vt:lpstr>Example 2:  Among CBAAGL students, are there regional differences in the size of the family, on average?  </vt:lpstr>
      <vt:lpstr> Example 2:  Among CBAAGL students, are there regional differences in the size of the family, on average?   </vt:lpstr>
      <vt:lpstr>Example 3:  Among CBAAGL students, are there gender differences in eighth grade math achievement, on average? </vt:lpstr>
      <vt:lpstr> Example 3:  Among CBAAGL students, are there gender differences in eighth grade math achievement, on average?  </vt:lpstr>
      <vt:lpstr> Example 3:  Among CBAAGL students, are there gender differences in eighth grade math achievement, on average?  </vt:lpstr>
      <vt:lpstr>Example 4:  Among CBAAGL students, are there differences in ses by urbanicity, on average? </vt:lpstr>
      <vt:lpstr>Example 4:  Among CBAAGL students, are there differences in ses by urbanicity, on average? </vt:lpstr>
      <vt:lpstr>Example 4:  Among CBAAGL students, are there differences in SES by urbanicity, on average? </vt:lpstr>
      <vt:lpstr>Example 4:  Among CBAAGL students, are there differences in SES by urbanicity, on average? </vt:lpstr>
      <vt:lpstr>Recall the following effect size indices and guidelines for judging their magnitudes from Chapter 10 </vt:lpstr>
      <vt:lpstr>Example 5:  Use R’s power command to determine the sample size required to detect a medium effect size with power = 0.80 and α = 0.05 for a balanced design one-way ANOVA consisting of three groups.  </vt:lpstr>
      <vt:lpstr>Two Way Analysis  of Variance (ANOVA)</vt:lpstr>
      <vt:lpstr>Two-Way ANOVA</vt:lpstr>
      <vt:lpstr>Two-Way ANOVA: Questions Answered</vt:lpstr>
      <vt:lpstr>An Example: Manual Dexterity Performance Scores as the Continuous or Scale Dependent Variable</vt:lpstr>
      <vt:lpstr>Graphical Profile: The Manual Dexterity Performance Scores by Gender–Example of a Disordinal Interaction</vt:lpstr>
      <vt:lpstr>Example of an Ordinal Interaction – Based on a Different Set of Data </vt:lpstr>
      <vt:lpstr>Examples of No Interaction -- Relative effects of one factor are constant across levels of the other factor</vt:lpstr>
      <vt:lpstr>Analyzing Variances: Extending to two-way designs</vt:lpstr>
      <vt:lpstr>Example 1:  Investigating the relationship between Type of Light and Type of Watering on a Plant’s Biomass</vt:lpstr>
      <vt:lpstr>Example 1:  Investigating the relationship between Type of Light and Type of Watering on a Plant’s Biomass</vt:lpstr>
      <vt:lpstr>Example 1:  Investigating the relationship between Treatment and Sex for  Manual Dexterity</vt:lpstr>
      <vt:lpstr>Example 1:  Investigating the relationship between Treatment and Sex for  Manual Dexterity</vt:lpstr>
      <vt:lpstr>Two Way ANOVA: Underlying Population Distribution Assumptions</vt:lpstr>
      <vt:lpstr>Two Way ANOVA: The Normality Assumption</vt:lpstr>
      <vt:lpstr>Two Way ANOVA: Testing the Normality Assumption</vt:lpstr>
      <vt:lpstr>Two Way ANOVA: Homogeneity of Variance Assumption</vt:lpstr>
      <vt:lpstr>Homogeneity of Variance Assumption</vt:lpstr>
      <vt:lpstr>Two Way ANOVA: Additional Assumptions</vt:lpstr>
      <vt:lpstr>Testing the three hypotheses in the two-way ANOVA:                                          The F-ratio</vt:lpstr>
      <vt:lpstr>Effect Size in Two-Way ANOVA</vt:lpstr>
      <vt:lpstr>Effect Size in Two-Way ANOVA</vt:lpstr>
      <vt:lpstr> Reporting Statistically Significant Effects in a paper using APA Style </vt:lpstr>
      <vt:lpstr>Example 2: Post-Hoc Testing of Main Effects</vt:lpstr>
      <vt:lpstr>Post Hoc Testing of Main Effect in Two-Way ANOVA in R</vt:lpstr>
      <vt:lpstr>Post Hoc Testing of Main Effect in Two-Way ANOVA in R</vt:lpstr>
      <vt:lpstr>PowerPoint Presentation</vt:lpstr>
      <vt:lpstr>PowerPoint Presentation</vt:lpstr>
      <vt:lpstr>Recall the following effect size indices and guidelines for judging their magnitudes from Chapter 10 </vt:lpstr>
      <vt:lpstr>Power Analysis in Two-Way ANOVA </vt:lpstr>
      <vt:lpstr>Power Analysis in Two-Way ANOVA </vt:lpstr>
      <vt:lpstr>Correlation and Simple Regression as Inferential Techniques</vt:lpstr>
      <vt:lpstr>Overview</vt:lpstr>
      <vt:lpstr>The bivariate normal distribution</vt:lpstr>
      <vt:lpstr>Inferences on Correlation Example 1. Does the temperature outside relate to the number of ice cream bars sold?</vt:lpstr>
      <vt:lpstr>Reviewing the Data Via a Scatterplot</vt:lpstr>
      <vt:lpstr>Example 1: Does the temperature outside relate to the number of ice cream bars sold?</vt:lpstr>
      <vt:lpstr>Guidelines for Measuring the Strength of the Correlation</vt:lpstr>
      <vt:lpstr>Inferences on Simple Linear Regression</vt:lpstr>
      <vt:lpstr>Interpreting the Regression Coefficients </vt:lpstr>
      <vt:lpstr>Constructing the Linear Model to Predict Bars of Ice Cream Sold from Temperature</vt:lpstr>
      <vt:lpstr>Testing the Statistical Significance of the Linear Regression Model</vt:lpstr>
      <vt:lpstr>Using the Model to Predict Labor Force Participation Rates</vt:lpstr>
      <vt:lpstr>Evaluating the Goodness of Model Fit: the Effect Size</vt:lpstr>
      <vt:lpstr>Evaluating the Fit of the Regression Equation: Diagnostics</vt:lpstr>
      <vt:lpstr>Checking Assumptions with Scatterplots and Residual Plots</vt:lpstr>
      <vt:lpstr>Calculating and Plotting Residuals for this Regression</vt:lpstr>
      <vt:lpstr>Detecting Influential Observations</vt:lpstr>
      <vt:lpstr>Evaluating Leverage</vt:lpstr>
      <vt:lpstr>Evaluating Influence</vt:lpstr>
      <vt:lpstr>Evaluating Influence</vt:lpstr>
      <vt:lpstr>Conducting Power Analysis for Correlation One Tailed</vt:lpstr>
      <vt:lpstr>Conducting Power Analysis for Correlation TwoTailed</vt:lpstr>
      <vt:lpstr>Recall the following effect size indices and guidelines for judging their magnitudes from Chapter 10 </vt:lpstr>
      <vt:lpstr>Conducting Power Analysis for  Simple Linear Regression</vt:lpstr>
      <vt:lpstr>An Introduction to Multiple Regression</vt:lpstr>
      <vt:lpstr>Overview</vt:lpstr>
      <vt:lpstr>Overview Continued</vt:lpstr>
      <vt:lpstr>Uses of Multiple Regression</vt:lpstr>
      <vt:lpstr>The Basic Equation with Two Predictors</vt:lpstr>
      <vt:lpstr>Example</vt:lpstr>
      <vt:lpstr>Beginning with Descriptive Statistics</vt:lpstr>
      <vt:lpstr>Predicting achmat12 from ses and advmath8</vt:lpstr>
      <vt:lpstr>Interpreting the Regression Model</vt:lpstr>
      <vt:lpstr>Degrees of Freedom and Effect Size</vt:lpstr>
      <vt:lpstr>Some Important Principles of Multiple Regression</vt:lpstr>
      <vt:lpstr>Illustrating the proportion of variance in achmath12 explained by ses with shading in the Venn diagram</vt:lpstr>
      <vt:lpstr>Illustrating the proportion of variance in achmath12 explained by ses controlling for advmath8</vt:lpstr>
      <vt:lpstr>More Important Principles of Multiple Regression</vt:lpstr>
      <vt:lpstr>Assessing the Relative Importance of the Independent Variables in the Model</vt:lpstr>
      <vt:lpstr>Venn Diagram</vt:lpstr>
      <vt:lpstr>Obtaining and interpreting beta coefficients</vt:lpstr>
      <vt:lpstr>More Important Principles of Multiple Regression</vt:lpstr>
      <vt:lpstr>More Important Principles of Multiple Regression</vt:lpstr>
      <vt:lpstr>Controlling Variables Statistically</vt:lpstr>
      <vt:lpstr>Controlling Variables Statistically A Hypthetical Example</vt:lpstr>
      <vt:lpstr>Controlling Variables Statistically</vt:lpstr>
      <vt:lpstr>Controlling Variables Statistically</vt:lpstr>
      <vt:lpstr>Controlling Variables Statistically</vt:lpstr>
      <vt:lpstr>Controlling Variables Statistically</vt:lpstr>
      <vt:lpstr>Conducting Power Analysis for Multiple Regression</vt:lpstr>
      <vt:lpstr>Conducting Power Analysis for Multiple Regression</vt:lpstr>
      <vt:lpstr>Two Way Interaction in Multiple Regression</vt:lpstr>
      <vt:lpstr>Interaction in Multiple Regression</vt:lpstr>
      <vt:lpstr>Interaction Example Between Two Dichotomous Predictors</vt:lpstr>
      <vt:lpstr>Interaction Example Between Two Dichotomous Predictors</vt:lpstr>
      <vt:lpstr>Interaction Between Two Dichotomous Predictors</vt:lpstr>
      <vt:lpstr>Interaction when one of the predictors is continuous</vt:lpstr>
      <vt:lpstr>PowerPoint Presentation</vt:lpstr>
      <vt:lpstr>Interaction when one of the predictors is continuous</vt:lpstr>
      <vt:lpstr>Plotting the Results of the Regression Analysis with Interaction</vt:lpstr>
      <vt:lpstr>Interaction when both predictors are continuous</vt:lpstr>
      <vt:lpstr>Graphing the Interaction When the Predictor Variables are Continuous</vt:lpstr>
      <vt:lpstr>More R for the Interaction When the Predictor Variables are Both Continuous</vt:lpstr>
      <vt:lpstr>Interpretation of Results</vt:lpstr>
      <vt:lpstr>PowerPoint Presentation</vt:lpstr>
      <vt:lpstr>Parametric Vs Nonparametic Methods</vt:lpstr>
      <vt:lpstr>A Nominal DV: The Chi-Squared Distribution</vt:lpstr>
      <vt:lpstr>A Nominal DV: Chi-Squared Goodness-of-Fit Test</vt:lpstr>
      <vt:lpstr>A Nominal DV: Chi-Squared Goodness-of-Fit Test</vt:lpstr>
      <vt:lpstr>A Nominal DV: Chi-Squared Goodness-of-Fit Test</vt:lpstr>
      <vt:lpstr>A Nominal DV: Chi-Squared Goodness-of-Fit Test</vt:lpstr>
      <vt:lpstr> Conducting a Chi-Square  Goodness-of-Fit Test in R </vt:lpstr>
      <vt:lpstr>A Nominal DV: Chi-Square Test of Independence</vt:lpstr>
      <vt:lpstr>A Nominal DV: Chi-Square Test of Independence</vt:lpstr>
      <vt:lpstr>A Nominal DV: Chi-Square Test of Independence</vt:lpstr>
      <vt:lpstr>Conducting a Chi-Square Test of Independence in R</vt:lpstr>
      <vt:lpstr>Assumptions of the Chi-Square Test of Independence</vt:lpstr>
      <vt:lpstr>A Nominal DV: Fisher’s Exact Test for the 2x2 case</vt:lpstr>
      <vt:lpstr>A Nominal DV: Fisher’s Exact Test for the 2x2 case</vt:lpstr>
      <vt:lpstr>An Ordinal DV: A Few Common Nonparametric Tests</vt:lpstr>
      <vt:lpstr>An Ordinal DV: The Wilcoxon Sign Test on Matched Pairs</vt:lpstr>
      <vt:lpstr>Conducting the Wilcoxon Sign Test on Matched Pairs in R</vt:lpstr>
      <vt:lpstr>An Ordinal DV: The Mann-Whitney U-Test on Two Independent Samples</vt:lpstr>
      <vt:lpstr>Conducting the Mann-Whitney U-Test on Two Independent Samples in R</vt:lpstr>
      <vt:lpstr>An Ordinal DV: The Kruskal-Wallis Test on Three or More Independent Samples</vt:lpstr>
      <vt:lpstr>An Ordinal DV: The Kruskal-Wallis Test on Three or More Independent Samples</vt:lpstr>
      <vt:lpstr>Conducting the Kruskal-Wallis Test on Three or More Independent Samples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DAVID GAVIRIA SEGURA</dc:creator>
  <cp:lastModifiedBy>JUAN DAVID GAVIRIA SEGURA</cp:lastModifiedBy>
  <cp:revision>2</cp:revision>
  <dcterms:created xsi:type="dcterms:W3CDTF">2024-06-30T02:45:08Z</dcterms:created>
  <dcterms:modified xsi:type="dcterms:W3CDTF">2024-06-30T03:04:56Z</dcterms:modified>
</cp:coreProperties>
</file>